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1"/>
  </p:notesMasterIdLst>
  <p:handoutMasterIdLst>
    <p:handoutMasterId r:id="rId22"/>
  </p:handoutMasterIdLst>
  <p:sldIdLst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62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0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593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69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697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26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607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789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t>9/12/2021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035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734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8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110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013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hronos.org/files/opengl45-quick-reference-card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GLSL Overview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480/680</a:t>
            </a:r>
            <a:br>
              <a:rPr lang="en-US" dirty="0"/>
            </a:br>
            <a:r>
              <a:rPr lang="en-US" dirty="0"/>
              <a:t>Computer Graphics</a:t>
            </a:r>
          </a:p>
        </p:txBody>
      </p:sp>
    </p:spTree>
    <p:extLst>
      <p:ext uri="{BB962C8B-B14F-4D97-AF65-F5344CB8AC3E}">
        <p14:creationId xmlns:p14="http://schemas.microsoft.com/office/powerpoint/2010/main" val="372761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Qualifiers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GLSL has many of the same qualifiers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) as C/C++</a:t>
            </a:r>
          </a:p>
          <a:p>
            <a:r>
              <a:rPr lang="en-US" dirty="0"/>
              <a:t>Need others due to the nature of the execution model</a:t>
            </a:r>
          </a:p>
          <a:p>
            <a:r>
              <a:rPr lang="en-US" dirty="0"/>
              <a:t>Variables can change </a:t>
            </a:r>
          </a:p>
          <a:p>
            <a:pPr lvl="1"/>
            <a:r>
              <a:rPr lang="en-US" dirty="0"/>
              <a:t>Once per primitive</a:t>
            </a:r>
          </a:p>
          <a:p>
            <a:pPr lvl="1"/>
            <a:r>
              <a:rPr lang="en-US" dirty="0"/>
              <a:t>Once per vertex</a:t>
            </a:r>
          </a:p>
          <a:p>
            <a:pPr lvl="1"/>
            <a:r>
              <a:rPr lang="en-US" dirty="0"/>
              <a:t>Once per fragment</a:t>
            </a:r>
          </a:p>
          <a:p>
            <a:pPr lvl="1"/>
            <a:r>
              <a:rPr lang="en-US" dirty="0"/>
              <a:t>Any time in the program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6466" y="3429000"/>
            <a:ext cx="4320000" cy="290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6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07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call by value‐return. Two possibilities</a:t>
            </a:r>
          </a:p>
          <a:p>
            <a:pPr lvl="1"/>
            <a:r>
              <a:rPr lang="en-US" dirty="0"/>
              <a:t>in: variables copied in</a:t>
            </a:r>
          </a:p>
          <a:p>
            <a:pPr lvl="1"/>
            <a:r>
              <a:rPr lang="en-US" dirty="0"/>
              <a:t>out: returned values are copied back</a:t>
            </a:r>
          </a:p>
          <a:p>
            <a:pPr lvl="1"/>
            <a:r>
              <a:rPr lang="en-US" dirty="0" err="1"/>
              <a:t>inout</a:t>
            </a:r>
            <a:r>
              <a:rPr lang="en-US" dirty="0"/>
              <a:t> (deprecated)</a:t>
            </a:r>
          </a:p>
          <a:p>
            <a:pPr lvl="1"/>
            <a:endParaRPr lang="en-US" dirty="0"/>
          </a:p>
          <a:p>
            <a:r>
              <a:rPr lang="en-US" dirty="0"/>
              <a:t>Example: vertex </a:t>
            </a:r>
            <a:r>
              <a:rPr lang="en-US" dirty="0" err="1"/>
              <a:t>shader</a:t>
            </a:r>
            <a:r>
              <a:rPr lang="en-US" dirty="0"/>
              <a:t> using out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vec4 red = vec4(1.0, 0.0, 0.0, 1.0);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 vec3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color_out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main(void){</a:t>
            </a: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gl_Position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color_out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red;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5709" y="2224648"/>
            <a:ext cx="4680001" cy="193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5709" y="4806373"/>
            <a:ext cx="4635001" cy="18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07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Attribute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5625"/>
            <a:ext cx="10134600" cy="490234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Vertex Attribute variables can change at most once per vertex</a:t>
            </a:r>
          </a:p>
          <a:p>
            <a:pPr lvl="1"/>
            <a:r>
              <a:rPr lang="en-US" dirty="0"/>
              <a:t>Flows down the pipeline with each vertex</a:t>
            </a:r>
          </a:p>
          <a:p>
            <a:pPr lvl="1"/>
            <a:r>
              <a:rPr lang="en-US" dirty="0"/>
              <a:t>Position, color, normal, texture coordinates</a:t>
            </a:r>
          </a:p>
          <a:p>
            <a:endParaRPr lang="en-US" dirty="0"/>
          </a:p>
          <a:p>
            <a:r>
              <a:rPr lang="en-US" dirty="0"/>
              <a:t>There are a few built in variables such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gl_Position</a:t>
            </a:r>
            <a:r>
              <a:rPr lang="en-US" dirty="0"/>
              <a:t> but most have been deprecated</a:t>
            </a:r>
          </a:p>
          <a:p>
            <a:endParaRPr lang="en-US" dirty="0"/>
          </a:p>
          <a:p>
            <a:r>
              <a:rPr lang="en-US" dirty="0"/>
              <a:t>User defined (in application program)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 qualifier to get to </a:t>
            </a:r>
            <a:r>
              <a:rPr lang="en-US" dirty="0" err="1"/>
              <a:t>shader</a:t>
            </a:r>
            <a:r>
              <a:rPr lang="en-US" dirty="0"/>
              <a:t> (read only)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float temperature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vec3 velocity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layout (location = 0) in vec3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63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 that are set by the application but are </a:t>
            </a:r>
            <a:r>
              <a:rPr lang="en-US" b="1" dirty="0"/>
              <a:t>constant</a:t>
            </a:r>
            <a:r>
              <a:rPr lang="en-US" dirty="0"/>
              <a:t> for the entire primitive</a:t>
            </a:r>
          </a:p>
          <a:p>
            <a:pPr lvl="1"/>
            <a:r>
              <a:rPr lang="en-US" dirty="0"/>
              <a:t>Transformation matrices, parameters of light sources, textures</a:t>
            </a:r>
          </a:p>
          <a:p>
            <a:endParaRPr lang="en-US" dirty="0"/>
          </a:p>
          <a:p>
            <a:r>
              <a:rPr lang="en-US" dirty="0"/>
              <a:t>Can be changed in the application and sent to the </a:t>
            </a:r>
            <a:r>
              <a:rPr lang="en-US" dirty="0" err="1"/>
              <a:t>shader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Cannot be changed in the </a:t>
            </a:r>
            <a:r>
              <a:rPr lang="en-US" dirty="0" err="1"/>
              <a:t>shader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uniform mat4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projectionMatrix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8455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To set parameters,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glGetUniformLocation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glUniform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dirty="0"/>
              <a:t>in application </a:t>
            </a:r>
          </a:p>
          <a:p>
            <a:pPr lvl="1"/>
            <a:r>
              <a:rPr lang="en-US" dirty="0"/>
              <a:t>After </a:t>
            </a:r>
            <a:r>
              <a:rPr lang="en-US" dirty="0" err="1"/>
              <a:t>shader</a:t>
            </a:r>
            <a:r>
              <a:rPr lang="en-US" dirty="0"/>
              <a:t> is active, before rendering </a:t>
            </a:r>
          </a:p>
          <a:p>
            <a:r>
              <a:rPr lang="en-US" dirty="0"/>
              <a:t>Example  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shader</a:t>
            </a:r>
            <a:r>
              <a:rPr lang="en-US" dirty="0"/>
              <a:t> declare 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uniform float a; </a:t>
            </a:r>
          </a:p>
          <a:p>
            <a:pPr lvl="1"/>
            <a:r>
              <a:rPr lang="en-US" dirty="0"/>
              <a:t>In application, set a using </a:t>
            </a: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GLuint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p; 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//… initialize program p </a:t>
            </a: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glGetUniformLocation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p,”a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”); 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glUniform1f(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1.f);</a:t>
            </a:r>
          </a:p>
        </p:txBody>
      </p:sp>
    </p:spTree>
    <p:extLst>
      <p:ext uri="{BB962C8B-B14F-4D97-AF65-F5344CB8AC3E}">
        <p14:creationId xmlns:p14="http://schemas.microsoft.com/office/powerpoint/2010/main" val="359920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Built-In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vertex </a:t>
            </a:r>
            <a:r>
              <a:rPr lang="en-US" dirty="0" err="1"/>
              <a:t>shader</a:t>
            </a:r>
            <a:r>
              <a:rPr lang="en-US" dirty="0"/>
              <a:t> in: 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gl_VertexID</a:t>
            </a:r>
            <a:r>
              <a:rPr lang="en-US" dirty="0"/>
              <a:t> (for indexed rendering)</a:t>
            </a:r>
          </a:p>
          <a:p>
            <a:r>
              <a:rPr lang="en-US" dirty="0"/>
              <a:t>vertex </a:t>
            </a:r>
            <a:r>
              <a:rPr lang="en-US" dirty="0" err="1"/>
              <a:t>shader</a:t>
            </a:r>
            <a:r>
              <a:rPr lang="en-US" dirty="0"/>
              <a:t> out: </a:t>
            </a:r>
          </a:p>
          <a:p>
            <a:pPr marL="457200" lvl="1" indent="0">
              <a:buNone/>
            </a:pPr>
            <a:r>
              <a:rPr lang="en-US" dirty="0"/>
              <a:t>vec4 </a:t>
            </a:r>
            <a:r>
              <a:rPr lang="en-US" dirty="0" err="1"/>
              <a:t>gl_Position</a:t>
            </a:r>
            <a:r>
              <a:rPr lang="en-US" dirty="0"/>
              <a:t> (clip space position), - </a:t>
            </a:r>
            <a:r>
              <a:rPr lang="en-US" b="1" u="sng" dirty="0"/>
              <a:t>Required</a:t>
            </a:r>
          </a:p>
          <a:p>
            <a:pPr marL="457200" lvl="1" indent="0">
              <a:buNone/>
            </a:pPr>
            <a:r>
              <a:rPr lang="en-US" dirty="0"/>
              <a:t>float </a:t>
            </a:r>
            <a:r>
              <a:rPr lang="en-US" dirty="0" err="1"/>
              <a:t>gl_PointSize</a:t>
            </a:r>
            <a:r>
              <a:rPr lang="en-US" dirty="0"/>
              <a:t> (pixel width/height for point rendering)</a:t>
            </a:r>
          </a:p>
          <a:p>
            <a:pPr lvl="1"/>
            <a:r>
              <a:rPr lang="en-US" dirty="0"/>
              <a:t>Note other out variables will be interpolated during rasterization (texture </a:t>
            </a:r>
            <a:r>
              <a:rPr lang="en-US" dirty="0" err="1"/>
              <a:t>coordiantes</a:t>
            </a:r>
            <a:r>
              <a:rPr lang="en-US" dirty="0"/>
              <a:t>, …)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fragment </a:t>
            </a:r>
            <a:r>
              <a:rPr lang="en-US" dirty="0" err="1"/>
              <a:t>shader</a:t>
            </a:r>
            <a:r>
              <a:rPr lang="en-US" dirty="0"/>
              <a:t> in: 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vec4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gl_FragCoord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(location in window space)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Note: for user defined variables you </a:t>
            </a:r>
            <a:r>
              <a:rPr lang="en-US" sz="2000" dirty="0"/>
              <a:t>Need to have </a:t>
            </a:r>
            <a:r>
              <a:rPr lang="en-US" sz="2000" b="1" u="sng" dirty="0"/>
              <a:t>same variable name </a:t>
            </a:r>
            <a:r>
              <a:rPr lang="en-US" sz="2000" dirty="0"/>
              <a:t>as output (declared as out) of vertex </a:t>
            </a:r>
            <a:r>
              <a:rPr lang="en-US" sz="2000" dirty="0" err="1"/>
              <a:t>shader</a:t>
            </a:r>
            <a:r>
              <a:rPr lang="en-US" sz="2000" dirty="0"/>
              <a:t> </a:t>
            </a:r>
            <a:endParaRPr lang="en-US" sz="2000" dirty="0">
              <a:cs typeface="Courier New" panose="02070309020205020404" pitchFamily="49" charset="0"/>
            </a:endParaRPr>
          </a:p>
          <a:p>
            <a:r>
              <a:rPr lang="en-US" dirty="0"/>
              <a:t>fragment </a:t>
            </a:r>
            <a:r>
              <a:rPr lang="en-US" dirty="0" err="1"/>
              <a:t>shader</a:t>
            </a:r>
            <a:r>
              <a:rPr lang="en-US" dirty="0"/>
              <a:t> out: 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gl_FragDepth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(fragment depth)</a:t>
            </a:r>
          </a:p>
        </p:txBody>
      </p:sp>
    </p:spTree>
    <p:extLst>
      <p:ext uri="{BB962C8B-B14F-4D97-AF65-F5344CB8AC3E}">
        <p14:creationId xmlns:p14="http://schemas.microsoft.com/office/powerpoint/2010/main" val="277035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and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Standard C functions</a:t>
            </a:r>
          </a:p>
          <a:p>
            <a:pPr lvl="1"/>
            <a:r>
              <a:rPr lang="es-ES" dirty="0" err="1"/>
              <a:t>Trigonometric</a:t>
            </a:r>
            <a:r>
              <a:rPr lang="es-ES" dirty="0"/>
              <a:t>: </a:t>
            </a:r>
            <a:r>
              <a:rPr lang="es-ES" dirty="0" err="1"/>
              <a:t>cos</a:t>
            </a:r>
            <a:r>
              <a:rPr lang="es-ES" dirty="0"/>
              <a:t>, sin, tan, </a:t>
            </a:r>
            <a:r>
              <a:rPr lang="es-ES" dirty="0" err="1"/>
              <a:t>etc</a:t>
            </a:r>
            <a:endParaRPr lang="es-ES" dirty="0"/>
          </a:p>
          <a:p>
            <a:pPr lvl="1"/>
            <a:r>
              <a:rPr lang="en-US" dirty="0"/>
              <a:t>Arithmetic: log, min, max, abs,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Normalize, reflect, length</a:t>
            </a:r>
          </a:p>
          <a:p>
            <a:r>
              <a:rPr lang="en-US" dirty="0"/>
              <a:t>Overloading of vector and matrix types</a:t>
            </a:r>
          </a:p>
          <a:p>
            <a:pPr lvl="1"/>
            <a:r>
              <a:rPr lang="en-US" b="1" dirty="0"/>
              <a:t>mat4 a;</a:t>
            </a:r>
          </a:p>
          <a:p>
            <a:pPr lvl="1"/>
            <a:r>
              <a:rPr lang="en-US" b="1" dirty="0"/>
              <a:t>vec4 b, c, d;</a:t>
            </a:r>
          </a:p>
          <a:p>
            <a:pPr lvl="1"/>
            <a:r>
              <a:rPr lang="en-US" b="1" dirty="0"/>
              <a:t>c = b*a; // a column vector stored as a 1d array</a:t>
            </a:r>
          </a:p>
          <a:p>
            <a:pPr lvl="1"/>
            <a:r>
              <a:rPr lang="en-US" b="1" dirty="0"/>
              <a:t>d = a*b; // a row vector stored as a 1d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66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Swizzling</a:t>
            </a:r>
            <a:r>
              <a:rPr lang="en-US" dirty="0"/>
              <a:t> and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refer to array elements by element using [] or selection (.) operator with </a:t>
            </a:r>
          </a:p>
          <a:p>
            <a:pPr lvl="1"/>
            <a:r>
              <a:rPr lang="en-US" dirty="0"/>
              <a:t>x, y, z, w </a:t>
            </a:r>
          </a:p>
          <a:p>
            <a:pPr lvl="1"/>
            <a:r>
              <a:rPr lang="en-US" dirty="0"/>
              <a:t>r, g, b, a </a:t>
            </a:r>
          </a:p>
          <a:p>
            <a:pPr lvl="1"/>
            <a:r>
              <a:rPr lang="en-US" dirty="0"/>
              <a:t>s, t, p, q </a:t>
            </a:r>
          </a:p>
          <a:p>
            <a:pPr lvl="1"/>
            <a:r>
              <a:rPr lang="en-US" b="1" dirty="0"/>
              <a:t>vec4 a;</a:t>
            </a:r>
          </a:p>
          <a:p>
            <a:pPr lvl="1"/>
            <a:r>
              <a:rPr lang="en-US" b="1" dirty="0"/>
              <a:t>a[2], </a:t>
            </a:r>
            <a:r>
              <a:rPr lang="en-US" b="1" dirty="0" err="1"/>
              <a:t>a.b</a:t>
            </a:r>
            <a:r>
              <a:rPr lang="en-US" b="1" dirty="0"/>
              <a:t>, </a:t>
            </a:r>
            <a:r>
              <a:rPr lang="en-US" b="1" dirty="0" err="1"/>
              <a:t>a.z</a:t>
            </a:r>
            <a:r>
              <a:rPr lang="en-US" b="1" dirty="0"/>
              <a:t>, </a:t>
            </a:r>
            <a:r>
              <a:rPr lang="en-US" b="1" dirty="0" err="1"/>
              <a:t>a.p</a:t>
            </a:r>
            <a:r>
              <a:rPr lang="en-US" b="1" dirty="0"/>
              <a:t> </a:t>
            </a:r>
            <a:r>
              <a:rPr lang="en-US" dirty="0"/>
              <a:t>are the same </a:t>
            </a:r>
          </a:p>
          <a:p>
            <a:r>
              <a:rPr lang="en-US" b="1" dirty="0" err="1"/>
              <a:t>Swizzling</a:t>
            </a:r>
            <a:r>
              <a:rPr lang="en-US" b="1" dirty="0"/>
              <a:t> </a:t>
            </a:r>
            <a:r>
              <a:rPr lang="en-US" dirty="0"/>
              <a:t>operator lets us manipulate components</a:t>
            </a:r>
          </a:p>
          <a:p>
            <a:pPr lvl="1"/>
            <a:r>
              <a:rPr lang="en-US" b="1" dirty="0" err="1"/>
              <a:t>a.yz</a:t>
            </a:r>
            <a:r>
              <a:rPr lang="en-US" b="1" dirty="0"/>
              <a:t> = vec2(1.0, 2.0);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67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GL Quick Reference Card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https://www.khronos.org/files/opengl45-quick-reference-card.pdf</a:t>
            </a:r>
            <a:endParaRPr lang="en-US" dirty="0"/>
          </a:p>
          <a:p>
            <a:r>
              <a:rPr lang="en-US" dirty="0"/>
              <a:t>GLSL starts on page 9</a:t>
            </a:r>
          </a:p>
        </p:txBody>
      </p:sp>
    </p:spTree>
    <p:extLst>
      <p:ext uri="{BB962C8B-B14F-4D97-AF65-F5344CB8AC3E}">
        <p14:creationId xmlns:p14="http://schemas.microsoft.com/office/powerpoint/2010/main" val="318600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</a:t>
            </a:r>
            <a:r>
              <a:rPr lang="en-US" dirty="0" err="1"/>
              <a:t>Shader</a:t>
            </a:r>
            <a:r>
              <a:rPr lang="en-US" dirty="0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Moving Vertices</a:t>
            </a:r>
          </a:p>
          <a:p>
            <a:pPr lvl="1"/>
            <a:r>
              <a:rPr lang="en-US" dirty="0"/>
              <a:t>Morphing</a:t>
            </a:r>
          </a:p>
          <a:p>
            <a:pPr lvl="1"/>
            <a:r>
              <a:rPr lang="en-US" dirty="0"/>
              <a:t>Wave Motion</a:t>
            </a:r>
          </a:p>
          <a:p>
            <a:pPr lvl="1"/>
            <a:r>
              <a:rPr lang="en-US" dirty="0"/>
              <a:t>Fractals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Lighting</a:t>
            </a:r>
          </a:p>
          <a:p>
            <a:pPr lvl="1"/>
            <a:r>
              <a:rPr lang="en-US" dirty="0"/>
              <a:t>More realistic models</a:t>
            </a:r>
          </a:p>
          <a:p>
            <a:pPr lvl="1"/>
            <a:r>
              <a:rPr lang="en-US" dirty="0"/>
              <a:t>Cartoon </a:t>
            </a:r>
            <a:r>
              <a:rPr lang="en-US" dirty="0" err="1"/>
              <a:t>Shaders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3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Shader Applications: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 Vertex Lighting                     Per Fragment Lighting</a:t>
            </a:r>
          </a:p>
        </p:txBody>
      </p:sp>
      <p:pic>
        <p:nvPicPr>
          <p:cNvPr id="1026" name="Picture 2" descr="https://player.slideplayer.com/16/5265497/data/images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" y="2522331"/>
            <a:ext cx="5967203" cy="3896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layer.slideplayer.com/16/5265497/data/images/img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875" y="2522332"/>
            <a:ext cx="6285397" cy="389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31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 </a:t>
            </a:r>
            <a:r>
              <a:rPr lang="en-US" dirty="0" err="1"/>
              <a:t>Shader</a:t>
            </a:r>
            <a:r>
              <a:rPr lang="en-US" dirty="0"/>
              <a:t> Applications: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Texture mapping</a:t>
            </a:r>
          </a:p>
          <a:p>
            <a:pPr lvl="1"/>
            <a:r>
              <a:rPr lang="en-US" dirty="0"/>
              <a:t>Smooth shading	Environment Mapping       Bump Mapping</a:t>
            </a:r>
          </a:p>
        </p:txBody>
      </p:sp>
      <p:pic>
        <p:nvPicPr>
          <p:cNvPr id="2050" name="Picture 2" descr="hu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259" y="2691924"/>
            <a:ext cx="3502730" cy="348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ue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744" y="2696444"/>
            <a:ext cx="3498366" cy="348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ue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865" y="2696430"/>
            <a:ext cx="3498661" cy="3480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84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GLSL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OpenGL Shading Language</a:t>
            </a:r>
          </a:p>
          <a:p>
            <a:r>
              <a:rPr lang="en-US" dirty="0"/>
              <a:t>Vertex and Fragment </a:t>
            </a:r>
            <a:r>
              <a:rPr lang="en-US" dirty="0" err="1"/>
              <a:t>shaders</a:t>
            </a:r>
            <a:r>
              <a:rPr lang="en-US" dirty="0"/>
              <a:t> written in GLSL</a:t>
            </a:r>
          </a:p>
          <a:p>
            <a:r>
              <a:rPr lang="en-US" dirty="0"/>
              <a:t>Part of </a:t>
            </a:r>
            <a:r>
              <a:rPr lang="en-US" dirty="0" err="1"/>
              <a:t>OpeGL</a:t>
            </a:r>
            <a:r>
              <a:rPr lang="en-US" dirty="0"/>
              <a:t> 2.0 and up</a:t>
            </a:r>
          </a:p>
          <a:p>
            <a:r>
              <a:rPr lang="en-US" dirty="0"/>
              <a:t>As of OpenGL 3.1, application must use </a:t>
            </a:r>
            <a:r>
              <a:rPr lang="en-US" dirty="0" err="1"/>
              <a:t>shaders</a:t>
            </a:r>
            <a:r>
              <a:rPr lang="en-US" dirty="0"/>
              <a:t>.</a:t>
            </a:r>
          </a:p>
          <a:p>
            <a:r>
              <a:rPr lang="en-US" dirty="0"/>
              <a:t>Example code of a vertex </a:t>
            </a:r>
            <a:r>
              <a:rPr lang="en-US" dirty="0" err="1"/>
              <a:t>shader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s-ES" b="1" dirty="0" err="1"/>
              <a:t>const</a:t>
            </a:r>
            <a:r>
              <a:rPr lang="es-ES" b="1" dirty="0"/>
              <a:t> vec4 red = vec4(1.0, 0.0, 0.0, 1.0);</a:t>
            </a:r>
          </a:p>
          <a:p>
            <a:pPr marL="457200" lvl="1" indent="0">
              <a:buNone/>
            </a:pPr>
            <a:r>
              <a:rPr lang="en-US" b="1" dirty="0"/>
              <a:t>out vec3 </a:t>
            </a:r>
            <a:r>
              <a:rPr lang="en-US" b="1" dirty="0" err="1"/>
              <a:t>color_out</a:t>
            </a:r>
            <a:r>
              <a:rPr lang="en-US" b="1" dirty="0"/>
              <a:t>;</a:t>
            </a:r>
          </a:p>
          <a:p>
            <a:pPr marL="457200" lvl="1" indent="0">
              <a:buNone/>
            </a:pPr>
            <a:r>
              <a:rPr lang="en-US" b="1" dirty="0"/>
              <a:t>void main(void){</a:t>
            </a:r>
          </a:p>
          <a:p>
            <a:pPr marL="914400" lvl="2" indent="0">
              <a:buNone/>
            </a:pPr>
            <a:r>
              <a:rPr lang="en-US" b="1" dirty="0" err="1"/>
              <a:t>gl_Position</a:t>
            </a:r>
            <a:r>
              <a:rPr lang="en-US" b="1" dirty="0"/>
              <a:t> = </a:t>
            </a:r>
            <a:r>
              <a:rPr lang="en-US" b="1" dirty="0" err="1"/>
              <a:t>vPosition</a:t>
            </a:r>
            <a:r>
              <a:rPr lang="en-US" b="1" dirty="0"/>
              <a:t>;</a:t>
            </a:r>
          </a:p>
          <a:p>
            <a:pPr marL="914400" lvl="2" indent="0">
              <a:buNone/>
            </a:pPr>
            <a:r>
              <a:rPr lang="en-US" b="1" dirty="0" err="1"/>
              <a:t>color_out</a:t>
            </a:r>
            <a:r>
              <a:rPr lang="en-US" b="1" dirty="0"/>
              <a:t> = red;</a:t>
            </a:r>
          </a:p>
          <a:p>
            <a:pPr marL="457200" lvl="1" indent="0">
              <a:buNone/>
            </a:pPr>
            <a:r>
              <a:rPr lang="en-US" b="1" dirty="0"/>
              <a:t>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24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&amp; Fragment </a:t>
            </a:r>
            <a:r>
              <a:rPr lang="en-US" dirty="0" err="1"/>
              <a:t>shader</a:t>
            </a:r>
            <a:r>
              <a:rPr lang="en-US" dirty="0"/>
              <a:t>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310" y="1690688"/>
            <a:ext cx="7601380" cy="486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5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811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 types: </a:t>
            </a:r>
            <a:r>
              <a:rPr lang="en-US" dirty="0" err="1"/>
              <a:t>int</a:t>
            </a:r>
            <a:r>
              <a:rPr lang="en-US" dirty="0"/>
              <a:t>, float, bool, double, </a:t>
            </a:r>
            <a:r>
              <a:rPr lang="en-US" dirty="0" err="1"/>
              <a:t>uint</a:t>
            </a:r>
            <a:endParaRPr lang="en-US" dirty="0"/>
          </a:p>
          <a:p>
            <a:endParaRPr lang="en-US" dirty="0"/>
          </a:p>
          <a:p>
            <a:r>
              <a:rPr lang="en-US" dirty="0"/>
              <a:t>Arrays/Vectors:</a:t>
            </a:r>
          </a:p>
          <a:p>
            <a:pPr lvl="1"/>
            <a:r>
              <a:rPr lang="en-US" dirty="0"/>
              <a:t>float vec2, vec3, vec4</a:t>
            </a:r>
          </a:p>
          <a:p>
            <a:pPr lvl="1"/>
            <a:r>
              <a:rPr lang="en-US" dirty="0"/>
              <a:t>Also </a:t>
            </a:r>
            <a:r>
              <a:rPr lang="en-US" dirty="0" err="1"/>
              <a:t>int</a:t>
            </a:r>
            <a:r>
              <a:rPr lang="en-US" dirty="0"/>
              <a:t> (</a:t>
            </a:r>
            <a:r>
              <a:rPr lang="en-US" dirty="0" err="1"/>
              <a:t>ivec</a:t>
            </a:r>
            <a:r>
              <a:rPr lang="en-US" dirty="0"/>
              <a:t>) and </a:t>
            </a:r>
            <a:r>
              <a:rPr lang="en-US" dirty="0" err="1"/>
              <a:t>boolean</a:t>
            </a:r>
            <a:r>
              <a:rPr lang="en-US" dirty="0"/>
              <a:t> (</a:t>
            </a:r>
            <a:r>
              <a:rPr lang="en-US" dirty="0" err="1"/>
              <a:t>bvec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Matrices of floats or doubles: </a:t>
            </a:r>
          </a:p>
          <a:p>
            <a:pPr lvl="1"/>
            <a:r>
              <a:rPr lang="en-US" dirty="0"/>
              <a:t>Square matrices: 2x2, 3x3, or 4x4 : mat2, mat3, mat4</a:t>
            </a:r>
          </a:p>
          <a:p>
            <a:pPr lvl="1"/>
            <a:r>
              <a:rPr lang="en-US" dirty="0"/>
              <a:t>Stored by columns</a:t>
            </a:r>
          </a:p>
          <a:p>
            <a:pPr lvl="1"/>
            <a:r>
              <a:rPr lang="en-US" dirty="0"/>
              <a:t>Standard referencing m[row][col]</a:t>
            </a:r>
          </a:p>
          <a:p>
            <a:pPr lvl="1"/>
            <a:r>
              <a:rPr lang="en-US" dirty="0"/>
              <a:t>non-square matrices: size {2,3,4}x{2,3,4}: mat3x4, dmat4x2</a:t>
            </a:r>
          </a:p>
          <a:p>
            <a:endParaRPr lang="en-US" dirty="0"/>
          </a:p>
          <a:p>
            <a:r>
              <a:rPr lang="en-US" dirty="0"/>
              <a:t>Texture samplers</a:t>
            </a:r>
            <a:endParaRPr lang="en-US" sz="1600" dirty="0"/>
          </a:p>
          <a:p>
            <a:pPr lvl="1"/>
            <a:r>
              <a:rPr lang="en-US" dirty="0"/>
              <a:t>sampler1D, sampler2D, sampler3D for 1, 2, 3D power-of-two textures</a:t>
            </a:r>
          </a:p>
          <a:p>
            <a:pPr lvl="1"/>
            <a:r>
              <a:rPr lang="en-US" dirty="0"/>
              <a:t>sampler2DRect for rectangle textures</a:t>
            </a:r>
          </a:p>
          <a:p>
            <a:pPr lvl="1"/>
            <a:r>
              <a:rPr lang="en-US" dirty="0" err="1"/>
              <a:t>samplerCube</a:t>
            </a:r>
            <a:r>
              <a:rPr lang="en-US" dirty="0"/>
              <a:t> for </a:t>
            </a:r>
            <a:r>
              <a:rPr lang="en-US" dirty="0" err="1"/>
              <a:t>cubemap</a:t>
            </a:r>
            <a:r>
              <a:rPr lang="en-US" dirty="0"/>
              <a:t> textures</a:t>
            </a:r>
          </a:p>
        </p:txBody>
      </p:sp>
    </p:spTree>
    <p:extLst>
      <p:ext uri="{BB962C8B-B14F-4D97-AF65-F5344CB8AC3E}">
        <p14:creationId xmlns:p14="http://schemas.microsoft.com/office/powerpoint/2010/main" val="317278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Variable declaration and initialization very similar to C-style </a:t>
            </a:r>
          </a:p>
          <a:p>
            <a:pPr lvl="1"/>
            <a:r>
              <a:rPr lang="en-US" dirty="0"/>
              <a:t>float a = 1.0; </a:t>
            </a:r>
          </a:p>
          <a:p>
            <a:pPr lvl="1"/>
            <a:r>
              <a:rPr lang="en-US" dirty="0"/>
              <a:t>vec3 point = vec3(1.0,1.0,4.0); </a:t>
            </a:r>
          </a:p>
          <a:p>
            <a:pPr lvl="1"/>
            <a:r>
              <a:rPr lang="en-US" dirty="0"/>
              <a:t>mat2 mat = mat2(1.0,0.0,0.0,1.0); </a:t>
            </a:r>
          </a:p>
          <a:p>
            <a:pPr lvl="1"/>
            <a:r>
              <a:rPr lang="en-US" dirty="0"/>
              <a:t>(matrices are assigned in column major order)</a:t>
            </a:r>
          </a:p>
          <a:p>
            <a:endParaRPr lang="en-US" dirty="0"/>
          </a:p>
          <a:p>
            <a:r>
              <a:rPr lang="en-US" dirty="0"/>
              <a:t>C++ style constructors</a:t>
            </a:r>
          </a:p>
          <a:p>
            <a:pPr lvl="1"/>
            <a:r>
              <a:rPr lang="en-US" dirty="0"/>
              <a:t>vec3 a = vec3(1.0, 2.0, 3.0)</a:t>
            </a:r>
          </a:p>
          <a:p>
            <a:pPr lvl="1"/>
            <a:r>
              <a:rPr lang="en-US" dirty="0"/>
              <a:t>vec2 b = vec2(a)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1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no pointers in GLSL</a:t>
            </a:r>
          </a:p>
          <a:p>
            <a:r>
              <a:rPr lang="en-US" dirty="0"/>
              <a:t>We can use C </a:t>
            </a:r>
            <a:r>
              <a:rPr lang="en-US" dirty="0" err="1"/>
              <a:t>structs</a:t>
            </a:r>
            <a:r>
              <a:rPr lang="en-US" dirty="0"/>
              <a:t> which can be copied back from functions.</a:t>
            </a:r>
          </a:p>
          <a:p>
            <a:r>
              <a:rPr lang="en-US" dirty="0"/>
              <a:t>Because matrices and vectors are basic types they can be passed into and be output from GLSL functions</a:t>
            </a:r>
          </a:p>
          <a:p>
            <a:pPr lvl="1"/>
            <a:r>
              <a:rPr lang="en-US" dirty="0"/>
              <a:t>mat3 </a:t>
            </a:r>
            <a:r>
              <a:rPr lang="en-US" dirty="0" err="1"/>
              <a:t>func</a:t>
            </a:r>
            <a:r>
              <a:rPr lang="en-US" dirty="0"/>
              <a:t>(mat3 a)</a:t>
            </a:r>
          </a:p>
        </p:txBody>
      </p:sp>
    </p:spTree>
    <p:extLst>
      <p:ext uri="{BB962C8B-B14F-4D97-AF65-F5344CB8AC3E}">
        <p14:creationId xmlns:p14="http://schemas.microsoft.com/office/powerpoint/2010/main" val="88744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896</Words>
  <Application>Microsoft Office PowerPoint</Application>
  <PresentationFormat>Widescreen</PresentationFormat>
  <Paragraphs>149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Century Gothic</vt:lpstr>
      <vt:lpstr>Courier New</vt:lpstr>
      <vt:lpstr>Wingdings 3</vt:lpstr>
      <vt:lpstr>Whirligig design template</vt:lpstr>
      <vt:lpstr>CS 480/680 Computer Graphics</vt:lpstr>
      <vt:lpstr>Vertex Shader Applications</vt:lpstr>
      <vt:lpstr>Shader Applications:</vt:lpstr>
      <vt:lpstr>Fragment Shader Applications:</vt:lpstr>
      <vt:lpstr>GLSL</vt:lpstr>
      <vt:lpstr>Vertex &amp; Fragment shader pipeline</vt:lpstr>
      <vt:lpstr>Data Types</vt:lpstr>
      <vt:lpstr>Data Types</vt:lpstr>
      <vt:lpstr>Pointers</vt:lpstr>
      <vt:lpstr>Qualifiers</vt:lpstr>
      <vt:lpstr>Passing Values</vt:lpstr>
      <vt:lpstr>Vertex Attribute Variables</vt:lpstr>
      <vt:lpstr>Uniform parameters</vt:lpstr>
      <vt:lpstr>Uniform parameters</vt:lpstr>
      <vt:lpstr>Some Built-In Variables</vt:lpstr>
      <vt:lpstr>Operators and Functions</vt:lpstr>
      <vt:lpstr>Swizzling and Selection</vt:lpstr>
      <vt:lpstr>Open GL Quick Reference Card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2016-08-28T00:07:32Z</dcterms:created>
  <dcterms:modified xsi:type="dcterms:W3CDTF">2021-09-13T02:02:43Z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