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71"/>
  </p:notesMasterIdLst>
  <p:handoutMasterIdLst>
    <p:handoutMasterId r:id="rId7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aramond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aramond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7" d="100"/>
          <a:sy n="127" d="100"/>
        </p:scale>
        <p:origin x="-78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FontTx/>
              <a:buChar char="-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2"/>
              </a:buClr>
              <a:buFontTx/>
              <a:buChar char="-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>
              <a:spcBef>
                <a:spcPct val="20000"/>
              </a:spcBef>
              <a:buClr>
                <a:schemeClr val="tx2"/>
              </a:buClr>
              <a:buFontTx/>
              <a:buChar char="-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endParaRPr lang="en-US"/>
          </a:p>
        </p:txBody>
      </p:sp>
      <p:sp>
        <p:nvSpPr>
          <p:cNvPr id="6246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075" tIns="46038" rIns="92075" bIns="46038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20000"/>
              </a:spcBef>
              <a:buClr>
                <a:schemeClr val="tx2"/>
              </a:buClr>
              <a:buFontTx/>
              <a:buChar char="-"/>
              <a:defRPr sz="1200"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defRPr>
            </a:lvl1pPr>
          </a:lstStyle>
          <a:p>
            <a:fld id="{2319C34E-C054-4BFE-9FD1-3EE6F13046B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138" name="Group 2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7139" name="Group 3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7140" name="Freeform 4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41" name="Freeform 5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42" name="Freeform 6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43" name="Freeform 7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7144" name="Freeform 8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7145" name="Freeform 9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7146" name="Freeform 10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7147" name="Rectangle 11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736725"/>
            <a:ext cx="7772400" cy="1920875"/>
          </a:xfrm>
        </p:spPr>
        <p:txBody>
          <a:bodyPr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7148" name="Rectangle 12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47149" name="Rectangle 13"/>
          <p:cNvSpPr>
            <a:spLocks noGrp="1" noChangeArrowheads="1"/>
          </p:cNvSpPr>
          <p:nvPr>
            <p:ph type="dt" sz="quarter" idx="2"/>
          </p:nvPr>
        </p:nvSpPr>
        <p:spPr>
          <a:xfrm>
            <a:off x="457200" y="624840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347150" name="Rectangle 1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5157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347151" name="Rectangle 1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54750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06D38F69-2FF1-4EBD-BC2E-BF27D55C823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7956F87-5259-4BD2-BEE1-094B49DE30D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F709037-3E3E-4BA9-9AD8-4D6935FE4B3B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E3E4D9-DB5E-410B-AA3A-5885467DD8E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AB807C3-73FE-4875-9312-1612B6B3738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28D655B-FC1C-4696-A729-A02EFC29A303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94B7612-2A7A-4827-A6FF-C234AC95311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5E009F4-2857-4274-B3C8-FC6E938B6D4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57F4BD-D54A-4441-9590-13F1285D79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1E4AF99-481F-4903-A005-9061434BF91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3B38140-A456-4769-8F82-F532F143E65D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5157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34611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fld id="{DEE82C5B-068D-4FB0-B050-491F6E913F70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346116" name="Group 4"/>
          <p:cNvGrpSpPr>
            <a:grpSpLocks/>
          </p:cNvGrpSpPr>
          <p:nvPr/>
        </p:nvGrpSpPr>
        <p:grpSpPr bwMode="auto">
          <a:xfrm>
            <a:off x="0" y="0"/>
            <a:ext cx="9140825" cy="6850063"/>
            <a:chOff x="0" y="0"/>
            <a:chExt cx="5758" cy="4315"/>
          </a:xfrm>
        </p:grpSpPr>
        <p:grpSp>
          <p:nvGrpSpPr>
            <p:cNvPr id="346117" name="Group 5"/>
            <p:cNvGrpSpPr>
              <a:grpSpLocks/>
            </p:cNvGrpSpPr>
            <p:nvPr userDrawn="1"/>
          </p:nvGrpSpPr>
          <p:grpSpPr bwMode="auto">
            <a:xfrm>
              <a:off x="1728" y="2230"/>
              <a:ext cx="4027" cy="2085"/>
              <a:chOff x="1728" y="2230"/>
              <a:chExt cx="4027" cy="2085"/>
            </a:xfrm>
          </p:grpSpPr>
          <p:sp>
            <p:nvSpPr>
              <p:cNvPr id="346118" name="Freeform 6"/>
              <p:cNvSpPr>
                <a:spLocks/>
              </p:cNvSpPr>
              <p:nvPr/>
            </p:nvSpPr>
            <p:spPr bwMode="hidden">
              <a:xfrm>
                <a:off x="1728" y="2644"/>
                <a:ext cx="2882" cy="1671"/>
              </a:xfrm>
              <a:custGeom>
                <a:avLst/>
                <a:gdLst/>
                <a:ahLst/>
                <a:cxnLst>
                  <a:cxn ang="0">
                    <a:pos x="2740" y="528"/>
                  </a:cxn>
                  <a:cxn ang="0">
                    <a:pos x="2632" y="484"/>
                  </a:cxn>
                  <a:cxn ang="0">
                    <a:pos x="2480" y="424"/>
                  </a:cxn>
                  <a:cxn ang="0">
                    <a:pos x="2203" y="343"/>
                  </a:cxn>
                  <a:cxn ang="0">
                    <a:pos x="1970" y="277"/>
                  </a:cxn>
                  <a:cxn ang="0">
                    <a:pos x="1807" y="212"/>
                  </a:cxn>
                  <a:cxn ang="0">
                    <a:pos x="1693" y="152"/>
                  </a:cxn>
                  <a:cxn ang="0">
                    <a:pos x="1628" y="103"/>
                  </a:cxn>
                  <a:cxn ang="0">
                    <a:pos x="1590" y="60"/>
                  </a:cxn>
                  <a:cxn ang="0">
                    <a:pos x="1579" y="27"/>
                  </a:cxn>
                  <a:cxn ang="0">
                    <a:pos x="1585" y="0"/>
                  </a:cxn>
                  <a:cxn ang="0">
                    <a:pos x="1557" y="49"/>
                  </a:cxn>
                  <a:cxn ang="0">
                    <a:pos x="1568" y="98"/>
                  </a:cxn>
                  <a:cxn ang="0">
                    <a:pos x="1617" y="141"/>
                  </a:cxn>
                  <a:cxn ang="0">
                    <a:pos x="1688" y="185"/>
                  </a:cxn>
                  <a:cxn ang="0">
                    <a:pos x="1791" y="228"/>
                  </a:cxn>
                  <a:cxn ang="0">
                    <a:pos x="2040" y="310"/>
                  </a:cxn>
                  <a:cxn ang="0">
                    <a:pos x="2285" y="381"/>
                  </a:cxn>
                  <a:cxn ang="0">
                    <a:pos x="2464" y="435"/>
                  </a:cxn>
                  <a:cxn ang="0">
                    <a:pos x="2605" y="484"/>
                  </a:cxn>
                  <a:cxn ang="0">
                    <a:pos x="2708" y="528"/>
                  </a:cxn>
                  <a:cxn ang="0">
                    <a:pos x="2768" y="560"/>
                  </a:cxn>
                  <a:cxn ang="0">
                    <a:pos x="2795" y="593"/>
                  </a:cxn>
                  <a:cxn ang="0">
                    <a:pos x="2795" y="642"/>
                  </a:cxn>
                  <a:cxn ang="0">
                    <a:pos x="2762" y="691"/>
                  </a:cxn>
                  <a:cxn ang="0">
                    <a:pos x="2692" y="735"/>
                  </a:cxn>
                  <a:cxn ang="0">
                    <a:pos x="2589" y="778"/>
                  </a:cxn>
                  <a:cxn ang="0">
                    <a:pos x="2458" y="822"/>
                  </a:cxn>
                  <a:cxn ang="0">
                    <a:pos x="2301" y="865"/>
                  </a:cxn>
                  <a:cxn ang="0">
                    <a:pos x="2030" y="930"/>
                  </a:cxn>
                  <a:cxn ang="0">
                    <a:pos x="1606" y="1034"/>
                  </a:cxn>
                  <a:cxn ang="0">
                    <a:pos x="1145" y="1164"/>
                  </a:cxn>
                  <a:cxn ang="0">
                    <a:pos x="673" y="1328"/>
                  </a:cxn>
                  <a:cxn ang="0">
                    <a:pos x="217" y="1545"/>
                  </a:cxn>
                  <a:cxn ang="0">
                    <a:pos x="353" y="1671"/>
                  </a:cxn>
                  <a:cxn ang="0">
                    <a:pos x="754" y="1469"/>
                  </a:cxn>
                  <a:cxn ang="0">
                    <a:pos x="1145" y="1311"/>
                  </a:cxn>
                  <a:cxn ang="0">
                    <a:pos x="1519" y="1186"/>
                  </a:cxn>
                  <a:cxn ang="0">
                    <a:pos x="1861" y="1083"/>
                  </a:cxn>
                  <a:cxn ang="0">
                    <a:pos x="2165" y="1007"/>
                  </a:cxn>
                  <a:cxn ang="0">
                    <a:pos x="2426" y="947"/>
                  </a:cxn>
                  <a:cxn ang="0">
                    <a:pos x="2626" y="892"/>
                  </a:cxn>
                  <a:cxn ang="0">
                    <a:pos x="2762" y="838"/>
                  </a:cxn>
                  <a:cxn ang="0">
                    <a:pos x="2827" y="794"/>
                  </a:cxn>
                  <a:cxn ang="0">
                    <a:pos x="2865" y="745"/>
                  </a:cxn>
                  <a:cxn ang="0">
                    <a:pos x="2882" y="702"/>
                  </a:cxn>
                  <a:cxn ang="0">
                    <a:pos x="2854" y="620"/>
                  </a:cxn>
                  <a:cxn ang="0">
                    <a:pos x="2800" y="560"/>
                  </a:cxn>
                  <a:cxn ang="0">
                    <a:pos x="2773" y="544"/>
                  </a:cxn>
                </a:cxnLst>
                <a:rect l="0" t="0" r="r" b="b"/>
                <a:pathLst>
                  <a:path w="2882" h="1671">
                    <a:moveTo>
                      <a:pt x="2773" y="544"/>
                    </a:moveTo>
                    <a:lnTo>
                      <a:pt x="2740" y="528"/>
                    </a:lnTo>
                    <a:lnTo>
                      <a:pt x="2692" y="506"/>
                    </a:lnTo>
                    <a:lnTo>
                      <a:pt x="2632" y="484"/>
                    </a:lnTo>
                    <a:lnTo>
                      <a:pt x="2561" y="457"/>
                    </a:lnTo>
                    <a:lnTo>
                      <a:pt x="2480" y="424"/>
                    </a:lnTo>
                    <a:lnTo>
                      <a:pt x="2388" y="397"/>
                    </a:lnTo>
                    <a:lnTo>
                      <a:pt x="2203" y="343"/>
                    </a:lnTo>
                    <a:lnTo>
                      <a:pt x="2078" y="310"/>
                    </a:lnTo>
                    <a:lnTo>
                      <a:pt x="1970" y="277"/>
                    </a:lnTo>
                    <a:lnTo>
                      <a:pt x="1878" y="245"/>
                    </a:lnTo>
                    <a:lnTo>
                      <a:pt x="1807" y="212"/>
                    </a:lnTo>
                    <a:lnTo>
                      <a:pt x="1742" y="179"/>
                    </a:lnTo>
                    <a:lnTo>
                      <a:pt x="1693" y="152"/>
                    </a:lnTo>
                    <a:lnTo>
                      <a:pt x="1655" y="125"/>
                    </a:lnTo>
                    <a:lnTo>
                      <a:pt x="1628" y="103"/>
                    </a:lnTo>
                    <a:lnTo>
                      <a:pt x="1606" y="81"/>
                    </a:lnTo>
                    <a:lnTo>
                      <a:pt x="1590" y="60"/>
                    </a:lnTo>
                    <a:lnTo>
                      <a:pt x="1585" y="43"/>
                    </a:lnTo>
                    <a:lnTo>
                      <a:pt x="1579" y="27"/>
                    </a:lnTo>
                    <a:lnTo>
                      <a:pt x="1585" y="5"/>
                    </a:lnTo>
                    <a:lnTo>
                      <a:pt x="1585" y="0"/>
                    </a:lnTo>
                    <a:lnTo>
                      <a:pt x="1568" y="27"/>
                    </a:lnTo>
                    <a:lnTo>
                      <a:pt x="1557" y="49"/>
                    </a:lnTo>
                    <a:lnTo>
                      <a:pt x="1557" y="76"/>
                    </a:lnTo>
                    <a:lnTo>
                      <a:pt x="1568" y="98"/>
                    </a:lnTo>
                    <a:lnTo>
                      <a:pt x="1590" y="120"/>
                    </a:lnTo>
                    <a:lnTo>
                      <a:pt x="1617" y="141"/>
                    </a:lnTo>
                    <a:lnTo>
                      <a:pt x="1650" y="163"/>
                    </a:lnTo>
                    <a:lnTo>
                      <a:pt x="1688" y="185"/>
                    </a:lnTo>
                    <a:lnTo>
                      <a:pt x="1737" y="207"/>
                    </a:lnTo>
                    <a:lnTo>
                      <a:pt x="1791" y="228"/>
                    </a:lnTo>
                    <a:lnTo>
                      <a:pt x="1905" y="267"/>
                    </a:lnTo>
                    <a:lnTo>
                      <a:pt x="2040" y="310"/>
                    </a:lnTo>
                    <a:lnTo>
                      <a:pt x="2182" y="348"/>
                    </a:lnTo>
                    <a:lnTo>
                      <a:pt x="2285" y="381"/>
                    </a:lnTo>
                    <a:lnTo>
                      <a:pt x="2382" y="408"/>
                    </a:lnTo>
                    <a:lnTo>
                      <a:pt x="2464" y="435"/>
                    </a:lnTo>
                    <a:lnTo>
                      <a:pt x="2540" y="462"/>
                    </a:lnTo>
                    <a:lnTo>
                      <a:pt x="2605" y="484"/>
                    </a:lnTo>
                    <a:lnTo>
                      <a:pt x="2659" y="506"/>
                    </a:lnTo>
                    <a:lnTo>
                      <a:pt x="2708" y="528"/>
                    </a:lnTo>
                    <a:lnTo>
                      <a:pt x="2740" y="544"/>
                    </a:lnTo>
                    <a:lnTo>
                      <a:pt x="2768" y="560"/>
                    </a:lnTo>
                    <a:lnTo>
                      <a:pt x="2784" y="577"/>
                    </a:lnTo>
                    <a:lnTo>
                      <a:pt x="2795" y="593"/>
                    </a:lnTo>
                    <a:lnTo>
                      <a:pt x="2800" y="615"/>
                    </a:lnTo>
                    <a:lnTo>
                      <a:pt x="2795" y="642"/>
                    </a:lnTo>
                    <a:lnTo>
                      <a:pt x="2784" y="664"/>
                    </a:lnTo>
                    <a:lnTo>
                      <a:pt x="2762" y="691"/>
                    </a:lnTo>
                    <a:lnTo>
                      <a:pt x="2730" y="713"/>
                    </a:lnTo>
                    <a:lnTo>
                      <a:pt x="2692" y="735"/>
                    </a:lnTo>
                    <a:lnTo>
                      <a:pt x="2643" y="756"/>
                    </a:lnTo>
                    <a:lnTo>
                      <a:pt x="2589" y="778"/>
                    </a:lnTo>
                    <a:lnTo>
                      <a:pt x="2529" y="800"/>
                    </a:lnTo>
                    <a:lnTo>
                      <a:pt x="2458" y="822"/>
                    </a:lnTo>
                    <a:lnTo>
                      <a:pt x="2382" y="843"/>
                    </a:lnTo>
                    <a:lnTo>
                      <a:pt x="2301" y="865"/>
                    </a:lnTo>
                    <a:lnTo>
                      <a:pt x="2214" y="887"/>
                    </a:lnTo>
                    <a:lnTo>
                      <a:pt x="2030" y="930"/>
                    </a:lnTo>
                    <a:lnTo>
                      <a:pt x="1823" y="979"/>
                    </a:lnTo>
                    <a:lnTo>
                      <a:pt x="1606" y="1034"/>
                    </a:lnTo>
                    <a:lnTo>
                      <a:pt x="1378" y="1094"/>
                    </a:lnTo>
                    <a:lnTo>
                      <a:pt x="1145" y="1164"/>
                    </a:lnTo>
                    <a:lnTo>
                      <a:pt x="912" y="1241"/>
                    </a:lnTo>
                    <a:lnTo>
                      <a:pt x="673" y="1328"/>
                    </a:lnTo>
                    <a:lnTo>
                      <a:pt x="440" y="1431"/>
                    </a:lnTo>
                    <a:lnTo>
                      <a:pt x="217" y="1545"/>
                    </a:lnTo>
                    <a:lnTo>
                      <a:pt x="0" y="1671"/>
                    </a:lnTo>
                    <a:lnTo>
                      <a:pt x="353" y="1671"/>
                    </a:lnTo>
                    <a:lnTo>
                      <a:pt x="554" y="1567"/>
                    </a:lnTo>
                    <a:lnTo>
                      <a:pt x="754" y="1469"/>
                    </a:lnTo>
                    <a:lnTo>
                      <a:pt x="955" y="1388"/>
                    </a:lnTo>
                    <a:lnTo>
                      <a:pt x="1145" y="1311"/>
                    </a:lnTo>
                    <a:lnTo>
                      <a:pt x="1335" y="1241"/>
                    </a:lnTo>
                    <a:lnTo>
                      <a:pt x="1519" y="1186"/>
                    </a:lnTo>
                    <a:lnTo>
                      <a:pt x="1693" y="1132"/>
                    </a:lnTo>
                    <a:lnTo>
                      <a:pt x="1861" y="1083"/>
                    </a:lnTo>
                    <a:lnTo>
                      <a:pt x="2019" y="1045"/>
                    </a:lnTo>
                    <a:lnTo>
                      <a:pt x="2165" y="1007"/>
                    </a:lnTo>
                    <a:lnTo>
                      <a:pt x="2301" y="974"/>
                    </a:lnTo>
                    <a:lnTo>
                      <a:pt x="2426" y="947"/>
                    </a:lnTo>
                    <a:lnTo>
                      <a:pt x="2534" y="914"/>
                    </a:lnTo>
                    <a:lnTo>
                      <a:pt x="2626" y="892"/>
                    </a:lnTo>
                    <a:lnTo>
                      <a:pt x="2702" y="865"/>
                    </a:lnTo>
                    <a:lnTo>
                      <a:pt x="2762" y="838"/>
                    </a:lnTo>
                    <a:lnTo>
                      <a:pt x="2800" y="816"/>
                    </a:lnTo>
                    <a:lnTo>
                      <a:pt x="2827" y="794"/>
                    </a:lnTo>
                    <a:lnTo>
                      <a:pt x="2849" y="767"/>
                    </a:lnTo>
                    <a:lnTo>
                      <a:pt x="2865" y="745"/>
                    </a:lnTo>
                    <a:lnTo>
                      <a:pt x="2876" y="724"/>
                    </a:lnTo>
                    <a:lnTo>
                      <a:pt x="2882" y="702"/>
                    </a:lnTo>
                    <a:lnTo>
                      <a:pt x="2876" y="658"/>
                    </a:lnTo>
                    <a:lnTo>
                      <a:pt x="2854" y="620"/>
                    </a:lnTo>
                    <a:lnTo>
                      <a:pt x="2833" y="588"/>
                    </a:lnTo>
                    <a:lnTo>
                      <a:pt x="2800" y="560"/>
                    </a:lnTo>
                    <a:lnTo>
                      <a:pt x="2773" y="544"/>
                    </a:lnTo>
                    <a:lnTo>
                      <a:pt x="2773" y="54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19" name="Freeform 7"/>
              <p:cNvSpPr>
                <a:spLocks/>
              </p:cNvSpPr>
              <p:nvPr/>
            </p:nvSpPr>
            <p:spPr bwMode="hidden">
              <a:xfrm>
                <a:off x="4170" y="2671"/>
                <a:ext cx="1259" cy="811"/>
              </a:xfrm>
              <a:custGeom>
                <a:avLst/>
                <a:gdLst/>
                <a:ahLst/>
                <a:cxnLst>
                  <a:cxn ang="0">
                    <a:pos x="1259" y="615"/>
                  </a:cxn>
                  <a:cxn ang="0">
                    <a:pos x="1248" y="588"/>
                  </a:cxn>
                  <a:cxn ang="0">
                    <a:pos x="1237" y="566"/>
                  </a:cxn>
                  <a:cxn ang="0">
                    <a:pos x="1216" y="539"/>
                  </a:cxn>
                  <a:cxn ang="0">
                    <a:pos x="1188" y="517"/>
                  </a:cxn>
                  <a:cxn ang="0">
                    <a:pos x="1123" y="479"/>
                  </a:cxn>
                  <a:cxn ang="0">
                    <a:pos x="1042" y="441"/>
                  </a:cxn>
                  <a:cxn ang="0">
                    <a:pos x="944" y="408"/>
                  </a:cxn>
                  <a:cxn ang="0">
                    <a:pos x="841" y="381"/>
                  </a:cxn>
                  <a:cxn ang="0">
                    <a:pos x="727" y="348"/>
                  </a:cxn>
                  <a:cxn ang="0">
                    <a:pos x="613" y="321"/>
                  </a:cxn>
                  <a:cxn ang="0">
                    <a:pos x="499" y="294"/>
                  </a:cxn>
                  <a:cxn ang="0">
                    <a:pos x="391" y="261"/>
                  </a:cxn>
                  <a:cxn ang="0">
                    <a:pos x="288" y="229"/>
                  </a:cxn>
                  <a:cxn ang="0">
                    <a:pos x="195" y="196"/>
                  </a:cxn>
                  <a:cxn ang="0">
                    <a:pos x="119" y="152"/>
                  </a:cxn>
                  <a:cxn ang="0">
                    <a:pos x="54" y="109"/>
                  </a:cxn>
                  <a:cxn ang="0">
                    <a:pos x="33" y="87"/>
                  </a:cxn>
                  <a:cxn ang="0">
                    <a:pos x="16" y="60"/>
                  </a:cxn>
                  <a:cxn ang="0">
                    <a:pos x="5" y="33"/>
                  </a:cxn>
                  <a:cxn ang="0">
                    <a:pos x="0" y="0"/>
                  </a:cxn>
                  <a:cxn ang="0">
                    <a:pos x="0" y="6"/>
                  </a:cxn>
                  <a:cxn ang="0">
                    <a:pos x="0" y="11"/>
                  </a:cxn>
                  <a:cxn ang="0">
                    <a:pos x="0" y="38"/>
                  </a:cxn>
                  <a:cxn ang="0">
                    <a:pos x="5" y="60"/>
                  </a:cxn>
                  <a:cxn ang="0">
                    <a:pos x="16" y="87"/>
                  </a:cxn>
                  <a:cxn ang="0">
                    <a:pos x="33" y="114"/>
                  </a:cxn>
                  <a:cxn ang="0">
                    <a:pos x="54" y="142"/>
                  </a:cxn>
                  <a:cxn ang="0">
                    <a:pos x="87" y="174"/>
                  </a:cxn>
                  <a:cxn ang="0">
                    <a:pos x="125" y="207"/>
                  </a:cxn>
                  <a:cxn ang="0">
                    <a:pos x="179" y="240"/>
                  </a:cxn>
                  <a:cxn ang="0">
                    <a:pos x="244" y="278"/>
                  </a:cxn>
                  <a:cxn ang="0">
                    <a:pos x="326" y="310"/>
                  </a:cxn>
                  <a:cxn ang="0">
                    <a:pos x="418" y="348"/>
                  </a:cxn>
                  <a:cxn ang="0">
                    <a:pos x="526" y="381"/>
                  </a:cxn>
                  <a:cxn ang="0">
                    <a:pos x="657" y="414"/>
                  </a:cxn>
                  <a:cxn ang="0">
                    <a:pos x="749" y="435"/>
                  </a:cxn>
                  <a:cxn ang="0">
                    <a:pos x="830" y="463"/>
                  </a:cxn>
                  <a:cxn ang="0">
                    <a:pos x="901" y="490"/>
                  </a:cxn>
                  <a:cxn ang="0">
                    <a:pos x="966" y="512"/>
                  </a:cxn>
                  <a:cxn ang="0">
                    <a:pos x="1015" y="539"/>
                  </a:cxn>
                  <a:cxn ang="0">
                    <a:pos x="1053" y="566"/>
                  </a:cxn>
                  <a:cxn ang="0">
                    <a:pos x="1080" y="593"/>
                  </a:cxn>
                  <a:cxn ang="0">
                    <a:pos x="1102" y="620"/>
                  </a:cxn>
                  <a:cxn ang="0">
                    <a:pos x="1112" y="648"/>
                  </a:cxn>
                  <a:cxn ang="0">
                    <a:pos x="1118" y="675"/>
                  </a:cxn>
                  <a:cxn ang="0">
                    <a:pos x="1112" y="697"/>
                  </a:cxn>
                  <a:cxn ang="0">
                    <a:pos x="1096" y="724"/>
                  </a:cxn>
                  <a:cxn ang="0">
                    <a:pos x="1080" y="746"/>
                  </a:cxn>
                  <a:cxn ang="0">
                    <a:pos x="1053" y="767"/>
                  </a:cxn>
                  <a:cxn ang="0">
                    <a:pos x="1015" y="789"/>
                  </a:cxn>
                  <a:cxn ang="0">
                    <a:pos x="977" y="811"/>
                  </a:cxn>
                  <a:cxn ang="0">
                    <a:pos x="1047" y="789"/>
                  </a:cxn>
                  <a:cxn ang="0">
                    <a:pos x="1107" y="767"/>
                  </a:cxn>
                  <a:cxn ang="0">
                    <a:pos x="1156" y="746"/>
                  </a:cxn>
                  <a:cxn ang="0">
                    <a:pos x="1199" y="724"/>
                  </a:cxn>
                  <a:cxn ang="0">
                    <a:pos x="1226" y="702"/>
                  </a:cxn>
                  <a:cxn ang="0">
                    <a:pos x="1248" y="675"/>
                  </a:cxn>
                  <a:cxn ang="0">
                    <a:pos x="1259" y="648"/>
                  </a:cxn>
                  <a:cxn ang="0">
                    <a:pos x="1259" y="615"/>
                  </a:cxn>
                  <a:cxn ang="0">
                    <a:pos x="1259" y="615"/>
                  </a:cxn>
                </a:cxnLst>
                <a:rect l="0" t="0" r="r" b="b"/>
                <a:pathLst>
                  <a:path w="1259" h="811">
                    <a:moveTo>
                      <a:pt x="1259" y="615"/>
                    </a:moveTo>
                    <a:lnTo>
                      <a:pt x="1248" y="588"/>
                    </a:lnTo>
                    <a:lnTo>
                      <a:pt x="1237" y="566"/>
                    </a:lnTo>
                    <a:lnTo>
                      <a:pt x="1216" y="539"/>
                    </a:lnTo>
                    <a:lnTo>
                      <a:pt x="1188" y="517"/>
                    </a:lnTo>
                    <a:lnTo>
                      <a:pt x="1123" y="479"/>
                    </a:lnTo>
                    <a:lnTo>
                      <a:pt x="1042" y="441"/>
                    </a:lnTo>
                    <a:lnTo>
                      <a:pt x="944" y="408"/>
                    </a:lnTo>
                    <a:lnTo>
                      <a:pt x="841" y="381"/>
                    </a:lnTo>
                    <a:lnTo>
                      <a:pt x="727" y="348"/>
                    </a:lnTo>
                    <a:lnTo>
                      <a:pt x="613" y="321"/>
                    </a:lnTo>
                    <a:lnTo>
                      <a:pt x="499" y="294"/>
                    </a:lnTo>
                    <a:lnTo>
                      <a:pt x="391" y="261"/>
                    </a:lnTo>
                    <a:lnTo>
                      <a:pt x="288" y="229"/>
                    </a:lnTo>
                    <a:lnTo>
                      <a:pt x="195" y="196"/>
                    </a:lnTo>
                    <a:lnTo>
                      <a:pt x="119" y="152"/>
                    </a:lnTo>
                    <a:lnTo>
                      <a:pt x="54" y="109"/>
                    </a:lnTo>
                    <a:lnTo>
                      <a:pt x="33" y="87"/>
                    </a:lnTo>
                    <a:lnTo>
                      <a:pt x="16" y="60"/>
                    </a:lnTo>
                    <a:lnTo>
                      <a:pt x="5" y="33"/>
                    </a:lnTo>
                    <a:lnTo>
                      <a:pt x="0" y="0"/>
                    </a:lnTo>
                    <a:lnTo>
                      <a:pt x="0" y="6"/>
                    </a:lnTo>
                    <a:lnTo>
                      <a:pt x="0" y="11"/>
                    </a:lnTo>
                    <a:lnTo>
                      <a:pt x="0" y="38"/>
                    </a:lnTo>
                    <a:lnTo>
                      <a:pt x="5" y="60"/>
                    </a:lnTo>
                    <a:lnTo>
                      <a:pt x="16" y="87"/>
                    </a:lnTo>
                    <a:lnTo>
                      <a:pt x="33" y="114"/>
                    </a:lnTo>
                    <a:lnTo>
                      <a:pt x="54" y="142"/>
                    </a:lnTo>
                    <a:lnTo>
                      <a:pt x="87" y="174"/>
                    </a:lnTo>
                    <a:lnTo>
                      <a:pt x="125" y="207"/>
                    </a:lnTo>
                    <a:lnTo>
                      <a:pt x="179" y="240"/>
                    </a:lnTo>
                    <a:lnTo>
                      <a:pt x="244" y="278"/>
                    </a:lnTo>
                    <a:lnTo>
                      <a:pt x="326" y="310"/>
                    </a:lnTo>
                    <a:lnTo>
                      <a:pt x="418" y="348"/>
                    </a:lnTo>
                    <a:lnTo>
                      <a:pt x="526" y="381"/>
                    </a:lnTo>
                    <a:lnTo>
                      <a:pt x="657" y="414"/>
                    </a:lnTo>
                    <a:lnTo>
                      <a:pt x="749" y="435"/>
                    </a:lnTo>
                    <a:lnTo>
                      <a:pt x="830" y="463"/>
                    </a:lnTo>
                    <a:lnTo>
                      <a:pt x="901" y="490"/>
                    </a:lnTo>
                    <a:lnTo>
                      <a:pt x="966" y="512"/>
                    </a:lnTo>
                    <a:lnTo>
                      <a:pt x="1015" y="539"/>
                    </a:lnTo>
                    <a:lnTo>
                      <a:pt x="1053" y="566"/>
                    </a:lnTo>
                    <a:lnTo>
                      <a:pt x="1080" y="593"/>
                    </a:lnTo>
                    <a:lnTo>
                      <a:pt x="1102" y="620"/>
                    </a:lnTo>
                    <a:lnTo>
                      <a:pt x="1112" y="648"/>
                    </a:lnTo>
                    <a:lnTo>
                      <a:pt x="1118" y="675"/>
                    </a:lnTo>
                    <a:lnTo>
                      <a:pt x="1112" y="697"/>
                    </a:lnTo>
                    <a:lnTo>
                      <a:pt x="1096" y="724"/>
                    </a:lnTo>
                    <a:lnTo>
                      <a:pt x="1080" y="746"/>
                    </a:lnTo>
                    <a:lnTo>
                      <a:pt x="1053" y="767"/>
                    </a:lnTo>
                    <a:lnTo>
                      <a:pt x="1015" y="789"/>
                    </a:lnTo>
                    <a:lnTo>
                      <a:pt x="977" y="811"/>
                    </a:lnTo>
                    <a:lnTo>
                      <a:pt x="1047" y="789"/>
                    </a:lnTo>
                    <a:lnTo>
                      <a:pt x="1107" y="767"/>
                    </a:lnTo>
                    <a:lnTo>
                      <a:pt x="1156" y="746"/>
                    </a:lnTo>
                    <a:lnTo>
                      <a:pt x="1199" y="724"/>
                    </a:lnTo>
                    <a:lnTo>
                      <a:pt x="1226" y="702"/>
                    </a:lnTo>
                    <a:lnTo>
                      <a:pt x="1248" y="675"/>
                    </a:lnTo>
                    <a:lnTo>
                      <a:pt x="1259" y="648"/>
                    </a:lnTo>
                    <a:lnTo>
                      <a:pt x="1259" y="615"/>
                    </a:lnTo>
                    <a:lnTo>
                      <a:pt x="1259" y="61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90980"/>
                      <a:invGamma/>
                    </a:schemeClr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20" name="Freeform 8"/>
              <p:cNvSpPr>
                <a:spLocks/>
              </p:cNvSpPr>
              <p:nvPr/>
            </p:nvSpPr>
            <p:spPr bwMode="hidden">
              <a:xfrm>
                <a:off x="2900" y="3346"/>
                <a:ext cx="2849" cy="969"/>
              </a:xfrm>
              <a:custGeom>
                <a:avLst/>
                <a:gdLst/>
                <a:ahLst/>
                <a:cxnLst>
                  <a:cxn ang="0">
                    <a:pos x="92" y="958"/>
                  </a:cxn>
                  <a:cxn ang="0">
                    <a:pos x="0" y="969"/>
                  </a:cxn>
                  <a:cxn ang="0">
                    <a:pos x="391" y="969"/>
                  </a:cxn>
                  <a:cxn ang="0">
                    <a:pos x="434" y="947"/>
                  </a:cxn>
                  <a:cxn ang="0">
                    <a:pos x="483" y="914"/>
                  </a:cxn>
                  <a:cxn ang="0">
                    <a:pos x="554" y="876"/>
                  </a:cxn>
                  <a:cxn ang="0">
                    <a:pos x="635" y="838"/>
                  </a:cxn>
                  <a:cxn ang="0">
                    <a:pos x="727" y="794"/>
                  </a:cxn>
                  <a:cxn ang="0">
                    <a:pos x="836" y="745"/>
                  </a:cxn>
                  <a:cxn ang="0">
                    <a:pos x="961" y="696"/>
                  </a:cxn>
                  <a:cxn ang="0">
                    <a:pos x="1102" y="642"/>
                  </a:cxn>
                  <a:cxn ang="0">
                    <a:pos x="1259" y="582"/>
                  </a:cxn>
                  <a:cxn ang="0">
                    <a:pos x="1433" y="522"/>
                  </a:cxn>
                  <a:cxn ang="0">
                    <a:pos x="1623" y="462"/>
                  </a:cxn>
                  <a:cxn ang="0">
                    <a:pos x="1829" y="403"/>
                  </a:cxn>
                  <a:cxn ang="0">
                    <a:pos x="2057" y="343"/>
                  </a:cxn>
                  <a:cxn ang="0">
                    <a:pos x="2301" y="283"/>
                  </a:cxn>
                  <a:cxn ang="0">
                    <a:pos x="2567" y="223"/>
                  </a:cxn>
                  <a:cxn ang="0">
                    <a:pos x="2849" y="163"/>
                  </a:cxn>
                  <a:cxn ang="0">
                    <a:pos x="2849" y="0"/>
                  </a:cxn>
                  <a:cxn ang="0">
                    <a:pos x="2817" y="16"/>
                  </a:cxn>
                  <a:cxn ang="0">
                    <a:pos x="2773" y="33"/>
                  </a:cxn>
                  <a:cxn ang="0">
                    <a:pos x="2719" y="54"/>
                  </a:cxn>
                  <a:cxn ang="0">
                    <a:pos x="2648" y="76"/>
                  </a:cxn>
                  <a:cxn ang="0">
                    <a:pos x="2572" y="98"/>
                  </a:cxn>
                  <a:cxn ang="0">
                    <a:pos x="2491" y="120"/>
                  </a:cxn>
                  <a:cxn ang="0">
                    <a:pos x="2399" y="147"/>
                  </a:cxn>
                  <a:cxn ang="0">
                    <a:pos x="2301" y="169"/>
                  </a:cxn>
                  <a:cxn ang="0">
                    <a:pos x="2095" y="223"/>
                  </a:cxn>
                  <a:cxn ang="0">
                    <a:pos x="1889" y="277"/>
                  </a:cxn>
                  <a:cxn ang="0">
                    <a:pos x="1688" y="326"/>
                  </a:cxn>
                  <a:cxn ang="0">
                    <a:pos x="1590" y="354"/>
                  </a:cxn>
                  <a:cxn ang="0">
                    <a:pos x="1503" y="381"/>
                  </a:cxn>
                  <a:cxn ang="0">
                    <a:pos x="1107" y="506"/>
                  </a:cxn>
                  <a:cxn ang="0">
                    <a:pos x="912" y="577"/>
                  </a:cxn>
                  <a:cxn ang="0">
                    <a:pos x="727" y="647"/>
                  </a:cxn>
                  <a:cxn ang="0">
                    <a:pos x="548" y="718"/>
                  </a:cxn>
                  <a:cxn ang="0">
                    <a:pos x="380" y="794"/>
                  </a:cxn>
                  <a:cxn ang="0">
                    <a:pos x="228" y="876"/>
                  </a:cxn>
                  <a:cxn ang="0">
                    <a:pos x="92" y="958"/>
                  </a:cxn>
                  <a:cxn ang="0">
                    <a:pos x="92" y="958"/>
                  </a:cxn>
                </a:cxnLst>
                <a:rect l="0" t="0" r="r" b="b"/>
                <a:pathLst>
                  <a:path w="2849" h="969">
                    <a:moveTo>
                      <a:pt x="92" y="958"/>
                    </a:moveTo>
                    <a:lnTo>
                      <a:pt x="0" y="969"/>
                    </a:lnTo>
                    <a:lnTo>
                      <a:pt x="391" y="969"/>
                    </a:lnTo>
                    <a:lnTo>
                      <a:pt x="434" y="947"/>
                    </a:lnTo>
                    <a:lnTo>
                      <a:pt x="483" y="914"/>
                    </a:lnTo>
                    <a:lnTo>
                      <a:pt x="554" y="876"/>
                    </a:lnTo>
                    <a:lnTo>
                      <a:pt x="635" y="838"/>
                    </a:lnTo>
                    <a:lnTo>
                      <a:pt x="727" y="794"/>
                    </a:lnTo>
                    <a:lnTo>
                      <a:pt x="836" y="745"/>
                    </a:lnTo>
                    <a:lnTo>
                      <a:pt x="961" y="696"/>
                    </a:lnTo>
                    <a:lnTo>
                      <a:pt x="1102" y="642"/>
                    </a:lnTo>
                    <a:lnTo>
                      <a:pt x="1259" y="582"/>
                    </a:lnTo>
                    <a:lnTo>
                      <a:pt x="1433" y="522"/>
                    </a:lnTo>
                    <a:lnTo>
                      <a:pt x="1623" y="462"/>
                    </a:lnTo>
                    <a:lnTo>
                      <a:pt x="1829" y="403"/>
                    </a:lnTo>
                    <a:lnTo>
                      <a:pt x="2057" y="343"/>
                    </a:lnTo>
                    <a:lnTo>
                      <a:pt x="2301" y="283"/>
                    </a:lnTo>
                    <a:lnTo>
                      <a:pt x="2567" y="223"/>
                    </a:lnTo>
                    <a:lnTo>
                      <a:pt x="2849" y="163"/>
                    </a:lnTo>
                    <a:lnTo>
                      <a:pt x="2849" y="0"/>
                    </a:lnTo>
                    <a:lnTo>
                      <a:pt x="2817" y="16"/>
                    </a:lnTo>
                    <a:lnTo>
                      <a:pt x="2773" y="33"/>
                    </a:lnTo>
                    <a:lnTo>
                      <a:pt x="2719" y="54"/>
                    </a:lnTo>
                    <a:lnTo>
                      <a:pt x="2648" y="76"/>
                    </a:lnTo>
                    <a:lnTo>
                      <a:pt x="2572" y="98"/>
                    </a:lnTo>
                    <a:lnTo>
                      <a:pt x="2491" y="120"/>
                    </a:lnTo>
                    <a:lnTo>
                      <a:pt x="2399" y="147"/>
                    </a:lnTo>
                    <a:lnTo>
                      <a:pt x="2301" y="169"/>
                    </a:lnTo>
                    <a:lnTo>
                      <a:pt x="2095" y="223"/>
                    </a:lnTo>
                    <a:lnTo>
                      <a:pt x="1889" y="277"/>
                    </a:lnTo>
                    <a:lnTo>
                      <a:pt x="1688" y="326"/>
                    </a:lnTo>
                    <a:lnTo>
                      <a:pt x="1590" y="354"/>
                    </a:lnTo>
                    <a:lnTo>
                      <a:pt x="1503" y="381"/>
                    </a:lnTo>
                    <a:lnTo>
                      <a:pt x="1107" y="506"/>
                    </a:lnTo>
                    <a:lnTo>
                      <a:pt x="912" y="577"/>
                    </a:lnTo>
                    <a:lnTo>
                      <a:pt x="727" y="647"/>
                    </a:lnTo>
                    <a:lnTo>
                      <a:pt x="548" y="718"/>
                    </a:lnTo>
                    <a:lnTo>
                      <a:pt x="380" y="794"/>
                    </a:lnTo>
                    <a:lnTo>
                      <a:pt x="228" y="876"/>
                    </a:lnTo>
                    <a:lnTo>
                      <a:pt x="92" y="958"/>
                    </a:lnTo>
                    <a:lnTo>
                      <a:pt x="92" y="95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1961"/>
                      <a:invGamma/>
                    </a:schemeClr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21" name="Freeform 9"/>
              <p:cNvSpPr>
                <a:spLocks/>
              </p:cNvSpPr>
              <p:nvPr/>
            </p:nvSpPr>
            <p:spPr bwMode="hidden">
              <a:xfrm>
                <a:off x="2748" y="2230"/>
                <a:ext cx="3007" cy="2085"/>
              </a:xfrm>
              <a:custGeom>
                <a:avLst/>
                <a:gdLst/>
                <a:ahLst/>
                <a:cxnLst>
                  <a:cxn ang="0">
                    <a:pos x="1433" y="474"/>
                  </a:cxn>
                  <a:cxn ang="0">
                    <a:pos x="1460" y="528"/>
                  </a:cxn>
                  <a:cxn ang="0">
                    <a:pos x="1541" y="593"/>
                  </a:cxn>
                  <a:cxn ang="0">
                    <a:pos x="1715" y="670"/>
                  </a:cxn>
                  <a:cxn ang="0">
                    <a:pos x="1927" y="735"/>
                  </a:cxn>
                  <a:cxn ang="0">
                    <a:pos x="2155" y="789"/>
                  </a:cxn>
                  <a:cxn ang="0">
                    <a:pos x="2372" y="849"/>
                  </a:cxn>
                  <a:cxn ang="0">
                    <a:pos x="2551" y="920"/>
                  </a:cxn>
                  <a:cxn ang="0">
                    <a:pos x="2638" y="980"/>
                  </a:cxn>
                  <a:cxn ang="0">
                    <a:pos x="2676" y="1029"/>
                  </a:cxn>
                  <a:cxn ang="0">
                    <a:pos x="2681" y="1083"/>
                  </a:cxn>
                  <a:cxn ang="0">
                    <a:pos x="2665" y="1127"/>
                  </a:cxn>
                  <a:cxn ang="0">
                    <a:pos x="2616" y="1170"/>
                  </a:cxn>
                  <a:cxn ang="0">
                    <a:pos x="2545" y="1208"/>
                  </a:cxn>
                  <a:cxn ang="0">
                    <a:pos x="2448" y="1241"/>
                  </a:cxn>
                  <a:cxn ang="0">
                    <a:pos x="2328" y="1274"/>
                  </a:cxn>
                  <a:cxn ang="0">
                    <a:pos x="2106" y="1328"/>
                  </a:cxn>
                  <a:cxn ang="0">
                    <a:pos x="1742" y="1421"/>
                  </a:cxn>
                  <a:cxn ang="0">
                    <a:pos x="1308" y="1540"/>
                  </a:cxn>
                  <a:cxn ang="0">
                    <a:pos x="820" y="1709"/>
                  </a:cxn>
                  <a:cxn ang="0">
                    <a:pos x="282" y="1943"/>
                  </a:cxn>
                  <a:cxn ang="0">
                    <a:pos x="152" y="2085"/>
                  </a:cxn>
                  <a:cxn ang="0">
                    <a:pos x="386" y="1992"/>
                  </a:cxn>
                  <a:cxn ang="0">
                    <a:pos x="700" y="1834"/>
                  </a:cxn>
                  <a:cxn ang="0">
                    <a:pos x="1064" y="1693"/>
                  </a:cxn>
                  <a:cxn ang="0">
                    <a:pos x="1661" y="1497"/>
                  </a:cxn>
                  <a:cxn ang="0">
                    <a:pos x="1845" y="1442"/>
                  </a:cxn>
                  <a:cxn ang="0">
                    <a:pos x="2252" y="1339"/>
                  </a:cxn>
                  <a:cxn ang="0">
                    <a:pos x="2551" y="1263"/>
                  </a:cxn>
                  <a:cxn ang="0">
                    <a:pos x="2730" y="1214"/>
                  </a:cxn>
                  <a:cxn ang="0">
                    <a:pos x="2876" y="1170"/>
                  </a:cxn>
                  <a:cxn ang="0">
                    <a:pos x="2974" y="1132"/>
                  </a:cxn>
                  <a:cxn ang="0">
                    <a:pos x="3007" y="871"/>
                  </a:cxn>
                  <a:cxn ang="0">
                    <a:pos x="2860" y="844"/>
                  </a:cxn>
                  <a:cxn ang="0">
                    <a:pos x="2670" y="806"/>
                  </a:cxn>
                  <a:cxn ang="0">
                    <a:pos x="2458" y="757"/>
                  </a:cxn>
                  <a:cxn ang="0">
                    <a:pos x="2138" y="670"/>
                  </a:cxn>
                  <a:cxn ang="0">
                    <a:pos x="1959" y="604"/>
                  </a:cxn>
                  <a:cxn ang="0">
                    <a:pos x="1824" y="534"/>
                  </a:cxn>
                  <a:cxn ang="0">
                    <a:pos x="1769" y="474"/>
                  </a:cxn>
                  <a:cxn ang="0">
                    <a:pos x="1753" y="436"/>
                  </a:cxn>
                  <a:cxn ang="0">
                    <a:pos x="1780" y="381"/>
                  </a:cxn>
                  <a:cxn ang="0">
                    <a:pos x="1862" y="316"/>
                  </a:cxn>
                  <a:cxn ang="0">
                    <a:pos x="1986" y="267"/>
                  </a:cxn>
                  <a:cxn ang="0">
                    <a:pos x="2149" y="229"/>
                  </a:cxn>
                  <a:cxn ang="0">
                    <a:pos x="2431" y="180"/>
                  </a:cxn>
                  <a:cxn ang="0">
                    <a:pos x="2827" y="125"/>
                  </a:cxn>
                  <a:cxn ang="0">
                    <a:pos x="3007" y="87"/>
                  </a:cxn>
                  <a:cxn ang="0">
                    <a:pos x="2909" y="22"/>
                  </a:cxn>
                  <a:cxn ang="0">
                    <a:pos x="2676" y="66"/>
                  </a:cxn>
                  <a:cxn ang="0">
                    <a:pos x="2285" y="120"/>
                  </a:cxn>
                  <a:cxn ang="0">
                    <a:pos x="2030" y="158"/>
                  </a:cxn>
                  <a:cxn ang="0">
                    <a:pos x="1791" y="202"/>
                  </a:cxn>
                  <a:cxn ang="0">
                    <a:pos x="1601" y="261"/>
                  </a:cxn>
                  <a:cxn ang="0">
                    <a:pos x="1471" y="338"/>
                  </a:cxn>
                  <a:cxn ang="0">
                    <a:pos x="1438" y="387"/>
                  </a:cxn>
                  <a:cxn ang="0">
                    <a:pos x="1427" y="441"/>
                  </a:cxn>
                </a:cxnLst>
                <a:rect l="0" t="0" r="r" b="b"/>
                <a:pathLst>
                  <a:path w="3007" h="2085">
                    <a:moveTo>
                      <a:pt x="1427" y="441"/>
                    </a:moveTo>
                    <a:lnTo>
                      <a:pt x="1433" y="474"/>
                    </a:lnTo>
                    <a:lnTo>
                      <a:pt x="1444" y="501"/>
                    </a:lnTo>
                    <a:lnTo>
                      <a:pt x="1460" y="528"/>
                    </a:lnTo>
                    <a:lnTo>
                      <a:pt x="1482" y="550"/>
                    </a:lnTo>
                    <a:lnTo>
                      <a:pt x="1541" y="593"/>
                    </a:lnTo>
                    <a:lnTo>
                      <a:pt x="1623" y="637"/>
                    </a:lnTo>
                    <a:lnTo>
                      <a:pt x="1715" y="670"/>
                    </a:lnTo>
                    <a:lnTo>
                      <a:pt x="1818" y="702"/>
                    </a:lnTo>
                    <a:lnTo>
                      <a:pt x="1927" y="735"/>
                    </a:lnTo>
                    <a:lnTo>
                      <a:pt x="2041" y="762"/>
                    </a:lnTo>
                    <a:lnTo>
                      <a:pt x="2155" y="789"/>
                    </a:lnTo>
                    <a:lnTo>
                      <a:pt x="2269" y="822"/>
                    </a:lnTo>
                    <a:lnTo>
                      <a:pt x="2372" y="849"/>
                    </a:lnTo>
                    <a:lnTo>
                      <a:pt x="2464" y="882"/>
                    </a:lnTo>
                    <a:lnTo>
                      <a:pt x="2551" y="920"/>
                    </a:lnTo>
                    <a:lnTo>
                      <a:pt x="2616" y="958"/>
                    </a:lnTo>
                    <a:lnTo>
                      <a:pt x="2638" y="980"/>
                    </a:lnTo>
                    <a:lnTo>
                      <a:pt x="2659" y="1007"/>
                    </a:lnTo>
                    <a:lnTo>
                      <a:pt x="2676" y="1029"/>
                    </a:lnTo>
                    <a:lnTo>
                      <a:pt x="2681" y="1056"/>
                    </a:lnTo>
                    <a:lnTo>
                      <a:pt x="2681" y="1083"/>
                    </a:lnTo>
                    <a:lnTo>
                      <a:pt x="2676" y="1105"/>
                    </a:lnTo>
                    <a:lnTo>
                      <a:pt x="2665" y="1127"/>
                    </a:lnTo>
                    <a:lnTo>
                      <a:pt x="2643" y="1149"/>
                    </a:lnTo>
                    <a:lnTo>
                      <a:pt x="2616" y="1170"/>
                    </a:lnTo>
                    <a:lnTo>
                      <a:pt x="2583" y="1187"/>
                    </a:lnTo>
                    <a:lnTo>
                      <a:pt x="2545" y="1208"/>
                    </a:lnTo>
                    <a:lnTo>
                      <a:pt x="2502" y="1225"/>
                    </a:lnTo>
                    <a:lnTo>
                      <a:pt x="2448" y="1241"/>
                    </a:lnTo>
                    <a:lnTo>
                      <a:pt x="2388" y="1257"/>
                    </a:lnTo>
                    <a:lnTo>
                      <a:pt x="2328" y="1274"/>
                    </a:lnTo>
                    <a:lnTo>
                      <a:pt x="2258" y="1290"/>
                    </a:lnTo>
                    <a:lnTo>
                      <a:pt x="2106" y="1328"/>
                    </a:lnTo>
                    <a:lnTo>
                      <a:pt x="1932" y="1372"/>
                    </a:lnTo>
                    <a:lnTo>
                      <a:pt x="1742" y="1421"/>
                    </a:lnTo>
                    <a:lnTo>
                      <a:pt x="1531" y="1475"/>
                    </a:lnTo>
                    <a:lnTo>
                      <a:pt x="1308" y="1540"/>
                    </a:lnTo>
                    <a:lnTo>
                      <a:pt x="1069" y="1617"/>
                    </a:lnTo>
                    <a:lnTo>
                      <a:pt x="820" y="1709"/>
                    </a:lnTo>
                    <a:lnTo>
                      <a:pt x="554" y="1818"/>
                    </a:lnTo>
                    <a:lnTo>
                      <a:pt x="282" y="1943"/>
                    </a:lnTo>
                    <a:lnTo>
                      <a:pt x="0" y="2085"/>
                    </a:lnTo>
                    <a:lnTo>
                      <a:pt x="152" y="2085"/>
                    </a:lnTo>
                    <a:lnTo>
                      <a:pt x="244" y="2074"/>
                    </a:lnTo>
                    <a:lnTo>
                      <a:pt x="386" y="1992"/>
                    </a:lnTo>
                    <a:lnTo>
                      <a:pt x="537" y="1910"/>
                    </a:lnTo>
                    <a:lnTo>
                      <a:pt x="700" y="1834"/>
                    </a:lnTo>
                    <a:lnTo>
                      <a:pt x="879" y="1763"/>
                    </a:lnTo>
                    <a:lnTo>
                      <a:pt x="1064" y="1693"/>
                    </a:lnTo>
                    <a:lnTo>
                      <a:pt x="1259" y="1622"/>
                    </a:lnTo>
                    <a:lnTo>
                      <a:pt x="1661" y="1497"/>
                    </a:lnTo>
                    <a:lnTo>
                      <a:pt x="1748" y="1470"/>
                    </a:lnTo>
                    <a:lnTo>
                      <a:pt x="1845" y="1442"/>
                    </a:lnTo>
                    <a:lnTo>
                      <a:pt x="2046" y="1393"/>
                    </a:lnTo>
                    <a:lnTo>
                      <a:pt x="2252" y="1339"/>
                    </a:lnTo>
                    <a:lnTo>
                      <a:pt x="2458" y="1285"/>
                    </a:lnTo>
                    <a:lnTo>
                      <a:pt x="2551" y="1263"/>
                    </a:lnTo>
                    <a:lnTo>
                      <a:pt x="2643" y="1236"/>
                    </a:lnTo>
                    <a:lnTo>
                      <a:pt x="2730" y="1214"/>
                    </a:lnTo>
                    <a:lnTo>
                      <a:pt x="2806" y="1192"/>
                    </a:lnTo>
                    <a:lnTo>
                      <a:pt x="2876" y="1170"/>
                    </a:lnTo>
                    <a:lnTo>
                      <a:pt x="2931" y="1149"/>
                    </a:lnTo>
                    <a:lnTo>
                      <a:pt x="2974" y="1132"/>
                    </a:lnTo>
                    <a:lnTo>
                      <a:pt x="3007" y="1116"/>
                    </a:lnTo>
                    <a:lnTo>
                      <a:pt x="3007" y="871"/>
                    </a:lnTo>
                    <a:lnTo>
                      <a:pt x="2941" y="860"/>
                    </a:lnTo>
                    <a:lnTo>
                      <a:pt x="2860" y="844"/>
                    </a:lnTo>
                    <a:lnTo>
                      <a:pt x="2773" y="827"/>
                    </a:lnTo>
                    <a:lnTo>
                      <a:pt x="2670" y="806"/>
                    </a:lnTo>
                    <a:lnTo>
                      <a:pt x="2567" y="784"/>
                    </a:lnTo>
                    <a:lnTo>
                      <a:pt x="2458" y="757"/>
                    </a:lnTo>
                    <a:lnTo>
                      <a:pt x="2241" y="702"/>
                    </a:lnTo>
                    <a:lnTo>
                      <a:pt x="2138" y="670"/>
                    </a:lnTo>
                    <a:lnTo>
                      <a:pt x="2046" y="637"/>
                    </a:lnTo>
                    <a:lnTo>
                      <a:pt x="1959" y="604"/>
                    </a:lnTo>
                    <a:lnTo>
                      <a:pt x="1883" y="566"/>
                    </a:lnTo>
                    <a:lnTo>
                      <a:pt x="1824" y="534"/>
                    </a:lnTo>
                    <a:lnTo>
                      <a:pt x="1780" y="495"/>
                    </a:lnTo>
                    <a:lnTo>
                      <a:pt x="1769" y="474"/>
                    </a:lnTo>
                    <a:lnTo>
                      <a:pt x="1758" y="457"/>
                    </a:lnTo>
                    <a:lnTo>
                      <a:pt x="1753" y="436"/>
                    </a:lnTo>
                    <a:lnTo>
                      <a:pt x="1758" y="419"/>
                    </a:lnTo>
                    <a:lnTo>
                      <a:pt x="1780" y="381"/>
                    </a:lnTo>
                    <a:lnTo>
                      <a:pt x="1813" y="343"/>
                    </a:lnTo>
                    <a:lnTo>
                      <a:pt x="1862" y="316"/>
                    </a:lnTo>
                    <a:lnTo>
                      <a:pt x="1921" y="289"/>
                    </a:lnTo>
                    <a:lnTo>
                      <a:pt x="1986" y="267"/>
                    </a:lnTo>
                    <a:lnTo>
                      <a:pt x="2062" y="245"/>
                    </a:lnTo>
                    <a:lnTo>
                      <a:pt x="2149" y="229"/>
                    </a:lnTo>
                    <a:lnTo>
                      <a:pt x="2236" y="213"/>
                    </a:lnTo>
                    <a:lnTo>
                      <a:pt x="2431" y="180"/>
                    </a:lnTo>
                    <a:lnTo>
                      <a:pt x="2627" y="158"/>
                    </a:lnTo>
                    <a:lnTo>
                      <a:pt x="2827" y="125"/>
                    </a:lnTo>
                    <a:lnTo>
                      <a:pt x="2920" y="109"/>
                    </a:lnTo>
                    <a:lnTo>
                      <a:pt x="3007" y="87"/>
                    </a:lnTo>
                    <a:lnTo>
                      <a:pt x="3007" y="0"/>
                    </a:lnTo>
                    <a:lnTo>
                      <a:pt x="2909" y="22"/>
                    </a:lnTo>
                    <a:lnTo>
                      <a:pt x="2795" y="44"/>
                    </a:lnTo>
                    <a:lnTo>
                      <a:pt x="2676" y="66"/>
                    </a:lnTo>
                    <a:lnTo>
                      <a:pt x="2551" y="82"/>
                    </a:lnTo>
                    <a:lnTo>
                      <a:pt x="2285" y="120"/>
                    </a:lnTo>
                    <a:lnTo>
                      <a:pt x="2155" y="136"/>
                    </a:lnTo>
                    <a:lnTo>
                      <a:pt x="2030" y="158"/>
                    </a:lnTo>
                    <a:lnTo>
                      <a:pt x="1905" y="174"/>
                    </a:lnTo>
                    <a:lnTo>
                      <a:pt x="1791" y="202"/>
                    </a:lnTo>
                    <a:lnTo>
                      <a:pt x="1688" y="229"/>
                    </a:lnTo>
                    <a:lnTo>
                      <a:pt x="1601" y="261"/>
                    </a:lnTo>
                    <a:lnTo>
                      <a:pt x="1525" y="300"/>
                    </a:lnTo>
                    <a:lnTo>
                      <a:pt x="1471" y="338"/>
                    </a:lnTo>
                    <a:lnTo>
                      <a:pt x="1455" y="359"/>
                    </a:lnTo>
                    <a:lnTo>
                      <a:pt x="1438" y="387"/>
                    </a:lnTo>
                    <a:lnTo>
                      <a:pt x="1427" y="414"/>
                    </a:lnTo>
                    <a:lnTo>
                      <a:pt x="1427" y="441"/>
                    </a:lnTo>
                    <a:lnTo>
                      <a:pt x="1427" y="441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6122" name="Freeform 10"/>
              <p:cNvSpPr>
                <a:spLocks/>
              </p:cNvSpPr>
              <p:nvPr/>
            </p:nvSpPr>
            <p:spPr bwMode="hidden">
              <a:xfrm>
                <a:off x="4501" y="2317"/>
                <a:ext cx="1248" cy="539"/>
              </a:xfrm>
              <a:custGeom>
                <a:avLst/>
                <a:gdLst/>
                <a:ahLst/>
                <a:cxnLst>
                  <a:cxn ang="0">
                    <a:pos x="0" y="332"/>
                  </a:cxn>
                  <a:cxn ang="0">
                    <a:pos x="0" y="360"/>
                  </a:cxn>
                  <a:cxn ang="0">
                    <a:pos x="5" y="387"/>
                  </a:cxn>
                  <a:cxn ang="0">
                    <a:pos x="27" y="414"/>
                  </a:cxn>
                  <a:cxn ang="0">
                    <a:pos x="54" y="436"/>
                  </a:cxn>
                  <a:cxn ang="0">
                    <a:pos x="92" y="463"/>
                  </a:cxn>
                  <a:cxn ang="0">
                    <a:pos x="141" y="490"/>
                  </a:cxn>
                  <a:cxn ang="0">
                    <a:pos x="195" y="512"/>
                  </a:cxn>
                  <a:cxn ang="0">
                    <a:pos x="255" y="539"/>
                  </a:cxn>
                  <a:cxn ang="0">
                    <a:pos x="212" y="517"/>
                  </a:cxn>
                  <a:cxn ang="0">
                    <a:pos x="179" y="490"/>
                  </a:cxn>
                  <a:cxn ang="0">
                    <a:pos x="157" y="468"/>
                  </a:cxn>
                  <a:cxn ang="0">
                    <a:pos x="141" y="447"/>
                  </a:cxn>
                  <a:cxn ang="0">
                    <a:pos x="136" y="425"/>
                  </a:cxn>
                  <a:cxn ang="0">
                    <a:pos x="136" y="403"/>
                  </a:cxn>
                  <a:cxn ang="0">
                    <a:pos x="141" y="381"/>
                  </a:cxn>
                  <a:cxn ang="0">
                    <a:pos x="157" y="365"/>
                  </a:cxn>
                  <a:cxn ang="0">
                    <a:pos x="179" y="343"/>
                  </a:cxn>
                  <a:cxn ang="0">
                    <a:pos x="201" y="327"/>
                  </a:cxn>
                  <a:cxn ang="0">
                    <a:pos x="266" y="294"/>
                  </a:cxn>
                  <a:cxn ang="0">
                    <a:pos x="353" y="262"/>
                  </a:cxn>
                  <a:cxn ang="0">
                    <a:pos x="445" y="234"/>
                  </a:cxn>
                  <a:cxn ang="0">
                    <a:pos x="554" y="213"/>
                  </a:cxn>
                  <a:cxn ang="0">
                    <a:pos x="662" y="191"/>
                  </a:cxn>
                  <a:cxn ang="0">
                    <a:pos x="890" y="153"/>
                  </a:cxn>
                  <a:cxn ang="0">
                    <a:pos x="993" y="136"/>
                  </a:cxn>
                  <a:cxn ang="0">
                    <a:pos x="1091" y="120"/>
                  </a:cxn>
                  <a:cxn ang="0">
                    <a:pos x="1178" y="115"/>
                  </a:cxn>
                  <a:cxn ang="0">
                    <a:pos x="1248" y="104"/>
                  </a:cxn>
                  <a:cxn ang="0">
                    <a:pos x="1248" y="0"/>
                  </a:cxn>
                  <a:cxn ang="0">
                    <a:pos x="1161" y="22"/>
                  </a:cxn>
                  <a:cxn ang="0">
                    <a:pos x="1069" y="38"/>
                  </a:cxn>
                  <a:cxn ang="0">
                    <a:pos x="874" y="71"/>
                  </a:cxn>
                  <a:cxn ang="0">
                    <a:pos x="673" y="93"/>
                  </a:cxn>
                  <a:cxn ang="0">
                    <a:pos x="483" y="126"/>
                  </a:cxn>
                  <a:cxn ang="0">
                    <a:pos x="391" y="142"/>
                  </a:cxn>
                  <a:cxn ang="0">
                    <a:pos x="309" y="158"/>
                  </a:cxn>
                  <a:cxn ang="0">
                    <a:pos x="228" y="180"/>
                  </a:cxn>
                  <a:cxn ang="0">
                    <a:pos x="163" y="202"/>
                  </a:cxn>
                  <a:cxn ang="0">
                    <a:pos x="103" y="229"/>
                  </a:cxn>
                  <a:cxn ang="0">
                    <a:pos x="54" y="256"/>
                  </a:cxn>
                  <a:cxn ang="0">
                    <a:pos x="22" y="294"/>
                  </a:cxn>
                  <a:cxn ang="0">
                    <a:pos x="0" y="332"/>
                  </a:cxn>
                  <a:cxn ang="0">
                    <a:pos x="0" y="332"/>
                  </a:cxn>
                </a:cxnLst>
                <a:rect l="0" t="0" r="r" b="b"/>
                <a:pathLst>
                  <a:path w="1248" h="539">
                    <a:moveTo>
                      <a:pt x="0" y="332"/>
                    </a:moveTo>
                    <a:lnTo>
                      <a:pt x="0" y="360"/>
                    </a:lnTo>
                    <a:lnTo>
                      <a:pt x="5" y="387"/>
                    </a:lnTo>
                    <a:lnTo>
                      <a:pt x="27" y="414"/>
                    </a:lnTo>
                    <a:lnTo>
                      <a:pt x="54" y="436"/>
                    </a:lnTo>
                    <a:lnTo>
                      <a:pt x="92" y="463"/>
                    </a:lnTo>
                    <a:lnTo>
                      <a:pt x="141" y="490"/>
                    </a:lnTo>
                    <a:lnTo>
                      <a:pt x="195" y="512"/>
                    </a:lnTo>
                    <a:lnTo>
                      <a:pt x="255" y="539"/>
                    </a:lnTo>
                    <a:lnTo>
                      <a:pt x="212" y="517"/>
                    </a:lnTo>
                    <a:lnTo>
                      <a:pt x="179" y="490"/>
                    </a:lnTo>
                    <a:lnTo>
                      <a:pt x="157" y="468"/>
                    </a:lnTo>
                    <a:lnTo>
                      <a:pt x="141" y="447"/>
                    </a:lnTo>
                    <a:lnTo>
                      <a:pt x="136" y="425"/>
                    </a:lnTo>
                    <a:lnTo>
                      <a:pt x="136" y="403"/>
                    </a:lnTo>
                    <a:lnTo>
                      <a:pt x="141" y="381"/>
                    </a:lnTo>
                    <a:lnTo>
                      <a:pt x="157" y="365"/>
                    </a:lnTo>
                    <a:lnTo>
                      <a:pt x="179" y="343"/>
                    </a:lnTo>
                    <a:lnTo>
                      <a:pt x="201" y="327"/>
                    </a:lnTo>
                    <a:lnTo>
                      <a:pt x="266" y="294"/>
                    </a:lnTo>
                    <a:lnTo>
                      <a:pt x="353" y="262"/>
                    </a:lnTo>
                    <a:lnTo>
                      <a:pt x="445" y="234"/>
                    </a:lnTo>
                    <a:lnTo>
                      <a:pt x="554" y="213"/>
                    </a:lnTo>
                    <a:lnTo>
                      <a:pt x="662" y="191"/>
                    </a:lnTo>
                    <a:lnTo>
                      <a:pt x="890" y="153"/>
                    </a:lnTo>
                    <a:lnTo>
                      <a:pt x="993" y="136"/>
                    </a:lnTo>
                    <a:lnTo>
                      <a:pt x="1091" y="120"/>
                    </a:lnTo>
                    <a:lnTo>
                      <a:pt x="1178" y="115"/>
                    </a:lnTo>
                    <a:lnTo>
                      <a:pt x="1248" y="104"/>
                    </a:lnTo>
                    <a:lnTo>
                      <a:pt x="1248" y="0"/>
                    </a:lnTo>
                    <a:lnTo>
                      <a:pt x="1161" y="22"/>
                    </a:lnTo>
                    <a:lnTo>
                      <a:pt x="1069" y="38"/>
                    </a:lnTo>
                    <a:lnTo>
                      <a:pt x="874" y="71"/>
                    </a:lnTo>
                    <a:lnTo>
                      <a:pt x="673" y="93"/>
                    </a:lnTo>
                    <a:lnTo>
                      <a:pt x="483" y="126"/>
                    </a:lnTo>
                    <a:lnTo>
                      <a:pt x="391" y="142"/>
                    </a:lnTo>
                    <a:lnTo>
                      <a:pt x="309" y="158"/>
                    </a:lnTo>
                    <a:lnTo>
                      <a:pt x="228" y="180"/>
                    </a:lnTo>
                    <a:lnTo>
                      <a:pt x="163" y="202"/>
                    </a:lnTo>
                    <a:lnTo>
                      <a:pt x="103" y="229"/>
                    </a:lnTo>
                    <a:lnTo>
                      <a:pt x="54" y="256"/>
                    </a:lnTo>
                    <a:lnTo>
                      <a:pt x="22" y="294"/>
                    </a:lnTo>
                    <a:lnTo>
                      <a:pt x="0" y="332"/>
                    </a:lnTo>
                    <a:lnTo>
                      <a:pt x="0" y="33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87843"/>
                      <a:invGamma/>
                    </a:schemeClr>
                  </a:gs>
                  <a:gs pos="100000">
                    <a:schemeClr val="bg1"/>
                  </a:gs>
                </a:gsLst>
                <a:lin ang="27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6123" name="Freeform 11"/>
            <p:cNvSpPr>
              <a:spLocks/>
            </p:cNvSpPr>
            <p:nvPr/>
          </p:nvSpPr>
          <p:spPr bwMode="hidden">
            <a:xfrm>
              <a:off x="3322" y="1341"/>
              <a:ext cx="1825" cy="1537"/>
            </a:xfrm>
            <a:custGeom>
              <a:avLst/>
              <a:gdLst/>
              <a:ahLst/>
              <a:cxnLst>
                <a:cxn ang="0">
                  <a:pos x="982" y="1061"/>
                </a:cxn>
                <a:cxn ang="0">
                  <a:pos x="1357" y="1012"/>
                </a:cxn>
                <a:cxn ang="0">
                  <a:pos x="1666" y="957"/>
                </a:cxn>
                <a:cxn ang="0">
                  <a:pos x="1916" y="897"/>
                </a:cxn>
                <a:cxn ang="0">
                  <a:pos x="2100" y="832"/>
                </a:cxn>
                <a:cxn ang="0">
                  <a:pos x="2220" y="756"/>
                </a:cxn>
                <a:cxn ang="0">
                  <a:pos x="2285" y="669"/>
                </a:cxn>
                <a:cxn ang="0">
                  <a:pos x="2290" y="560"/>
                </a:cxn>
                <a:cxn ang="0">
                  <a:pos x="2241" y="457"/>
                </a:cxn>
                <a:cxn ang="0">
                  <a:pos x="2144" y="364"/>
                </a:cxn>
                <a:cxn ang="0">
                  <a:pos x="2008" y="277"/>
                </a:cxn>
                <a:cxn ang="0">
                  <a:pos x="1769" y="157"/>
                </a:cxn>
                <a:cxn ang="0">
                  <a:pos x="1612" y="92"/>
                </a:cxn>
                <a:cxn ang="0">
                  <a:pos x="1476" y="43"/>
                </a:cxn>
                <a:cxn ang="0">
                  <a:pos x="1384" y="10"/>
                </a:cxn>
                <a:cxn ang="0">
                  <a:pos x="1346" y="0"/>
                </a:cxn>
                <a:cxn ang="0">
                  <a:pos x="1655" y="119"/>
                </a:cxn>
                <a:cxn ang="0">
                  <a:pos x="1948" y="255"/>
                </a:cxn>
                <a:cxn ang="0">
                  <a:pos x="2068" y="326"/>
                </a:cxn>
                <a:cxn ang="0">
                  <a:pos x="2171" y="402"/>
                </a:cxn>
                <a:cxn ang="0">
                  <a:pos x="2236" y="478"/>
                </a:cxn>
                <a:cxn ang="0">
                  <a:pos x="2263" y="560"/>
                </a:cxn>
                <a:cxn ang="0">
                  <a:pos x="2241" y="636"/>
                </a:cxn>
                <a:cxn ang="0">
                  <a:pos x="2171" y="702"/>
                </a:cxn>
                <a:cxn ang="0">
                  <a:pos x="2062" y="756"/>
                </a:cxn>
                <a:cxn ang="0">
                  <a:pos x="1921" y="800"/>
                </a:cxn>
                <a:cxn ang="0">
                  <a:pos x="1748" y="843"/>
                </a:cxn>
                <a:cxn ang="0">
                  <a:pos x="1351" y="908"/>
                </a:cxn>
                <a:cxn ang="0">
                  <a:pos x="923" y="968"/>
                </a:cxn>
                <a:cxn ang="0">
                  <a:pos x="521" y="1028"/>
                </a:cxn>
                <a:cxn ang="0">
                  <a:pos x="353" y="1066"/>
                </a:cxn>
                <a:cxn ang="0">
                  <a:pos x="206" y="1104"/>
                </a:cxn>
                <a:cxn ang="0">
                  <a:pos x="92" y="1148"/>
                </a:cxn>
                <a:cxn ang="0">
                  <a:pos x="22" y="1202"/>
                </a:cxn>
                <a:cxn ang="0">
                  <a:pos x="0" y="1262"/>
                </a:cxn>
                <a:cxn ang="0">
                  <a:pos x="27" y="1327"/>
                </a:cxn>
                <a:cxn ang="0">
                  <a:pos x="98" y="1382"/>
                </a:cxn>
                <a:cxn ang="0">
                  <a:pos x="196" y="1425"/>
                </a:cxn>
                <a:cxn ang="0">
                  <a:pos x="326" y="1469"/>
                </a:cxn>
                <a:cxn ang="0">
                  <a:pos x="217" y="1414"/>
                </a:cxn>
                <a:cxn ang="0">
                  <a:pos x="147" y="1360"/>
                </a:cxn>
                <a:cxn ang="0">
                  <a:pos x="120" y="1306"/>
                </a:cxn>
                <a:cxn ang="0">
                  <a:pos x="141" y="1257"/>
                </a:cxn>
                <a:cxn ang="0">
                  <a:pos x="212" y="1208"/>
                </a:cxn>
                <a:cxn ang="0">
                  <a:pos x="342" y="1164"/>
                </a:cxn>
                <a:cxn ang="0">
                  <a:pos x="527" y="1121"/>
                </a:cxn>
                <a:cxn ang="0">
                  <a:pos x="771" y="1088"/>
                </a:cxn>
              </a:cxnLst>
              <a:rect l="0" t="0" r="r" b="b"/>
              <a:pathLst>
                <a:path w="2296" h="1469">
                  <a:moveTo>
                    <a:pt x="771" y="1088"/>
                  </a:moveTo>
                  <a:lnTo>
                    <a:pt x="982" y="1061"/>
                  </a:lnTo>
                  <a:lnTo>
                    <a:pt x="1178" y="1034"/>
                  </a:lnTo>
                  <a:lnTo>
                    <a:pt x="1357" y="1012"/>
                  </a:lnTo>
                  <a:lnTo>
                    <a:pt x="1520" y="985"/>
                  </a:lnTo>
                  <a:lnTo>
                    <a:pt x="1666" y="957"/>
                  </a:lnTo>
                  <a:lnTo>
                    <a:pt x="1796" y="930"/>
                  </a:lnTo>
                  <a:lnTo>
                    <a:pt x="1916" y="897"/>
                  </a:lnTo>
                  <a:lnTo>
                    <a:pt x="2013" y="870"/>
                  </a:lnTo>
                  <a:lnTo>
                    <a:pt x="2100" y="832"/>
                  </a:lnTo>
                  <a:lnTo>
                    <a:pt x="2171" y="800"/>
                  </a:lnTo>
                  <a:lnTo>
                    <a:pt x="2220" y="756"/>
                  </a:lnTo>
                  <a:lnTo>
                    <a:pt x="2263" y="712"/>
                  </a:lnTo>
                  <a:lnTo>
                    <a:pt x="2285" y="669"/>
                  </a:lnTo>
                  <a:lnTo>
                    <a:pt x="2296" y="614"/>
                  </a:lnTo>
                  <a:lnTo>
                    <a:pt x="2290" y="560"/>
                  </a:lnTo>
                  <a:lnTo>
                    <a:pt x="2269" y="500"/>
                  </a:lnTo>
                  <a:lnTo>
                    <a:pt x="2241" y="457"/>
                  </a:lnTo>
                  <a:lnTo>
                    <a:pt x="2198" y="408"/>
                  </a:lnTo>
                  <a:lnTo>
                    <a:pt x="2144" y="364"/>
                  </a:lnTo>
                  <a:lnTo>
                    <a:pt x="2079" y="321"/>
                  </a:lnTo>
                  <a:lnTo>
                    <a:pt x="2008" y="277"/>
                  </a:lnTo>
                  <a:lnTo>
                    <a:pt x="1927" y="234"/>
                  </a:lnTo>
                  <a:lnTo>
                    <a:pt x="1769" y="157"/>
                  </a:lnTo>
                  <a:lnTo>
                    <a:pt x="1688" y="125"/>
                  </a:lnTo>
                  <a:lnTo>
                    <a:pt x="1612" y="92"/>
                  </a:lnTo>
                  <a:lnTo>
                    <a:pt x="1536" y="65"/>
                  </a:lnTo>
                  <a:lnTo>
                    <a:pt x="1476" y="43"/>
                  </a:lnTo>
                  <a:lnTo>
                    <a:pt x="1422" y="27"/>
                  </a:lnTo>
                  <a:lnTo>
                    <a:pt x="1384" y="10"/>
                  </a:lnTo>
                  <a:lnTo>
                    <a:pt x="1357" y="5"/>
                  </a:lnTo>
                  <a:lnTo>
                    <a:pt x="1346" y="0"/>
                  </a:lnTo>
                  <a:lnTo>
                    <a:pt x="1498" y="54"/>
                  </a:lnTo>
                  <a:lnTo>
                    <a:pt x="1655" y="119"/>
                  </a:lnTo>
                  <a:lnTo>
                    <a:pt x="1807" y="185"/>
                  </a:lnTo>
                  <a:lnTo>
                    <a:pt x="1948" y="255"/>
                  </a:lnTo>
                  <a:lnTo>
                    <a:pt x="2013" y="288"/>
                  </a:lnTo>
                  <a:lnTo>
                    <a:pt x="2068" y="326"/>
                  </a:lnTo>
                  <a:lnTo>
                    <a:pt x="2122" y="364"/>
                  </a:lnTo>
                  <a:lnTo>
                    <a:pt x="2171" y="402"/>
                  </a:lnTo>
                  <a:lnTo>
                    <a:pt x="2209" y="440"/>
                  </a:lnTo>
                  <a:lnTo>
                    <a:pt x="2236" y="478"/>
                  </a:lnTo>
                  <a:lnTo>
                    <a:pt x="2252" y="522"/>
                  </a:lnTo>
                  <a:lnTo>
                    <a:pt x="2263" y="560"/>
                  </a:lnTo>
                  <a:lnTo>
                    <a:pt x="2258" y="598"/>
                  </a:lnTo>
                  <a:lnTo>
                    <a:pt x="2241" y="636"/>
                  </a:lnTo>
                  <a:lnTo>
                    <a:pt x="2214" y="669"/>
                  </a:lnTo>
                  <a:lnTo>
                    <a:pt x="2171" y="702"/>
                  </a:lnTo>
                  <a:lnTo>
                    <a:pt x="2122" y="729"/>
                  </a:lnTo>
                  <a:lnTo>
                    <a:pt x="2062" y="756"/>
                  </a:lnTo>
                  <a:lnTo>
                    <a:pt x="1997" y="778"/>
                  </a:lnTo>
                  <a:lnTo>
                    <a:pt x="1921" y="800"/>
                  </a:lnTo>
                  <a:lnTo>
                    <a:pt x="1834" y="821"/>
                  </a:lnTo>
                  <a:lnTo>
                    <a:pt x="1748" y="843"/>
                  </a:lnTo>
                  <a:lnTo>
                    <a:pt x="1552" y="876"/>
                  </a:lnTo>
                  <a:lnTo>
                    <a:pt x="1351" y="908"/>
                  </a:lnTo>
                  <a:lnTo>
                    <a:pt x="1134" y="941"/>
                  </a:lnTo>
                  <a:lnTo>
                    <a:pt x="923" y="968"/>
                  </a:lnTo>
                  <a:lnTo>
                    <a:pt x="716" y="995"/>
                  </a:lnTo>
                  <a:lnTo>
                    <a:pt x="521" y="1028"/>
                  </a:lnTo>
                  <a:lnTo>
                    <a:pt x="434" y="1044"/>
                  </a:lnTo>
                  <a:lnTo>
                    <a:pt x="353" y="1066"/>
                  </a:lnTo>
                  <a:lnTo>
                    <a:pt x="277" y="1082"/>
                  </a:lnTo>
                  <a:lnTo>
                    <a:pt x="206" y="1104"/>
                  </a:lnTo>
                  <a:lnTo>
                    <a:pt x="147" y="1126"/>
                  </a:lnTo>
                  <a:lnTo>
                    <a:pt x="92" y="1148"/>
                  </a:lnTo>
                  <a:lnTo>
                    <a:pt x="54" y="1175"/>
                  </a:lnTo>
                  <a:lnTo>
                    <a:pt x="22" y="1202"/>
                  </a:lnTo>
                  <a:lnTo>
                    <a:pt x="6" y="1229"/>
                  </a:lnTo>
                  <a:lnTo>
                    <a:pt x="0" y="1262"/>
                  </a:lnTo>
                  <a:lnTo>
                    <a:pt x="11" y="1295"/>
                  </a:lnTo>
                  <a:lnTo>
                    <a:pt x="27" y="1327"/>
                  </a:lnTo>
                  <a:lnTo>
                    <a:pt x="54" y="1355"/>
                  </a:lnTo>
                  <a:lnTo>
                    <a:pt x="98" y="1382"/>
                  </a:lnTo>
                  <a:lnTo>
                    <a:pt x="141" y="1404"/>
                  </a:lnTo>
                  <a:lnTo>
                    <a:pt x="196" y="1425"/>
                  </a:lnTo>
                  <a:lnTo>
                    <a:pt x="261" y="1447"/>
                  </a:lnTo>
                  <a:lnTo>
                    <a:pt x="326" y="1469"/>
                  </a:lnTo>
                  <a:lnTo>
                    <a:pt x="266" y="1442"/>
                  </a:lnTo>
                  <a:lnTo>
                    <a:pt x="217" y="1414"/>
                  </a:lnTo>
                  <a:lnTo>
                    <a:pt x="174" y="1387"/>
                  </a:lnTo>
                  <a:lnTo>
                    <a:pt x="147" y="1360"/>
                  </a:lnTo>
                  <a:lnTo>
                    <a:pt x="125" y="1333"/>
                  </a:lnTo>
                  <a:lnTo>
                    <a:pt x="120" y="1306"/>
                  </a:lnTo>
                  <a:lnTo>
                    <a:pt x="125" y="1278"/>
                  </a:lnTo>
                  <a:lnTo>
                    <a:pt x="141" y="1257"/>
                  </a:lnTo>
                  <a:lnTo>
                    <a:pt x="174" y="1229"/>
                  </a:lnTo>
                  <a:lnTo>
                    <a:pt x="212" y="1208"/>
                  </a:lnTo>
                  <a:lnTo>
                    <a:pt x="272" y="1186"/>
                  </a:lnTo>
                  <a:lnTo>
                    <a:pt x="342" y="1164"/>
                  </a:lnTo>
                  <a:lnTo>
                    <a:pt x="423" y="1142"/>
                  </a:lnTo>
                  <a:lnTo>
                    <a:pt x="527" y="1121"/>
                  </a:lnTo>
                  <a:lnTo>
                    <a:pt x="641" y="1104"/>
                  </a:lnTo>
                  <a:lnTo>
                    <a:pt x="771" y="1088"/>
                  </a:lnTo>
                  <a:lnTo>
                    <a:pt x="771" y="108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46124" name="Freeform 12"/>
            <p:cNvSpPr>
              <a:spLocks/>
            </p:cNvSpPr>
            <p:nvPr/>
          </p:nvSpPr>
          <p:spPr bwMode="hidden">
            <a:xfrm>
              <a:off x="0" y="0"/>
              <a:ext cx="5758" cy="17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906"/>
                </a:cxn>
                <a:cxn ang="0">
                  <a:pos x="5740" y="1906"/>
                </a:cxn>
                <a:cxn ang="0">
                  <a:pos x="574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0" h="1906">
                  <a:moveTo>
                    <a:pt x="0" y="0"/>
                  </a:moveTo>
                  <a:lnTo>
                    <a:pt x="0" y="1906"/>
                  </a:lnTo>
                  <a:lnTo>
                    <a:pt x="5740" y="1906"/>
                  </a:lnTo>
                  <a:lnTo>
                    <a:pt x="574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46125" name="Rectangle 13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46126" name="Rectangle 1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latin typeface="Arial" charset="0"/>
              </a:defRPr>
            </a:lvl1pPr>
          </a:lstStyle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34612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hf hdr="0"/>
  <p:txStyles>
    <p:titleStyle>
      <a:lvl1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Garamond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oleObject3.bin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From Vertices to Fragments</a:t>
            </a:r>
            <a:endParaRPr lang="en-US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Chapter </a:t>
            </a:r>
            <a:r>
              <a:rPr lang="en-US" dirty="0" smtClean="0"/>
              <a:t>7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Case 3: One endpoint inside, one outside</a:t>
            </a:r>
          </a:p>
          <a:p>
            <a:pPr lvl="1"/>
            <a:r>
              <a:rPr lang="en-US" dirty="0" smtClean="0"/>
              <a:t>Must do at least one intersection</a:t>
            </a:r>
          </a:p>
          <a:p>
            <a:r>
              <a:rPr lang="en-US" dirty="0" smtClean="0"/>
              <a:t>Case 4: Both outside</a:t>
            </a:r>
          </a:p>
          <a:p>
            <a:pPr lvl="1"/>
            <a:r>
              <a:rPr lang="en-US" dirty="0" smtClean="0"/>
              <a:t>May have part inside</a:t>
            </a:r>
          </a:p>
          <a:p>
            <a:pPr lvl="1"/>
            <a:r>
              <a:rPr lang="en-US" dirty="0" smtClean="0"/>
              <a:t>Must do at least one intersection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480/680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062163" y="5006975"/>
            <a:ext cx="333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708525" y="4624388"/>
            <a:ext cx="0" cy="178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755900" y="4495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873250" y="5902325"/>
            <a:ext cx="3338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4733925" y="5262563"/>
            <a:ext cx="1163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x = x</a:t>
            </a:r>
            <a:r>
              <a:rPr lang="en-US" baseline="-25000"/>
              <a:t>max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600200" y="5262563"/>
            <a:ext cx="113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x = x</a:t>
            </a:r>
            <a:r>
              <a:rPr lang="en-US" baseline="-25000"/>
              <a:t>min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352800" y="4343400"/>
            <a:ext cx="1162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y</a:t>
            </a:r>
            <a:r>
              <a:rPr lang="en-US" baseline="-25000"/>
              <a:t>max</a:t>
            </a:r>
          </a:p>
        </p:txBody>
      </p:sp>
      <p:grpSp>
        <p:nvGrpSpPr>
          <p:cNvPr id="14" name="Group 11"/>
          <p:cNvGrpSpPr>
            <a:grpSpLocks/>
          </p:cNvGrpSpPr>
          <p:nvPr/>
        </p:nvGrpSpPr>
        <p:grpSpPr bwMode="auto">
          <a:xfrm>
            <a:off x="3810000" y="4724400"/>
            <a:ext cx="685800" cy="741363"/>
            <a:chOff x="2500" y="1953"/>
            <a:chExt cx="555" cy="563"/>
          </a:xfrm>
        </p:grpSpPr>
        <p:sp>
          <p:nvSpPr>
            <p:cNvPr id="15" name="Line 12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6" name="Oval 13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7" name="Oval 14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8" name="Group 15"/>
          <p:cNvGrpSpPr>
            <a:grpSpLocks/>
          </p:cNvGrpSpPr>
          <p:nvPr/>
        </p:nvGrpSpPr>
        <p:grpSpPr bwMode="auto">
          <a:xfrm>
            <a:off x="2438400" y="4572000"/>
            <a:ext cx="881063" cy="893763"/>
            <a:chOff x="2500" y="1953"/>
            <a:chExt cx="555" cy="563"/>
          </a:xfrm>
        </p:grpSpPr>
        <p:sp>
          <p:nvSpPr>
            <p:cNvPr id="19" name="Line 16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0" name="Oval 17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8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2" name="Group 19"/>
          <p:cNvGrpSpPr>
            <a:grpSpLocks/>
          </p:cNvGrpSpPr>
          <p:nvPr/>
        </p:nvGrpSpPr>
        <p:grpSpPr bwMode="auto">
          <a:xfrm>
            <a:off x="1981200" y="4267200"/>
            <a:ext cx="881063" cy="893763"/>
            <a:chOff x="2500" y="1953"/>
            <a:chExt cx="555" cy="563"/>
          </a:xfrm>
        </p:grpSpPr>
        <p:sp>
          <p:nvSpPr>
            <p:cNvPr id="23" name="Line 20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4" name="Oval 21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" name="Oval 22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Defining </a:t>
            </a:r>
            <a:r>
              <a:rPr lang="en-US" dirty="0" err="1" smtClean="0"/>
              <a:t>Outcodes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For each endpoint, define an </a:t>
            </a:r>
            <a:r>
              <a:rPr lang="en-US" dirty="0" err="1" smtClean="0"/>
              <a:t>outcode</a:t>
            </a: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err="1" smtClean="0"/>
              <a:t>Outcodes</a:t>
            </a:r>
            <a:r>
              <a:rPr lang="en-US" dirty="0" smtClean="0"/>
              <a:t> divide space into 9 regions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Computation of </a:t>
            </a:r>
            <a:r>
              <a:rPr lang="en-US" dirty="0" err="1" smtClean="0"/>
              <a:t>outcode</a:t>
            </a:r>
            <a:r>
              <a:rPr lang="en-US" dirty="0" smtClean="0"/>
              <a:t> requires at most 4 subtractions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048000" y="2362200"/>
            <a:ext cx="12001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  <a:r>
              <a:rPr lang="en-US"/>
              <a:t>b</a:t>
            </a:r>
            <a:r>
              <a:rPr lang="en-US" baseline="-25000"/>
              <a:t>1</a:t>
            </a:r>
            <a:r>
              <a:rPr lang="en-US"/>
              <a:t>b</a:t>
            </a:r>
            <a:r>
              <a:rPr lang="en-US" baseline="-25000"/>
              <a:t>2</a:t>
            </a:r>
            <a:r>
              <a:rPr lang="en-US"/>
              <a:t>b</a:t>
            </a:r>
            <a:r>
              <a:rPr lang="en-US" baseline="-25000"/>
              <a:t>3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09600" y="3048000"/>
            <a:ext cx="3797300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b</a:t>
            </a:r>
            <a:r>
              <a:rPr lang="en-US" baseline="-25000"/>
              <a:t>0</a:t>
            </a:r>
            <a:r>
              <a:rPr lang="en-US"/>
              <a:t> = 1 if y &gt; y</a:t>
            </a:r>
            <a:r>
              <a:rPr lang="en-US" baseline="-25000"/>
              <a:t>max</a:t>
            </a:r>
            <a:r>
              <a:rPr lang="en-US"/>
              <a:t>, 0 otherwise</a:t>
            </a:r>
          </a:p>
          <a:p>
            <a:r>
              <a:rPr lang="en-US"/>
              <a:t>b</a:t>
            </a:r>
            <a:r>
              <a:rPr lang="en-US" baseline="-25000"/>
              <a:t>1</a:t>
            </a:r>
            <a:r>
              <a:rPr lang="en-US"/>
              <a:t> = 1 if y &lt; y</a:t>
            </a:r>
            <a:r>
              <a:rPr lang="en-US" baseline="-25000"/>
              <a:t>min</a:t>
            </a:r>
            <a:r>
              <a:rPr lang="en-US"/>
              <a:t>, 0 otherwise</a:t>
            </a:r>
          </a:p>
          <a:p>
            <a:r>
              <a:rPr lang="en-US"/>
              <a:t>b</a:t>
            </a:r>
            <a:r>
              <a:rPr lang="en-US" baseline="-25000"/>
              <a:t>2</a:t>
            </a:r>
            <a:r>
              <a:rPr lang="en-US"/>
              <a:t> = 1 if x &gt; x</a:t>
            </a:r>
            <a:r>
              <a:rPr lang="en-US" baseline="-25000"/>
              <a:t>max</a:t>
            </a:r>
            <a:r>
              <a:rPr lang="en-US"/>
              <a:t>, 0 otherwise</a:t>
            </a:r>
          </a:p>
          <a:p>
            <a:r>
              <a:rPr lang="en-US"/>
              <a:t>b</a:t>
            </a:r>
            <a:r>
              <a:rPr lang="en-US" baseline="-25000"/>
              <a:t>3</a:t>
            </a:r>
            <a:r>
              <a:rPr lang="en-US"/>
              <a:t> = 1 if x &lt; x</a:t>
            </a:r>
            <a:r>
              <a:rPr lang="en-US" baseline="-25000"/>
              <a:t>min</a:t>
            </a:r>
            <a:r>
              <a:rPr lang="en-US"/>
              <a:t>, 0 otherwise</a:t>
            </a:r>
          </a:p>
        </p:txBody>
      </p:sp>
      <p:pic>
        <p:nvPicPr>
          <p:cNvPr id="9" name="Picture 6" descr="C:\BOOK\OpenGL\Paul Final\jpeg_new\AN08F0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2819400"/>
            <a:ext cx="3733800" cy="201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Outcodes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Consider the 5 cases below</a:t>
            </a:r>
          </a:p>
          <a:p>
            <a:r>
              <a:rPr lang="en-US" dirty="0" smtClean="0"/>
              <a:t>AB: </a:t>
            </a:r>
            <a:r>
              <a:rPr lang="en-US" dirty="0" err="1" smtClean="0"/>
              <a:t>outcode</a:t>
            </a:r>
            <a:r>
              <a:rPr lang="en-US" dirty="0" smtClean="0"/>
              <a:t>(A) = </a:t>
            </a:r>
            <a:r>
              <a:rPr lang="en-US" dirty="0" err="1" smtClean="0"/>
              <a:t>outcode</a:t>
            </a:r>
            <a:r>
              <a:rPr lang="en-US" dirty="0" smtClean="0"/>
              <a:t>(B) = 0</a:t>
            </a:r>
          </a:p>
          <a:p>
            <a:pPr lvl="1"/>
            <a:r>
              <a:rPr lang="en-US" dirty="0" smtClean="0"/>
              <a:t>Accept line segment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600" y="3429000"/>
            <a:ext cx="5334000" cy="237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Outcodes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CD: </a:t>
            </a:r>
            <a:r>
              <a:rPr lang="en-US" dirty="0" err="1" smtClean="0"/>
              <a:t>outcode</a:t>
            </a:r>
            <a:r>
              <a:rPr lang="en-US" dirty="0" smtClean="0"/>
              <a:t> (C) = 0, </a:t>
            </a:r>
            <a:r>
              <a:rPr lang="en-US" dirty="0" err="1" smtClean="0"/>
              <a:t>outcode</a:t>
            </a:r>
            <a:r>
              <a:rPr lang="en-US" dirty="0" smtClean="0"/>
              <a:t>(D) </a:t>
            </a:r>
            <a:r>
              <a:rPr lang="en-US" dirty="0" smtClean="0">
                <a:sym typeface="Symbol" charset="2"/>
              </a:rPr>
              <a:t></a:t>
            </a:r>
            <a:r>
              <a:rPr lang="en-US" dirty="0" smtClean="0"/>
              <a:t> 0</a:t>
            </a:r>
          </a:p>
          <a:p>
            <a:pPr lvl="1"/>
            <a:r>
              <a:rPr lang="en-US" dirty="0" smtClean="0"/>
              <a:t>Compute intersection</a:t>
            </a:r>
          </a:p>
          <a:p>
            <a:pPr lvl="1"/>
            <a:r>
              <a:rPr lang="en-US" dirty="0" smtClean="0"/>
              <a:t>Location of 1 in </a:t>
            </a:r>
            <a:r>
              <a:rPr lang="en-US" dirty="0" err="1" smtClean="0"/>
              <a:t>outcode</a:t>
            </a:r>
            <a:r>
              <a:rPr lang="en-US" dirty="0" smtClean="0"/>
              <a:t>(D) determines which edge to intersect with</a:t>
            </a:r>
          </a:p>
          <a:p>
            <a:pPr lvl="1"/>
            <a:r>
              <a:rPr lang="en-US" dirty="0" smtClean="0"/>
              <a:t>Note if there were a segment from A to a point in a region with 2 ones in </a:t>
            </a:r>
            <a:r>
              <a:rPr lang="en-US" dirty="0" err="1" smtClean="0"/>
              <a:t>outcode</a:t>
            </a:r>
            <a:r>
              <a:rPr lang="en-US" dirty="0" smtClean="0"/>
              <a:t>, we might have to do two intersections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891087"/>
            <a:ext cx="3048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Outcodes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EF: </a:t>
            </a:r>
            <a:r>
              <a:rPr lang="en-US" dirty="0" err="1" smtClean="0"/>
              <a:t>outcode</a:t>
            </a:r>
            <a:r>
              <a:rPr lang="en-US" dirty="0" smtClean="0"/>
              <a:t>(E) logically </a:t>
            </a:r>
            <a:r>
              <a:rPr lang="en-US" dirty="0" err="1" smtClean="0"/>
              <a:t>ANDed</a:t>
            </a:r>
            <a:r>
              <a:rPr lang="en-US" dirty="0" smtClean="0"/>
              <a:t> with </a:t>
            </a:r>
            <a:r>
              <a:rPr lang="en-US" dirty="0" err="1" smtClean="0"/>
              <a:t>outcode</a:t>
            </a:r>
            <a:r>
              <a:rPr lang="en-US" dirty="0" smtClean="0"/>
              <a:t>(F) (bitwise) </a:t>
            </a:r>
            <a:r>
              <a:rPr lang="en-US" dirty="0" smtClean="0">
                <a:sym typeface="Symbol" charset="2"/>
              </a:rPr>
              <a:t></a:t>
            </a:r>
            <a:r>
              <a:rPr lang="en-US" dirty="0" smtClean="0"/>
              <a:t> 0</a:t>
            </a:r>
          </a:p>
          <a:p>
            <a:pPr lvl="1"/>
            <a:r>
              <a:rPr lang="en-US" dirty="0" smtClean="0"/>
              <a:t>Both </a:t>
            </a:r>
            <a:r>
              <a:rPr lang="en-US" dirty="0" err="1" smtClean="0"/>
              <a:t>outcodes</a:t>
            </a:r>
            <a:r>
              <a:rPr lang="en-US" dirty="0" smtClean="0"/>
              <a:t> have a 1 bit in the same place</a:t>
            </a:r>
          </a:p>
          <a:p>
            <a:pPr lvl="1"/>
            <a:r>
              <a:rPr lang="en-US" dirty="0" smtClean="0"/>
              <a:t>Line segment is outside of corresponding side of clipping window</a:t>
            </a:r>
          </a:p>
          <a:p>
            <a:pPr lvl="1"/>
            <a:r>
              <a:rPr lang="en-US" dirty="0" smtClean="0"/>
              <a:t>reject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0" y="4841875"/>
            <a:ext cx="3048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</a:t>
            </a:r>
            <a:r>
              <a:rPr lang="en-US" dirty="0" err="1" smtClean="0"/>
              <a:t>Outcodes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GH and IJ: same </a:t>
            </a:r>
            <a:r>
              <a:rPr lang="en-US" dirty="0" err="1" smtClean="0"/>
              <a:t>outcodes</a:t>
            </a:r>
            <a:r>
              <a:rPr lang="en-US" dirty="0" smtClean="0"/>
              <a:t>, neither zero but logical AND yields zero</a:t>
            </a:r>
          </a:p>
          <a:p>
            <a:r>
              <a:rPr lang="en-US" dirty="0" smtClean="0"/>
              <a:t>Shorten line segment by intersecting with one of sides of window</a:t>
            </a:r>
          </a:p>
          <a:p>
            <a:r>
              <a:rPr lang="en-US" dirty="0" smtClean="0"/>
              <a:t>Compute </a:t>
            </a:r>
            <a:r>
              <a:rPr lang="en-US" dirty="0" err="1" smtClean="0"/>
              <a:t>outcode</a:t>
            </a:r>
            <a:r>
              <a:rPr lang="en-US" dirty="0" smtClean="0"/>
              <a:t> of intersection (new endpoint of shortened line segment)</a:t>
            </a:r>
          </a:p>
          <a:p>
            <a:r>
              <a:rPr lang="en-US" dirty="0" err="1" smtClean="0"/>
              <a:t>Reexecute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4876800"/>
            <a:ext cx="3048000" cy="1357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applications, the clipping window is small relative to the size of the entire data base</a:t>
            </a:r>
          </a:p>
          <a:p>
            <a:pPr lvl="1"/>
            <a:r>
              <a:rPr lang="en-US" dirty="0" smtClean="0"/>
              <a:t>Most line segments are outside one or more side of the window and can be eliminated based on their </a:t>
            </a:r>
            <a:r>
              <a:rPr lang="en-US" dirty="0" err="1" smtClean="0"/>
              <a:t>outcodes</a:t>
            </a:r>
            <a:endParaRPr lang="en-US" dirty="0" smtClean="0"/>
          </a:p>
          <a:p>
            <a:r>
              <a:rPr lang="en-US" dirty="0" smtClean="0"/>
              <a:t>Inefficiency when code has to be </a:t>
            </a:r>
            <a:r>
              <a:rPr lang="en-US" dirty="0" smtClean="0"/>
              <a:t>re-executed </a:t>
            </a:r>
            <a:r>
              <a:rPr lang="en-US" dirty="0" smtClean="0"/>
              <a:t>for line segments that must be shortened in more than one step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 Sutherland in 3D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6-bit </a:t>
            </a:r>
            <a:r>
              <a:rPr lang="en-US" dirty="0" err="1" smtClean="0"/>
              <a:t>outcodes</a:t>
            </a:r>
            <a:r>
              <a:rPr lang="en-US" dirty="0" smtClean="0"/>
              <a:t> </a:t>
            </a:r>
          </a:p>
          <a:p>
            <a:r>
              <a:rPr lang="en-US" dirty="0" smtClean="0"/>
              <a:t>When needed, clip line segment against planes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855913"/>
            <a:ext cx="4191000" cy="2673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2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2819400"/>
            <a:ext cx="2819400" cy="2636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Liang-</a:t>
            </a:r>
            <a:r>
              <a:rPr lang="en-US" dirty="0" err="1" smtClean="0"/>
              <a:t>Barsky</a:t>
            </a:r>
            <a:r>
              <a:rPr lang="en-US" dirty="0" smtClean="0"/>
              <a:t>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Consider the parametric form of a line segment</a:t>
            </a:r>
          </a:p>
          <a:p>
            <a:endParaRPr lang="en-US" dirty="0" smtClean="0"/>
          </a:p>
          <a:p>
            <a:endParaRPr lang="en-US" dirty="0" smtClean="0"/>
          </a:p>
          <a:p>
            <a:pPr algn="ctr">
              <a:spcBef>
                <a:spcPct val="0"/>
              </a:spcBef>
              <a:buFontTx/>
              <a:buNone/>
            </a:pPr>
            <a:endParaRPr lang="en-US" baseline="-25000" dirty="0" smtClean="0">
              <a:latin typeface="Times New Roman" charset="0"/>
            </a:endParaRPr>
          </a:p>
          <a:p>
            <a:endParaRPr lang="en-US" dirty="0" smtClean="0"/>
          </a:p>
          <a:p>
            <a:r>
              <a:rPr lang="en-US" dirty="0" smtClean="0"/>
              <a:t>We can distinguish between the cases by looking at the ordering of the values of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dirty="0" smtClean="0"/>
              <a:t> where the line determined by the line segment crosses the lines that determine the window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209800" y="2286000"/>
            <a:ext cx="40687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/>
              <a:t>p</a:t>
            </a:r>
            <a:r>
              <a:rPr lang="en-US" dirty="0"/>
              <a:t>(</a:t>
            </a:r>
            <a:r>
              <a:rPr lang="en-US" dirty="0">
                <a:latin typeface="Symbol" charset="2"/>
              </a:rPr>
              <a:t>a</a:t>
            </a:r>
            <a:r>
              <a:rPr lang="en-US" dirty="0"/>
              <a:t>) = (1-</a:t>
            </a:r>
            <a:r>
              <a:rPr lang="en-US" dirty="0">
                <a:latin typeface="Symbol" charset="2"/>
              </a:rPr>
              <a:t>a</a:t>
            </a:r>
            <a:r>
              <a:rPr lang="en-US" dirty="0"/>
              <a:t>)</a:t>
            </a:r>
            <a:r>
              <a:rPr lang="en-US" b="1" dirty="0"/>
              <a:t>p</a:t>
            </a:r>
            <a:r>
              <a:rPr lang="en-US" baseline="-25000" dirty="0"/>
              <a:t>1</a:t>
            </a:r>
            <a:r>
              <a:rPr lang="en-US" dirty="0"/>
              <a:t>+ </a:t>
            </a:r>
            <a:r>
              <a:rPr lang="en-US" dirty="0">
                <a:latin typeface="Symbol" charset="2"/>
              </a:rPr>
              <a:t>a</a:t>
            </a:r>
            <a:r>
              <a:rPr lang="en-US" b="1" dirty="0"/>
              <a:t>p</a:t>
            </a:r>
            <a:r>
              <a:rPr lang="en-US" baseline="-25000" dirty="0"/>
              <a:t>2</a:t>
            </a:r>
            <a:r>
              <a:rPr lang="en-US" dirty="0"/>
              <a:t>   1 </a:t>
            </a:r>
            <a:r>
              <a:rPr lang="en-US" dirty="0">
                <a:latin typeface="Symbol" charset="2"/>
                <a:sym typeface="Symbol" charset="2"/>
              </a:rPr>
              <a:t> </a:t>
            </a:r>
            <a:r>
              <a:rPr lang="en-US" dirty="0">
                <a:latin typeface="Symbol" charset="2"/>
              </a:rPr>
              <a:t>a </a:t>
            </a:r>
            <a:r>
              <a:rPr lang="en-US" dirty="0">
                <a:latin typeface="Symbol" charset="2"/>
                <a:sym typeface="Symbol" charset="2"/>
              </a:rPr>
              <a:t></a:t>
            </a:r>
            <a:r>
              <a:rPr lang="en-US" dirty="0"/>
              <a:t> 0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3124200" y="2971800"/>
            <a:ext cx="1828800" cy="12954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/>
            <a:endParaRPr lang="en-US" baseline="-25000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V="1">
            <a:off x="3505200" y="3276600"/>
            <a:ext cx="685800" cy="533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3276600" y="37338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  <a:r>
              <a:rPr lang="en-US" baseline="-25000"/>
              <a:t>1</a:t>
            </a:r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4114800" y="3124200"/>
            <a:ext cx="533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</a:t>
            </a:r>
            <a:r>
              <a:rPr lang="en-US" baseline="-25000"/>
              <a:t>2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Liang-</a:t>
            </a:r>
            <a:r>
              <a:rPr lang="en-US" dirty="0" err="1" smtClean="0"/>
              <a:t>Barsky</a:t>
            </a:r>
            <a:r>
              <a:rPr lang="en-US" dirty="0" smtClean="0"/>
              <a:t>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(a):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4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3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1</a:t>
            </a:r>
          </a:p>
          <a:p>
            <a:pPr lvl="1"/>
            <a:r>
              <a:rPr lang="en-US" dirty="0" smtClean="0"/>
              <a:t>Intersect right, top, left, bottom: shorten</a:t>
            </a:r>
          </a:p>
          <a:p>
            <a:r>
              <a:rPr lang="en-US" dirty="0" smtClean="0"/>
              <a:t>In (b):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4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2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3</a:t>
            </a:r>
            <a:r>
              <a:rPr lang="en-US" dirty="0" smtClean="0">
                <a:latin typeface="Times New Roman" charset="0"/>
              </a:rPr>
              <a:t> &gt;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baseline="-25000" dirty="0" smtClean="0">
                <a:latin typeface="Times New Roman" charset="0"/>
              </a:rPr>
              <a:t>1 </a:t>
            </a:r>
          </a:p>
          <a:p>
            <a:pPr lvl="1"/>
            <a:r>
              <a:rPr lang="en-US" dirty="0" smtClean="0"/>
              <a:t>Intersect right, left, top, bottom: reject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352258" name="Picture 2" descr="C:\Users\fredh\Desktop\c7figs\Angel5EjpegChap07\AN07F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962400"/>
            <a:ext cx="5635666" cy="2286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basic implementation strategies</a:t>
            </a:r>
          </a:p>
          <a:p>
            <a:r>
              <a:rPr lang="en-US" dirty="0" smtClean="0"/>
              <a:t>Clipping </a:t>
            </a:r>
          </a:p>
          <a:p>
            <a:r>
              <a:rPr lang="en-US" dirty="0" smtClean="0"/>
              <a:t>Scan conversion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Advantages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accept/reject as easily as with Cohen-Sutherland</a:t>
            </a:r>
          </a:p>
          <a:p>
            <a:r>
              <a:rPr lang="en-US" dirty="0" smtClean="0"/>
              <a:t>Using values of </a:t>
            </a:r>
            <a:r>
              <a:rPr lang="en-US" dirty="0" smtClean="0">
                <a:latin typeface="Symbol" charset="2"/>
              </a:rPr>
              <a:t>a</a:t>
            </a:r>
            <a:r>
              <a:rPr lang="en-US" dirty="0" smtClean="0"/>
              <a:t>, we do not have to use algorithm recursively as with C-S</a:t>
            </a:r>
          </a:p>
          <a:p>
            <a:r>
              <a:rPr lang="en-US" dirty="0" smtClean="0"/>
              <a:t>Extends to 3D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and Normalization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General clipping in 3D requires intersection of line segments against arbitrary plane</a:t>
            </a:r>
          </a:p>
          <a:p>
            <a:r>
              <a:rPr lang="en-US" dirty="0" smtClean="0"/>
              <a:t>Example: oblique view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733800"/>
            <a:ext cx="3740150" cy="207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Plane-Line Intersections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480/680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752600"/>
            <a:ext cx="2438400" cy="17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2"/>
          <p:cNvGraphicFramePr>
            <a:graphicFrameLocks noChangeAspect="1"/>
          </p:cNvGraphicFramePr>
          <p:nvPr/>
        </p:nvGraphicFramePr>
        <p:xfrm>
          <a:off x="2571750" y="3903663"/>
          <a:ext cx="2984500" cy="1252537"/>
        </p:xfrm>
        <a:graphic>
          <a:graphicData uri="http://schemas.openxmlformats.org/presentationml/2006/ole">
            <p:oleObj spid="_x0000_s353282" name="Equation" r:id="rId4" imgW="1028520" imgH="431640" progId="Equation.3">
              <p:embed/>
            </p:oleObj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Normalized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/>
          </a:p>
          <a:p>
            <a:endParaRPr lang="en-US" dirty="0" smtClean="0"/>
          </a:p>
          <a:p>
            <a:r>
              <a:rPr lang="en-US" sz="2400" dirty="0" smtClean="0">
                <a:latin typeface="Arial" charset="0"/>
              </a:rPr>
              <a:t>Normalization is part of viewing (pre clipping) but after normalization, we clip against sides of right parallelepiped</a:t>
            </a:r>
          </a:p>
          <a:p>
            <a:r>
              <a:rPr lang="en-US" sz="2400" dirty="0" smtClean="0">
                <a:latin typeface="Arial" charset="0"/>
              </a:rPr>
              <a:t>Typical intersection calculation now requires only a floating point subtraction, e.g. is </a:t>
            </a:r>
            <a:r>
              <a:rPr lang="en-US" sz="2400" dirty="0" smtClean="0"/>
              <a:t>x &gt; </a:t>
            </a:r>
            <a:r>
              <a:rPr lang="en-US" sz="2400" dirty="0" err="1" smtClean="0"/>
              <a:t>x</a:t>
            </a:r>
            <a:r>
              <a:rPr lang="en-US" sz="2400" baseline="-25000" dirty="0" err="1" smtClean="0"/>
              <a:t>max</a:t>
            </a:r>
            <a:r>
              <a:rPr lang="en-US" sz="2400" dirty="0" smtClean="0">
                <a:latin typeface="Arial" charset="0"/>
              </a:rPr>
              <a:t> ?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7.jpg"/>
          <p:cNvPicPr>
            <a:picLocks noChangeAspect="1" noChangeArrowheads="1"/>
          </p:cNvPicPr>
          <p:nvPr/>
        </p:nvPicPr>
        <p:blipFill>
          <a:blip r:embed="rId2" cstate="print"/>
          <a:srcRect b="17331"/>
          <a:stretch>
            <a:fillRect/>
          </a:stretch>
        </p:blipFill>
        <p:spPr bwMode="auto">
          <a:xfrm>
            <a:off x="1371600" y="2057400"/>
            <a:ext cx="629602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371600" y="3352800"/>
            <a:ext cx="294957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before normalization</a:t>
            </a:r>
          </a:p>
        </p:txBody>
      </p:sp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4800600" y="3352800"/>
            <a:ext cx="2693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after normalization</a:t>
            </a: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3505200" y="1600200"/>
            <a:ext cx="13033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top view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Introduce clipping algorithms for polygons</a:t>
            </a:r>
          </a:p>
          <a:p>
            <a:r>
              <a:rPr lang="en-US" dirty="0" smtClean="0"/>
              <a:t>Survey hidden-surface algorithms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Not as simple as line segment clipping</a:t>
            </a:r>
          </a:p>
          <a:p>
            <a:pPr lvl="1"/>
            <a:r>
              <a:rPr lang="en-US" dirty="0" smtClean="0"/>
              <a:t>Clipping a line segment yields at most one line segment</a:t>
            </a:r>
          </a:p>
          <a:p>
            <a:pPr lvl="1"/>
            <a:r>
              <a:rPr lang="en-US" dirty="0" smtClean="0"/>
              <a:t>Clipping a polygon can yield multiple polygons</a:t>
            </a:r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r>
              <a:rPr lang="en-US" dirty="0" smtClean="0"/>
              <a:t>However, clipping a convex polygon can yield at most one other polygon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1A.jpg"/>
          <p:cNvPicPr>
            <a:picLocks noChangeAspect="1" noChangeArrowheads="1"/>
          </p:cNvPicPr>
          <p:nvPr/>
        </p:nvPicPr>
        <p:blipFill>
          <a:blip r:embed="rId2" cstate="print"/>
          <a:srcRect b="20987"/>
          <a:stretch>
            <a:fillRect/>
          </a:stretch>
        </p:blipFill>
        <p:spPr bwMode="auto">
          <a:xfrm>
            <a:off x="2286000" y="3733800"/>
            <a:ext cx="1400175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11B.jpg"/>
          <p:cNvPicPr>
            <a:picLocks noChangeAspect="1" noChangeArrowheads="1"/>
          </p:cNvPicPr>
          <p:nvPr/>
        </p:nvPicPr>
        <p:blipFill>
          <a:blip r:embed="rId3" cstate="print"/>
          <a:srcRect b="20705"/>
          <a:stretch>
            <a:fillRect/>
          </a:stretch>
        </p:blipFill>
        <p:spPr bwMode="auto">
          <a:xfrm>
            <a:off x="5257800" y="3886200"/>
            <a:ext cx="1152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Tessellation and Convexity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strategy is to replace </a:t>
            </a:r>
            <a:r>
              <a:rPr lang="en-US" dirty="0" err="1" smtClean="0"/>
              <a:t>nonconvex</a:t>
            </a:r>
            <a:r>
              <a:rPr lang="en-US" dirty="0" smtClean="0"/>
              <a:t> (</a:t>
            </a:r>
            <a:r>
              <a:rPr lang="en-US" i="1" dirty="0" smtClean="0"/>
              <a:t>concave</a:t>
            </a:r>
            <a:r>
              <a:rPr lang="en-US" dirty="0" smtClean="0"/>
              <a:t>) polygons with a set of triangular polygons (a </a:t>
            </a:r>
            <a:r>
              <a:rPr lang="en-US" i="1" dirty="0" smtClean="0"/>
              <a:t>tessellation</a:t>
            </a:r>
            <a:r>
              <a:rPr lang="en-US" dirty="0" smtClean="0"/>
              <a:t>)</a:t>
            </a:r>
          </a:p>
          <a:p>
            <a:r>
              <a:rPr lang="en-US" dirty="0" smtClean="0"/>
              <a:t>Also makes fill easier</a:t>
            </a:r>
          </a:p>
          <a:p>
            <a:r>
              <a:rPr lang="en-US" dirty="0" smtClean="0"/>
              <a:t>Tessellation code in GLU library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1" y="4321737"/>
            <a:ext cx="5181600" cy="1929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as a Black Box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consider line segment clipping as a process that takes in two vertices and produces either no vertices or the vertices of a clipped line segment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5.jpg"/>
          <p:cNvPicPr>
            <a:picLocks noChangeAspect="1" noChangeArrowheads="1"/>
          </p:cNvPicPr>
          <p:nvPr/>
        </p:nvPicPr>
        <p:blipFill>
          <a:blip r:embed="rId2" cstate="print"/>
          <a:srcRect b="10736"/>
          <a:stretch>
            <a:fillRect/>
          </a:stretch>
        </p:blipFill>
        <p:spPr bwMode="auto">
          <a:xfrm>
            <a:off x="914400" y="3810000"/>
            <a:ext cx="731520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Clipping of Line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Clipping against each side of window is independent of other sides</a:t>
            </a:r>
          </a:p>
          <a:p>
            <a:pPr lvl="1"/>
            <a:r>
              <a:rPr lang="en-US" dirty="0" smtClean="0"/>
              <a:t>Can use four independent clippers in a pipeline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7.jpg"/>
          <p:cNvPicPr>
            <a:picLocks noChangeAspect="1" noChangeArrowheads="1"/>
          </p:cNvPicPr>
          <p:nvPr/>
        </p:nvPicPr>
        <p:blipFill>
          <a:blip r:embed="rId2" cstate="print"/>
          <a:srcRect l="12689" r="23866" b="45038"/>
          <a:stretch>
            <a:fillRect/>
          </a:stretch>
        </p:blipFill>
        <p:spPr bwMode="auto">
          <a:xfrm>
            <a:off x="2743200" y="3124200"/>
            <a:ext cx="3429000" cy="176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17.jpg"/>
          <p:cNvPicPr>
            <a:picLocks noChangeAspect="1" noChangeArrowheads="1"/>
          </p:cNvPicPr>
          <p:nvPr/>
        </p:nvPicPr>
        <p:blipFill>
          <a:blip r:embed="rId3" cstate="print"/>
          <a:srcRect t="61069" b="5344"/>
          <a:stretch>
            <a:fillRect/>
          </a:stretch>
        </p:blipFill>
        <p:spPr bwMode="auto">
          <a:xfrm>
            <a:off x="1752600" y="4986337"/>
            <a:ext cx="5943600" cy="118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At end of the geometric pipeline, vertices have been assembled into primitives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clip out primitives that are outside the view frustum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Algorithms based on representing primitives by lists of vertices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Must find which pixels can be affected by each primitive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Fragment generation</a:t>
            </a:r>
          </a:p>
          <a:p>
            <a:pPr lvl="1">
              <a:lnSpc>
                <a:spcPct val="90000"/>
              </a:lnSpc>
            </a:pPr>
            <a:r>
              <a:rPr lang="en-US" dirty="0" err="1" smtClean="0"/>
              <a:t>Rasterization</a:t>
            </a:r>
            <a:r>
              <a:rPr lang="en-US" dirty="0" smtClean="0"/>
              <a:t> or scan conversion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Pipeline Clipping of Polygons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Three dimensions: add front and back clippers</a:t>
            </a:r>
          </a:p>
          <a:p>
            <a:r>
              <a:rPr lang="en-US" dirty="0" smtClean="0"/>
              <a:t>Strategy used in SGI Geometry Engine</a:t>
            </a:r>
          </a:p>
          <a:p>
            <a:r>
              <a:rPr lang="en-US" dirty="0" smtClean="0"/>
              <a:t>Small increase in latency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52600"/>
            <a:ext cx="5913438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Rather than doing clipping on a complex polygon, we can use an </a:t>
            </a:r>
            <a:r>
              <a:rPr lang="en-US" sz="2700" i="1" dirty="0" smtClean="0"/>
              <a:t>axis-aligned bounding box</a:t>
            </a:r>
            <a:r>
              <a:rPr lang="en-US" sz="2700" dirty="0" smtClean="0"/>
              <a:t> or </a:t>
            </a:r>
            <a:r>
              <a:rPr lang="en-US" sz="2700" i="1" dirty="0" smtClean="0"/>
              <a:t>extent</a:t>
            </a:r>
          </a:p>
          <a:p>
            <a:pPr lvl="1"/>
            <a:r>
              <a:rPr lang="en-US" dirty="0" smtClean="0"/>
              <a:t>Smallest rectangle aligned with axes that encloses the polygon</a:t>
            </a:r>
          </a:p>
          <a:p>
            <a:pPr lvl="1"/>
            <a:r>
              <a:rPr lang="en-US" dirty="0" smtClean="0"/>
              <a:t>Simple to compute: max and min of x and 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19.jpg"/>
          <p:cNvPicPr>
            <a:picLocks noChangeAspect="1" noChangeArrowheads="1"/>
          </p:cNvPicPr>
          <p:nvPr/>
        </p:nvPicPr>
        <p:blipFill>
          <a:blip r:embed="rId2" cstate="print"/>
          <a:srcRect l="46715" r="21169" b="64757"/>
          <a:stretch>
            <a:fillRect/>
          </a:stretch>
        </p:blipFill>
        <p:spPr bwMode="auto">
          <a:xfrm>
            <a:off x="2133600" y="4343400"/>
            <a:ext cx="3657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Bounding boxes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usually determine accept/reject based only on bounding box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5" descr="C:\BOOK\OpenGL\Paul Final\jpeg_new\AN08F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3048000"/>
            <a:ext cx="2687638" cy="2992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6"/>
          <p:cNvSpPr>
            <a:spLocks noChangeShapeType="1"/>
          </p:cNvSpPr>
          <p:nvPr/>
        </p:nvSpPr>
        <p:spPr bwMode="auto">
          <a:xfrm flipH="1">
            <a:off x="4495800" y="3276600"/>
            <a:ext cx="11430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1524000" y="4038600"/>
            <a:ext cx="1524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H="1">
            <a:off x="5638800" y="4572000"/>
            <a:ext cx="7620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715000" y="2971800"/>
            <a:ext cx="8588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reject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1066800" y="3581400"/>
            <a:ext cx="9604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accept</a:t>
            </a:r>
          </a:p>
        </p:txBody>
      </p:sp>
      <p:sp>
        <p:nvSpPr>
          <p:cNvPr id="13" name="Text Box 11"/>
          <p:cNvSpPr txBox="1">
            <a:spLocks noChangeArrowheads="1"/>
          </p:cNvSpPr>
          <p:nvPr/>
        </p:nvSpPr>
        <p:spPr bwMode="auto">
          <a:xfrm>
            <a:off x="6172200" y="4038600"/>
            <a:ext cx="2203450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requires detailed</a:t>
            </a:r>
          </a:p>
          <a:p>
            <a:r>
              <a:rPr lang="en-US"/>
              <a:t>    clipping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and Visibility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Clipping has much in common with hidden-surface removal</a:t>
            </a:r>
          </a:p>
          <a:p>
            <a:r>
              <a:rPr lang="en-US" dirty="0" smtClean="0"/>
              <a:t>In both cases, we are trying to remove objects that are not visible to the camera</a:t>
            </a:r>
          </a:p>
          <a:p>
            <a:r>
              <a:rPr lang="en-US" dirty="0" smtClean="0"/>
              <a:t>Often we can use visibility or occlusion testing early in the process to eliminate as many polygons as possible before going through the entire pipeline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Hidden Surface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Object-space approach: use </a:t>
            </a:r>
            <a:r>
              <a:rPr lang="en-US" dirty="0" smtClean="0"/>
              <a:t>pair-wise </a:t>
            </a:r>
            <a:r>
              <a:rPr lang="en-US" dirty="0" smtClean="0"/>
              <a:t>testing between polygons (objects)</a:t>
            </a:r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</a:pPr>
            <a:endParaRPr lang="en-US" dirty="0" smtClean="0"/>
          </a:p>
          <a:p>
            <a:pPr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Worst case complexity O(n</a:t>
            </a:r>
            <a:r>
              <a:rPr lang="en-US" baseline="30000" dirty="0" smtClean="0"/>
              <a:t>2</a:t>
            </a:r>
            <a:r>
              <a:rPr lang="en-US" dirty="0" smtClean="0"/>
              <a:t>) for n polygons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8.jpg"/>
          <p:cNvPicPr>
            <a:picLocks noChangeAspect="1" noChangeArrowheads="1"/>
          </p:cNvPicPr>
          <p:nvPr/>
        </p:nvPicPr>
        <p:blipFill>
          <a:blip r:embed="rId2" cstate="print"/>
          <a:srcRect b="14285"/>
          <a:stretch>
            <a:fillRect/>
          </a:stretch>
        </p:blipFill>
        <p:spPr bwMode="auto">
          <a:xfrm>
            <a:off x="838200" y="2743200"/>
            <a:ext cx="7086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H="1" flipV="1">
            <a:off x="2057400" y="41148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2819400" y="41148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1379538" y="4800600"/>
            <a:ext cx="24749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partially obscuring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5867400" y="4038600"/>
            <a:ext cx="3048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V="1">
            <a:off x="6629400" y="4038600"/>
            <a:ext cx="4572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5214938" y="4800600"/>
            <a:ext cx="30924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can draw independently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Painter’s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Render polygons a back to front order so that polygons behind others are simply painted over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3.jpg"/>
          <p:cNvPicPr>
            <a:picLocks noChangeAspect="1" noChangeArrowheads="1"/>
          </p:cNvPicPr>
          <p:nvPr/>
        </p:nvPicPr>
        <p:blipFill>
          <a:blip r:embed="rId2" cstate="print"/>
          <a:srcRect b="15222"/>
          <a:stretch>
            <a:fillRect/>
          </a:stretch>
        </p:blipFill>
        <p:spPr bwMode="auto">
          <a:xfrm>
            <a:off x="1600200" y="2743200"/>
            <a:ext cx="5638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49288" y="4646613"/>
            <a:ext cx="4202112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B behind A as seen by viewer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6172200" y="4572000"/>
            <a:ext cx="182721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Fill B then A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Depth Sort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Requires ordering of polygons first </a:t>
            </a:r>
          </a:p>
          <a:p>
            <a:pPr lvl="1"/>
            <a:r>
              <a:rPr lang="en-US" dirty="0" smtClean="0"/>
              <a:t>O(n log n) calculation for ordering</a:t>
            </a:r>
          </a:p>
          <a:p>
            <a:pPr lvl="1"/>
            <a:r>
              <a:rPr lang="en-US" dirty="0" smtClean="0"/>
              <a:t>Not every polygon is either in front or behind all other polygons</a:t>
            </a:r>
          </a:p>
          <a:p>
            <a:pPr lvl="1"/>
            <a:endParaRPr lang="en-US" dirty="0" smtClean="0"/>
          </a:p>
          <a:p>
            <a:r>
              <a:rPr lang="en-US" sz="2700" dirty="0" smtClean="0"/>
              <a:t>Order polygons and deal with </a:t>
            </a:r>
          </a:p>
          <a:p>
            <a:pPr>
              <a:buFontTx/>
              <a:buNone/>
            </a:pPr>
            <a:r>
              <a:rPr lang="en-US" sz="2700" dirty="0" smtClean="0"/>
              <a:t>easy cases first, harder later</a:t>
            </a:r>
          </a:p>
          <a:p>
            <a:endParaRPr lang="en-US" sz="2700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581400"/>
            <a:ext cx="2819400" cy="2598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492250" y="5332413"/>
            <a:ext cx="2862263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Polygons sorted by </a:t>
            </a:r>
          </a:p>
          <a:p>
            <a:r>
              <a:rPr lang="en-US">
                <a:latin typeface="Arial" charset="0"/>
              </a:rPr>
              <a:t>distance from COP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4572000" y="5257800"/>
            <a:ext cx="914400" cy="5334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lies behind all other polygons</a:t>
            </a:r>
          </a:p>
          <a:p>
            <a:pPr lvl="1"/>
            <a:r>
              <a:rPr lang="en-US" dirty="0" smtClean="0"/>
              <a:t>Can render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Polygons overlap in z but not in either x or y</a:t>
            </a:r>
          </a:p>
          <a:p>
            <a:pPr lvl="1"/>
            <a:r>
              <a:rPr lang="en-US" dirty="0" smtClean="0"/>
              <a:t>Can render independently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5600" y="1600200"/>
            <a:ext cx="1600200" cy="1474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35a.jpg"/>
          <p:cNvPicPr>
            <a:picLocks noChangeAspect="1" noChangeArrowheads="1"/>
          </p:cNvPicPr>
          <p:nvPr/>
        </p:nvPicPr>
        <p:blipFill>
          <a:blip r:embed="rId3" cstate="print"/>
          <a:srcRect b="11902"/>
          <a:stretch>
            <a:fillRect/>
          </a:stretch>
        </p:blipFill>
        <p:spPr bwMode="auto">
          <a:xfrm>
            <a:off x="1828800" y="4492625"/>
            <a:ext cx="1828800" cy="137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BOOK\OpenGL\Paul Final\jpeg_new\AN08F35b.jpg"/>
          <p:cNvPicPr>
            <a:picLocks noChangeAspect="1" noChangeArrowheads="1"/>
          </p:cNvPicPr>
          <p:nvPr/>
        </p:nvPicPr>
        <p:blipFill>
          <a:blip r:embed="rId4" cstate="print"/>
          <a:srcRect b="18874"/>
          <a:stretch>
            <a:fillRect/>
          </a:stretch>
        </p:blipFill>
        <p:spPr bwMode="auto">
          <a:xfrm>
            <a:off x="5562600" y="4495800"/>
            <a:ext cx="19812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Hard Cases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1200" y="1752600"/>
            <a:ext cx="1587500" cy="157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3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905000"/>
            <a:ext cx="25146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6" descr="C:\BOOK\OpenGL\Paul Final\jpeg_new\AN08F3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5000" y="4114800"/>
            <a:ext cx="1828800" cy="13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" y="3886200"/>
            <a:ext cx="2582758" cy="92333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Overlap in all directions</a:t>
            </a:r>
          </a:p>
          <a:p>
            <a:r>
              <a:rPr lang="en-US" dirty="0" smtClean="0">
                <a:latin typeface="Arial" charset="0"/>
              </a:rPr>
              <a:t>but  one </a:t>
            </a:r>
            <a:r>
              <a:rPr lang="en-US" dirty="0">
                <a:latin typeface="Arial" charset="0"/>
              </a:rPr>
              <a:t>is fully on </a:t>
            </a:r>
          </a:p>
          <a:p>
            <a:r>
              <a:rPr lang="en-US" dirty="0">
                <a:latin typeface="Arial" charset="0"/>
              </a:rPr>
              <a:t>one side of the other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732463" y="3503613"/>
            <a:ext cx="2016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cyclic overlap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5940425" y="5637213"/>
            <a:ext cx="17113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penetration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Back-Face Removal (Culling)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face is visible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iff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 90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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  -90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equivalently  </a:t>
            </a:r>
            <a:r>
              <a:rPr lang="en-US" sz="2800" dirty="0" err="1" smtClean="0">
                <a:latin typeface="Arial" pitchFamily="34" charset="0"/>
                <a:cs typeface="Arial" pitchFamily="34" charset="0"/>
                <a:sym typeface="Symbol" charset="2"/>
              </a:rPr>
              <a:t>cos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   0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or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 charset="2"/>
              </a:rPr>
              <a:t>v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 • </a:t>
            </a:r>
            <a:r>
              <a:rPr lang="en-US" sz="2800" b="1" dirty="0" smtClean="0">
                <a:latin typeface="Arial" pitchFamily="34" charset="0"/>
                <a:cs typeface="Arial" pitchFamily="34" charset="0"/>
                <a:sym typeface="Symbol" charset="2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  <a:sym typeface="Symbol" charset="2"/>
              </a:rPr>
              <a:t>  0</a:t>
            </a:r>
          </a:p>
          <a:p>
            <a:endParaRPr lang="en-US" dirty="0">
              <a:latin typeface="Arial" pitchFamily="34" charset="0"/>
              <a:cs typeface="Arial" pitchFamily="34" charset="0"/>
              <a:sym typeface="Symbol" charset="2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plane of face has form ax + by +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cz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+d =0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but after normalization </a:t>
            </a:r>
            <a:r>
              <a:rPr lang="en-US" sz="2800" b="1" dirty="0" smtClean="0">
                <a:latin typeface="Arial" pitchFamily="34" charset="0"/>
                <a:cs typeface="Arial" pitchFamily="34" charset="0"/>
              </a:rPr>
              <a:t>n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= ( 0 0 1 0)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T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need only test the sign of c </a:t>
            </a: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In OpenGL we can simply enable culling but may not work correctly if we have </a:t>
            </a:r>
            <a:r>
              <a:rPr lang="en-US" sz="2800" dirty="0" err="1" smtClean="0">
                <a:latin typeface="Arial" pitchFamily="34" charset="0"/>
                <a:cs typeface="Arial" pitchFamily="34" charset="0"/>
              </a:rPr>
              <a:t>nonconvex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objects </a:t>
            </a:r>
          </a:p>
          <a:p>
            <a:endParaRPr lang="en-US" dirty="0" smtClean="0">
              <a:cs typeface="Times New Roman" charset="0"/>
              <a:sym typeface="Symbol" charset="2"/>
            </a:endParaRP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11" name="Picture 4" descr="C:\BOOK\OpenGL\Paul Final\jpeg_new\AN08F3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9800" y="1143000"/>
            <a:ext cx="312420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Required Tasks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</a:p>
          <a:p>
            <a:r>
              <a:rPr lang="en-US" dirty="0" err="1" smtClean="0"/>
              <a:t>Rasterization</a:t>
            </a:r>
            <a:r>
              <a:rPr lang="en-US" dirty="0" smtClean="0"/>
              <a:t> or scan conversion</a:t>
            </a:r>
          </a:p>
          <a:p>
            <a:r>
              <a:rPr lang="en-US" dirty="0" smtClean="0"/>
              <a:t>Transformations</a:t>
            </a:r>
          </a:p>
          <a:p>
            <a:r>
              <a:rPr lang="en-US" dirty="0" smtClean="0"/>
              <a:t>Some tasks deferred until </a:t>
            </a:r>
            <a:r>
              <a:rPr lang="en-US" dirty="0" smtClean="0"/>
              <a:t>fragment </a:t>
            </a:r>
            <a:r>
              <a:rPr lang="en-US" dirty="0" smtClean="0"/>
              <a:t>processing </a:t>
            </a:r>
          </a:p>
          <a:p>
            <a:pPr lvl="1"/>
            <a:r>
              <a:rPr lang="en-US" dirty="0" smtClean="0"/>
              <a:t>Hidden surface removal </a:t>
            </a:r>
          </a:p>
          <a:p>
            <a:pPr lvl="1"/>
            <a:r>
              <a:rPr lang="en-US" dirty="0" err="1" smtClean="0"/>
              <a:t>Antialiasing</a:t>
            </a:r>
            <a:endParaRPr lang="en-US" dirty="0" smtClean="0"/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480/680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 smtClean="0"/>
              <a:t>Chapter 7 -- From Vertices to Fragments</a:t>
            </a:r>
            <a:endParaRPr lang="en-US" dirty="0"/>
          </a:p>
        </p:txBody>
      </p:sp>
      <p:pic>
        <p:nvPicPr>
          <p:cNvPr id="7" name="Picture 5" descr="an07f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5410200"/>
            <a:ext cx="8763000" cy="69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Space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Look at each projector (</a:t>
            </a:r>
            <a:r>
              <a:rPr lang="en-US" dirty="0" smtClean="0">
                <a:latin typeface="Times New Roman" charset="0"/>
              </a:rPr>
              <a:t>nm</a:t>
            </a:r>
            <a:r>
              <a:rPr lang="en-US" dirty="0" smtClean="0"/>
              <a:t> for an </a:t>
            </a:r>
            <a:r>
              <a:rPr lang="en-US" dirty="0" smtClean="0">
                <a:latin typeface="Times New Roman" charset="0"/>
              </a:rPr>
              <a:t>n</a:t>
            </a:r>
            <a:r>
              <a:rPr lang="en-US" dirty="0" smtClean="0"/>
              <a:t> </a:t>
            </a:r>
            <a:r>
              <a:rPr lang="en-US" dirty="0" smtClean="0">
                <a:latin typeface="Times New Roman" charset="0"/>
              </a:rPr>
              <a:t>x</a:t>
            </a:r>
            <a:r>
              <a:rPr lang="en-US" dirty="0" smtClean="0"/>
              <a:t> </a:t>
            </a:r>
            <a:r>
              <a:rPr lang="en-US" dirty="0" smtClean="0">
                <a:latin typeface="Times New Roman" charset="0"/>
              </a:rPr>
              <a:t>m</a:t>
            </a:r>
            <a:r>
              <a:rPr lang="en-US" dirty="0" smtClean="0"/>
              <a:t> frame buffer) and find closest of </a:t>
            </a:r>
            <a:r>
              <a:rPr lang="en-US" dirty="0" smtClean="0">
                <a:latin typeface="Times New Roman" charset="0"/>
              </a:rPr>
              <a:t>k</a:t>
            </a:r>
            <a:r>
              <a:rPr lang="en-US" dirty="0" smtClean="0"/>
              <a:t> polygons</a:t>
            </a:r>
          </a:p>
          <a:p>
            <a:r>
              <a:rPr lang="en-US" dirty="0" smtClean="0"/>
              <a:t>Complexity O</a:t>
            </a:r>
            <a:r>
              <a:rPr lang="en-US" dirty="0" smtClean="0">
                <a:latin typeface="Times New Roman" charset="0"/>
              </a:rPr>
              <a:t>(</a:t>
            </a:r>
            <a:r>
              <a:rPr lang="en-US" dirty="0" err="1" smtClean="0">
                <a:latin typeface="Times New Roman" charset="0"/>
              </a:rPr>
              <a:t>nmk</a:t>
            </a:r>
            <a:r>
              <a:rPr lang="en-US" dirty="0" smtClean="0">
                <a:latin typeface="Times New Roman" charset="0"/>
              </a:rPr>
              <a:t>)</a:t>
            </a:r>
          </a:p>
          <a:p>
            <a:r>
              <a:rPr lang="en-US" dirty="0" smtClean="0"/>
              <a:t>Ray tracing </a:t>
            </a:r>
          </a:p>
          <a:p>
            <a:r>
              <a:rPr lang="en-US" dirty="0" smtClean="0">
                <a:latin typeface="Times New Roman" charset="0"/>
              </a:rPr>
              <a:t>z</a:t>
            </a:r>
            <a:r>
              <a:rPr lang="en-US" dirty="0" smtClean="0"/>
              <a:t>-buffer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2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3140075"/>
            <a:ext cx="4114800" cy="260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z-Buffer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Use a buffer called the z or depth buffer to store the depth of the closest object at each pixel found so far</a:t>
            </a:r>
          </a:p>
          <a:p>
            <a:r>
              <a:rPr lang="en-US" sz="2800" dirty="0" smtClean="0"/>
              <a:t>As we render each polygon, compare the depth of each pixel to depth in z buffer</a:t>
            </a:r>
          </a:p>
          <a:p>
            <a:r>
              <a:rPr lang="en-US" sz="2800" dirty="0" smtClean="0"/>
              <a:t>If less, place shade of pixel in color buffer and update z buffer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AN08F3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6600" y="4038600"/>
            <a:ext cx="2667000" cy="2214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Efficiency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we work scan line by scan line as we move across a scan line, the depth changes satisfy </a:t>
            </a:r>
            <a:r>
              <a:rPr lang="en-US" dirty="0" err="1" smtClean="0">
                <a:latin typeface="Times New Roman" charset="0"/>
              </a:rPr>
              <a:t>a</a:t>
            </a:r>
            <a:r>
              <a:rPr lang="en-US" dirty="0" err="1" smtClean="0">
                <a:latin typeface="Times New Roman" charset="0"/>
                <a:sym typeface="Symbol" charset="2"/>
              </a:rPr>
              <a:t></a:t>
            </a:r>
            <a:r>
              <a:rPr lang="en-US" dirty="0" err="1" smtClean="0">
                <a:latin typeface="Times New Roman" charset="0"/>
              </a:rPr>
              <a:t>x+b</a:t>
            </a:r>
            <a:r>
              <a:rPr lang="en-US" dirty="0" err="1" smtClean="0">
                <a:latin typeface="Times New Roman" charset="0"/>
                <a:sym typeface="Symbol" charset="2"/>
              </a:rPr>
              <a:t></a:t>
            </a:r>
            <a:r>
              <a:rPr lang="en-US" dirty="0" err="1" smtClean="0">
                <a:latin typeface="Times New Roman" charset="0"/>
              </a:rPr>
              <a:t>y+c</a:t>
            </a:r>
            <a:r>
              <a:rPr lang="en-US" dirty="0" err="1" smtClean="0">
                <a:latin typeface="Times New Roman" charset="0"/>
                <a:sym typeface="Symbol" charset="2"/>
              </a:rPr>
              <a:t></a:t>
            </a:r>
            <a:r>
              <a:rPr lang="en-US" dirty="0" err="1" smtClean="0">
                <a:latin typeface="Times New Roman" charset="0"/>
              </a:rPr>
              <a:t>z</a:t>
            </a:r>
            <a:r>
              <a:rPr lang="en-US" dirty="0" smtClean="0">
                <a:latin typeface="Times New Roman" charset="0"/>
              </a:rPr>
              <a:t>=0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276600"/>
            <a:ext cx="3883025" cy="2932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1676400" y="3810000"/>
            <a:ext cx="2338388" cy="18764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Along scan line </a:t>
            </a:r>
          </a:p>
          <a:p>
            <a:r>
              <a:rPr lang="en-US" sz="3100" dirty="0">
                <a:sym typeface="Symbol" charset="2"/>
              </a:rPr>
              <a:t></a:t>
            </a:r>
            <a:r>
              <a:rPr lang="en-US" sz="3100" dirty="0"/>
              <a:t>y = 0</a:t>
            </a:r>
          </a:p>
          <a:p>
            <a:r>
              <a:rPr lang="en-US" sz="3100" dirty="0">
                <a:sym typeface="Symbol" charset="2"/>
              </a:rPr>
              <a:t></a:t>
            </a:r>
            <a:r>
              <a:rPr lang="en-US" sz="3100" dirty="0"/>
              <a:t>z = -     </a:t>
            </a:r>
            <a:r>
              <a:rPr lang="en-US" sz="3100" dirty="0">
                <a:sym typeface="Symbol" charset="2"/>
              </a:rPr>
              <a:t></a:t>
            </a:r>
            <a:r>
              <a:rPr lang="en-US" sz="3100" dirty="0"/>
              <a:t>x</a:t>
            </a:r>
          </a:p>
          <a:p>
            <a:endParaRPr lang="en-US" sz="3100" dirty="0"/>
          </a:p>
        </p:txBody>
      </p:sp>
      <p:graphicFrame>
        <p:nvGraphicFramePr>
          <p:cNvPr id="9" name="Object 2"/>
          <p:cNvGraphicFramePr>
            <a:graphicFrameLocks noChangeAspect="1"/>
          </p:cNvGraphicFramePr>
          <p:nvPr/>
        </p:nvGraphicFramePr>
        <p:xfrm>
          <a:off x="2819400" y="4572000"/>
          <a:ext cx="382588" cy="914400"/>
        </p:xfrm>
        <a:graphic>
          <a:graphicData uri="http://schemas.openxmlformats.org/presentationml/2006/ole">
            <p:oleObj spid="_x0000_s354306" name="Equation" r:id="rId4" imgW="152280" imgH="393480" progId="Equation.3">
              <p:embed/>
            </p:oleObj>
          </a:graphicData>
        </a:graphic>
      </p:graphicFrame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457200" y="5562600"/>
            <a:ext cx="3543300" cy="565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In screen space</a:t>
            </a:r>
            <a:r>
              <a:rPr lang="en-US" dirty="0"/>
              <a:t> </a:t>
            </a:r>
            <a:r>
              <a:rPr lang="en-US" sz="3100" dirty="0">
                <a:sym typeface="Symbol" charset="2"/>
              </a:rPr>
              <a:t></a:t>
            </a:r>
            <a:r>
              <a:rPr lang="en-US" sz="3100" dirty="0"/>
              <a:t>x = 1</a:t>
            </a: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Scan-Line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combine shading and </a:t>
            </a:r>
            <a:r>
              <a:rPr lang="en-US" dirty="0" err="1" smtClean="0"/>
              <a:t>hsr</a:t>
            </a:r>
            <a:r>
              <a:rPr lang="en-US" dirty="0" smtClean="0"/>
              <a:t> through scan line algorithm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3048000"/>
            <a:ext cx="3084513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4262438" y="2665413"/>
            <a:ext cx="4184650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scan line </a:t>
            </a:r>
            <a:r>
              <a:rPr lang="en-US" dirty="0" err="1">
                <a:latin typeface="Arial" charset="0"/>
              </a:rPr>
              <a:t>i</a:t>
            </a:r>
            <a:r>
              <a:rPr lang="en-US" dirty="0">
                <a:latin typeface="Arial" charset="0"/>
              </a:rPr>
              <a:t>: no need for depth </a:t>
            </a:r>
          </a:p>
          <a:p>
            <a:r>
              <a:rPr lang="en-US" dirty="0">
                <a:latin typeface="Arial" charset="0"/>
              </a:rPr>
              <a:t>information, can only be in no</a:t>
            </a:r>
          </a:p>
          <a:p>
            <a:r>
              <a:rPr lang="en-US" dirty="0">
                <a:latin typeface="Arial" charset="0"/>
              </a:rPr>
              <a:t>or one polygon </a:t>
            </a:r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4486275" y="4495800"/>
            <a:ext cx="3475038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scan line j: need depth </a:t>
            </a:r>
          </a:p>
          <a:p>
            <a:r>
              <a:rPr lang="en-US" dirty="0">
                <a:latin typeface="Arial" charset="0"/>
              </a:rPr>
              <a:t>information only when in</a:t>
            </a:r>
          </a:p>
          <a:p>
            <a:r>
              <a:rPr lang="en-US" dirty="0">
                <a:latin typeface="Arial" charset="0"/>
              </a:rPr>
              <a:t>more than one polygon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Implementation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Need a data structure to store</a:t>
            </a:r>
          </a:p>
          <a:p>
            <a:pPr lvl="1"/>
            <a:r>
              <a:rPr lang="en-US" dirty="0" smtClean="0"/>
              <a:t>Flag for each polygon (inside/outside)</a:t>
            </a:r>
          </a:p>
          <a:p>
            <a:pPr lvl="1"/>
            <a:r>
              <a:rPr lang="en-US" dirty="0" smtClean="0"/>
              <a:t>Incremental structure for scan lines that stores which edges are encountered </a:t>
            </a:r>
          </a:p>
          <a:p>
            <a:pPr lvl="1"/>
            <a:r>
              <a:rPr lang="en-US" dirty="0" smtClean="0"/>
              <a:t>Parameters for planes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Visibility Testing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many </a:t>
            </a:r>
            <a:r>
              <a:rPr lang="en-US" dirty="0" smtClean="0"/>
              <a:t>real-time </a:t>
            </a:r>
            <a:r>
              <a:rPr lang="en-US" dirty="0" smtClean="0"/>
              <a:t>applications, such as games, we want to eliminate as many objects as possible within the application</a:t>
            </a:r>
          </a:p>
          <a:p>
            <a:pPr lvl="1"/>
            <a:r>
              <a:rPr lang="en-US" dirty="0" smtClean="0"/>
              <a:t>Reduce burden on pipeline</a:t>
            </a:r>
          </a:p>
          <a:p>
            <a:pPr lvl="1"/>
            <a:r>
              <a:rPr lang="en-US" dirty="0" smtClean="0"/>
              <a:t>Reduce traffic on bus</a:t>
            </a:r>
          </a:p>
          <a:p>
            <a:r>
              <a:rPr lang="en-US" dirty="0" smtClean="0"/>
              <a:t>Partition space with Binary Spatial Partition (BSP) Tree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9F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4800600"/>
            <a:ext cx="49990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Simple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8" name="Picture 4" descr="C:\BOOK\OpenGL\Paul Final\jpeg_new\AN09F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3352800"/>
            <a:ext cx="2941638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7"/>
          <p:cNvSpPr txBox="1">
            <a:spLocks noChangeArrowheads="1"/>
          </p:cNvSpPr>
          <p:nvPr/>
        </p:nvSpPr>
        <p:spPr bwMode="auto">
          <a:xfrm>
            <a:off x="2130425" y="2935288"/>
            <a:ext cx="39687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consider 6 parallel polygons</a:t>
            </a:r>
          </a:p>
        </p:txBody>
      </p:sp>
      <p:pic>
        <p:nvPicPr>
          <p:cNvPr id="10" name="Picture 8" descr="C:\BOOK\OpenGL\Paul Final\jpeg_new\AN09F2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1600200"/>
            <a:ext cx="4999038" cy="129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 Box 9"/>
          <p:cNvSpPr txBox="1">
            <a:spLocks noChangeArrowheads="1"/>
          </p:cNvSpPr>
          <p:nvPr/>
        </p:nvSpPr>
        <p:spPr bwMode="auto">
          <a:xfrm>
            <a:off x="5989638" y="4265613"/>
            <a:ext cx="1303337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top view</a:t>
            </a:r>
          </a:p>
        </p:txBody>
      </p:sp>
      <p:sp>
        <p:nvSpPr>
          <p:cNvPr id="12" name="Text Box 10"/>
          <p:cNvSpPr txBox="1">
            <a:spLocks noChangeArrowheads="1"/>
          </p:cNvSpPr>
          <p:nvPr/>
        </p:nvSpPr>
        <p:spPr bwMode="auto">
          <a:xfrm>
            <a:off x="890588" y="5561013"/>
            <a:ext cx="70104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The plane of A separates B and C from D, E and F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BSP Tree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continue recursively </a:t>
            </a:r>
          </a:p>
          <a:p>
            <a:pPr lvl="1"/>
            <a:r>
              <a:rPr lang="en-US" dirty="0" smtClean="0"/>
              <a:t>Plane of C separates B from A</a:t>
            </a:r>
          </a:p>
          <a:p>
            <a:pPr lvl="1"/>
            <a:r>
              <a:rPr lang="en-US" dirty="0" smtClean="0"/>
              <a:t>Plane of D separates E and F</a:t>
            </a:r>
          </a:p>
          <a:p>
            <a:r>
              <a:rPr lang="en-US" dirty="0" smtClean="0"/>
              <a:t>Can put this information in a BSP tree</a:t>
            </a:r>
          </a:p>
          <a:p>
            <a:pPr lvl="1"/>
            <a:r>
              <a:rPr lang="en-US" dirty="0" smtClean="0"/>
              <a:t>Use for visibility and occlusion testing 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9F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4395788"/>
            <a:ext cx="3200400" cy="1776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III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Survey Line Drawing Algorithms</a:t>
            </a:r>
          </a:p>
          <a:p>
            <a:pPr lvl="1"/>
            <a:r>
              <a:rPr lang="en-US" dirty="0" smtClean="0"/>
              <a:t>DDA</a:t>
            </a:r>
          </a:p>
          <a:p>
            <a:pPr lvl="1"/>
            <a:r>
              <a:rPr lang="en-US" dirty="0" err="1" smtClean="0"/>
              <a:t>Bresenham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49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Meta 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dirty="0" smtClean="0"/>
              <a:t>Consider two approaches to rendering a scene with opaque objects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every pixel, determine which object that projects on the pixel is closest to the viewer and compute the shade of this pixel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Ray tracing paradigm</a:t>
            </a:r>
          </a:p>
          <a:p>
            <a:pPr>
              <a:lnSpc>
                <a:spcPct val="90000"/>
              </a:lnSpc>
            </a:pPr>
            <a:r>
              <a:rPr lang="en-US" dirty="0" smtClean="0"/>
              <a:t>For every object, determine which pixels it covers and shade these pixels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Pipeline approach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Must keep track of depths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Rasterization</a:t>
            </a:r>
            <a:r>
              <a:rPr lang="en-US" dirty="0" smtClean="0"/>
              <a:t> (scan conversion)</a:t>
            </a:r>
          </a:p>
          <a:p>
            <a:pPr lvl="1"/>
            <a:r>
              <a:rPr lang="en-US" dirty="0" smtClean="0"/>
              <a:t>Determine which pixels that are inside primitive specified by a set of vertices</a:t>
            </a:r>
          </a:p>
          <a:p>
            <a:pPr lvl="1"/>
            <a:r>
              <a:rPr lang="en-US" dirty="0" smtClean="0"/>
              <a:t>Produces a set of fragments</a:t>
            </a:r>
          </a:p>
          <a:p>
            <a:pPr lvl="1"/>
            <a:r>
              <a:rPr lang="en-US" dirty="0" smtClean="0"/>
              <a:t>Fragments have a location (pixel location) and other attributes such color and texture coordinates that are determined by interpolating values at vertices</a:t>
            </a:r>
          </a:p>
          <a:p>
            <a:r>
              <a:rPr lang="en-US" dirty="0" smtClean="0"/>
              <a:t>Pixel colors determined later using color, texture, and other vertex properties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Conversion of Line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Start with line segment in window coordinates with integer values for endpoints</a:t>
            </a:r>
          </a:p>
          <a:p>
            <a:r>
              <a:rPr lang="en-US" dirty="0" smtClean="0"/>
              <a:t>Assume implementation has a </a:t>
            </a:r>
            <a:r>
              <a:rPr lang="en-US" b="1" dirty="0" err="1" smtClean="0">
                <a:latin typeface="Courier New" charset="0"/>
              </a:rPr>
              <a:t>write_pixel</a:t>
            </a:r>
            <a:r>
              <a:rPr lang="en-US" dirty="0" smtClean="0"/>
              <a:t> function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5" descr="C:\BOOK\OpenGL\Paul Final\jpeg\AN08F4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62600" y="3657600"/>
            <a:ext cx="2500313" cy="2522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3429000" y="4267200"/>
            <a:ext cx="15255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mx + h</a:t>
            </a:r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>
            <a:off x="4953000" y="4495800"/>
            <a:ext cx="1676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graphicFrame>
        <p:nvGraphicFramePr>
          <p:cNvPr id="10" name="Object 2"/>
          <p:cNvGraphicFramePr>
            <a:graphicFrameLocks noChangeAspect="1"/>
          </p:cNvGraphicFramePr>
          <p:nvPr/>
        </p:nvGraphicFramePr>
        <p:xfrm>
          <a:off x="1447800" y="4724400"/>
          <a:ext cx="1524000" cy="1181100"/>
        </p:xfrm>
        <a:graphic>
          <a:graphicData uri="http://schemas.openxmlformats.org/presentationml/2006/ole">
            <p:oleObj spid="_x0000_s355330" name="Equation" r:id="rId4" imgW="507960" imgH="393480" progId="Equation.3">
              <p:embed/>
            </p:oleObj>
          </a:graphicData>
        </a:graphic>
      </p:graphicFrame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DDA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u="sng" dirty="0" smtClean="0"/>
              <a:t>D</a:t>
            </a:r>
            <a:r>
              <a:rPr lang="en-US" sz="2700" dirty="0" smtClean="0"/>
              <a:t>igital </a:t>
            </a:r>
            <a:r>
              <a:rPr lang="en-US" sz="2700" u="sng" dirty="0" smtClean="0"/>
              <a:t>D</a:t>
            </a:r>
            <a:r>
              <a:rPr lang="en-US" sz="2700" dirty="0" smtClean="0"/>
              <a:t>ifferential </a:t>
            </a:r>
            <a:r>
              <a:rPr lang="en-US" sz="2700" u="sng" dirty="0" smtClean="0"/>
              <a:t>A</a:t>
            </a:r>
            <a:r>
              <a:rPr lang="en-US" sz="2700" dirty="0" smtClean="0"/>
              <a:t>nalyzer</a:t>
            </a:r>
          </a:p>
          <a:p>
            <a:pPr lvl="1"/>
            <a:r>
              <a:rPr lang="en-US" dirty="0" smtClean="0"/>
              <a:t>DDA was a mechanical device for numerical solution of differential equations</a:t>
            </a:r>
          </a:p>
          <a:p>
            <a:pPr lvl="1"/>
            <a:r>
              <a:rPr lang="en-US" dirty="0" smtClean="0"/>
              <a:t>Line </a:t>
            </a:r>
            <a:r>
              <a:rPr lang="en-US" dirty="0" smtClean="0">
                <a:latin typeface="Times New Roman" charset="0"/>
              </a:rPr>
              <a:t>y=</a:t>
            </a:r>
            <a:r>
              <a:rPr lang="en-US" dirty="0" err="1" smtClean="0">
                <a:latin typeface="Times New Roman" charset="0"/>
              </a:rPr>
              <a:t>mx</a:t>
            </a:r>
            <a:r>
              <a:rPr lang="en-US" dirty="0" smtClean="0">
                <a:latin typeface="Times New Roman" charset="0"/>
              </a:rPr>
              <a:t>+ h</a:t>
            </a:r>
            <a:r>
              <a:rPr lang="en-US" dirty="0" smtClean="0"/>
              <a:t> satisfies differential equation</a:t>
            </a:r>
          </a:p>
          <a:p>
            <a:pPr lvl="1">
              <a:buFontTx/>
              <a:buNone/>
            </a:pPr>
            <a:r>
              <a:rPr lang="en-US" sz="2300" dirty="0" smtClean="0"/>
              <a:t>        </a:t>
            </a:r>
            <a:r>
              <a:rPr lang="en-US" sz="2300" dirty="0" err="1" smtClean="0"/>
              <a:t>dy</a:t>
            </a:r>
            <a:r>
              <a:rPr lang="en-US" sz="2300" dirty="0" smtClean="0"/>
              <a:t>/</a:t>
            </a:r>
            <a:r>
              <a:rPr lang="en-US" sz="2300" dirty="0" err="1" smtClean="0"/>
              <a:t>dx</a:t>
            </a:r>
            <a:r>
              <a:rPr lang="en-US" sz="2300" dirty="0" smtClean="0"/>
              <a:t> = m = </a:t>
            </a:r>
            <a:r>
              <a:rPr lang="en-US" sz="2300" dirty="0" err="1" smtClean="0">
                <a:latin typeface="Symbol" charset="2"/>
              </a:rPr>
              <a:t>D</a:t>
            </a:r>
            <a:r>
              <a:rPr lang="en-US" sz="2300" dirty="0" err="1" smtClean="0"/>
              <a:t>y</a:t>
            </a:r>
            <a:r>
              <a:rPr lang="en-US" sz="2300" dirty="0" smtClean="0"/>
              <a:t>/</a:t>
            </a:r>
            <a:r>
              <a:rPr lang="en-US" sz="2300" dirty="0" err="1" smtClean="0">
                <a:latin typeface="Symbol" charset="2"/>
              </a:rPr>
              <a:t>D</a:t>
            </a:r>
            <a:r>
              <a:rPr lang="en-US" sz="2300" dirty="0" err="1" smtClean="0"/>
              <a:t>x</a:t>
            </a:r>
            <a:r>
              <a:rPr lang="en-US" sz="2300" dirty="0" smtClean="0"/>
              <a:t> = y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-y</a:t>
            </a:r>
            <a:r>
              <a:rPr lang="en-US" sz="2300" baseline="-25000" dirty="0" smtClean="0"/>
              <a:t>1</a:t>
            </a:r>
            <a:r>
              <a:rPr lang="en-US" sz="2300" dirty="0" smtClean="0"/>
              <a:t>/x</a:t>
            </a:r>
            <a:r>
              <a:rPr lang="en-US" sz="2300" baseline="-25000" dirty="0" smtClean="0"/>
              <a:t>2</a:t>
            </a:r>
            <a:r>
              <a:rPr lang="en-US" sz="2300" dirty="0" smtClean="0"/>
              <a:t>-x</a:t>
            </a:r>
            <a:r>
              <a:rPr lang="en-US" sz="2300" baseline="-25000" dirty="0" smtClean="0"/>
              <a:t>1</a:t>
            </a:r>
          </a:p>
          <a:p>
            <a:r>
              <a:rPr lang="en-US" sz="2800" dirty="0" smtClean="0"/>
              <a:t>Along scan line </a:t>
            </a:r>
            <a:r>
              <a:rPr lang="en-US" sz="2800" dirty="0" err="1" smtClean="0">
                <a:latin typeface="Symbol" charset="2"/>
              </a:rPr>
              <a:t>D</a:t>
            </a:r>
            <a:r>
              <a:rPr lang="en-US" sz="2800" dirty="0" err="1" smtClean="0"/>
              <a:t>x</a:t>
            </a:r>
            <a:r>
              <a:rPr lang="en-US" sz="2800" dirty="0" smtClean="0"/>
              <a:t> = 1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219200" y="4572000"/>
            <a:ext cx="7121525" cy="15525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>
                <a:latin typeface="Courier New" charset="0"/>
              </a:rPr>
              <a:t>For(x=x1; x&lt;=x2,ix++) {</a:t>
            </a:r>
          </a:p>
          <a:p>
            <a:r>
              <a:rPr lang="en-US" b="1" dirty="0">
                <a:latin typeface="Courier New" charset="0"/>
              </a:rPr>
              <a:t>   y+=m;</a:t>
            </a:r>
          </a:p>
          <a:p>
            <a:r>
              <a:rPr lang="en-US" b="1" dirty="0">
                <a:latin typeface="Courier New" charset="0"/>
              </a:rPr>
              <a:t>  </a:t>
            </a:r>
            <a:r>
              <a:rPr lang="en-US" b="1" dirty="0" err="1">
                <a:latin typeface="Courier New" charset="0"/>
              </a:rPr>
              <a:t>write_pixel</a:t>
            </a:r>
            <a:r>
              <a:rPr lang="en-US" b="1" dirty="0">
                <a:latin typeface="Courier New" charset="0"/>
              </a:rPr>
              <a:t>(x, round(y), </a:t>
            </a:r>
            <a:r>
              <a:rPr lang="en-US" b="1" dirty="0" err="1">
                <a:latin typeface="Courier New" charset="0"/>
              </a:rPr>
              <a:t>line_color</a:t>
            </a:r>
            <a:r>
              <a:rPr lang="en-US" b="1" dirty="0">
                <a:latin typeface="Courier New" charset="0"/>
              </a:rPr>
              <a:t>)</a:t>
            </a:r>
          </a:p>
          <a:p>
            <a:r>
              <a:rPr lang="en-US" b="1" dirty="0">
                <a:latin typeface="Courier New" charset="0"/>
              </a:rPr>
              <a:t>}</a:t>
            </a: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DDA = for each x plot pixel at closest y</a:t>
            </a:r>
          </a:p>
          <a:p>
            <a:pPr lvl="1"/>
            <a:r>
              <a:rPr lang="en-US" dirty="0" smtClean="0"/>
              <a:t>Problems for steep lines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4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800" y="2868612"/>
            <a:ext cx="3074988" cy="307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Symmetry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for 1 </a:t>
            </a:r>
            <a:r>
              <a:rPr lang="en-US" dirty="0" smtClean="0">
                <a:sym typeface="Symbol" charset="2"/>
              </a:rPr>
              <a:t></a:t>
            </a:r>
            <a:r>
              <a:rPr lang="en-US" dirty="0" smtClean="0"/>
              <a:t> m </a:t>
            </a:r>
            <a:r>
              <a:rPr lang="en-US" dirty="0" smtClean="0">
                <a:sym typeface="Symbol" charset="2"/>
              </a:rPr>
              <a:t></a:t>
            </a:r>
            <a:r>
              <a:rPr lang="en-US" dirty="0" smtClean="0"/>
              <a:t> 0</a:t>
            </a:r>
          </a:p>
          <a:p>
            <a:r>
              <a:rPr lang="en-US" dirty="0" smtClean="0"/>
              <a:t>For m &gt; 1, swap role of x and y</a:t>
            </a:r>
          </a:p>
          <a:p>
            <a:pPr lvl="1"/>
            <a:r>
              <a:rPr lang="en-US" dirty="0" smtClean="0"/>
              <a:t>For each y, plot closest x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4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3352800"/>
            <a:ext cx="2895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Bresenham’s</a:t>
            </a:r>
            <a:r>
              <a:rPr lang="en-US" dirty="0" smtClean="0"/>
              <a:t>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DDA requires one floating point addition per step</a:t>
            </a:r>
          </a:p>
          <a:p>
            <a:r>
              <a:rPr lang="en-US" sz="2700" dirty="0" smtClean="0"/>
              <a:t>We can eliminate all </a:t>
            </a:r>
            <a:r>
              <a:rPr lang="en-US" sz="2700" dirty="0" err="1" smtClean="0"/>
              <a:t>fp</a:t>
            </a:r>
            <a:r>
              <a:rPr lang="en-US" sz="2700" dirty="0" smtClean="0"/>
              <a:t> through </a:t>
            </a:r>
            <a:r>
              <a:rPr lang="en-US" sz="2700" dirty="0" err="1" smtClean="0"/>
              <a:t>Bresenham’s</a:t>
            </a:r>
            <a:r>
              <a:rPr lang="en-US" sz="2700" dirty="0" smtClean="0"/>
              <a:t> algorithm</a:t>
            </a:r>
          </a:p>
          <a:p>
            <a:r>
              <a:rPr lang="en-US" sz="2700" dirty="0" smtClean="0"/>
              <a:t>Consider only 1 </a:t>
            </a:r>
            <a:r>
              <a:rPr lang="en-US" sz="2700" dirty="0" smtClean="0">
                <a:sym typeface="Symbol" charset="2"/>
              </a:rPr>
              <a:t></a:t>
            </a:r>
            <a:r>
              <a:rPr lang="en-US" sz="2700" dirty="0" smtClean="0"/>
              <a:t> m </a:t>
            </a:r>
            <a:r>
              <a:rPr lang="en-US" sz="2700" dirty="0" smtClean="0">
                <a:sym typeface="Symbol" charset="2"/>
              </a:rPr>
              <a:t></a:t>
            </a:r>
            <a:r>
              <a:rPr lang="en-US" sz="2700" dirty="0" smtClean="0"/>
              <a:t> 0</a:t>
            </a:r>
          </a:p>
          <a:p>
            <a:pPr lvl="1"/>
            <a:r>
              <a:rPr lang="en-US" dirty="0" smtClean="0"/>
              <a:t>Other cases by symmetry</a:t>
            </a:r>
          </a:p>
          <a:p>
            <a:r>
              <a:rPr lang="en-US" sz="2700" dirty="0" smtClean="0"/>
              <a:t>Assume pixel centers are at half integers</a:t>
            </a:r>
          </a:p>
          <a:p>
            <a:r>
              <a:rPr lang="en-US" sz="2700" dirty="0" smtClean="0"/>
              <a:t>If we start at a pixel that has been written, there are only two candidates for the next pixel to be written into the frame buffer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Candidate Pixels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4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7400" y="2286000"/>
            <a:ext cx="4953000" cy="373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1600200"/>
            <a:ext cx="1609725" cy="503238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sz="2700" dirty="0">
                <a:latin typeface="Arial" charset="0"/>
              </a:rPr>
              <a:t>1 </a:t>
            </a:r>
            <a:r>
              <a:rPr lang="en-US" sz="2700" dirty="0">
                <a:latin typeface="Arial" charset="0"/>
                <a:sym typeface="Symbol" charset="2"/>
              </a:rPr>
              <a:t></a:t>
            </a:r>
            <a:r>
              <a:rPr lang="en-US" sz="2700" dirty="0">
                <a:latin typeface="Arial" charset="0"/>
              </a:rPr>
              <a:t> m </a:t>
            </a:r>
            <a:r>
              <a:rPr lang="en-US" sz="2700" dirty="0">
                <a:latin typeface="Arial" charset="0"/>
                <a:sym typeface="Symbol" charset="2"/>
              </a:rPr>
              <a:t></a:t>
            </a:r>
            <a:r>
              <a:rPr lang="en-US" sz="2700" dirty="0">
                <a:latin typeface="Arial" charset="0"/>
              </a:rPr>
              <a:t> 0</a:t>
            </a:r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 flipV="1">
            <a:off x="1447800" y="3962400"/>
            <a:ext cx="1828800" cy="533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381000" y="4648200"/>
            <a:ext cx="13716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last pixel</a:t>
            </a:r>
          </a:p>
        </p:txBody>
      </p:sp>
      <p:sp>
        <p:nvSpPr>
          <p:cNvPr id="11" name="Line 8"/>
          <p:cNvSpPr>
            <a:spLocks noChangeShapeType="1"/>
          </p:cNvSpPr>
          <p:nvPr/>
        </p:nvSpPr>
        <p:spPr bwMode="auto">
          <a:xfrm flipH="1" flipV="1">
            <a:off x="4724400" y="3124200"/>
            <a:ext cx="1981200" cy="609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2" name="Line 9"/>
          <p:cNvSpPr>
            <a:spLocks noChangeShapeType="1"/>
          </p:cNvSpPr>
          <p:nvPr/>
        </p:nvSpPr>
        <p:spPr bwMode="auto">
          <a:xfrm flipH="1">
            <a:off x="4876800" y="3810000"/>
            <a:ext cx="17526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6837362" y="3505200"/>
            <a:ext cx="14684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candidates</a:t>
            </a:r>
          </a:p>
        </p:txBody>
      </p:sp>
      <p:sp>
        <p:nvSpPr>
          <p:cNvPr id="14" name="Line 11"/>
          <p:cNvSpPr>
            <a:spLocks noChangeShapeType="1"/>
          </p:cNvSpPr>
          <p:nvPr/>
        </p:nvSpPr>
        <p:spPr bwMode="auto">
          <a:xfrm flipH="1" flipV="1">
            <a:off x="3810000" y="4114800"/>
            <a:ext cx="1828800" cy="11430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32438" y="5975350"/>
            <a:ext cx="3541712" cy="11874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>
                <a:latin typeface="Arial" charset="0"/>
              </a:rPr>
              <a:t>Note that line could have</a:t>
            </a:r>
          </a:p>
          <a:p>
            <a:r>
              <a:rPr lang="en-US" dirty="0">
                <a:latin typeface="Arial" charset="0"/>
              </a:rPr>
              <a:t>passed through any</a:t>
            </a:r>
          </a:p>
          <a:p>
            <a:r>
              <a:rPr lang="en-US" dirty="0">
                <a:latin typeface="Arial" charset="0"/>
              </a:rPr>
              <a:t>part of this pixel</a:t>
            </a: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Variable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4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38600" y="2590800"/>
            <a:ext cx="356870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7"/>
          <p:cNvSpPr txBox="1">
            <a:spLocks noChangeArrowheads="1"/>
          </p:cNvSpPr>
          <p:nvPr/>
        </p:nvSpPr>
        <p:spPr bwMode="auto">
          <a:xfrm>
            <a:off x="1371600" y="2438400"/>
            <a:ext cx="1606550" cy="461963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d = </a:t>
            </a:r>
            <a:r>
              <a:rPr lang="en-US">
                <a:latin typeface="Symbol" charset="2"/>
              </a:rPr>
              <a:t>D</a:t>
            </a:r>
            <a:r>
              <a:rPr lang="en-US"/>
              <a:t>x(b-a)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685800" y="3276600"/>
            <a:ext cx="2776538" cy="12001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d is an integer</a:t>
            </a:r>
          </a:p>
          <a:p>
            <a:r>
              <a:rPr lang="en-US" dirty="0"/>
              <a:t>d &gt; 0 use upper pixel</a:t>
            </a:r>
          </a:p>
          <a:p>
            <a:r>
              <a:rPr lang="en-US" dirty="0"/>
              <a:t>d &lt; 0 use lower pixel</a:t>
            </a:r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Incremental Form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More efficient if we look at </a:t>
            </a:r>
            <a:r>
              <a:rPr lang="en-US" dirty="0" err="1" smtClean="0">
                <a:latin typeface="Times New Roman" charset="0"/>
              </a:rPr>
              <a:t>d</a:t>
            </a:r>
            <a:r>
              <a:rPr lang="en-US" baseline="-25000" dirty="0" err="1" smtClean="0">
                <a:latin typeface="Times New Roman" charset="0"/>
              </a:rPr>
              <a:t>k</a:t>
            </a:r>
            <a:r>
              <a:rPr lang="en-US" dirty="0" smtClean="0"/>
              <a:t>, the value of the decision variable at </a:t>
            </a:r>
            <a:r>
              <a:rPr lang="en-US" dirty="0" smtClean="0">
                <a:latin typeface="Times New Roman" charset="0"/>
              </a:rPr>
              <a:t>x = k </a:t>
            </a:r>
          </a:p>
          <a:p>
            <a:endParaRPr lang="en-US" dirty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endParaRPr lang="en-US" dirty="0" smtClean="0">
              <a:latin typeface="Times New Roman" charset="0"/>
            </a:endParaRPr>
          </a:p>
          <a:p>
            <a:r>
              <a:rPr lang="en-US" dirty="0" smtClean="0">
                <a:latin typeface="Arial" charset="0"/>
              </a:rPr>
              <a:t>For each </a:t>
            </a:r>
            <a:r>
              <a:rPr lang="en-US" dirty="0" smtClean="0"/>
              <a:t>x</a:t>
            </a:r>
            <a:r>
              <a:rPr lang="en-US" dirty="0" smtClean="0">
                <a:latin typeface="Arial" charset="0"/>
              </a:rPr>
              <a:t>, we need do only an integer addition and a test</a:t>
            </a:r>
          </a:p>
          <a:p>
            <a:r>
              <a:rPr lang="en-US" dirty="0" smtClean="0">
                <a:latin typeface="Arial" charset="0"/>
              </a:rPr>
              <a:t>Single instruction on graphics chips</a:t>
            </a:r>
          </a:p>
          <a:p>
            <a:endParaRPr lang="en-US" dirty="0">
              <a:latin typeface="Times New Roman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1557338" y="2743200"/>
            <a:ext cx="5140325" cy="10382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sz="3100" dirty="0"/>
              <a:t>d</a:t>
            </a:r>
            <a:r>
              <a:rPr lang="en-US" sz="3100" baseline="-25000" dirty="0"/>
              <a:t>k+1</a:t>
            </a:r>
            <a:r>
              <a:rPr lang="en-US" sz="3100" dirty="0"/>
              <a:t>= </a:t>
            </a:r>
            <a:r>
              <a:rPr lang="en-US" sz="3100" dirty="0" err="1"/>
              <a:t>d</a:t>
            </a:r>
            <a:r>
              <a:rPr lang="en-US" sz="3100" baseline="-25000" dirty="0" err="1"/>
              <a:t>k</a:t>
            </a:r>
            <a:r>
              <a:rPr lang="en-US" sz="3100" baseline="-25000" dirty="0"/>
              <a:t> </a:t>
            </a:r>
            <a:r>
              <a:rPr lang="en-US" sz="3100" dirty="0"/>
              <a:t>–2</a:t>
            </a:r>
            <a:r>
              <a:rPr lang="en-US" sz="3100" dirty="0">
                <a:latin typeface="Symbol" charset="2"/>
              </a:rPr>
              <a:t>D</a:t>
            </a:r>
            <a:r>
              <a:rPr lang="en-US" sz="3100" dirty="0"/>
              <a:t>y,   </a:t>
            </a:r>
            <a:r>
              <a:rPr lang="en-US" sz="3100" dirty="0">
                <a:latin typeface="Arial" charset="0"/>
              </a:rPr>
              <a:t>if</a:t>
            </a:r>
            <a:r>
              <a:rPr lang="en-US" sz="3100" dirty="0"/>
              <a:t> </a:t>
            </a:r>
            <a:r>
              <a:rPr lang="en-US" sz="3100" dirty="0" err="1"/>
              <a:t>d</a:t>
            </a:r>
            <a:r>
              <a:rPr lang="en-US" sz="3100" baseline="-25000" dirty="0" err="1"/>
              <a:t>k</a:t>
            </a:r>
            <a:r>
              <a:rPr lang="en-US" sz="3100" baseline="-25000" dirty="0"/>
              <a:t> </a:t>
            </a:r>
            <a:r>
              <a:rPr lang="en-US" sz="3100" dirty="0"/>
              <a:t>&lt;0</a:t>
            </a:r>
          </a:p>
          <a:p>
            <a:r>
              <a:rPr lang="en-US" sz="3100" dirty="0"/>
              <a:t>d</a:t>
            </a:r>
            <a:r>
              <a:rPr lang="en-US" sz="3100" baseline="-25000" dirty="0"/>
              <a:t>k+1</a:t>
            </a:r>
            <a:r>
              <a:rPr lang="en-US" sz="3100" dirty="0"/>
              <a:t>= </a:t>
            </a:r>
            <a:r>
              <a:rPr lang="en-US" sz="3100" dirty="0" err="1"/>
              <a:t>d</a:t>
            </a:r>
            <a:r>
              <a:rPr lang="en-US" sz="3100" baseline="-25000" dirty="0" err="1"/>
              <a:t>k</a:t>
            </a:r>
            <a:r>
              <a:rPr lang="en-US" sz="3100" baseline="-25000" dirty="0"/>
              <a:t> </a:t>
            </a:r>
            <a:r>
              <a:rPr lang="en-US" sz="3100" dirty="0"/>
              <a:t>–2(</a:t>
            </a:r>
            <a:r>
              <a:rPr lang="en-US" sz="3100" dirty="0" err="1">
                <a:latin typeface="Symbol" charset="2"/>
              </a:rPr>
              <a:t>D</a:t>
            </a:r>
            <a:r>
              <a:rPr lang="en-US" sz="3100" dirty="0" err="1"/>
              <a:t>y</a:t>
            </a:r>
            <a:r>
              <a:rPr lang="en-US" sz="3100" dirty="0"/>
              <a:t>- </a:t>
            </a:r>
            <a:r>
              <a:rPr lang="en-US" sz="3100" dirty="0" err="1">
                <a:latin typeface="Symbol" charset="2"/>
              </a:rPr>
              <a:t>D</a:t>
            </a:r>
            <a:r>
              <a:rPr lang="en-US" sz="3100" dirty="0" err="1"/>
              <a:t>x</a:t>
            </a:r>
            <a:r>
              <a:rPr lang="en-US" sz="3100" dirty="0"/>
              <a:t>),   </a:t>
            </a:r>
            <a:r>
              <a:rPr lang="en-US" sz="2700" dirty="0">
                <a:latin typeface="Arial" charset="0"/>
              </a:rPr>
              <a:t>otherwise</a:t>
            </a:r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Scan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Scan Conversion = Fill</a:t>
            </a:r>
          </a:p>
          <a:p>
            <a:r>
              <a:rPr lang="en-US" dirty="0" smtClean="0"/>
              <a:t>How to tell inside from outside</a:t>
            </a:r>
          </a:p>
          <a:p>
            <a:pPr lvl="1"/>
            <a:r>
              <a:rPr lang="en-US" dirty="0" smtClean="0"/>
              <a:t>Convex easy</a:t>
            </a:r>
          </a:p>
          <a:p>
            <a:pPr lvl="1"/>
            <a:r>
              <a:rPr lang="en-US" dirty="0" err="1" smtClean="0"/>
              <a:t>Nonsimple</a:t>
            </a:r>
            <a:r>
              <a:rPr lang="en-US" dirty="0" smtClean="0"/>
              <a:t> difficult</a:t>
            </a:r>
          </a:p>
          <a:p>
            <a:pPr lvl="1"/>
            <a:r>
              <a:rPr lang="en-US" dirty="0" smtClean="0"/>
              <a:t>Odd even test</a:t>
            </a:r>
          </a:p>
          <a:p>
            <a:pPr lvl="2"/>
            <a:r>
              <a:rPr lang="en-US" dirty="0"/>
              <a:t>Count edge crossings</a:t>
            </a:r>
          </a:p>
          <a:p>
            <a:pPr lvl="2"/>
            <a:endParaRPr lang="en-US" dirty="0"/>
          </a:p>
          <a:p>
            <a:pPr lvl="1"/>
            <a:r>
              <a:rPr lang="en-US" sz="3000" dirty="0" smtClean="0"/>
              <a:t>Winding number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59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037" y="1981200"/>
            <a:ext cx="2900363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6777037" y="5334000"/>
            <a:ext cx="18303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odd-even fill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700" dirty="0" smtClean="0"/>
              <a:t>2D against clipping window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3D against clipping volume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Easy for line segments polygons</a:t>
            </a:r>
          </a:p>
          <a:p>
            <a:pPr>
              <a:lnSpc>
                <a:spcPct val="90000"/>
              </a:lnSpc>
            </a:pPr>
            <a:r>
              <a:rPr lang="en-US" sz="2700" dirty="0" smtClean="0"/>
              <a:t>Hard for curves and text</a:t>
            </a:r>
          </a:p>
          <a:p>
            <a:pPr lvl="1">
              <a:lnSpc>
                <a:spcPct val="90000"/>
              </a:lnSpc>
            </a:pPr>
            <a:r>
              <a:rPr lang="en-US" dirty="0" smtClean="0"/>
              <a:t>Convert to lines and polygons first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 smtClean="0"/>
              <a:t>CS 480/680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1047" descr="C:\BOOK\OpenGL\Paul Final\jpeg_new\AN08F21.jpg"/>
          <p:cNvPicPr>
            <a:picLocks noChangeAspect="1" noChangeArrowheads="1"/>
          </p:cNvPicPr>
          <p:nvPr/>
        </p:nvPicPr>
        <p:blipFill>
          <a:blip r:embed="rId2" cstate="print"/>
          <a:srcRect b="17513"/>
          <a:stretch>
            <a:fillRect/>
          </a:stretch>
        </p:blipFill>
        <p:spPr bwMode="auto">
          <a:xfrm>
            <a:off x="1143000" y="3962400"/>
            <a:ext cx="64770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Winding Number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Count clockwise encirclements of point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Alternate definition of inside: inside if winding number </a:t>
            </a:r>
            <a:r>
              <a:rPr lang="en-US" dirty="0" smtClean="0">
                <a:sym typeface="Symbol" charset="2"/>
              </a:rPr>
              <a:t></a:t>
            </a:r>
            <a:r>
              <a:rPr lang="en-US" dirty="0" smtClean="0"/>
              <a:t> 0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Line 5"/>
          <p:cNvSpPr>
            <a:spLocks noChangeShapeType="1"/>
          </p:cNvSpPr>
          <p:nvPr/>
        </p:nvSpPr>
        <p:spPr bwMode="auto">
          <a:xfrm flipV="1">
            <a:off x="6096000" y="2590800"/>
            <a:ext cx="533400" cy="1981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8" name="Line 6"/>
          <p:cNvSpPr>
            <a:spLocks noChangeShapeType="1"/>
          </p:cNvSpPr>
          <p:nvPr/>
        </p:nvSpPr>
        <p:spPr bwMode="auto">
          <a:xfrm>
            <a:off x="6629400" y="2590800"/>
            <a:ext cx="990600" cy="1600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7"/>
          <p:cNvSpPr>
            <a:spLocks noChangeShapeType="1"/>
          </p:cNvSpPr>
          <p:nvPr/>
        </p:nvSpPr>
        <p:spPr bwMode="auto">
          <a:xfrm flipH="1" flipV="1">
            <a:off x="5715000" y="3124200"/>
            <a:ext cx="1905000" cy="10668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8"/>
          <p:cNvSpPr>
            <a:spLocks noChangeShapeType="1"/>
          </p:cNvSpPr>
          <p:nvPr/>
        </p:nvSpPr>
        <p:spPr bwMode="auto">
          <a:xfrm flipV="1">
            <a:off x="5715000" y="2895600"/>
            <a:ext cx="1752600" cy="228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>
            <a:off x="6096000" y="2895600"/>
            <a:ext cx="1371600" cy="1676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2" name="Oval 10"/>
          <p:cNvSpPr>
            <a:spLocks noChangeArrowheads="1"/>
          </p:cNvSpPr>
          <p:nvPr/>
        </p:nvSpPr>
        <p:spPr bwMode="auto">
          <a:xfrm>
            <a:off x="6629400" y="32004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1"/>
          <p:cNvSpPr>
            <a:spLocks noChangeShapeType="1"/>
          </p:cNvSpPr>
          <p:nvPr/>
        </p:nvSpPr>
        <p:spPr bwMode="auto">
          <a:xfrm flipV="1">
            <a:off x="4800600" y="3429000"/>
            <a:ext cx="1752600" cy="4572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4" name="Text Box 12"/>
          <p:cNvSpPr txBox="1">
            <a:spLocks noChangeArrowheads="1"/>
          </p:cNvSpPr>
          <p:nvPr/>
        </p:nvSpPr>
        <p:spPr bwMode="auto">
          <a:xfrm>
            <a:off x="3125788" y="3962400"/>
            <a:ext cx="2816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winding number</a:t>
            </a:r>
            <a:r>
              <a:rPr lang="en-US"/>
              <a:t> = 2</a:t>
            </a:r>
          </a:p>
        </p:txBody>
      </p:sp>
      <p:sp>
        <p:nvSpPr>
          <p:cNvPr id="15" name="Text Box 13"/>
          <p:cNvSpPr txBox="1">
            <a:spLocks noChangeArrowheads="1"/>
          </p:cNvSpPr>
          <p:nvPr/>
        </p:nvSpPr>
        <p:spPr bwMode="auto">
          <a:xfrm>
            <a:off x="2209800" y="2438400"/>
            <a:ext cx="28162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winding number</a:t>
            </a:r>
            <a:r>
              <a:rPr lang="en-US"/>
              <a:t> = 1</a:t>
            </a:r>
          </a:p>
        </p:txBody>
      </p:sp>
      <p:sp>
        <p:nvSpPr>
          <p:cNvPr id="16" name="Oval 14"/>
          <p:cNvSpPr>
            <a:spLocks noChangeArrowheads="1"/>
          </p:cNvSpPr>
          <p:nvPr/>
        </p:nvSpPr>
        <p:spPr bwMode="auto">
          <a:xfrm>
            <a:off x="6248400" y="31242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Line 15"/>
          <p:cNvSpPr>
            <a:spLocks noChangeShapeType="1"/>
          </p:cNvSpPr>
          <p:nvPr/>
        </p:nvSpPr>
        <p:spPr bwMode="auto">
          <a:xfrm>
            <a:off x="5181600" y="2667000"/>
            <a:ext cx="1066800" cy="6096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Filling in the Frame Buffer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at end of pipeline</a:t>
            </a:r>
          </a:p>
          <a:p>
            <a:pPr lvl="1"/>
            <a:r>
              <a:rPr lang="en-US" dirty="0" smtClean="0"/>
              <a:t>Convex Polygons only</a:t>
            </a:r>
          </a:p>
          <a:p>
            <a:pPr lvl="1"/>
            <a:r>
              <a:rPr lang="en-US" dirty="0" err="1" smtClean="0"/>
              <a:t>Nonconvex</a:t>
            </a:r>
            <a:r>
              <a:rPr lang="en-US" dirty="0" smtClean="0"/>
              <a:t> polygons assumed to have been tessellated</a:t>
            </a:r>
          </a:p>
          <a:p>
            <a:pPr lvl="1"/>
            <a:r>
              <a:rPr lang="en-US" dirty="0" smtClean="0"/>
              <a:t>Shades (colors) have been computed for vertices (</a:t>
            </a:r>
            <a:r>
              <a:rPr lang="en-US" dirty="0" err="1" smtClean="0"/>
              <a:t>Gouraud</a:t>
            </a:r>
            <a:r>
              <a:rPr lang="en-US" dirty="0" smtClean="0"/>
              <a:t> shading)</a:t>
            </a:r>
          </a:p>
          <a:p>
            <a:pPr lvl="1"/>
            <a:r>
              <a:rPr lang="en-US" dirty="0" smtClean="0"/>
              <a:t>Combine with z-buffer algorithm</a:t>
            </a:r>
          </a:p>
          <a:p>
            <a:pPr lvl="2"/>
            <a:r>
              <a:rPr lang="en-US" dirty="0"/>
              <a:t>March across scan lines interpolating shades</a:t>
            </a:r>
          </a:p>
          <a:p>
            <a:pPr lvl="2"/>
            <a:r>
              <a:rPr lang="en-US" dirty="0"/>
              <a:t>Incremental work small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Interpolation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Freeform 4"/>
          <p:cNvSpPr>
            <a:spLocks/>
          </p:cNvSpPr>
          <p:nvPr/>
        </p:nvSpPr>
        <p:spPr bwMode="auto">
          <a:xfrm>
            <a:off x="2895600" y="3429000"/>
            <a:ext cx="3352800" cy="2286000"/>
          </a:xfrm>
          <a:custGeom>
            <a:avLst/>
            <a:gdLst>
              <a:gd name="T0" fmla="*/ 0 w 2112"/>
              <a:gd name="T1" fmla="*/ 1440 h 1440"/>
              <a:gd name="T2" fmla="*/ 672 w 2112"/>
              <a:gd name="T3" fmla="*/ 0 h 1440"/>
              <a:gd name="T4" fmla="*/ 2112 w 2112"/>
              <a:gd name="T5" fmla="*/ 432 h 1440"/>
              <a:gd name="T6" fmla="*/ 0 w 2112"/>
              <a:gd name="T7" fmla="*/ 1440 h 1440"/>
              <a:gd name="T8" fmla="*/ 0 60000 65536"/>
              <a:gd name="T9" fmla="*/ 0 60000 65536"/>
              <a:gd name="T10" fmla="*/ 0 60000 65536"/>
              <a:gd name="T11" fmla="*/ 0 60000 65536"/>
              <a:gd name="T12" fmla="*/ 0 w 2112"/>
              <a:gd name="T13" fmla="*/ 0 h 1440"/>
              <a:gd name="T14" fmla="*/ 2112 w 2112"/>
              <a:gd name="T15" fmla="*/ 1440 h 144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12" h="1440">
                <a:moveTo>
                  <a:pt x="0" y="1440"/>
                </a:moveTo>
                <a:lnTo>
                  <a:pt x="672" y="0"/>
                </a:lnTo>
                <a:lnTo>
                  <a:pt x="2112" y="432"/>
                </a:lnTo>
                <a:lnTo>
                  <a:pt x="0" y="1440"/>
                </a:lnTo>
                <a:close/>
              </a:path>
            </a:pathLst>
          </a:custGeom>
          <a:gradFill rotWithShape="0">
            <a:gsLst>
              <a:gs pos="0">
                <a:schemeClr val="accent2"/>
              </a:gs>
              <a:gs pos="100000">
                <a:schemeClr val="hlink"/>
              </a:gs>
            </a:gsLst>
            <a:lin ang="18900000" scaled="1"/>
          </a:gra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2438400" y="4419600"/>
            <a:ext cx="47244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505200" y="4419600"/>
            <a:ext cx="2133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 flipH="1" flipV="1">
            <a:off x="5029200" y="4495800"/>
            <a:ext cx="685800" cy="1143000"/>
          </a:xfrm>
          <a:prstGeom prst="line">
            <a:avLst/>
          </a:prstGeom>
          <a:noFill/>
          <a:ln w="12700">
            <a:solidFill>
              <a:srgbClr val="FF0000"/>
            </a:solidFill>
            <a:round/>
            <a:headEnd type="none" w="sm" len="sm"/>
            <a:tailEnd type="triangl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867400" y="5334000"/>
            <a:ext cx="8461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span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3581400" y="28956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1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2667000" y="58674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3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6324600" y="38862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2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5562600" y="45720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5</a:t>
            </a: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2971800" y="3886200"/>
            <a:ext cx="4889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C</a:t>
            </a:r>
            <a:r>
              <a:rPr lang="en-US" baseline="-25000"/>
              <a:t>4</a:t>
            </a:r>
          </a:p>
        </p:txBody>
      </p:sp>
      <p:sp>
        <p:nvSpPr>
          <p:cNvPr id="17" name="Text Box 14"/>
          <p:cNvSpPr txBox="1">
            <a:spLocks noChangeArrowheads="1"/>
          </p:cNvSpPr>
          <p:nvPr/>
        </p:nvSpPr>
        <p:spPr bwMode="auto">
          <a:xfrm>
            <a:off x="990600" y="4191000"/>
            <a:ext cx="1389063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scan line</a:t>
            </a:r>
          </a:p>
        </p:txBody>
      </p:sp>
      <p:sp>
        <p:nvSpPr>
          <p:cNvPr id="18" name="Text Box 15"/>
          <p:cNvSpPr txBox="1">
            <a:spLocks noChangeArrowheads="1"/>
          </p:cNvSpPr>
          <p:nvPr/>
        </p:nvSpPr>
        <p:spPr bwMode="auto">
          <a:xfrm>
            <a:off x="609600" y="1524000"/>
            <a:ext cx="78486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1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2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3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specified by </a:t>
            </a:r>
            <a:r>
              <a:rPr kumimoji="0" lang="en-US" sz="2400" b="1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urier New" charset="0"/>
                <a:ea typeface="+mn-ea"/>
                <a:cs typeface="+mn-cs"/>
              </a:rPr>
              <a:t>glColor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or by vertex shading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4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determined by interpolating between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1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5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determined by interpolating between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2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3</a:t>
            </a: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interpolate between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4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and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C</a:t>
            </a:r>
            <a:r>
              <a:rPr kumimoji="0" lang="en-US" sz="2400" b="0" i="0" u="none" strike="noStrike" kern="0" cap="none" spc="0" normalizeH="0" baseline="-2500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imes New Roman" charset="0"/>
                <a:ea typeface="+mn-ea"/>
                <a:cs typeface="+mn-cs"/>
              </a:rPr>
              <a:t>5 </a:t>
            </a:r>
            <a:r>
              <a:rPr kumimoji="0" lang="en-US" sz="2400" b="0" i="0" u="none" strike="noStrike" kern="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along span </a:t>
            </a:r>
            <a:endParaRPr kumimoji="0" lang="en-US" sz="2400" b="0" i="0" u="none" strike="noStrike" kern="0" cap="none" spc="0" normalizeH="0" baseline="-2500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SzPct val="70000"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-25000" noProof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Times New Roman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Flood Fill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Fill can be done recursively if we know a seed point located inside (WHITE)</a:t>
            </a:r>
          </a:p>
          <a:p>
            <a:r>
              <a:rPr lang="en-US" dirty="0" smtClean="0"/>
              <a:t>Scan convert edges into buffer in edge/inside color (BLACK)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Text Box 5"/>
          <p:cNvSpPr txBox="1">
            <a:spLocks noChangeArrowheads="1"/>
          </p:cNvSpPr>
          <p:nvPr/>
        </p:nvSpPr>
        <p:spPr bwMode="auto">
          <a:xfrm>
            <a:off x="779463" y="3844925"/>
            <a:ext cx="6391275" cy="301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b="1" dirty="0" err="1">
                <a:latin typeface="Courier New" charset="0"/>
              </a:rPr>
              <a:t>flood_fill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x, </a:t>
            </a:r>
            <a:r>
              <a:rPr lang="en-US" b="1" dirty="0" err="1">
                <a:latin typeface="Courier New" charset="0"/>
              </a:rPr>
              <a:t>int</a:t>
            </a:r>
            <a:r>
              <a:rPr lang="en-US" b="1" dirty="0">
                <a:latin typeface="Courier New" charset="0"/>
              </a:rPr>
              <a:t> y) {</a:t>
            </a:r>
          </a:p>
          <a:p>
            <a:r>
              <a:rPr lang="en-US" b="1" dirty="0">
                <a:latin typeface="Courier New" charset="0"/>
              </a:rPr>
              <a:t>    if(</a:t>
            </a:r>
            <a:r>
              <a:rPr lang="en-US" b="1" dirty="0" err="1">
                <a:latin typeface="Courier New" charset="0"/>
              </a:rPr>
              <a:t>read_pixel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x,y</a:t>
            </a:r>
            <a:r>
              <a:rPr lang="en-US" b="1" dirty="0">
                <a:latin typeface="Courier New" charset="0"/>
              </a:rPr>
              <a:t>)= = WHITE) {</a:t>
            </a:r>
          </a:p>
          <a:p>
            <a:r>
              <a:rPr lang="en-US" b="1" dirty="0">
                <a:latin typeface="Courier New" charset="0"/>
              </a:rPr>
              <a:t>       </a:t>
            </a:r>
            <a:r>
              <a:rPr lang="en-US" b="1" dirty="0" err="1">
                <a:latin typeface="Courier New" charset="0"/>
              </a:rPr>
              <a:t>write_pixel</a:t>
            </a:r>
            <a:r>
              <a:rPr lang="en-US" b="1" dirty="0">
                <a:latin typeface="Courier New" charset="0"/>
              </a:rPr>
              <a:t>(</a:t>
            </a:r>
            <a:r>
              <a:rPr lang="en-US" b="1" dirty="0" err="1">
                <a:latin typeface="Courier New" charset="0"/>
              </a:rPr>
              <a:t>x,y,BLACK</a:t>
            </a:r>
            <a:r>
              <a:rPr lang="en-US" b="1" dirty="0">
                <a:latin typeface="Courier New" charset="0"/>
              </a:rPr>
              <a:t>);</a:t>
            </a:r>
          </a:p>
          <a:p>
            <a:r>
              <a:rPr lang="en-US" b="1" dirty="0">
                <a:latin typeface="Courier New" charset="0"/>
              </a:rPr>
              <a:t>       </a:t>
            </a:r>
            <a:r>
              <a:rPr lang="en-US" b="1" dirty="0" err="1">
                <a:latin typeface="Courier New" charset="0"/>
              </a:rPr>
              <a:t>flood_fill</a:t>
            </a:r>
            <a:r>
              <a:rPr lang="en-US" b="1" dirty="0">
                <a:latin typeface="Courier New" charset="0"/>
              </a:rPr>
              <a:t>(x-1, y);</a:t>
            </a:r>
          </a:p>
          <a:p>
            <a:r>
              <a:rPr lang="en-US" b="1" dirty="0">
                <a:latin typeface="Courier New" charset="0"/>
              </a:rPr>
              <a:t>       </a:t>
            </a:r>
            <a:r>
              <a:rPr lang="en-US" b="1" dirty="0" err="1">
                <a:latin typeface="Courier New" charset="0"/>
              </a:rPr>
              <a:t>flood_fill</a:t>
            </a:r>
            <a:r>
              <a:rPr lang="en-US" b="1" dirty="0">
                <a:latin typeface="Courier New" charset="0"/>
              </a:rPr>
              <a:t>(x+1, y);</a:t>
            </a:r>
          </a:p>
          <a:p>
            <a:r>
              <a:rPr lang="en-US" b="1" dirty="0">
                <a:latin typeface="Courier New" charset="0"/>
              </a:rPr>
              <a:t>       </a:t>
            </a:r>
            <a:r>
              <a:rPr lang="en-US" b="1" dirty="0" err="1">
                <a:latin typeface="Courier New" charset="0"/>
              </a:rPr>
              <a:t>flood_fill</a:t>
            </a:r>
            <a:r>
              <a:rPr lang="en-US" b="1" dirty="0">
                <a:latin typeface="Courier New" charset="0"/>
              </a:rPr>
              <a:t>(x, y+1);</a:t>
            </a:r>
          </a:p>
          <a:p>
            <a:r>
              <a:rPr lang="en-US" b="1" dirty="0">
                <a:latin typeface="Courier New" charset="0"/>
              </a:rPr>
              <a:t>       </a:t>
            </a:r>
            <a:r>
              <a:rPr lang="en-US" b="1" dirty="0" err="1">
                <a:latin typeface="Courier New" charset="0"/>
              </a:rPr>
              <a:t>flood_fill</a:t>
            </a:r>
            <a:r>
              <a:rPr lang="en-US" b="1" dirty="0">
                <a:latin typeface="Courier New" charset="0"/>
              </a:rPr>
              <a:t>(x, y-1);</a:t>
            </a:r>
          </a:p>
          <a:p>
            <a:r>
              <a:rPr lang="en-US" b="1" dirty="0">
                <a:latin typeface="Courier New" charset="0"/>
              </a:rPr>
              <a:t>}   }</a:t>
            </a:r>
          </a:p>
        </p:txBody>
      </p:sp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Scan Line Fill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Can also fill by maintaining a data structure of all intersections of polygons with scan lines</a:t>
            </a:r>
          </a:p>
          <a:p>
            <a:pPr lvl="1"/>
            <a:r>
              <a:rPr lang="en-US" dirty="0" smtClean="0"/>
              <a:t>Sort by scan line</a:t>
            </a:r>
          </a:p>
          <a:p>
            <a:pPr lvl="1"/>
            <a:r>
              <a:rPr lang="en-US" dirty="0" smtClean="0"/>
              <a:t>Fill each span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3673475"/>
            <a:ext cx="2514600" cy="202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825875"/>
            <a:ext cx="25908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90600" y="5807075"/>
            <a:ext cx="3354388" cy="822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vertex order generated </a:t>
            </a:r>
          </a:p>
          <a:p>
            <a:r>
              <a:rPr lang="en-US">
                <a:latin typeface="Arial" charset="0"/>
              </a:rPr>
              <a:t>      by vertex list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5867400" y="6035675"/>
            <a:ext cx="19827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desired order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1828800"/>
            <a:ext cx="5334000" cy="3900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Ideal </a:t>
            </a:r>
            <a:r>
              <a:rPr lang="en-US" dirty="0" err="1" smtClean="0"/>
              <a:t>rasterized</a:t>
            </a:r>
            <a:r>
              <a:rPr lang="en-US" dirty="0" smtClean="0"/>
              <a:t> line should be 1 pixel wide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Choosing best y for each x (or visa versa) produces aliased raster lines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2800" y="2286000"/>
            <a:ext cx="2352675" cy="226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Antialiasing</a:t>
            </a:r>
            <a:r>
              <a:rPr lang="en-US" dirty="0" smtClean="0"/>
              <a:t> by Area Averaging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Color multiple pixels for each x depending on coverage by ideal line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60.jpg"/>
          <p:cNvPicPr>
            <a:picLocks noChangeAspect="1" noChangeArrowheads="1"/>
          </p:cNvPicPr>
          <p:nvPr/>
        </p:nvPicPr>
        <p:blipFill>
          <a:blip r:embed="rId2" cstate="print"/>
          <a:srcRect l="49301" b="20909"/>
          <a:stretch>
            <a:fillRect/>
          </a:stretch>
        </p:blipFill>
        <p:spPr bwMode="auto">
          <a:xfrm>
            <a:off x="1676400" y="4038600"/>
            <a:ext cx="5527675" cy="194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5" descr="C:\BOOK\OpenGL\Paul Final\jpeg_new\AN08F60.jpg"/>
          <p:cNvPicPr>
            <a:picLocks noChangeAspect="1" noChangeArrowheads="1"/>
          </p:cNvPicPr>
          <p:nvPr/>
        </p:nvPicPr>
        <p:blipFill>
          <a:blip r:embed="rId2" cstate="print"/>
          <a:srcRect l="-1718" r="50000" b="20909"/>
          <a:stretch>
            <a:fillRect/>
          </a:stretch>
        </p:blipFill>
        <p:spPr bwMode="auto">
          <a:xfrm>
            <a:off x="2667000" y="2514600"/>
            <a:ext cx="3962400" cy="1365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1295400" y="2895600"/>
            <a:ext cx="11699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original</a:t>
            </a:r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6858000" y="2819400"/>
            <a:ext cx="16446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antialiased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794125" y="5943600"/>
            <a:ext cx="1508125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magnified</a:t>
            </a:r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Polygon Aliasing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Aliasing problems can be serious for polygons</a:t>
            </a:r>
          </a:p>
          <a:p>
            <a:pPr lvl="1"/>
            <a:r>
              <a:rPr lang="en-US" dirty="0" smtClean="0"/>
              <a:t>Jaggedness of edges</a:t>
            </a:r>
          </a:p>
          <a:p>
            <a:pPr lvl="1"/>
            <a:r>
              <a:rPr lang="en-US" dirty="0" smtClean="0"/>
              <a:t>Small polygons neglected</a:t>
            </a:r>
          </a:p>
          <a:p>
            <a:pPr lvl="1"/>
            <a:r>
              <a:rPr lang="en-US" dirty="0" smtClean="0"/>
              <a:t>Need compositing so color</a:t>
            </a:r>
          </a:p>
          <a:p>
            <a:pPr lvl="1">
              <a:buFontTx/>
              <a:buNone/>
            </a:pPr>
            <a:r>
              <a:rPr lang="en-US" dirty="0" smtClean="0"/>
              <a:t>of one polygon does not</a:t>
            </a:r>
          </a:p>
          <a:p>
            <a:pPr lvl="1">
              <a:buFontTx/>
              <a:buNone/>
            </a:pPr>
            <a:r>
              <a:rPr lang="en-US" dirty="0" smtClean="0"/>
              <a:t>totally determine color of</a:t>
            </a:r>
          </a:p>
          <a:p>
            <a:pPr lvl="1">
              <a:buFontTx/>
              <a:buNone/>
            </a:pPr>
            <a:r>
              <a:rPr lang="en-US" dirty="0" smtClean="0"/>
              <a:t>pixel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86400" y="2514600"/>
            <a:ext cx="3089275" cy="308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Line 5"/>
          <p:cNvSpPr>
            <a:spLocks noChangeShapeType="1"/>
          </p:cNvSpPr>
          <p:nvPr/>
        </p:nvSpPr>
        <p:spPr bwMode="auto">
          <a:xfrm flipV="1">
            <a:off x="4648200" y="4114800"/>
            <a:ext cx="2286000" cy="1676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none" w="sm" len="sm"/>
            <a:tailEnd type="triangle" w="med" len="med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2524125" y="5865813"/>
            <a:ext cx="61023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>
                <a:latin typeface="Arial" charset="0"/>
              </a:rPr>
              <a:t>All three polygons should contribute to color</a:t>
            </a:r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69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Clipping 2D Line Segments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Brute force approach: compute intersections with all sides of clipping window</a:t>
            </a:r>
          </a:p>
          <a:p>
            <a:pPr lvl="1"/>
            <a:r>
              <a:rPr lang="en-US" dirty="0" smtClean="0"/>
              <a:t>Inefficient: one division per intersection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pic>
        <p:nvPicPr>
          <p:cNvPr id="7" name="Picture 4" descr="C:\BOOK\OpenGL\Paul Final\jpeg_new\AN08F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3810000"/>
            <a:ext cx="4862513" cy="2036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Cohen-Sutherland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Idea: eliminate as many cases as possible without computing intersections</a:t>
            </a:r>
          </a:p>
          <a:p>
            <a:r>
              <a:rPr lang="en-US" dirty="0" smtClean="0"/>
              <a:t>Start with four lines that determine the sides of the clipping window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1752600" y="44958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4953000" y="4038600"/>
            <a:ext cx="0" cy="2133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2590800" y="3886200"/>
            <a:ext cx="0" cy="2362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1524000" y="5562600"/>
            <a:ext cx="40386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05400" y="4800600"/>
            <a:ext cx="1163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 dirty="0"/>
              <a:t>x = </a:t>
            </a:r>
            <a:r>
              <a:rPr lang="en-US" dirty="0" err="1"/>
              <a:t>x</a:t>
            </a:r>
            <a:r>
              <a:rPr lang="en-US" baseline="-25000" dirty="0" err="1"/>
              <a:t>max</a:t>
            </a:r>
            <a:endParaRPr lang="en-US" baseline="-25000" dirty="0"/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1311275" y="4800600"/>
            <a:ext cx="113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x = x</a:t>
            </a:r>
            <a:r>
              <a:rPr lang="en-US" baseline="-25000"/>
              <a:t>min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124200" y="3886200"/>
            <a:ext cx="1163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y</a:t>
            </a:r>
            <a:r>
              <a:rPr lang="en-US" baseline="-25000"/>
              <a:t>max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200400" y="5715000"/>
            <a:ext cx="113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y</a:t>
            </a:r>
            <a:r>
              <a:rPr lang="en-US" baseline="-25000"/>
              <a:t>min</a:t>
            </a:r>
          </a:p>
        </p:txBody>
      </p:sp>
      <p:sp>
        <p:nvSpPr>
          <p:cNvPr id="15" name="Line 12"/>
          <p:cNvSpPr>
            <a:spLocks noChangeShapeType="1"/>
          </p:cNvSpPr>
          <p:nvPr/>
        </p:nvSpPr>
        <p:spPr bwMode="auto">
          <a:xfrm flipV="1">
            <a:off x="3581400" y="4114800"/>
            <a:ext cx="914400" cy="9144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6" name="Oval 13"/>
          <p:cNvSpPr>
            <a:spLocks noChangeArrowheads="1"/>
          </p:cNvSpPr>
          <p:nvPr/>
        </p:nvSpPr>
        <p:spPr bwMode="auto">
          <a:xfrm>
            <a:off x="4419600" y="40386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7" name="Oval 15"/>
          <p:cNvSpPr>
            <a:spLocks noChangeArrowheads="1"/>
          </p:cNvSpPr>
          <p:nvPr/>
        </p:nvSpPr>
        <p:spPr bwMode="auto">
          <a:xfrm>
            <a:off x="3505200" y="4953000"/>
            <a:ext cx="152400" cy="152400"/>
          </a:xfrm>
          <a:prstGeom prst="ellipse">
            <a:avLst/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700" dirty="0" smtClean="0"/>
              <a:t>Case 1: both endpoints of line segment inside all four lines</a:t>
            </a:r>
          </a:p>
          <a:p>
            <a:pPr lvl="1"/>
            <a:r>
              <a:rPr lang="en-US" sz="2200" dirty="0" smtClean="0"/>
              <a:t>Draw (accept) line segment as is</a:t>
            </a:r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/>
          </a:p>
          <a:p>
            <a:pPr lvl="1"/>
            <a:endParaRPr lang="en-US" sz="2200" dirty="0" smtClean="0"/>
          </a:p>
          <a:p>
            <a:pPr lvl="1"/>
            <a:endParaRPr lang="en-US" sz="2200" dirty="0" smtClean="0"/>
          </a:p>
          <a:p>
            <a:r>
              <a:rPr lang="en-US" sz="2700" dirty="0" smtClean="0"/>
              <a:t>Case 2: both endpoints outside all lines and on same side of a line</a:t>
            </a:r>
          </a:p>
          <a:p>
            <a:pPr lvl="1"/>
            <a:r>
              <a:rPr lang="en-US" sz="2200" dirty="0" smtClean="0"/>
              <a:t>Discard (reject) the line segment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CS 480/680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4E3E4D9-DB5E-410B-AA3A-5885467DD8E5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Chapter 7 -- From Vertices to Fragments</a:t>
            </a:r>
            <a:endParaRPr lang="en-US"/>
          </a:p>
        </p:txBody>
      </p:sp>
      <p:sp>
        <p:nvSpPr>
          <p:cNvPr id="7" name="Line 4"/>
          <p:cNvSpPr>
            <a:spLocks noChangeShapeType="1"/>
          </p:cNvSpPr>
          <p:nvPr/>
        </p:nvSpPr>
        <p:spPr bwMode="auto">
          <a:xfrm>
            <a:off x="2519363" y="3482975"/>
            <a:ext cx="333851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8" name="Line 5"/>
          <p:cNvSpPr>
            <a:spLocks noChangeShapeType="1"/>
          </p:cNvSpPr>
          <p:nvPr/>
        </p:nvSpPr>
        <p:spPr bwMode="auto">
          <a:xfrm>
            <a:off x="5165725" y="3100388"/>
            <a:ext cx="0" cy="1789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9" name="Line 6"/>
          <p:cNvSpPr>
            <a:spLocks noChangeShapeType="1"/>
          </p:cNvSpPr>
          <p:nvPr/>
        </p:nvSpPr>
        <p:spPr bwMode="auto">
          <a:xfrm>
            <a:off x="3213100" y="2971800"/>
            <a:ext cx="0" cy="1981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0" name="Line 7"/>
          <p:cNvSpPr>
            <a:spLocks noChangeShapeType="1"/>
          </p:cNvSpPr>
          <p:nvPr/>
        </p:nvSpPr>
        <p:spPr bwMode="auto">
          <a:xfrm>
            <a:off x="2330450" y="4378325"/>
            <a:ext cx="33385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anchor="ctr" anchorCtr="1"/>
          <a:lstStyle/>
          <a:p>
            <a:endParaRPr lang="en-US"/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5191125" y="3738563"/>
            <a:ext cx="116363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x = x</a:t>
            </a:r>
            <a:r>
              <a:rPr lang="en-US" baseline="-25000"/>
              <a:t>max</a:t>
            </a:r>
          </a:p>
        </p:txBody>
      </p: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2057400" y="3738563"/>
            <a:ext cx="113030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x = x</a:t>
            </a:r>
            <a:r>
              <a:rPr lang="en-US" baseline="-25000"/>
              <a:t>min</a:t>
            </a:r>
          </a:p>
        </p:txBody>
      </p:sp>
      <p:sp>
        <p:nvSpPr>
          <p:cNvPr id="13" name="Text Box 10"/>
          <p:cNvSpPr txBox="1">
            <a:spLocks noChangeArrowheads="1"/>
          </p:cNvSpPr>
          <p:nvPr/>
        </p:nvSpPr>
        <p:spPr bwMode="auto">
          <a:xfrm>
            <a:off x="3554413" y="2971800"/>
            <a:ext cx="1162050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y</a:t>
            </a:r>
            <a:r>
              <a:rPr lang="en-US" baseline="-25000"/>
              <a:t>max</a:t>
            </a:r>
          </a:p>
        </p:txBody>
      </p:sp>
      <p:sp>
        <p:nvSpPr>
          <p:cNvPr id="14" name="Text Box 11"/>
          <p:cNvSpPr txBox="1">
            <a:spLocks noChangeArrowheads="1"/>
          </p:cNvSpPr>
          <p:nvPr/>
        </p:nvSpPr>
        <p:spPr bwMode="auto">
          <a:xfrm>
            <a:off x="3619500" y="4505325"/>
            <a:ext cx="1131888" cy="4572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none" anchorCtr="1">
            <a:spAutoFit/>
          </a:bodyPr>
          <a:lstStyle/>
          <a:p>
            <a:r>
              <a:rPr lang="en-US"/>
              <a:t>y = y</a:t>
            </a:r>
            <a:r>
              <a:rPr lang="en-US" baseline="-25000"/>
              <a:t>min</a:t>
            </a:r>
          </a:p>
        </p:txBody>
      </p:sp>
      <p:grpSp>
        <p:nvGrpSpPr>
          <p:cNvPr id="15" name="Group 16"/>
          <p:cNvGrpSpPr>
            <a:grpSpLocks/>
          </p:cNvGrpSpPr>
          <p:nvPr/>
        </p:nvGrpSpPr>
        <p:grpSpPr bwMode="auto">
          <a:xfrm>
            <a:off x="3429000" y="3581400"/>
            <a:ext cx="685800" cy="741363"/>
            <a:chOff x="2500" y="1953"/>
            <a:chExt cx="555" cy="563"/>
          </a:xfrm>
        </p:grpSpPr>
        <p:sp>
          <p:nvSpPr>
            <p:cNvPr id="16" name="Line 12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17" name="Oval 13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8" name="Oval 14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9" name="Group 17"/>
          <p:cNvGrpSpPr>
            <a:grpSpLocks/>
          </p:cNvGrpSpPr>
          <p:nvPr/>
        </p:nvGrpSpPr>
        <p:grpSpPr bwMode="auto">
          <a:xfrm>
            <a:off x="6705600" y="3200400"/>
            <a:ext cx="881063" cy="893763"/>
            <a:chOff x="2500" y="1953"/>
            <a:chExt cx="555" cy="563"/>
          </a:xfrm>
        </p:grpSpPr>
        <p:sp>
          <p:nvSpPr>
            <p:cNvPr id="20" name="Line 18"/>
            <p:cNvSpPr>
              <a:spLocks noChangeShapeType="1"/>
            </p:cNvSpPr>
            <p:nvPr/>
          </p:nvSpPr>
          <p:spPr bwMode="auto">
            <a:xfrm flipV="1">
              <a:off x="2540" y="1993"/>
              <a:ext cx="476" cy="483"/>
            </a:xfrm>
            <a:prstGeom prst="line">
              <a:avLst/>
            </a:prstGeom>
            <a:noFill/>
            <a:ln w="28575">
              <a:solidFill>
                <a:schemeClr val="accent2"/>
              </a:solidFill>
              <a:round/>
              <a:headEnd type="none" w="sm" len="sm"/>
              <a:tailEnd type="none" w="sm" len="sm"/>
            </a:ln>
          </p:spPr>
          <p:txBody>
            <a:bodyPr anchor="ctr" anchorCtr="1"/>
            <a:lstStyle/>
            <a:p>
              <a:endParaRPr lang="en-US"/>
            </a:p>
          </p:txBody>
        </p:sp>
        <p:sp>
          <p:nvSpPr>
            <p:cNvPr id="21" name="Oval 19"/>
            <p:cNvSpPr>
              <a:spLocks noChangeArrowheads="1"/>
            </p:cNvSpPr>
            <p:nvPr/>
          </p:nvSpPr>
          <p:spPr bwMode="auto">
            <a:xfrm>
              <a:off x="2976" y="1953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" name="Oval 20"/>
            <p:cNvSpPr>
              <a:spLocks noChangeArrowheads="1"/>
            </p:cNvSpPr>
            <p:nvPr/>
          </p:nvSpPr>
          <p:spPr bwMode="auto">
            <a:xfrm>
              <a:off x="2500" y="2436"/>
              <a:ext cx="79" cy="80"/>
            </a:xfrm>
            <a:prstGeom prst="ellipse">
              <a:avLst/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Stream">
  <a:themeElements>
    <a:clrScheme name="Stream 1">
      <a:dk1>
        <a:srgbClr val="000514"/>
      </a:dk1>
      <a:lt1>
        <a:srgbClr val="FFFFFF"/>
      </a:lt1>
      <a:dk2>
        <a:srgbClr val="003399"/>
      </a:dk2>
      <a:lt2>
        <a:srgbClr val="E5E5FF"/>
      </a:lt2>
      <a:accent1>
        <a:srgbClr val="0099CC"/>
      </a:accent1>
      <a:accent2>
        <a:srgbClr val="A886E0"/>
      </a:accent2>
      <a:accent3>
        <a:srgbClr val="AAADCA"/>
      </a:accent3>
      <a:accent4>
        <a:srgbClr val="DADADA"/>
      </a:accent4>
      <a:accent5>
        <a:srgbClr val="AACAE2"/>
      </a:accent5>
      <a:accent6>
        <a:srgbClr val="9879CB"/>
      </a:accent6>
      <a:hlink>
        <a:srgbClr val="FFCC00"/>
      </a:hlink>
      <a:folHlink>
        <a:srgbClr val="FFFFCC"/>
      </a:folHlink>
    </a:clrScheme>
    <a:fontScheme name="Stream">
      <a:majorFont>
        <a:latin typeface="Garamond"/>
        <a:ea typeface=""/>
        <a:cs typeface=""/>
      </a:majorFont>
      <a:minorFont>
        <a:latin typeface="Garamon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2075" tIns="46038" rIns="92075" bIns="46038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aramond" pitchFamily="18" charset="0"/>
          </a:defRPr>
        </a:defPPr>
      </a:lstStyle>
    </a:lnDef>
  </a:objectDefaults>
  <a:extraClrSchemeLst>
    <a:extraClrScheme>
      <a:clrScheme name="Stream 1">
        <a:dk1>
          <a:srgbClr val="000514"/>
        </a:dk1>
        <a:lt1>
          <a:srgbClr val="FFFFFF"/>
        </a:lt1>
        <a:dk2>
          <a:srgbClr val="003399"/>
        </a:dk2>
        <a:lt2>
          <a:srgbClr val="E5E5FF"/>
        </a:lt2>
        <a:accent1>
          <a:srgbClr val="0099CC"/>
        </a:accent1>
        <a:accent2>
          <a:srgbClr val="A886E0"/>
        </a:accent2>
        <a:accent3>
          <a:srgbClr val="AAADCA"/>
        </a:accent3>
        <a:accent4>
          <a:srgbClr val="DADADA"/>
        </a:accent4>
        <a:accent5>
          <a:srgbClr val="AACAE2"/>
        </a:accent5>
        <a:accent6>
          <a:srgbClr val="9879CB"/>
        </a:accent6>
        <a:hlink>
          <a:srgbClr val="FFCC00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2">
        <a:dk1>
          <a:srgbClr val="3E3E5C"/>
        </a:dk1>
        <a:lt1>
          <a:srgbClr val="FFFFFF"/>
        </a:lt1>
        <a:dk2>
          <a:srgbClr val="666699"/>
        </a:dk2>
        <a:lt2>
          <a:srgbClr val="DFDFE9"/>
        </a:lt2>
        <a:accent1>
          <a:srgbClr val="CC66FF"/>
        </a:accent1>
        <a:accent2>
          <a:srgbClr val="679ACD"/>
        </a:accent2>
        <a:accent3>
          <a:srgbClr val="B8B8CA"/>
        </a:accent3>
        <a:accent4>
          <a:srgbClr val="DADADA"/>
        </a:accent4>
        <a:accent5>
          <a:srgbClr val="E2B8FF"/>
        </a:accent5>
        <a:accent6>
          <a:srgbClr val="5D8BBA"/>
        </a:accent6>
        <a:hlink>
          <a:srgbClr val="CCE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3">
        <a:dk1>
          <a:srgbClr val="2A5400"/>
        </a:dk1>
        <a:lt1>
          <a:srgbClr val="FFFFFF"/>
        </a:lt1>
        <a:dk2>
          <a:srgbClr val="4A9400"/>
        </a:dk2>
        <a:lt2>
          <a:srgbClr val="BAE8BA"/>
        </a:lt2>
        <a:accent1>
          <a:srgbClr val="33CC33"/>
        </a:accent1>
        <a:accent2>
          <a:srgbClr val="99CC00"/>
        </a:accent2>
        <a:accent3>
          <a:srgbClr val="B1C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99FF33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4">
        <a:dk1>
          <a:srgbClr val="000000"/>
        </a:dk1>
        <a:lt1>
          <a:srgbClr val="FFFFFF"/>
        </a:lt1>
        <a:dk2>
          <a:srgbClr val="51596D"/>
        </a:dk2>
        <a:lt2>
          <a:srgbClr val="DDDDDD"/>
        </a:lt2>
        <a:accent1>
          <a:srgbClr val="787E8A"/>
        </a:accent1>
        <a:accent2>
          <a:srgbClr val="339966"/>
        </a:accent2>
        <a:accent3>
          <a:srgbClr val="B3B5BA"/>
        </a:accent3>
        <a:accent4>
          <a:srgbClr val="DADADA"/>
        </a:accent4>
        <a:accent5>
          <a:srgbClr val="BEC0C4"/>
        </a:accent5>
        <a:accent6>
          <a:srgbClr val="2D8A5C"/>
        </a:accent6>
        <a:hlink>
          <a:srgbClr val="00FFFF"/>
        </a:hlink>
        <a:folHlink>
          <a:srgbClr val="74B6D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5">
        <a:dk1>
          <a:srgbClr val="5C1F00"/>
        </a:dk1>
        <a:lt1>
          <a:srgbClr val="FFFFFF"/>
        </a:lt1>
        <a:dk2>
          <a:srgbClr val="8C0000"/>
        </a:dk2>
        <a:lt2>
          <a:srgbClr val="DFD293"/>
        </a:lt2>
        <a:accent1>
          <a:srgbClr val="FF6845"/>
        </a:accent1>
        <a:accent2>
          <a:srgbClr val="BE7960"/>
        </a:accent2>
        <a:accent3>
          <a:srgbClr val="C5AAAA"/>
        </a:accent3>
        <a:accent4>
          <a:srgbClr val="DADADA"/>
        </a:accent4>
        <a:accent5>
          <a:srgbClr val="FFB9B0"/>
        </a:accent5>
        <a:accent6>
          <a:srgbClr val="AC6D56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6">
        <a:dk1>
          <a:srgbClr val="5E4444"/>
        </a:dk1>
        <a:lt1>
          <a:srgbClr val="F7F3F3"/>
        </a:lt1>
        <a:dk2>
          <a:srgbClr val="8A6362"/>
        </a:dk2>
        <a:lt2>
          <a:srgbClr val="D8C1BA"/>
        </a:lt2>
        <a:accent1>
          <a:srgbClr val="CC6600"/>
        </a:accent1>
        <a:accent2>
          <a:srgbClr val="C16059"/>
        </a:accent2>
        <a:accent3>
          <a:srgbClr val="C4B7B7"/>
        </a:accent3>
        <a:accent4>
          <a:srgbClr val="D3D0D0"/>
        </a:accent4>
        <a:accent5>
          <a:srgbClr val="E2B8AA"/>
        </a:accent5>
        <a:accent6>
          <a:srgbClr val="AF5650"/>
        </a:accent6>
        <a:hlink>
          <a:srgbClr val="FFCC00"/>
        </a:hlink>
        <a:folHlink>
          <a:srgbClr val="CBB55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7">
        <a:dk1>
          <a:srgbClr val="7F6737"/>
        </a:dk1>
        <a:lt1>
          <a:srgbClr val="FFFFFF"/>
        </a:lt1>
        <a:dk2>
          <a:srgbClr val="BFA673"/>
        </a:dk2>
        <a:lt2>
          <a:srgbClr val="E6E3AA"/>
        </a:lt2>
        <a:accent1>
          <a:srgbClr val="FFCC00"/>
        </a:accent1>
        <a:accent2>
          <a:srgbClr val="808000"/>
        </a:accent2>
        <a:accent3>
          <a:srgbClr val="DCD0BC"/>
        </a:accent3>
        <a:accent4>
          <a:srgbClr val="DADADA"/>
        </a:accent4>
        <a:accent5>
          <a:srgbClr val="FFE2AA"/>
        </a:accent5>
        <a:accent6>
          <a:srgbClr val="737300"/>
        </a:accent6>
        <a:hlink>
          <a:srgbClr val="784700"/>
        </a:hlink>
        <a:folHlink>
          <a:srgbClr val="9A7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ream 8">
        <a:dk1>
          <a:srgbClr val="4B2500"/>
        </a:dk1>
        <a:lt1>
          <a:srgbClr val="F9F0D3"/>
        </a:lt1>
        <a:dk2>
          <a:srgbClr val="A69564"/>
        </a:dk2>
        <a:lt2>
          <a:srgbClr val="EFDEAF"/>
        </a:lt2>
        <a:accent1>
          <a:srgbClr val="FFFFE3"/>
        </a:accent1>
        <a:accent2>
          <a:srgbClr val="BFBFA7"/>
        </a:accent2>
        <a:accent3>
          <a:srgbClr val="FBF6E6"/>
        </a:accent3>
        <a:accent4>
          <a:srgbClr val="3F1E00"/>
        </a:accent4>
        <a:accent5>
          <a:srgbClr val="FFFFEF"/>
        </a:accent5>
        <a:accent6>
          <a:srgbClr val="ADAD97"/>
        </a:accent6>
        <a:hlink>
          <a:srgbClr val="7B6D47"/>
        </a:hlink>
        <a:folHlink>
          <a:srgbClr val="A99D2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ream 9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CEC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2D2D8A"/>
        </a:accent6>
        <a:hlink>
          <a:srgbClr val="6600FF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Stream</Template>
  <TotalTime>9009</TotalTime>
  <Words>2959</Words>
  <Application>Microsoft Office PowerPoint</Application>
  <PresentationFormat>On-screen Show (4:3)</PresentationFormat>
  <Paragraphs>612</Paragraphs>
  <Slides>69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69</vt:i4>
      </vt:variant>
    </vt:vector>
  </HeadingPairs>
  <TitlesOfParts>
    <vt:vector size="71" baseType="lpstr">
      <vt:lpstr>Stream</vt:lpstr>
      <vt:lpstr>Equation</vt:lpstr>
      <vt:lpstr>From Vertices to Fragments</vt:lpstr>
      <vt:lpstr>Part I Objectives</vt:lpstr>
      <vt:lpstr>Overview</vt:lpstr>
      <vt:lpstr>Required Tasks</vt:lpstr>
      <vt:lpstr>Rasterization Meta Algorithms</vt:lpstr>
      <vt:lpstr>Clipping</vt:lpstr>
      <vt:lpstr>Clipping 2D Line Segments</vt:lpstr>
      <vt:lpstr>Cohen-Sutherland Algorithm</vt:lpstr>
      <vt:lpstr>The Cases</vt:lpstr>
      <vt:lpstr>The Cases</vt:lpstr>
      <vt:lpstr>Defining Outcodes</vt:lpstr>
      <vt:lpstr>Using Outcodes</vt:lpstr>
      <vt:lpstr>Using Outcodes</vt:lpstr>
      <vt:lpstr>Using Outcodes</vt:lpstr>
      <vt:lpstr>Using Outcodes</vt:lpstr>
      <vt:lpstr>Efficiency</vt:lpstr>
      <vt:lpstr>Cohen Sutherland in 3D</vt:lpstr>
      <vt:lpstr>Liang-Barsky Clipping</vt:lpstr>
      <vt:lpstr>Liang-Barsky Clipping</vt:lpstr>
      <vt:lpstr>Advantages</vt:lpstr>
      <vt:lpstr>Clipping and Normalization</vt:lpstr>
      <vt:lpstr>Plane-Line Intersections</vt:lpstr>
      <vt:lpstr>Normalized Form</vt:lpstr>
      <vt:lpstr>Slide 24</vt:lpstr>
      <vt:lpstr>Part II Objectives</vt:lpstr>
      <vt:lpstr>Polygon Clipping</vt:lpstr>
      <vt:lpstr>Tessellation and Convexity</vt:lpstr>
      <vt:lpstr>Clipping as a Black Box</vt:lpstr>
      <vt:lpstr>Pipeline Clipping of Line Segments</vt:lpstr>
      <vt:lpstr>Pipeline Clipping of Polygons</vt:lpstr>
      <vt:lpstr>Bounding Boxes</vt:lpstr>
      <vt:lpstr>Bounding boxes</vt:lpstr>
      <vt:lpstr>Clipping and Visibility</vt:lpstr>
      <vt:lpstr>Hidden Surface Removal</vt:lpstr>
      <vt:lpstr>Painter’s Algorithm</vt:lpstr>
      <vt:lpstr>Depth Sort</vt:lpstr>
      <vt:lpstr>Easy Cases</vt:lpstr>
      <vt:lpstr>Hard Cases</vt:lpstr>
      <vt:lpstr>Back-Face Removal (Culling)</vt:lpstr>
      <vt:lpstr>Image Space Approach</vt:lpstr>
      <vt:lpstr>z-Buffer Algorithm</vt:lpstr>
      <vt:lpstr>Efficiency</vt:lpstr>
      <vt:lpstr>Scan-Line Algorithm</vt:lpstr>
      <vt:lpstr>Implementation</vt:lpstr>
      <vt:lpstr>Visibility Testing</vt:lpstr>
      <vt:lpstr>Simple Example</vt:lpstr>
      <vt:lpstr>BSP Tree</vt:lpstr>
      <vt:lpstr>Slide 48</vt:lpstr>
      <vt:lpstr>Part III Objectives</vt:lpstr>
      <vt:lpstr>Rasterization</vt:lpstr>
      <vt:lpstr>Scan Conversion of Line Segments</vt:lpstr>
      <vt:lpstr>DDA Algorithm</vt:lpstr>
      <vt:lpstr>Problem</vt:lpstr>
      <vt:lpstr>Using Symmetry</vt:lpstr>
      <vt:lpstr>Bresenham’s Algorithm</vt:lpstr>
      <vt:lpstr>Candidate Pixels</vt:lpstr>
      <vt:lpstr>Decision Variable</vt:lpstr>
      <vt:lpstr>Incremental Form</vt:lpstr>
      <vt:lpstr>Polygon Scan Conversion</vt:lpstr>
      <vt:lpstr>Winding Number</vt:lpstr>
      <vt:lpstr>Filling in the Frame Buffer</vt:lpstr>
      <vt:lpstr>Using Interpolation</vt:lpstr>
      <vt:lpstr>Flood Fill</vt:lpstr>
      <vt:lpstr>Scan Line Fill </vt:lpstr>
      <vt:lpstr>Data Structure</vt:lpstr>
      <vt:lpstr>Aliasing</vt:lpstr>
      <vt:lpstr>Antialiasing by Area Averaging</vt:lpstr>
      <vt:lpstr>Polygon Aliasing</vt:lpstr>
      <vt:lpstr>Slide 69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Graphics Systems and Models</dc:title>
  <dc:creator>The Harris Family</dc:creator>
  <cp:lastModifiedBy>fredh</cp:lastModifiedBy>
  <cp:revision>129</cp:revision>
  <cp:lastPrinted>2001-08-25T23:38:08Z</cp:lastPrinted>
  <dcterms:created xsi:type="dcterms:W3CDTF">2001-08-25T01:58:09Z</dcterms:created>
  <dcterms:modified xsi:type="dcterms:W3CDTF">2009-11-09T18:54:35Z</dcterms:modified>
</cp:coreProperties>
</file>