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317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309" r:id="rId40"/>
    <p:sldId id="310" r:id="rId41"/>
    <p:sldId id="313" r:id="rId42"/>
    <p:sldId id="305" r:id="rId43"/>
    <p:sldId id="314" r:id="rId44"/>
    <p:sldId id="316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  <a:srgbClr val="45D1D7"/>
    <a:srgbClr val="FFD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4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55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8EDD110-9789-4536-8C52-F7F294C06245}" type="datetimeFigureOut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42A2857-5BD8-4694-9AD7-4393C93F7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09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94BD2B-7641-418A-A486-4914F4B983FF}" type="datetimeFigureOut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EE7E1A8-A157-42A6-9FD3-EB861E64B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53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F6C77-8866-4055-90FE-52EF85A2DE12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39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FA792-C984-4B4B-A506-7A632F076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98E25-B172-4CBE-B2EA-92E22A139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EB431-89B9-446B-80B2-4B4DFF714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465D0-A8C5-4DA7-9097-FB62696E9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6187-ABFD-4AF2-995C-5F8278751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7316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81C95-A03C-4B9B-8B24-89C949001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31E5D-E769-427A-836C-7164CFE76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A188F-41A1-4DE6-B265-DD73A2257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D06C8-4329-4F84-AF6C-E83C5DDEB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C6229-3894-4248-ABEB-7914B4A3B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31E5C-EEC7-4111-B146-80D8A7E50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AC6A5-9712-4B03-9D26-51A9136DF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B9948A7-EB2B-4164-97A0-6C131B219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CS 480/680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6096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</a:rPr>
              <a:t>Computer Graphics</a:t>
            </a:r>
          </a:p>
          <a:p>
            <a:pPr eaLnBrk="1" hangingPunct="1"/>
            <a:endParaRPr lang="en-US" sz="16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1600" smtClean="0">
                <a:solidFill>
                  <a:schemeClr val="bg1"/>
                </a:solidFill>
              </a:rPr>
              <a:t>What is Computer Graphics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143000" y="60198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Dr. Frederick C Harris, Jr.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Sketchpad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620000" cy="4953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Ivan Sutherland’s PhD thesis at MIT</a:t>
            </a:r>
          </a:p>
          <a:p>
            <a:pPr lvl="1" eaLnBrk="1" hangingPunct="1">
              <a:defRPr/>
            </a:pPr>
            <a:r>
              <a:rPr lang="en-US" dirty="0" smtClean="0"/>
              <a:t>Recognized the potential of man-machine interaction </a:t>
            </a:r>
          </a:p>
          <a:p>
            <a:pPr lvl="4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Loop</a:t>
            </a:r>
          </a:p>
          <a:p>
            <a:pPr lvl="2" eaLnBrk="1" hangingPunct="1">
              <a:defRPr/>
            </a:pPr>
            <a:r>
              <a:rPr lang="en-US" dirty="0" smtClean="0"/>
              <a:t>Display something</a:t>
            </a:r>
          </a:p>
          <a:p>
            <a:pPr lvl="2" eaLnBrk="1" hangingPunct="1">
              <a:defRPr/>
            </a:pPr>
            <a:r>
              <a:rPr lang="en-US" dirty="0" smtClean="0"/>
              <a:t>User moves light pen</a:t>
            </a:r>
          </a:p>
          <a:p>
            <a:pPr lvl="2" eaLnBrk="1" hangingPunct="1">
              <a:defRPr/>
            </a:pPr>
            <a:r>
              <a:rPr lang="en-US" dirty="0" smtClean="0"/>
              <a:t>Computer generates new display</a:t>
            </a:r>
          </a:p>
          <a:p>
            <a:pPr lvl="4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Sutherland also created many of the now common algorithms for computer graphics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Display Processor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700" smtClean="0"/>
              <a:t>Rather than have the host computer try to refresh display use a special purpose computer called a </a:t>
            </a:r>
            <a:r>
              <a:rPr lang="en-US" sz="2700" i="1" smtClean="0"/>
              <a:t>display processor </a:t>
            </a:r>
            <a:r>
              <a:rPr lang="en-US" sz="2700" smtClean="0"/>
              <a:t>(DPU)</a:t>
            </a:r>
            <a:endParaRPr lang="en-US" sz="2700" i="1" smtClean="0"/>
          </a:p>
          <a:p>
            <a:pPr eaLnBrk="1" hangingPunct="1"/>
            <a:endParaRPr lang="en-US" sz="2700" i="1" smtClean="0"/>
          </a:p>
          <a:p>
            <a:pPr eaLnBrk="1" hangingPunct="1"/>
            <a:endParaRPr lang="en-US" sz="2700" i="1" smtClean="0"/>
          </a:p>
          <a:p>
            <a:pPr eaLnBrk="1" hangingPunct="1"/>
            <a:endParaRPr lang="en-US" sz="2700" i="1" smtClean="0"/>
          </a:p>
          <a:p>
            <a:pPr eaLnBrk="1" hangingPunct="1"/>
            <a:endParaRPr lang="en-US" sz="2700" i="1" smtClean="0"/>
          </a:p>
          <a:p>
            <a:pPr eaLnBrk="1" hangingPunct="1"/>
            <a:r>
              <a:rPr lang="en-US" sz="2700" smtClean="0"/>
              <a:t>Graphics stored in display list (display file) on display processor</a:t>
            </a:r>
          </a:p>
          <a:p>
            <a:pPr eaLnBrk="1" hangingPunct="1"/>
            <a:r>
              <a:rPr lang="en-US" sz="2700" smtClean="0"/>
              <a:t>Host </a:t>
            </a:r>
            <a:r>
              <a:rPr lang="en-US" sz="2700" i="1" smtClean="0"/>
              <a:t>compiles</a:t>
            </a:r>
            <a:r>
              <a:rPr lang="en-US" sz="2700" smtClean="0"/>
              <a:t> display list and sends to DPU</a:t>
            </a:r>
          </a:p>
        </p:txBody>
      </p:sp>
      <p:pic>
        <p:nvPicPr>
          <p:cNvPr id="26627" name="Picture 5" descr="an01f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124200"/>
            <a:ext cx="38258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 View Storage Tube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Created by Tektronix</a:t>
            </a:r>
          </a:p>
          <a:p>
            <a:pPr lvl="1" eaLnBrk="1" hangingPunct="1"/>
            <a:r>
              <a:rPr lang="en-US" smtClean="0"/>
              <a:t>Did not require constant refresh</a:t>
            </a:r>
          </a:p>
          <a:p>
            <a:pPr lvl="1" eaLnBrk="1" hangingPunct="1"/>
            <a:r>
              <a:rPr lang="en-US" smtClean="0"/>
              <a:t>Standard interface to computers</a:t>
            </a:r>
          </a:p>
          <a:p>
            <a:pPr lvl="2" eaLnBrk="1" hangingPunct="1"/>
            <a:r>
              <a:rPr lang="en-US" smtClean="0"/>
              <a:t>Allowed for standard software</a:t>
            </a:r>
          </a:p>
          <a:p>
            <a:pPr lvl="2" eaLnBrk="1" hangingPunct="1"/>
            <a:r>
              <a:rPr lang="en-US" smtClean="0"/>
              <a:t>Plot3D in Fortran</a:t>
            </a:r>
          </a:p>
          <a:p>
            <a:pPr lvl="1" eaLnBrk="1" hangingPunct="1"/>
            <a:r>
              <a:rPr lang="en-US" smtClean="0"/>
              <a:t>Relatively inexpensive</a:t>
            </a:r>
          </a:p>
          <a:p>
            <a:pPr lvl="2" eaLnBrk="1" hangingPunct="1"/>
            <a:r>
              <a:rPr lang="en-US" smtClean="0"/>
              <a:t>Opened door to use of computer graphics for CAD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Graphics: </a:t>
            </a:r>
            <a:br>
              <a:rPr lang="en-US" smtClean="0"/>
            </a:br>
            <a:r>
              <a:rPr lang="en-US" smtClean="0"/>
              <a:t>1970-1980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Raster Graphics</a:t>
            </a:r>
          </a:p>
          <a:p>
            <a:pPr eaLnBrk="1" hangingPunct="1"/>
            <a:r>
              <a:rPr lang="en-US" smtClean="0"/>
              <a:t>Beginning of graphics standards</a:t>
            </a:r>
          </a:p>
          <a:p>
            <a:pPr lvl="1" eaLnBrk="1" hangingPunct="1"/>
            <a:r>
              <a:rPr lang="en-US" smtClean="0"/>
              <a:t>IFIPS</a:t>
            </a:r>
          </a:p>
          <a:p>
            <a:pPr lvl="2" eaLnBrk="1" hangingPunct="1"/>
            <a:r>
              <a:rPr lang="en-US" smtClean="0"/>
              <a:t>GKS: European effort</a:t>
            </a:r>
          </a:p>
          <a:p>
            <a:pPr lvl="3" eaLnBrk="1" hangingPunct="1"/>
            <a:r>
              <a:rPr lang="en-US" smtClean="0"/>
              <a:t>Becomes ISO 2D standard</a:t>
            </a:r>
          </a:p>
          <a:p>
            <a:pPr lvl="2" eaLnBrk="1" hangingPunct="1"/>
            <a:r>
              <a:rPr lang="en-US" smtClean="0"/>
              <a:t>Core: North American effort</a:t>
            </a:r>
          </a:p>
          <a:p>
            <a:pPr lvl="3" eaLnBrk="1" hangingPunct="1"/>
            <a:r>
              <a:rPr lang="en-US" smtClean="0"/>
              <a:t> 3D but fails to become ISO standard</a:t>
            </a:r>
          </a:p>
          <a:p>
            <a:pPr eaLnBrk="1" hangingPunct="1"/>
            <a:r>
              <a:rPr lang="en-US" smtClean="0"/>
              <a:t>Workstations and PCs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Raster Graphics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produced as an array (the </a:t>
            </a:r>
            <a:r>
              <a:rPr lang="en-US" i="1" smtClean="0"/>
              <a:t>raster</a:t>
            </a:r>
            <a:r>
              <a:rPr lang="en-US" smtClean="0"/>
              <a:t>) of picture elements (</a:t>
            </a:r>
            <a:r>
              <a:rPr lang="en-US" i="1" smtClean="0"/>
              <a:t>pixels</a:t>
            </a:r>
            <a:r>
              <a:rPr lang="en-US" smtClean="0"/>
              <a:t>) in the </a:t>
            </a:r>
            <a:r>
              <a:rPr lang="en-US" i="1" smtClean="0"/>
              <a:t>frame buffer</a:t>
            </a:r>
          </a:p>
        </p:txBody>
      </p:sp>
      <p:pic>
        <p:nvPicPr>
          <p:cNvPr id="29699" name="Picture 5" descr="ftp://ftp.cs.unm.edu/pub/angel/BOOK/SECOND_EDITION/FIGURES/JPEG/an01f0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3324225"/>
            <a:ext cx="30924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ftp://ftp.cs.unm.edu/pub/angel/BOOK/SECOND_EDITION/FIGURES/JPEG/an01f0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352800"/>
            <a:ext cx="37338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Raster Graphics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Allows us to go from lines and wire frame images to filled polygons</a:t>
            </a:r>
          </a:p>
        </p:txBody>
      </p:sp>
      <p:pic>
        <p:nvPicPr>
          <p:cNvPr id="30723" name="Picture 5" descr="C:\BOOK\OpenGL\Hue\hu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95600"/>
            <a:ext cx="33051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PCs and Workstations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Although we no longer make the distinction between workstations and PCs, historically they evolved from different roots</a:t>
            </a:r>
          </a:p>
          <a:p>
            <a:pPr lvl="1" eaLnBrk="1" hangingPunct="1"/>
            <a:r>
              <a:rPr lang="en-US" smtClean="0"/>
              <a:t>Early workstations characterized by</a:t>
            </a:r>
          </a:p>
          <a:p>
            <a:pPr lvl="2" eaLnBrk="1" hangingPunct="1"/>
            <a:r>
              <a:rPr lang="en-US" smtClean="0"/>
              <a:t>Networked connection: client-server model</a:t>
            </a:r>
          </a:p>
          <a:p>
            <a:pPr lvl="2" eaLnBrk="1" hangingPunct="1"/>
            <a:r>
              <a:rPr lang="en-US" smtClean="0"/>
              <a:t>High-level of interactivity</a:t>
            </a:r>
          </a:p>
          <a:p>
            <a:pPr lvl="1" eaLnBrk="1" hangingPunct="1"/>
            <a:r>
              <a:rPr lang="en-US" smtClean="0"/>
              <a:t>Early PCs included frame buffer as part of user memory</a:t>
            </a:r>
          </a:p>
          <a:p>
            <a:pPr lvl="2" eaLnBrk="1" hangingPunct="1"/>
            <a:r>
              <a:rPr lang="en-US" smtClean="0"/>
              <a:t>Easy to change contents and create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Graphics: </a:t>
            </a:r>
            <a:br>
              <a:rPr lang="en-US" smtClean="0"/>
            </a:br>
            <a:r>
              <a:rPr lang="en-US" smtClean="0"/>
              <a:t>1980-1990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Realism comes to computer graphics </a:t>
            </a:r>
          </a:p>
        </p:txBody>
      </p:sp>
      <p:pic>
        <p:nvPicPr>
          <p:cNvPr id="32771" name="Picture 5" descr="hu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2771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hu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86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hue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286000"/>
            <a:ext cx="2695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609600" y="5257800"/>
            <a:ext cx="1812925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smooth shading</a:t>
            </a: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3843338" y="5257800"/>
            <a:ext cx="145415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environment</a:t>
            </a:r>
          </a:p>
          <a:p>
            <a:r>
              <a:rPr lang="en-US">
                <a:solidFill>
                  <a:schemeClr val="bg1"/>
                </a:solidFill>
              </a:rPr>
              <a:t>    mapping</a:t>
            </a:r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6629400" y="5257800"/>
            <a:ext cx="1711325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bump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Graphics: </a:t>
            </a:r>
            <a:br>
              <a:rPr lang="en-US" smtClean="0"/>
            </a:br>
            <a:r>
              <a:rPr lang="en-US" smtClean="0"/>
              <a:t>1980-1990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Special purpose hardware</a:t>
            </a:r>
          </a:p>
          <a:p>
            <a:pPr lvl="1" eaLnBrk="1" hangingPunct="1"/>
            <a:r>
              <a:rPr lang="en-US" smtClean="0"/>
              <a:t>Silicon Graphics geometry engine</a:t>
            </a:r>
          </a:p>
          <a:p>
            <a:pPr lvl="2" eaLnBrk="1" hangingPunct="1"/>
            <a:r>
              <a:rPr lang="en-US" smtClean="0"/>
              <a:t>VLSI implementation of graphics pipeline</a:t>
            </a:r>
          </a:p>
          <a:p>
            <a:pPr eaLnBrk="1" hangingPunct="1"/>
            <a:r>
              <a:rPr lang="en-US" smtClean="0"/>
              <a:t>Industry-based standards</a:t>
            </a:r>
          </a:p>
          <a:p>
            <a:pPr lvl="1" eaLnBrk="1" hangingPunct="1"/>
            <a:r>
              <a:rPr lang="en-US" smtClean="0"/>
              <a:t>PHIGS</a:t>
            </a:r>
          </a:p>
          <a:p>
            <a:pPr lvl="1" eaLnBrk="1" hangingPunct="1"/>
            <a:r>
              <a:rPr lang="en-US" smtClean="0"/>
              <a:t>RenderMan</a:t>
            </a:r>
          </a:p>
          <a:p>
            <a:pPr eaLnBrk="1" hangingPunct="1"/>
            <a:r>
              <a:rPr lang="en-US" smtClean="0"/>
              <a:t>Networked graphics: X Window System</a:t>
            </a:r>
          </a:p>
          <a:p>
            <a:pPr eaLnBrk="1" hangingPunct="1"/>
            <a:r>
              <a:rPr lang="en-US" smtClean="0"/>
              <a:t>Human-Computer Interface (HCI)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Graphics: </a:t>
            </a:r>
            <a:br>
              <a:rPr lang="en-US" smtClean="0"/>
            </a:br>
            <a:r>
              <a:rPr lang="en-US" smtClean="0"/>
              <a:t>1990-2000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OpenGL API</a:t>
            </a:r>
          </a:p>
          <a:p>
            <a:pPr eaLnBrk="1" hangingPunct="1"/>
            <a:r>
              <a:rPr lang="en-US" smtClean="0"/>
              <a:t>Completely computer-generated feature-length movies (Toy Story) are successful</a:t>
            </a:r>
          </a:p>
          <a:p>
            <a:pPr eaLnBrk="1" hangingPunct="1"/>
            <a:r>
              <a:rPr lang="en-US" smtClean="0"/>
              <a:t>New hardware capabilities</a:t>
            </a:r>
          </a:p>
          <a:p>
            <a:pPr lvl="1" eaLnBrk="1" hangingPunct="1"/>
            <a:r>
              <a:rPr lang="en-US" smtClean="0"/>
              <a:t>Texture mapping</a:t>
            </a:r>
          </a:p>
          <a:p>
            <a:pPr lvl="1" eaLnBrk="1" hangingPunct="1"/>
            <a:r>
              <a:rPr lang="en-US" smtClean="0"/>
              <a:t>Blending</a:t>
            </a:r>
          </a:p>
          <a:p>
            <a:pPr lvl="1" eaLnBrk="1" hangingPunct="1"/>
            <a:r>
              <a:rPr lang="en-US" smtClean="0"/>
              <a:t>Accumulation, stencil buffers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7391400" cy="5105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In this lecture, we explore what computer graphics is about and survey some application areas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We start with a historical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Graphics: </a:t>
            </a:r>
            <a:br>
              <a:rPr lang="en-US" smtClean="0"/>
            </a:br>
            <a:r>
              <a:rPr lang="en-US" smtClean="0"/>
              <a:t>2000-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Photorealism</a:t>
            </a:r>
          </a:p>
          <a:p>
            <a:pPr eaLnBrk="1" hangingPunct="1"/>
            <a:r>
              <a:rPr lang="en-US" smtClean="0"/>
              <a:t>Graphics cards for PCs dominate market</a:t>
            </a:r>
          </a:p>
          <a:p>
            <a:pPr lvl="1" eaLnBrk="1" hangingPunct="1"/>
            <a:r>
              <a:rPr lang="en-US" smtClean="0"/>
              <a:t>Nvidia, ATI</a:t>
            </a:r>
          </a:p>
          <a:p>
            <a:pPr eaLnBrk="1" hangingPunct="1"/>
            <a:r>
              <a:rPr lang="en-US" smtClean="0"/>
              <a:t>Game boxes and game players determine direction of market</a:t>
            </a:r>
          </a:p>
          <a:p>
            <a:pPr eaLnBrk="1" hangingPunct="1"/>
            <a:r>
              <a:rPr lang="en-US" smtClean="0"/>
              <a:t>Computer graphics routine in movie industry: Maya, Lightwave</a:t>
            </a:r>
          </a:p>
          <a:p>
            <a:pPr eaLnBrk="1" hangingPunct="1"/>
            <a:r>
              <a:rPr lang="en-US" smtClean="0"/>
              <a:t>Programmable pipelines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The Rendering Pipeline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>
                <a:solidFill>
                  <a:schemeClr val="bg1"/>
                </a:solidFill>
              </a:rPr>
              <a:t>The OpenGL rendering pipeline works in the following order: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</a:rPr>
              <a:t>Get vertices, in a specific ordered sequence.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</a:rPr>
              <a:t>Vertex processing via </a:t>
            </a:r>
            <a:r>
              <a:rPr lang="en-US" sz="1600" smtClean="0">
                <a:solidFill>
                  <a:srgbClr val="FF9900"/>
                </a:solidFill>
              </a:rPr>
              <a:t>Vertex Shader</a:t>
            </a:r>
            <a:r>
              <a:rPr lang="en-US" sz="1600" smtClean="0">
                <a:solidFill>
                  <a:schemeClr val="bg1"/>
                </a:solidFill>
              </a:rPr>
              <a:t>.  Each vertex in the stream is processed in turn into an output vertex.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</a:rPr>
              <a:t>Optional primitive </a:t>
            </a:r>
            <a:r>
              <a:rPr lang="en-US" sz="1600" smtClean="0">
                <a:solidFill>
                  <a:srgbClr val="FF9900"/>
                </a:solidFill>
              </a:rPr>
              <a:t>tessellation stages</a:t>
            </a:r>
            <a:r>
              <a:rPr lang="en-US" sz="1600" smtClean="0">
                <a:solidFill>
                  <a:schemeClr val="bg1"/>
                </a:solidFill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</a:rPr>
              <a:t>Primitive assembly and </a:t>
            </a:r>
            <a:r>
              <a:rPr lang="en-US" sz="1600" smtClean="0">
                <a:solidFill>
                  <a:srgbClr val="CC3300"/>
                </a:solidFill>
              </a:rPr>
              <a:t>optional</a:t>
            </a:r>
            <a:r>
              <a:rPr lang="en-US" sz="1600" smtClean="0">
                <a:solidFill>
                  <a:schemeClr val="bg1"/>
                </a:solidFill>
              </a:rPr>
              <a:t> </a:t>
            </a:r>
            <a:r>
              <a:rPr lang="en-US" sz="1600" smtClean="0">
                <a:solidFill>
                  <a:srgbClr val="FF9900"/>
                </a:solidFill>
              </a:rPr>
              <a:t>Geometry Shader</a:t>
            </a:r>
            <a:r>
              <a:rPr lang="en-US" sz="1600" smtClean="0">
                <a:solidFill>
                  <a:schemeClr val="bg1"/>
                </a:solidFill>
              </a:rPr>
              <a:t>  primitive processing. The output is a sequence of primitives.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</a:rPr>
              <a:t>Primitive clipping, and culling.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</a:rPr>
              <a:t>Scan conversion and primitive parameter interpolation.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</a:rPr>
              <a:t>The data for each fragment is processed with a </a:t>
            </a:r>
            <a:r>
              <a:rPr lang="en-US" sz="1600" smtClean="0">
                <a:solidFill>
                  <a:srgbClr val="FF9900"/>
                </a:solidFill>
              </a:rPr>
              <a:t>Fragment Shader</a:t>
            </a:r>
            <a:r>
              <a:rPr lang="en-US" sz="1600" smtClean="0">
                <a:solidFill>
                  <a:schemeClr val="bg1"/>
                </a:solidFill>
              </a:rPr>
              <a:t>. Each fragment generates a number of outputs.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</a:rPr>
              <a:t>Per-sample blending, depth, and stencil operations.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800" smtClean="0"/>
          </a:p>
        </p:txBody>
      </p:sp>
      <p:pic>
        <p:nvPicPr>
          <p:cNvPr id="39941" name="Picture 5" descr="RenderingPipe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420" y="1219199"/>
            <a:ext cx="3597780" cy="559536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46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Computer Graphics</a:t>
            </a:r>
          </a:p>
          <a:p>
            <a:r>
              <a:rPr lang="en-US" dirty="0" smtClean="0"/>
              <a:t>Why is Ivan Sutherland famous? </a:t>
            </a:r>
          </a:p>
          <a:p>
            <a:r>
              <a:rPr lang="en-US" dirty="0" smtClean="0"/>
              <a:t>What else did we cover?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Fundamental imaging notions</a:t>
            </a:r>
          </a:p>
          <a:p>
            <a:r>
              <a:rPr lang="en-US" smtClean="0"/>
              <a:t>Physical basis for image formation</a:t>
            </a:r>
          </a:p>
          <a:p>
            <a:pPr lvl="1"/>
            <a:r>
              <a:rPr lang="en-US" smtClean="0"/>
              <a:t>Light</a:t>
            </a:r>
          </a:p>
          <a:p>
            <a:pPr lvl="1"/>
            <a:r>
              <a:rPr lang="en-US" smtClean="0"/>
              <a:t>Color</a:t>
            </a:r>
          </a:p>
          <a:p>
            <a:pPr lvl="1"/>
            <a:r>
              <a:rPr lang="en-US" smtClean="0"/>
              <a:t>Perception</a:t>
            </a:r>
          </a:p>
          <a:p>
            <a:r>
              <a:rPr lang="en-US" smtClean="0"/>
              <a:t>Synthetic camera model</a:t>
            </a:r>
          </a:p>
          <a:p>
            <a:r>
              <a:rPr lang="en-US" smtClean="0"/>
              <a:t>Other models</a:t>
            </a:r>
          </a:p>
        </p:txBody>
      </p:sp>
    </p:spTree>
    <p:extLst>
      <p:ext uri="{BB962C8B-B14F-4D97-AF65-F5344CB8AC3E}">
        <p14:creationId xmlns:p14="http://schemas.microsoft.com/office/powerpoint/2010/main" val="239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Formation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computer graphics, we form images which are generally two dimensional using a process analogous to how images are formed by physical imaging systems</a:t>
            </a:r>
          </a:p>
          <a:p>
            <a:pPr lvl="1"/>
            <a:r>
              <a:rPr lang="en-US" smtClean="0"/>
              <a:t>Cameras</a:t>
            </a:r>
          </a:p>
          <a:p>
            <a:pPr lvl="1"/>
            <a:r>
              <a:rPr lang="en-US" smtClean="0"/>
              <a:t>Microscopes</a:t>
            </a:r>
          </a:p>
          <a:p>
            <a:pPr lvl="1"/>
            <a:r>
              <a:rPr lang="en-US" smtClean="0"/>
              <a:t>Telescopes</a:t>
            </a:r>
          </a:p>
          <a:p>
            <a:pPr lvl="1"/>
            <a:r>
              <a:rPr lang="en-US" smtClean="0"/>
              <a:t>Human visual system</a:t>
            </a:r>
          </a:p>
        </p:txBody>
      </p:sp>
    </p:spTree>
    <p:extLst>
      <p:ext uri="{BB962C8B-B14F-4D97-AF65-F5344CB8AC3E}">
        <p14:creationId xmlns:p14="http://schemas.microsoft.com/office/powerpoint/2010/main" val="1080246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 of Image Formation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Objects</a:t>
            </a:r>
          </a:p>
          <a:p>
            <a:r>
              <a:rPr lang="en-US" smtClean="0"/>
              <a:t>Viewer</a:t>
            </a:r>
          </a:p>
          <a:p>
            <a:r>
              <a:rPr lang="en-US" smtClean="0"/>
              <a:t>Light source(s)</a:t>
            </a:r>
          </a:p>
          <a:p>
            <a:endParaRPr lang="en-US" smtClean="0"/>
          </a:p>
          <a:p>
            <a:r>
              <a:rPr lang="en-US" smtClean="0"/>
              <a:t>Attributes that govern how light interacts with the materials in the scene</a:t>
            </a:r>
          </a:p>
          <a:p>
            <a:r>
              <a:rPr lang="en-US" smtClean="0"/>
              <a:t>Note the independence of the objects, the viewer, and the light source(s)</a:t>
            </a:r>
          </a:p>
        </p:txBody>
      </p:sp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lvl="1"/>
            <a:fld id="{1907708D-B9CC-4F57-A446-CE7954FE23D4}" type="slidenum">
              <a:rPr lang="es-ES"/>
              <a:pPr lvl="1"/>
              <a:t>26</a:t>
            </a:fld>
            <a:endParaRPr lang="es-ES"/>
          </a:p>
        </p:txBody>
      </p:sp>
      <p:pic>
        <p:nvPicPr>
          <p:cNvPr id="18438" name="Picture 5" descr="ftp://ftp.cs.unm.edu/pub/angel/BOOK/SECOND_EDITION/FIGURES/JPEG/an01f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2471738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529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Light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Light</a:t>
            </a:r>
            <a:r>
              <a:rPr lang="en-US" smtClean="0"/>
              <a:t> is the part of the electromagnetic spectrum that causes a reaction in our visual systems</a:t>
            </a:r>
          </a:p>
          <a:p>
            <a:r>
              <a:rPr lang="en-US" smtClean="0"/>
              <a:t>Generally these are wavelengths in the range of about 350-750 nm (nanometers)</a:t>
            </a:r>
          </a:p>
          <a:p>
            <a:r>
              <a:rPr lang="en-US" smtClean="0"/>
              <a:t>Long wavelengths appear as reds and short wavelengths as blues</a:t>
            </a:r>
          </a:p>
        </p:txBody>
      </p:sp>
    </p:spTree>
    <p:extLst>
      <p:ext uri="{BB962C8B-B14F-4D97-AF65-F5344CB8AC3E}">
        <p14:creationId xmlns:p14="http://schemas.microsoft.com/office/powerpoint/2010/main" val="1589393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Ray Tracing and Geometric Optics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dirty="0" smtClean="0"/>
              <a:t>One way to form an image is to</a:t>
            </a:r>
          </a:p>
          <a:p>
            <a:pPr>
              <a:buFontTx/>
              <a:buNone/>
            </a:pPr>
            <a:r>
              <a:rPr lang="en-US" dirty="0" smtClean="0"/>
              <a:t>follow rays of light from a</a:t>
            </a:r>
          </a:p>
          <a:p>
            <a:pPr>
              <a:buFontTx/>
              <a:buNone/>
            </a:pPr>
            <a:r>
              <a:rPr lang="en-US" dirty="0" smtClean="0"/>
              <a:t>point source finding which</a:t>
            </a:r>
          </a:p>
          <a:p>
            <a:pPr>
              <a:buFontTx/>
              <a:buNone/>
            </a:pPr>
            <a:r>
              <a:rPr lang="en-US" dirty="0" smtClean="0"/>
              <a:t>rays enter the lens of the</a:t>
            </a:r>
          </a:p>
          <a:p>
            <a:pPr>
              <a:buFontTx/>
              <a:buNone/>
            </a:pPr>
            <a:r>
              <a:rPr lang="en-US" dirty="0" smtClean="0"/>
              <a:t>camera. However, each </a:t>
            </a:r>
          </a:p>
          <a:p>
            <a:pPr>
              <a:buFontTx/>
              <a:buNone/>
            </a:pPr>
            <a:r>
              <a:rPr lang="en-US" dirty="0" smtClean="0"/>
              <a:t>ray of light may have </a:t>
            </a:r>
          </a:p>
          <a:p>
            <a:pPr>
              <a:buFontTx/>
              <a:buNone/>
            </a:pPr>
            <a:r>
              <a:rPr lang="en-US" dirty="0" smtClean="0"/>
              <a:t>multiple interactions with objects</a:t>
            </a:r>
          </a:p>
          <a:p>
            <a:pPr>
              <a:buFontTx/>
              <a:buNone/>
            </a:pPr>
            <a:r>
              <a:rPr lang="en-US" dirty="0" smtClean="0"/>
              <a:t>before being absorbed or going to infinity.</a:t>
            </a:r>
          </a:p>
        </p:txBody>
      </p:sp>
      <p:pic>
        <p:nvPicPr>
          <p:cNvPr id="20484" name="Picture 5" descr="an01f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133601"/>
            <a:ext cx="2643188" cy="275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140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Luminance and Color Images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Luminance Image</a:t>
            </a:r>
          </a:p>
          <a:p>
            <a:pPr lvl="1"/>
            <a:r>
              <a:rPr lang="en-US" dirty="0" smtClean="0"/>
              <a:t>Monochromatic </a:t>
            </a:r>
          </a:p>
          <a:p>
            <a:pPr lvl="1"/>
            <a:r>
              <a:rPr lang="en-US" dirty="0" smtClean="0"/>
              <a:t>Values are gray levels</a:t>
            </a:r>
          </a:p>
          <a:p>
            <a:pPr lvl="1"/>
            <a:r>
              <a:rPr lang="en-US" dirty="0" smtClean="0"/>
              <a:t>Analogous to working with black and white film or television</a:t>
            </a:r>
          </a:p>
          <a:p>
            <a:r>
              <a:rPr lang="en-US" dirty="0" smtClean="0"/>
              <a:t>Color Image</a:t>
            </a:r>
          </a:p>
          <a:p>
            <a:pPr lvl="1"/>
            <a:r>
              <a:rPr lang="en-US" dirty="0" smtClean="0"/>
              <a:t>Has perceptional attributes of hue, saturation, and lightness</a:t>
            </a:r>
          </a:p>
          <a:p>
            <a:pPr lvl="1"/>
            <a:r>
              <a:rPr lang="en-US" dirty="0" smtClean="0"/>
              <a:t>Do we have to match every frequency in visible spectrum? No!</a:t>
            </a:r>
          </a:p>
        </p:txBody>
      </p:sp>
    </p:spTree>
    <p:extLst>
      <p:ext uri="{BB962C8B-B14F-4D97-AF65-F5344CB8AC3E}">
        <p14:creationId xmlns:p14="http://schemas.microsoft.com/office/powerpoint/2010/main" val="207851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Graphics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So, </a:t>
            </a:r>
            <a:r>
              <a:rPr lang="en-US" smtClean="0"/>
              <a:t>What is Computer Graphics</a:t>
            </a:r>
            <a:r>
              <a:rPr lang="en-US" i="1" smtClean="0"/>
              <a:t>?</a:t>
            </a:r>
          </a:p>
          <a:p>
            <a:pPr eaLnBrk="1" hangingPunct="1"/>
            <a:r>
              <a:rPr lang="en-US" i="1" smtClean="0"/>
              <a:t>Computer graphics</a:t>
            </a:r>
            <a:r>
              <a:rPr lang="en-US" smtClean="0"/>
              <a:t> deals with all aspects of creating images with a computer</a:t>
            </a:r>
          </a:p>
          <a:p>
            <a:pPr lvl="1" eaLnBrk="1" hangingPunct="1"/>
            <a:r>
              <a:rPr lang="en-US" smtClean="0"/>
              <a:t>Hardware</a:t>
            </a:r>
          </a:p>
          <a:p>
            <a:pPr lvl="1" eaLnBrk="1" hangingPunct="1"/>
            <a:r>
              <a:rPr lang="en-US" smtClean="0"/>
              <a:t>Software</a:t>
            </a:r>
          </a:p>
          <a:p>
            <a:pPr lvl="1" eaLnBrk="1" hangingPunct="1"/>
            <a:r>
              <a:rPr lang="en-US" smtClean="0"/>
              <a:t>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Three-Color Theory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visual system has two types of sensors</a:t>
            </a:r>
          </a:p>
          <a:p>
            <a:pPr lvl="1"/>
            <a:r>
              <a:rPr lang="en-US" dirty="0" smtClean="0"/>
              <a:t>Rods: monochromatic, night vision</a:t>
            </a:r>
          </a:p>
          <a:p>
            <a:pPr lvl="1"/>
            <a:r>
              <a:rPr lang="en-US" dirty="0" smtClean="0"/>
              <a:t>Cones</a:t>
            </a:r>
          </a:p>
          <a:p>
            <a:pPr lvl="2"/>
            <a:r>
              <a:rPr lang="en-US" dirty="0" smtClean="0"/>
              <a:t>Color sensitive</a:t>
            </a:r>
          </a:p>
          <a:p>
            <a:pPr lvl="2"/>
            <a:r>
              <a:rPr lang="en-US" dirty="0" smtClean="0"/>
              <a:t>Three types of cones</a:t>
            </a:r>
          </a:p>
          <a:p>
            <a:pPr lvl="2"/>
            <a:r>
              <a:rPr lang="en-US" dirty="0" smtClean="0"/>
              <a:t>Only three values </a:t>
            </a:r>
          </a:p>
          <a:p>
            <a:pPr lvl="3"/>
            <a:r>
              <a:rPr lang="en-US" dirty="0" smtClean="0"/>
              <a:t>(the </a:t>
            </a:r>
            <a:r>
              <a:rPr lang="en-US" i="1" dirty="0" err="1" smtClean="0"/>
              <a:t>tristimulus</a:t>
            </a:r>
            <a:r>
              <a:rPr lang="en-US" dirty="0" smtClean="0"/>
              <a:t> values) are sent to the brain</a:t>
            </a:r>
          </a:p>
          <a:p>
            <a:r>
              <a:rPr lang="en-US" dirty="0" smtClean="0"/>
              <a:t>Need only match these three values</a:t>
            </a:r>
          </a:p>
          <a:p>
            <a:pPr lvl="1"/>
            <a:r>
              <a:rPr lang="en-US" dirty="0" smtClean="0"/>
              <a:t>Need only three </a:t>
            </a:r>
            <a:r>
              <a:rPr lang="en-US" i="1" dirty="0" smtClean="0"/>
              <a:t>primary</a:t>
            </a:r>
            <a:r>
              <a:rPr lang="en-US" dirty="0" smtClean="0"/>
              <a:t> colors</a:t>
            </a:r>
          </a:p>
        </p:txBody>
      </p:sp>
      <p:pic>
        <p:nvPicPr>
          <p:cNvPr id="22532" name="Picture 5" descr="ftp://ftp.cs.unm.edu/pub/angel/BOOK/SECOND_EDITION/FIGURES/JPEG/an01f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130550"/>
            <a:ext cx="2362629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906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 Color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Additive color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Form a color by adding amounts of three primaries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CRTs, projection systems, positive film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Primaries are Red (R), Green (G), Blue (B)</a:t>
            </a:r>
          </a:p>
        </p:txBody>
      </p:sp>
    </p:spTree>
    <p:extLst>
      <p:ext uri="{BB962C8B-B14F-4D97-AF65-F5344CB8AC3E}">
        <p14:creationId xmlns:p14="http://schemas.microsoft.com/office/powerpoint/2010/main" val="1191595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Subtractive Color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Subtractive color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Form a color by filtering white light with Cyan (C), Magenta (M), and Yellow (Y) filters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Light-material interactions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Printing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Negative film</a:t>
            </a:r>
          </a:p>
        </p:txBody>
      </p:sp>
    </p:spTree>
    <p:extLst>
      <p:ext uri="{BB962C8B-B14F-4D97-AF65-F5344CB8AC3E}">
        <p14:creationId xmlns:p14="http://schemas.microsoft.com/office/powerpoint/2010/main" val="1705450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Pinhole Camera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5" name="Picture 5" descr="ftp://ftp.cs.unm.edu/pub/angel/BOOK/SECOND_EDITION/FIGURES/JPEG/an01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725" y="1676400"/>
            <a:ext cx="4816475" cy="253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524000" y="4648200"/>
            <a:ext cx="114807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x</a:t>
            </a:r>
            <a:r>
              <a:rPr lang="en-US" i="1" baseline="-25000" dirty="0" err="1">
                <a:solidFill>
                  <a:schemeClr val="bg1"/>
                </a:solidFill>
              </a:rPr>
              <a:t>p</a:t>
            </a:r>
            <a:r>
              <a:rPr lang="en-US" i="1" dirty="0">
                <a:solidFill>
                  <a:schemeClr val="bg1"/>
                </a:solidFill>
              </a:rPr>
              <a:t>= -x/z/d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3352800" y="4648200"/>
            <a:ext cx="114807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y</a:t>
            </a:r>
            <a:r>
              <a:rPr lang="en-US" i="1" baseline="-25000" dirty="0" err="1">
                <a:solidFill>
                  <a:schemeClr val="bg1"/>
                </a:solidFill>
              </a:rPr>
              <a:t>p</a:t>
            </a:r>
            <a:r>
              <a:rPr lang="en-US" i="1" dirty="0">
                <a:solidFill>
                  <a:schemeClr val="bg1"/>
                </a:solidFill>
              </a:rPr>
              <a:t>= -y/z/d</a:t>
            </a: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1559356" y="4267200"/>
            <a:ext cx="545104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Use trigonometry to find projection of point at (</a:t>
            </a:r>
            <a:r>
              <a:rPr lang="en-US" dirty="0" err="1">
                <a:solidFill>
                  <a:schemeClr val="bg1"/>
                </a:solidFill>
              </a:rPr>
              <a:t>x,y,z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1500614" y="5181600"/>
            <a:ext cx="451918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These are equations of simple perspective</a:t>
            </a:r>
          </a:p>
        </p:txBody>
      </p: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5257800" y="4648200"/>
            <a:ext cx="71205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z</a:t>
            </a:r>
            <a:r>
              <a:rPr lang="en-US" i="1" baseline="-25000" dirty="0" err="1">
                <a:solidFill>
                  <a:schemeClr val="bg1"/>
                </a:solidFill>
              </a:rPr>
              <a:t>p</a:t>
            </a:r>
            <a:r>
              <a:rPr lang="en-US" i="1" dirty="0">
                <a:solidFill>
                  <a:schemeClr val="bg1"/>
                </a:solidFill>
              </a:rPr>
              <a:t>= d</a:t>
            </a:r>
          </a:p>
        </p:txBody>
      </p:sp>
    </p:spTree>
    <p:extLst>
      <p:ext uri="{BB962C8B-B14F-4D97-AF65-F5344CB8AC3E}">
        <p14:creationId xmlns:p14="http://schemas.microsoft.com/office/powerpoint/2010/main" val="3047084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Synthetic Camera Model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9" name="Picture 5" descr="ftp://ftp.cs.unm.edu/pub/angel/BOOK/SECOND_EDITION/FIGURES/JPEG/an01f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80021"/>
            <a:ext cx="6650215" cy="517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819400" y="5257800"/>
            <a:ext cx="25669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/>
              <a:t>center of projection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119687" y="4343400"/>
            <a:ext cx="16621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/>
              <a:t>image plane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676400" y="2743200"/>
            <a:ext cx="12827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/>
              <a:t>projector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2362200" y="3048000"/>
            <a:ext cx="609600" cy="10668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 flipV="1">
            <a:off x="4419600" y="3886200"/>
            <a:ext cx="838200" cy="6096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 flipV="1">
            <a:off x="2667000" y="4953000"/>
            <a:ext cx="381000" cy="4572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199187" y="3962400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 flipV="1">
            <a:off x="5867400" y="3733800"/>
            <a:ext cx="381000" cy="3810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4648200" y="4876800"/>
            <a:ext cx="19939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/>
              <a:t>projection of </a:t>
            </a:r>
            <a:r>
              <a:rPr lang="en-US" b="1" dirty="0"/>
              <a:t>p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 flipV="1">
            <a:off x="4191000" y="4267200"/>
            <a:ext cx="685800" cy="7620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84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Advantages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Separation of objects, viewer, light sources</a:t>
            </a:r>
          </a:p>
          <a:p>
            <a:r>
              <a:rPr lang="en-US" smtClean="0"/>
              <a:t>Two-dimensional graphics is a special case of three-dimensional graphics</a:t>
            </a:r>
          </a:p>
          <a:p>
            <a:r>
              <a:rPr lang="en-US" smtClean="0"/>
              <a:t>Leads to simple software API</a:t>
            </a:r>
          </a:p>
          <a:p>
            <a:pPr lvl="1"/>
            <a:r>
              <a:rPr lang="en-US" smtClean="0"/>
              <a:t>Specify objects, lights, camera, attributes</a:t>
            </a:r>
          </a:p>
          <a:p>
            <a:pPr lvl="1"/>
            <a:r>
              <a:rPr lang="en-US" smtClean="0"/>
              <a:t>Let implementation determine image</a:t>
            </a:r>
          </a:p>
          <a:p>
            <a:r>
              <a:rPr lang="en-US" smtClean="0"/>
              <a:t>Leads to fast hardware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1131493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vs Local Lighting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Cannot compute color or shade of each object independently</a:t>
            </a:r>
          </a:p>
          <a:p>
            <a:pPr lvl="1"/>
            <a:r>
              <a:rPr lang="en-US" smtClean="0"/>
              <a:t>Some objects are blocked from light</a:t>
            </a:r>
          </a:p>
          <a:p>
            <a:pPr lvl="1"/>
            <a:r>
              <a:rPr lang="en-US" smtClean="0"/>
              <a:t>Light can reflect from object to object</a:t>
            </a:r>
          </a:p>
          <a:p>
            <a:pPr lvl="1"/>
            <a:r>
              <a:rPr lang="en-US" smtClean="0"/>
              <a:t>Some objects might be translucent</a:t>
            </a:r>
          </a:p>
        </p:txBody>
      </p:sp>
      <p:pic>
        <p:nvPicPr>
          <p:cNvPr id="28678" name="Picture 5" descr="ftp://ftp.cs.unm.edu/pub/angel/BOOK/SECOND_EDITION/FIGURES/JPEG/an01f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210050"/>
            <a:ext cx="298608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7305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not ray tracing?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Ray tracing seems more physically based so why don’t we use it to design a graphics system?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Possible and is actually simple for simple objects such as polygons and quadrics with simple point sources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In principle, can produce global lighting effects such as shadows and multiple reflections but ray tracing is slow and not well-suited for interactive applications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Ray tracing with GPUs is close to real time</a:t>
            </a:r>
          </a:p>
        </p:txBody>
      </p:sp>
    </p:spTree>
    <p:extLst>
      <p:ext uri="{BB962C8B-B14F-4D97-AF65-F5344CB8AC3E}">
        <p14:creationId xmlns:p14="http://schemas.microsoft.com/office/powerpoint/2010/main" val="1020645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90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API Contents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Functions that specify what we need to form an image</a:t>
            </a:r>
          </a:p>
          <a:p>
            <a:pPr lvl="1"/>
            <a:r>
              <a:rPr lang="en-US" dirty="0" smtClean="0"/>
              <a:t>Objects</a:t>
            </a:r>
          </a:p>
          <a:p>
            <a:pPr lvl="1"/>
            <a:r>
              <a:rPr lang="en-US" dirty="0" smtClean="0"/>
              <a:t>Viewer</a:t>
            </a:r>
          </a:p>
          <a:p>
            <a:pPr lvl="1"/>
            <a:r>
              <a:rPr lang="en-US" dirty="0" smtClean="0"/>
              <a:t>Light Source(s)</a:t>
            </a:r>
          </a:p>
          <a:p>
            <a:pPr lvl="1"/>
            <a:r>
              <a:rPr lang="en-US" dirty="0" smtClean="0"/>
              <a:t>Materials</a:t>
            </a:r>
          </a:p>
          <a:p>
            <a:r>
              <a:rPr lang="en-US" dirty="0" smtClean="0"/>
              <a:t>Other information</a:t>
            </a:r>
          </a:p>
          <a:p>
            <a:pPr lvl="1"/>
            <a:r>
              <a:rPr lang="en-US" dirty="0" smtClean="0"/>
              <a:t>Input from devices such as mouse and keyboard</a:t>
            </a:r>
          </a:p>
          <a:p>
            <a:pPr lvl="1"/>
            <a:r>
              <a:rPr lang="en-US" dirty="0" smtClean="0"/>
              <a:t>Capabilities of system</a:t>
            </a:r>
          </a:p>
        </p:txBody>
      </p:sp>
    </p:spTree>
    <p:extLst>
      <p:ext uri="{BB962C8B-B14F-4D97-AF65-F5344CB8AC3E}">
        <p14:creationId xmlns:p14="http://schemas.microsoft.com/office/powerpoint/2010/main" val="357044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	Example	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Where did this image come from?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hardware/software did we need to produce it?</a:t>
            </a:r>
          </a:p>
        </p:txBody>
      </p:sp>
      <p:pic>
        <p:nvPicPr>
          <p:cNvPr id="19459" name="Picture 5" descr="C:\BOOK\OpenGL\Hue\hu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09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 Specification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Most APIs support a limited set of primitives including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Points (0D object)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Line segments (1D objects)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Polygons (2D objects)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Some curves and surfaces</a:t>
            </a:r>
          </a:p>
          <a:p>
            <a:pPr lvl="2">
              <a:lnSpc>
                <a:spcPct val="90000"/>
              </a:lnSpc>
            </a:pPr>
            <a:r>
              <a:rPr lang="en-US" sz="2400" smtClean="0"/>
              <a:t>Quadrics</a:t>
            </a:r>
          </a:p>
          <a:p>
            <a:pPr lvl="2">
              <a:lnSpc>
                <a:spcPct val="90000"/>
              </a:lnSpc>
            </a:pPr>
            <a:r>
              <a:rPr lang="en-US" sz="2400" smtClean="0"/>
              <a:t>Parametric polynomials</a:t>
            </a:r>
          </a:p>
          <a:p>
            <a:pPr>
              <a:lnSpc>
                <a:spcPct val="90000"/>
              </a:lnSpc>
            </a:pPr>
            <a:r>
              <a:rPr lang="en-US" smtClean="0"/>
              <a:t>All are</a:t>
            </a:r>
            <a:r>
              <a:rPr lang="en-US" sz="3500" smtClean="0"/>
              <a:t> </a:t>
            </a:r>
            <a:r>
              <a:rPr lang="en-US" smtClean="0"/>
              <a:t>defined through locations in space or </a:t>
            </a:r>
            <a:r>
              <a:rPr lang="en-US" i="1" smtClean="0"/>
              <a:t>vertices</a:t>
            </a:r>
          </a:p>
        </p:txBody>
      </p:sp>
    </p:spTree>
    <p:extLst>
      <p:ext uri="{BB962C8B-B14F-4D97-AF65-F5344CB8AC3E}">
        <p14:creationId xmlns:p14="http://schemas.microsoft.com/office/powerpoint/2010/main" val="273639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Camera Specification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Six degrees of freedom</a:t>
            </a:r>
          </a:p>
          <a:p>
            <a:pPr lvl="1"/>
            <a:r>
              <a:rPr lang="en-US" dirty="0" smtClean="0"/>
              <a:t>Position of center of lens</a:t>
            </a:r>
          </a:p>
          <a:p>
            <a:pPr lvl="1"/>
            <a:r>
              <a:rPr lang="en-US" dirty="0" smtClean="0"/>
              <a:t>Orientation</a:t>
            </a:r>
          </a:p>
          <a:p>
            <a:r>
              <a:rPr lang="en-US" dirty="0" smtClean="0"/>
              <a:t>Lens</a:t>
            </a:r>
          </a:p>
          <a:p>
            <a:r>
              <a:rPr lang="en-US" dirty="0" smtClean="0"/>
              <a:t>Film size</a:t>
            </a:r>
          </a:p>
          <a:p>
            <a:r>
              <a:rPr lang="en-US" dirty="0" smtClean="0"/>
              <a:t>Orientation of film plane</a:t>
            </a:r>
          </a:p>
        </p:txBody>
      </p:sp>
      <p:pic>
        <p:nvPicPr>
          <p:cNvPr id="31750" name="Picture 5" descr="ftp://ftp.cs.unm.edu/pub/angel/BOOK/SECOND_EDITION/FIGURES/JPEG/an01f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09800"/>
            <a:ext cx="3378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8088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Clipping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Just as a real camera cannot “see” the whole world, the virtual camera can only see part of the world or object space</a:t>
            </a:r>
          </a:p>
          <a:p>
            <a:pPr lvl="1"/>
            <a:r>
              <a:rPr lang="en-US" smtClean="0"/>
              <a:t>Objects that are not within this volume are said to be </a:t>
            </a:r>
            <a:r>
              <a:rPr lang="en-US" i="1" smtClean="0"/>
              <a:t>clipped</a:t>
            </a:r>
            <a:r>
              <a:rPr lang="en-US" smtClean="0"/>
              <a:t> out of the scene</a:t>
            </a:r>
          </a:p>
        </p:txBody>
      </p:sp>
      <p:pic>
        <p:nvPicPr>
          <p:cNvPr id="23558" name="Picture 6" descr="an05f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63382"/>
            <a:ext cx="2415378" cy="214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an05f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572000"/>
            <a:ext cx="38862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7424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Lights and Materials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Types of lights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Point sources vs distributed sources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Spot lights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Near and far sources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Color properties</a:t>
            </a:r>
          </a:p>
          <a:p>
            <a:pPr>
              <a:lnSpc>
                <a:spcPct val="90000"/>
              </a:lnSpc>
            </a:pPr>
            <a:r>
              <a:rPr lang="en-US" smtClean="0"/>
              <a:t>Material properties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Absorption: color properties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Scattering</a:t>
            </a:r>
          </a:p>
          <a:p>
            <a:pPr lvl="2">
              <a:lnSpc>
                <a:spcPct val="90000"/>
              </a:lnSpc>
            </a:pPr>
            <a:r>
              <a:rPr lang="en-US" sz="2400" smtClean="0"/>
              <a:t>Diffuse</a:t>
            </a:r>
          </a:p>
          <a:p>
            <a:pPr lvl="2">
              <a:lnSpc>
                <a:spcPct val="90000"/>
              </a:lnSpc>
            </a:pPr>
            <a:r>
              <a:rPr lang="en-US" sz="2400" smtClean="0"/>
              <a:t>Specular</a:t>
            </a:r>
          </a:p>
        </p:txBody>
      </p:sp>
    </p:spTree>
    <p:extLst>
      <p:ext uri="{BB962C8B-B14F-4D97-AF65-F5344CB8AC3E}">
        <p14:creationId xmlns:p14="http://schemas.microsoft.com/office/powerpoint/2010/main" val="20536803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Preliminary Answer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Application</a:t>
            </a:r>
            <a:r>
              <a:rPr lang="en-US" smtClean="0"/>
              <a:t>: </a:t>
            </a:r>
          </a:p>
          <a:p>
            <a:pPr lvl="1" eaLnBrk="1" hangingPunct="1"/>
            <a:r>
              <a:rPr lang="en-US" smtClean="0"/>
              <a:t>The object is an artist’s rendition of the sun for an animation to be shown in a domed environment (planetarium)</a:t>
            </a:r>
          </a:p>
          <a:p>
            <a:pPr eaLnBrk="1" hangingPunct="1"/>
            <a:r>
              <a:rPr lang="en-US" b="1" smtClean="0"/>
              <a:t>Software</a:t>
            </a:r>
            <a:r>
              <a:rPr lang="en-US" smtClean="0"/>
              <a:t>: </a:t>
            </a:r>
          </a:p>
          <a:p>
            <a:pPr lvl="1" eaLnBrk="1" hangingPunct="1"/>
            <a:r>
              <a:rPr lang="en-US" smtClean="0"/>
              <a:t>Maya for modeling and rendering but Maya is built on top of OpenGL</a:t>
            </a:r>
          </a:p>
          <a:p>
            <a:pPr eaLnBrk="1" hangingPunct="1"/>
            <a:r>
              <a:rPr lang="en-US" b="1" smtClean="0"/>
              <a:t>Hardware</a:t>
            </a:r>
            <a:r>
              <a:rPr lang="en-US" smtClean="0"/>
              <a:t>: </a:t>
            </a:r>
          </a:p>
          <a:p>
            <a:pPr lvl="1" eaLnBrk="1" hangingPunct="1"/>
            <a:r>
              <a:rPr lang="en-US" smtClean="0"/>
              <a:t>PC with graphics card for modeling and rendering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Graphics System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990600" y="4430713"/>
            <a:ext cx="1544638" cy="369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Input devices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6938963" y="4430713"/>
            <a:ext cx="1900237" cy="369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Ctr="1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Output device</a:t>
            </a: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590800" y="4267200"/>
            <a:ext cx="45720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Ctr="1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Image formed in frame buffer</a:t>
            </a:r>
          </a:p>
        </p:txBody>
      </p:sp>
      <p:pic>
        <p:nvPicPr>
          <p:cNvPr id="21510" name="Picture 10" descr="AN01F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7135813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CRT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Can be used either as a line-drawing device (calligraphic) or to display contents of frame buffer (raster mode)</a:t>
            </a:r>
          </a:p>
        </p:txBody>
      </p:sp>
      <p:pic>
        <p:nvPicPr>
          <p:cNvPr id="22531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584835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Graphics: </a:t>
            </a:r>
            <a:br>
              <a:rPr lang="en-US" smtClean="0"/>
            </a:br>
            <a:r>
              <a:rPr lang="en-US" smtClean="0"/>
              <a:t>1950-1960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graphics goes back to the earliest days of computing</a:t>
            </a:r>
          </a:p>
          <a:p>
            <a:pPr lvl="1" eaLnBrk="1" hangingPunct="1"/>
            <a:r>
              <a:rPr lang="en-US" smtClean="0"/>
              <a:t>Strip charts</a:t>
            </a:r>
          </a:p>
          <a:p>
            <a:pPr lvl="1" eaLnBrk="1" hangingPunct="1"/>
            <a:r>
              <a:rPr lang="en-US" smtClean="0"/>
              <a:t>Pen plotters</a:t>
            </a:r>
          </a:p>
          <a:p>
            <a:pPr lvl="1" eaLnBrk="1" hangingPunct="1"/>
            <a:r>
              <a:rPr lang="en-US" smtClean="0"/>
              <a:t>Simple displays using A/D converters to go from computer to calligraphic CRT</a:t>
            </a:r>
          </a:p>
          <a:p>
            <a:pPr eaLnBrk="1" hangingPunct="1"/>
            <a:r>
              <a:rPr lang="en-US" smtClean="0"/>
              <a:t>Cost of refresh for CRT too high </a:t>
            </a:r>
          </a:p>
          <a:p>
            <a:pPr lvl="1" eaLnBrk="1" hangingPunct="1"/>
            <a:r>
              <a:rPr lang="en-US" smtClean="0"/>
              <a:t>Computers slow, expensive, unreliable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Graphics: </a:t>
            </a:r>
            <a:br>
              <a:rPr lang="en-US" smtClean="0"/>
            </a:br>
            <a:r>
              <a:rPr lang="en-US" smtClean="0"/>
              <a:t>1960-1970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Wireframe</a:t>
            </a:r>
            <a:r>
              <a:rPr lang="en-US" smtClean="0"/>
              <a:t> graphics</a:t>
            </a:r>
          </a:p>
          <a:p>
            <a:pPr lvl="1" eaLnBrk="1" hangingPunct="1"/>
            <a:r>
              <a:rPr lang="en-US" smtClean="0"/>
              <a:t>Draw only lines</a:t>
            </a:r>
          </a:p>
          <a:p>
            <a:pPr eaLnBrk="1" hangingPunct="1"/>
            <a:r>
              <a:rPr lang="en-US" smtClean="0"/>
              <a:t>Sketchpad</a:t>
            </a:r>
          </a:p>
          <a:p>
            <a:pPr eaLnBrk="1" hangingPunct="1"/>
            <a:r>
              <a:rPr lang="en-US" smtClean="0"/>
              <a:t>Display Processors</a:t>
            </a:r>
          </a:p>
          <a:p>
            <a:pPr eaLnBrk="1" hangingPunct="1"/>
            <a:r>
              <a:rPr lang="en-US" smtClean="0"/>
              <a:t>Storage tube</a:t>
            </a:r>
          </a:p>
        </p:txBody>
      </p:sp>
      <p:pic>
        <p:nvPicPr>
          <p:cNvPr id="24579" name="Picture 5" descr="hu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336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1321</Words>
  <Application>Microsoft Office PowerPoint</Application>
  <PresentationFormat>On-screen Show (4:3)</PresentationFormat>
  <Paragraphs>278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Default Design</vt:lpstr>
      <vt:lpstr>CS 480/680</vt:lpstr>
      <vt:lpstr>Objectives</vt:lpstr>
      <vt:lpstr>Computer Graphics</vt:lpstr>
      <vt:lpstr> Example </vt:lpstr>
      <vt:lpstr>Preliminary Answer</vt:lpstr>
      <vt:lpstr>Basic Graphics System</vt:lpstr>
      <vt:lpstr>CRT</vt:lpstr>
      <vt:lpstr>Computer Graphics:  1950-1960</vt:lpstr>
      <vt:lpstr>Computer Graphics:  1960-1970</vt:lpstr>
      <vt:lpstr>Sketchpad</vt:lpstr>
      <vt:lpstr>Display Processor</vt:lpstr>
      <vt:lpstr>Direct View Storage Tube</vt:lpstr>
      <vt:lpstr>Computer Graphics:  1970-1980</vt:lpstr>
      <vt:lpstr>Raster Graphics</vt:lpstr>
      <vt:lpstr>Raster Graphics</vt:lpstr>
      <vt:lpstr>PCs and Workstations</vt:lpstr>
      <vt:lpstr>Computer Graphics:  1980-1990</vt:lpstr>
      <vt:lpstr>Computer Graphics:  1980-1990</vt:lpstr>
      <vt:lpstr>Computer Graphics:  1990-2000</vt:lpstr>
      <vt:lpstr>Computer Graphics:  2000-</vt:lpstr>
      <vt:lpstr>The Rendering Pipeline</vt:lpstr>
      <vt:lpstr>PowerPoint Presentation</vt:lpstr>
      <vt:lpstr>Review…</vt:lpstr>
      <vt:lpstr>Objectives</vt:lpstr>
      <vt:lpstr>Image Formation</vt:lpstr>
      <vt:lpstr>Elements of Image Formation</vt:lpstr>
      <vt:lpstr>Light</vt:lpstr>
      <vt:lpstr>Ray Tracing and Geometric Optics</vt:lpstr>
      <vt:lpstr>Luminance and Color Images</vt:lpstr>
      <vt:lpstr>Three-Color Theory</vt:lpstr>
      <vt:lpstr>Additive Color</vt:lpstr>
      <vt:lpstr>Subtractive Color</vt:lpstr>
      <vt:lpstr>Pinhole Camera</vt:lpstr>
      <vt:lpstr>Synthetic Camera Model</vt:lpstr>
      <vt:lpstr>Advantages</vt:lpstr>
      <vt:lpstr>Global vs Local Lighting</vt:lpstr>
      <vt:lpstr>Why not ray tracing?</vt:lpstr>
      <vt:lpstr>PowerPoint Presentation</vt:lpstr>
      <vt:lpstr>API Contents</vt:lpstr>
      <vt:lpstr>Object Specification</vt:lpstr>
      <vt:lpstr>Camera Specification</vt:lpstr>
      <vt:lpstr>Clipping</vt:lpstr>
      <vt:lpstr>Lights and Materials</vt:lpstr>
      <vt:lpstr>PowerPoint Presentation</vt:lpstr>
    </vt:vector>
  </TitlesOfParts>
  <Manager>David</Manager>
  <Company>Presentationfx.com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Blocks</dc:title>
  <dc:subject>Business</dc:subject>
  <dc:creator>Presentationfx.com</dc:creator>
  <cp:keywords>Blocks, Four, Colors</cp:keywords>
  <dc:description>This presentation template is copyright 2008 and may not be redistributed. Any attempt to redistribute will be enforced to the maximum extent under law.</dc:description>
  <cp:lastModifiedBy>Frederick C Harris</cp:lastModifiedBy>
  <cp:revision>20</cp:revision>
  <dcterms:created xsi:type="dcterms:W3CDTF">2008-04-10T18:13:29Z</dcterms:created>
  <dcterms:modified xsi:type="dcterms:W3CDTF">2018-09-10T03:41:17Z</dcterms:modified>
  <cp:category>Business</cp:category>
</cp:coreProperties>
</file>