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4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92" r:id="rId13"/>
    <p:sldId id="287" r:id="rId14"/>
    <p:sldId id="288" r:id="rId15"/>
    <p:sldId id="289" r:id="rId16"/>
    <p:sldId id="290" r:id="rId17"/>
    <p:sldId id="291" r:id="rId18"/>
    <p:sldId id="293" r:id="rId19"/>
    <p:sldId id="31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D1D7"/>
    <a:srgbClr val="FFD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55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D9637-7923-4275-BB70-A8D7BB4D8347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4F2C1-D70E-4636-9C13-AAEFA745E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70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FCDF9-4745-4DBB-8F93-BB3874409857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F37FA-895F-47D4-8E1F-7143FC301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7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F6C77-8866-4055-90FE-52EF85A2DE12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8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BFCEC-6913-428E-B7D5-325632D84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35FB0-31E9-48E0-A099-64B826274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02B68-A297-405F-B1F4-A47F31EBA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FA3FB-79A8-4877-AD50-54C4EA5D4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3A6C1-FF46-4B82-9E97-3652E150B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7316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3A6C1-FF46-4B82-9E97-3652E150B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D8181-B994-4CCF-A020-26955516A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99188-752E-4F36-851F-A322EADBD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267D4-939B-4599-BF47-7C96240E0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5A8A-8AFA-46AC-A986-6C0AB8F5D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6F05C-92FB-4954-808E-168451790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C68C4-F612-47D5-BFF3-496961104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D1B705-8C4C-4D1F-AE12-15067A8BB4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CS 480/680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609600"/>
          </a:xfrm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Computer Graphics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Image Formation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3000" y="60198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Dr. Frederick C Harris, Jr.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Shadow Mask CRT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8" name="Picture 1029" descr="ftp://ftp.cs.unm.edu/pub/angel/BOOK/SECOND_EDITION/FIGURES/JPEG/an01f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510" y="1600200"/>
            <a:ext cx="758029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Color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Additive color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Form a color by adding amounts of three primaries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CRTs, projection systems, positive film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Primaries are Red (R), Green (G), Blue (B)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Subtractive Color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Subtractive color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Form a color by filtering white light with Cyan (C), Magenta (M), and Yellow (Y) filters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Light-material interactions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Printing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Negative film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Pinhole Camera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5" name="Picture 5" descr="ftp://ftp.cs.unm.edu/pub/angel/BOOK/SECOND_EDITION/FIGURES/JPEG/an01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4816475" cy="253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524000" y="4648200"/>
            <a:ext cx="114807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x</a:t>
            </a:r>
            <a:r>
              <a:rPr lang="en-US" i="1" baseline="-25000" dirty="0" err="1">
                <a:solidFill>
                  <a:schemeClr val="bg1"/>
                </a:solidFill>
              </a:rPr>
              <a:t>p</a:t>
            </a:r>
            <a:r>
              <a:rPr lang="en-US" i="1" dirty="0">
                <a:solidFill>
                  <a:schemeClr val="bg1"/>
                </a:solidFill>
              </a:rPr>
              <a:t>= -x/z/d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352800" y="4648200"/>
            <a:ext cx="114807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y</a:t>
            </a:r>
            <a:r>
              <a:rPr lang="en-US" i="1" baseline="-25000" dirty="0" err="1">
                <a:solidFill>
                  <a:schemeClr val="bg1"/>
                </a:solidFill>
              </a:rPr>
              <a:t>p</a:t>
            </a:r>
            <a:r>
              <a:rPr lang="en-US" i="1" dirty="0">
                <a:solidFill>
                  <a:schemeClr val="bg1"/>
                </a:solidFill>
              </a:rPr>
              <a:t>= -y/z/d</a:t>
            </a: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1559356" y="4267200"/>
            <a:ext cx="545104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 trigonometry to find projection of point at (</a:t>
            </a:r>
            <a:r>
              <a:rPr lang="en-US" dirty="0" err="1">
                <a:solidFill>
                  <a:schemeClr val="bg1"/>
                </a:solidFill>
              </a:rPr>
              <a:t>x,y,z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1500614" y="5181600"/>
            <a:ext cx="451918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These are equations of simple perspective</a:t>
            </a:r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5257800" y="4648200"/>
            <a:ext cx="71205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z</a:t>
            </a:r>
            <a:r>
              <a:rPr lang="en-US" i="1" baseline="-25000" dirty="0" err="1">
                <a:solidFill>
                  <a:schemeClr val="bg1"/>
                </a:solidFill>
              </a:rPr>
              <a:t>p</a:t>
            </a:r>
            <a:r>
              <a:rPr lang="en-US" i="1" dirty="0">
                <a:solidFill>
                  <a:schemeClr val="bg1"/>
                </a:solidFill>
              </a:rPr>
              <a:t>= 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Synthetic Camera Model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9" name="Picture 5" descr="ftp://ftp.cs.unm.edu/pub/angel/BOOK/SECOND_EDITION/FIGURES/JPEG/an01f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80021"/>
            <a:ext cx="6650215" cy="51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819400" y="5257800"/>
            <a:ext cx="25669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/>
              <a:t>center of projection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119687" y="4343400"/>
            <a:ext cx="16621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/>
              <a:t>image plane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676400" y="2743200"/>
            <a:ext cx="12827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/>
              <a:t>projector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2362200" y="3048000"/>
            <a:ext cx="609600" cy="10668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 flipV="1">
            <a:off x="4419600" y="3886200"/>
            <a:ext cx="838200" cy="6096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 flipV="1">
            <a:off x="2667000" y="4953000"/>
            <a:ext cx="381000" cy="4572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199187" y="3962400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 flipV="1">
            <a:off x="5867400" y="3733800"/>
            <a:ext cx="381000" cy="3810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648200" y="4876800"/>
            <a:ext cx="19939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/>
              <a:t>projection of </a:t>
            </a:r>
            <a:r>
              <a:rPr lang="en-US" b="1" dirty="0"/>
              <a:t>p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 flipV="1">
            <a:off x="4191000" y="4267200"/>
            <a:ext cx="685800" cy="7620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Separation of objects, viewer, light sources</a:t>
            </a:r>
          </a:p>
          <a:p>
            <a:r>
              <a:rPr lang="en-US" smtClean="0"/>
              <a:t>Two-dimensional graphics is a special case of three-dimensional graphics</a:t>
            </a:r>
          </a:p>
          <a:p>
            <a:r>
              <a:rPr lang="en-US" smtClean="0"/>
              <a:t>Leads to simple software API</a:t>
            </a:r>
          </a:p>
          <a:p>
            <a:pPr lvl="1"/>
            <a:r>
              <a:rPr lang="en-US" smtClean="0"/>
              <a:t>Specify objects, lights, camera, attributes</a:t>
            </a:r>
          </a:p>
          <a:p>
            <a:pPr lvl="1"/>
            <a:r>
              <a:rPr lang="en-US" smtClean="0"/>
              <a:t>Let implementation determine image</a:t>
            </a:r>
          </a:p>
          <a:p>
            <a:r>
              <a:rPr lang="en-US" smtClean="0"/>
              <a:t>Leads to fast hardware implementation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vs Local Lighting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Cannot compute color or shade of each object independently</a:t>
            </a:r>
          </a:p>
          <a:p>
            <a:pPr lvl="1"/>
            <a:r>
              <a:rPr lang="en-US" smtClean="0"/>
              <a:t>Some objects are blocked from light</a:t>
            </a:r>
          </a:p>
          <a:p>
            <a:pPr lvl="1"/>
            <a:r>
              <a:rPr lang="en-US" smtClean="0"/>
              <a:t>Light can reflect from object to object</a:t>
            </a:r>
          </a:p>
          <a:p>
            <a:pPr lvl="1"/>
            <a:r>
              <a:rPr lang="en-US" smtClean="0"/>
              <a:t>Some objects might be translucent</a:t>
            </a:r>
          </a:p>
        </p:txBody>
      </p:sp>
      <p:pic>
        <p:nvPicPr>
          <p:cNvPr id="28678" name="Picture 5" descr="ftp://ftp.cs.unm.edu/pub/angel/BOOK/SECOND_EDITION/FIGURES/JPEG/an01f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210050"/>
            <a:ext cx="298608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not ray tracing?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Ray tracing seems more physically based so why don’t we use it to design a graphics system?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Possible and is actually simple for simple objects such as polygons and quadrics with simple point sources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In principle, can produce global lighting effects such as shadows and multiple reflections but ray tracing is slow and not well-suited for interactive applications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Ray tracing with GPUs is close to real 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and Architecture: Objectives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Learn the basic design of a graphics system</a:t>
            </a:r>
          </a:p>
          <a:p>
            <a:r>
              <a:rPr lang="en-US" smtClean="0"/>
              <a:t>Introduce pipeline architecture</a:t>
            </a:r>
          </a:p>
          <a:p>
            <a:r>
              <a:rPr lang="en-US" smtClean="0"/>
              <a:t>Examine software components for an interactive graphics system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last time…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Computer Graphics</a:t>
            </a:r>
          </a:p>
          <a:p>
            <a:r>
              <a:rPr lang="en-US" dirty="0" smtClean="0"/>
              <a:t>Why is Ivan Sutherland famous? </a:t>
            </a:r>
          </a:p>
          <a:p>
            <a:r>
              <a:rPr lang="en-US" dirty="0" smtClean="0"/>
              <a:t>What else did we cover?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 Revisited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we mimic the synthetic camera model to design graphics hardware software?</a:t>
            </a:r>
          </a:p>
          <a:p>
            <a:r>
              <a:rPr lang="en-US" smtClean="0"/>
              <a:t>Application Programmer Interface (API)</a:t>
            </a:r>
          </a:p>
          <a:p>
            <a:pPr lvl="1"/>
            <a:r>
              <a:rPr lang="en-US" smtClean="0"/>
              <a:t>Need only specify </a:t>
            </a:r>
          </a:p>
          <a:p>
            <a:pPr lvl="2"/>
            <a:r>
              <a:rPr lang="en-US" smtClean="0"/>
              <a:t>Objects</a:t>
            </a:r>
          </a:p>
          <a:p>
            <a:pPr lvl="2"/>
            <a:r>
              <a:rPr lang="en-US" smtClean="0"/>
              <a:t>Materials</a:t>
            </a:r>
          </a:p>
          <a:p>
            <a:pPr lvl="2"/>
            <a:r>
              <a:rPr lang="en-US" smtClean="0"/>
              <a:t>Viewer</a:t>
            </a:r>
          </a:p>
          <a:p>
            <a:pPr lvl="2"/>
            <a:r>
              <a:rPr lang="en-US" smtClean="0"/>
              <a:t>Lights</a:t>
            </a:r>
          </a:p>
          <a:p>
            <a:r>
              <a:rPr lang="en-US" smtClean="0"/>
              <a:t>But how is the API implemented?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Approaches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smtClean="0"/>
              <a:t>Ray tracing</a:t>
            </a:r>
            <a:r>
              <a:rPr lang="en-US" sz="2800" smtClean="0"/>
              <a:t>: follow rays of light from center of projection until they either are absorbed by objects or go off to infinity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Can handle global effects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Multiple reflections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Translucent objects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Slow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Must have whole data base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smtClean="0"/>
              <a:t>available at all times </a:t>
            </a:r>
          </a:p>
          <a:p>
            <a:pPr lvl="1">
              <a:lnSpc>
                <a:spcPct val="90000"/>
              </a:lnSpc>
            </a:pPr>
            <a:endParaRPr lang="en-US" sz="2200" smtClean="0"/>
          </a:p>
          <a:p>
            <a:pPr>
              <a:lnSpc>
                <a:spcPct val="90000"/>
              </a:lnSpc>
            </a:pPr>
            <a:r>
              <a:rPr lang="en-US" sz="2800" b="1" smtClean="0"/>
              <a:t>Radiosity</a:t>
            </a:r>
            <a:r>
              <a:rPr lang="en-US" sz="2800" smtClean="0"/>
              <a:t>: Energy based approach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Very slow</a:t>
            </a:r>
          </a:p>
        </p:txBody>
      </p:sp>
      <p:pic>
        <p:nvPicPr>
          <p:cNvPr id="18436" name="Picture 5" descr="an06f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07880"/>
            <a:ext cx="2682875" cy="248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Approach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Process objects one at a time in the order they are generated by the application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 consider only local lighting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Pipeline architecture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All steps can be implemented in hardware on the graphics card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57200" y="4587875"/>
            <a:ext cx="121058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</a:rPr>
              <a:t>application</a:t>
            </a:r>
          </a:p>
          <a:p>
            <a:r>
              <a:rPr lang="en-US" dirty="0">
                <a:solidFill>
                  <a:schemeClr val="bg1"/>
                </a:solidFill>
                <a:latin typeface="Times New Roman" charset="0"/>
              </a:rPr>
              <a:t> program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927975" y="4648200"/>
            <a:ext cx="85151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</a:rPr>
              <a:t>display</a:t>
            </a:r>
          </a:p>
        </p:txBody>
      </p:sp>
      <p:pic>
        <p:nvPicPr>
          <p:cNvPr id="9" name="Picture 8" descr="an01f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962400"/>
            <a:ext cx="8261131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Vertex Processing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Much of the work in the pipeline is in converting object representations from one coordinate system to another</a:t>
            </a:r>
          </a:p>
          <a:p>
            <a:pPr lvl="1"/>
            <a:r>
              <a:rPr lang="en-US" sz="2200" dirty="0" smtClean="0"/>
              <a:t>Object coordinates</a:t>
            </a:r>
          </a:p>
          <a:p>
            <a:pPr lvl="1"/>
            <a:r>
              <a:rPr lang="en-US" sz="2200" dirty="0" smtClean="0"/>
              <a:t>Camera (eye) coordinates</a:t>
            </a:r>
          </a:p>
          <a:p>
            <a:pPr lvl="1"/>
            <a:r>
              <a:rPr lang="en-US" sz="2200" dirty="0" smtClean="0"/>
              <a:t>Screen coordinates</a:t>
            </a:r>
          </a:p>
          <a:p>
            <a:r>
              <a:rPr lang="en-US" sz="2700" dirty="0" smtClean="0"/>
              <a:t>Every change of coordinates is equivalent to a matrix transformation </a:t>
            </a:r>
          </a:p>
          <a:p>
            <a:r>
              <a:rPr lang="en-US" sz="2700" dirty="0" smtClean="0"/>
              <a:t>Vertex processor also computes vertex colors</a:t>
            </a:r>
          </a:p>
        </p:txBody>
      </p:sp>
      <p:pic>
        <p:nvPicPr>
          <p:cNvPr id="7" name="Picture 6" descr="an01f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638800"/>
            <a:ext cx="8261131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Projection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Projection </a:t>
            </a:r>
            <a:r>
              <a:rPr lang="en-US" smtClean="0"/>
              <a:t>is the process that combines the 3D viewer with the 3D objects to produce the 2D image</a:t>
            </a:r>
          </a:p>
          <a:p>
            <a:pPr lvl="1"/>
            <a:r>
              <a:rPr lang="en-US" smtClean="0"/>
              <a:t>Perspective projections: all projectors meet at the center of projection</a:t>
            </a:r>
          </a:p>
          <a:p>
            <a:pPr lvl="1"/>
            <a:r>
              <a:rPr lang="en-US" smtClean="0"/>
              <a:t>Parallel projection: projectors are parallel, center of projection is replaced by a direction of projection</a:t>
            </a:r>
          </a:p>
        </p:txBody>
      </p:sp>
      <p:pic>
        <p:nvPicPr>
          <p:cNvPr id="7" name="Picture 6" descr="an01f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486400"/>
            <a:ext cx="8261131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Primitive Assembly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Vertices must be collected into geometric objects before clipping and rasterization can take place</a:t>
            </a:r>
          </a:p>
          <a:p>
            <a:pPr lvl="1"/>
            <a:r>
              <a:rPr lang="en-US" smtClean="0"/>
              <a:t>Line segments</a:t>
            </a:r>
          </a:p>
          <a:p>
            <a:pPr lvl="1"/>
            <a:r>
              <a:rPr lang="en-US" smtClean="0"/>
              <a:t>Polygons</a:t>
            </a:r>
          </a:p>
          <a:p>
            <a:pPr lvl="1"/>
            <a:r>
              <a:rPr lang="en-US" smtClean="0"/>
              <a:t>Curves and surfaces</a:t>
            </a:r>
          </a:p>
        </p:txBody>
      </p:sp>
      <p:pic>
        <p:nvPicPr>
          <p:cNvPr id="7" name="Picture 6" descr="an01f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410200"/>
            <a:ext cx="8261131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Clipping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Just as a real camera cannot “see” the whole world, the virtual camera can only see part of the world or object space</a:t>
            </a:r>
          </a:p>
          <a:p>
            <a:pPr lvl="1"/>
            <a:r>
              <a:rPr lang="en-US" smtClean="0"/>
              <a:t>Objects that are not within this volume are said to be </a:t>
            </a:r>
            <a:r>
              <a:rPr lang="en-US" i="1" smtClean="0"/>
              <a:t>clipped</a:t>
            </a:r>
            <a:r>
              <a:rPr lang="en-US" smtClean="0"/>
              <a:t> out of the scene</a:t>
            </a:r>
          </a:p>
        </p:txBody>
      </p:sp>
      <p:pic>
        <p:nvPicPr>
          <p:cNvPr id="23558" name="Picture 6" descr="an05f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63382"/>
            <a:ext cx="2415378" cy="214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an05f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572000"/>
            <a:ext cx="38862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Rasterization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If an object is not clipped out, the appropriate pixels in the frame buffer must be assigned colors</a:t>
            </a:r>
          </a:p>
          <a:p>
            <a:r>
              <a:rPr lang="en-US" sz="2700" dirty="0" err="1" smtClean="0"/>
              <a:t>Rasterizer</a:t>
            </a:r>
            <a:r>
              <a:rPr lang="en-US" sz="2700" dirty="0" smtClean="0"/>
              <a:t> produces a set of fragments for each object</a:t>
            </a:r>
          </a:p>
          <a:p>
            <a:r>
              <a:rPr lang="en-US" sz="2700" dirty="0" smtClean="0"/>
              <a:t>Fragments are “potential pixels”</a:t>
            </a:r>
          </a:p>
          <a:p>
            <a:pPr lvl="1"/>
            <a:r>
              <a:rPr lang="en-US" sz="2200" dirty="0" smtClean="0"/>
              <a:t>Have a location in frame </a:t>
            </a:r>
            <a:r>
              <a:rPr lang="en-US" sz="2200" dirty="0" err="1" smtClean="0"/>
              <a:t>bufffer</a:t>
            </a:r>
            <a:endParaRPr lang="en-US" sz="2200" dirty="0" smtClean="0"/>
          </a:p>
          <a:p>
            <a:pPr lvl="1"/>
            <a:r>
              <a:rPr lang="en-US" sz="2200" dirty="0" smtClean="0"/>
              <a:t>Color and depth attributes</a:t>
            </a:r>
          </a:p>
          <a:p>
            <a:r>
              <a:rPr lang="en-US" sz="2700" dirty="0" smtClean="0"/>
              <a:t>Vertex attributes are interpolated over objects by the </a:t>
            </a:r>
            <a:r>
              <a:rPr lang="en-US" sz="2700" dirty="0" err="1" smtClean="0"/>
              <a:t>rasterizer</a:t>
            </a:r>
            <a:endParaRPr lang="en-US" sz="2700" dirty="0" smtClean="0"/>
          </a:p>
          <a:p>
            <a:pPr lvl="1">
              <a:buFontTx/>
              <a:buNone/>
            </a:pPr>
            <a:endParaRPr lang="en-US" sz="2200" dirty="0" smtClean="0"/>
          </a:p>
        </p:txBody>
      </p:sp>
      <p:pic>
        <p:nvPicPr>
          <p:cNvPr id="7" name="Picture 6" descr="an01f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019800"/>
            <a:ext cx="8261131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mtClean="0"/>
              <a:t>Fragment Processing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Fragments are processed to determine the color of the corresponding pixel in the frame buffer</a:t>
            </a:r>
          </a:p>
          <a:p>
            <a:r>
              <a:rPr lang="en-US" smtClean="0"/>
              <a:t>Colors can be determined by texture mapping or interpolation of vertex colors</a:t>
            </a:r>
          </a:p>
          <a:p>
            <a:r>
              <a:rPr lang="en-US" smtClean="0"/>
              <a:t>Fragments may be blocked by other fragments closer to the camera </a:t>
            </a:r>
          </a:p>
          <a:p>
            <a:pPr lvl="1"/>
            <a:r>
              <a:rPr lang="en-US" smtClean="0"/>
              <a:t>Hidden-surface removal </a:t>
            </a:r>
          </a:p>
        </p:txBody>
      </p:sp>
      <p:pic>
        <p:nvPicPr>
          <p:cNvPr id="7" name="Picture 6" descr="an01f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248400"/>
            <a:ext cx="8261131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Programmer’s Interface</a:t>
            </a:r>
          </a:p>
        </p:txBody>
      </p:sp>
      <p:sp>
        <p:nvSpPr>
          <p:cNvPr id="2662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Programmer sees the graphics system through a software interface: the Application Programmer Interface (API)</a:t>
            </a:r>
          </a:p>
        </p:txBody>
      </p:sp>
      <p:pic>
        <p:nvPicPr>
          <p:cNvPr id="26630" name="Picture 1029" descr="ftp://ftp.cs.unm.edu/pub/angel/BOOK/SECOND_EDITION/FIGURES/JPEG/an01f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733800"/>
            <a:ext cx="634047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Fundamental imaging notions</a:t>
            </a:r>
          </a:p>
          <a:p>
            <a:r>
              <a:rPr lang="en-US" smtClean="0"/>
              <a:t>Physical basis for image formation</a:t>
            </a:r>
          </a:p>
          <a:p>
            <a:pPr lvl="1"/>
            <a:r>
              <a:rPr lang="en-US" smtClean="0"/>
              <a:t>Light</a:t>
            </a:r>
          </a:p>
          <a:p>
            <a:pPr lvl="1"/>
            <a:r>
              <a:rPr lang="en-US" smtClean="0"/>
              <a:t>Color</a:t>
            </a:r>
          </a:p>
          <a:p>
            <a:pPr lvl="1"/>
            <a:r>
              <a:rPr lang="en-US" smtClean="0"/>
              <a:t>Perception</a:t>
            </a:r>
          </a:p>
          <a:p>
            <a:r>
              <a:rPr lang="en-US" smtClean="0"/>
              <a:t>Synthetic camera model</a:t>
            </a:r>
          </a:p>
          <a:p>
            <a:r>
              <a:rPr lang="en-US" smtClean="0"/>
              <a:t>Other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API Contents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Functions that specify what we need to form an image</a:t>
            </a:r>
          </a:p>
          <a:p>
            <a:pPr lvl="1"/>
            <a:r>
              <a:rPr lang="en-US" smtClean="0"/>
              <a:t>Objects</a:t>
            </a:r>
          </a:p>
          <a:p>
            <a:pPr lvl="1"/>
            <a:r>
              <a:rPr lang="en-US" smtClean="0"/>
              <a:t>Viewer</a:t>
            </a:r>
          </a:p>
          <a:p>
            <a:pPr lvl="1"/>
            <a:r>
              <a:rPr lang="en-US" smtClean="0"/>
              <a:t>Light Source(s)</a:t>
            </a:r>
          </a:p>
          <a:p>
            <a:pPr lvl="1"/>
            <a:r>
              <a:rPr lang="en-US" smtClean="0"/>
              <a:t>Materials</a:t>
            </a:r>
          </a:p>
          <a:p>
            <a:r>
              <a:rPr lang="en-US" smtClean="0"/>
              <a:t>Other information</a:t>
            </a:r>
          </a:p>
          <a:p>
            <a:pPr lvl="1"/>
            <a:r>
              <a:rPr lang="en-US" smtClean="0"/>
              <a:t>Input from devices such as mouse and keyboard</a:t>
            </a:r>
          </a:p>
          <a:p>
            <a:pPr lvl="1"/>
            <a:r>
              <a:rPr lang="en-US" smtClean="0"/>
              <a:t>Capabilities of system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 Specification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Most APIs support a limited set of primitives including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Points (0D object)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Line segments (1D objects)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Polygons (2D objects)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Some curves and surfaces</a:t>
            </a:r>
          </a:p>
          <a:p>
            <a:pPr lvl="2">
              <a:lnSpc>
                <a:spcPct val="90000"/>
              </a:lnSpc>
            </a:pPr>
            <a:r>
              <a:rPr lang="en-US" sz="2400" smtClean="0"/>
              <a:t>Quadrics</a:t>
            </a:r>
          </a:p>
          <a:p>
            <a:pPr lvl="2">
              <a:lnSpc>
                <a:spcPct val="90000"/>
              </a:lnSpc>
            </a:pPr>
            <a:r>
              <a:rPr lang="en-US" sz="2400" smtClean="0"/>
              <a:t>Parametric polynomials</a:t>
            </a:r>
          </a:p>
          <a:p>
            <a:pPr>
              <a:lnSpc>
                <a:spcPct val="90000"/>
              </a:lnSpc>
            </a:pPr>
            <a:r>
              <a:rPr lang="en-US" smtClean="0"/>
              <a:t>All are</a:t>
            </a:r>
            <a:r>
              <a:rPr lang="en-US" sz="3500" smtClean="0"/>
              <a:t> </a:t>
            </a:r>
            <a:r>
              <a:rPr lang="en-US" smtClean="0"/>
              <a:t>defined through locations in space or </a:t>
            </a:r>
            <a:r>
              <a:rPr lang="en-US" i="1" smtClean="0"/>
              <a:t>vertices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(old style)</a:t>
            </a:r>
          </a:p>
        </p:txBody>
      </p:sp>
      <p:sp>
        <p:nvSpPr>
          <p:cNvPr id="29701" name="Text Box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b="1" dirty="0" err="1" smtClean="0">
                <a:latin typeface="Courier New" charset="0"/>
              </a:rPr>
              <a:t>glBegin</a:t>
            </a:r>
            <a:r>
              <a:rPr lang="en-US" sz="2400" b="1" dirty="0" smtClean="0">
                <a:latin typeface="Courier New" charset="0"/>
              </a:rPr>
              <a:t>(GL_POLYGON)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Courier New" charset="0"/>
              </a:rPr>
              <a:t>	glVertex3f(0.0, 0.0, 0.0);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Courier New" charset="0"/>
              </a:rPr>
              <a:t>	glVertex3f(0.0, 1.0, 0.0);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Courier New" charset="0"/>
              </a:rPr>
              <a:t>	glVertex3f(0.0, 0.0, 1.0);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 err="1" smtClean="0">
                <a:latin typeface="Courier New" charset="0"/>
              </a:rPr>
              <a:t>glEnd</a:t>
            </a:r>
            <a:r>
              <a:rPr lang="en-US" sz="2400" b="1" dirty="0" smtClean="0">
                <a:latin typeface="Courier New" charset="0"/>
              </a:rPr>
              <a:t>( );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946556" y="1066800"/>
            <a:ext cx="145424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</a:rPr>
              <a:t>type of object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3795712" y="1295399"/>
            <a:ext cx="1157288" cy="3397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5105400" y="1752600"/>
            <a:ext cx="160020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721083" y="1524000"/>
            <a:ext cx="181331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</a:rPr>
              <a:t>location of vertex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819400" y="3733800"/>
            <a:ext cx="234551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</a:rPr>
              <a:t>end of object definition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 flipV="1">
            <a:off x="1828800" y="3505200"/>
            <a:ext cx="99060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(GPU based)</a:t>
            </a:r>
          </a:p>
        </p:txBody>
      </p:sp>
      <p:sp>
        <p:nvSpPr>
          <p:cNvPr id="3072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geometric data in an array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/>
              <a:t>Send array to GPU</a:t>
            </a:r>
          </a:p>
          <a:p>
            <a:r>
              <a:rPr lang="en-US" dirty="0" smtClean="0"/>
              <a:t>Tell GPU to render as triangle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524000" y="2057400"/>
            <a:ext cx="6781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vec3 points[3];</a:t>
            </a:r>
          </a:p>
          <a:p>
            <a:r>
              <a:rPr lang="en-US" b="1" dirty="0">
                <a:solidFill>
                  <a:schemeClr val="bg1"/>
                </a:solidFill>
              </a:rPr>
              <a:t>points[0] = vec3(0.0, 0.0, 0.0);</a:t>
            </a:r>
          </a:p>
          <a:p>
            <a:r>
              <a:rPr lang="en-US" b="1" dirty="0">
                <a:solidFill>
                  <a:schemeClr val="bg1"/>
                </a:solidFill>
              </a:rPr>
              <a:t>points[1] = vec3(0.0, 1.0, 0.0);</a:t>
            </a:r>
          </a:p>
          <a:p>
            <a:r>
              <a:rPr lang="en-US" b="1" dirty="0">
                <a:solidFill>
                  <a:schemeClr val="bg1"/>
                </a:solidFill>
              </a:rPr>
              <a:t>points[2] = vec3(0.0, 0.0, 1.0);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Camera Specification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Six degrees of freedom</a:t>
            </a:r>
          </a:p>
          <a:p>
            <a:pPr lvl="1"/>
            <a:r>
              <a:rPr lang="en-US" dirty="0" smtClean="0"/>
              <a:t>Position of center of lens</a:t>
            </a:r>
          </a:p>
          <a:p>
            <a:pPr lvl="1"/>
            <a:r>
              <a:rPr lang="en-US" dirty="0" smtClean="0"/>
              <a:t>Orientation</a:t>
            </a:r>
          </a:p>
          <a:p>
            <a:r>
              <a:rPr lang="en-US" dirty="0" smtClean="0"/>
              <a:t>Lens</a:t>
            </a:r>
          </a:p>
          <a:p>
            <a:r>
              <a:rPr lang="en-US" dirty="0" smtClean="0"/>
              <a:t>Film size</a:t>
            </a:r>
          </a:p>
          <a:p>
            <a:r>
              <a:rPr lang="en-US" dirty="0" smtClean="0"/>
              <a:t>Orientation of film plane</a:t>
            </a:r>
          </a:p>
        </p:txBody>
      </p:sp>
      <p:pic>
        <p:nvPicPr>
          <p:cNvPr id="31750" name="Picture 5" descr="ftp://ftp.cs.unm.edu/pub/angel/BOOK/SECOND_EDITION/FIGURES/JPEG/an01f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09800"/>
            <a:ext cx="3378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Lights and Materials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Types of lights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Point sources vs distributed sources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Spot lights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Near and far sources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Color properties</a:t>
            </a:r>
          </a:p>
          <a:p>
            <a:pPr>
              <a:lnSpc>
                <a:spcPct val="90000"/>
              </a:lnSpc>
            </a:pPr>
            <a:r>
              <a:rPr lang="en-US" smtClean="0"/>
              <a:t>Material properties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Absorption: color properties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Scattering</a:t>
            </a:r>
          </a:p>
          <a:p>
            <a:pPr lvl="2">
              <a:lnSpc>
                <a:spcPct val="90000"/>
              </a:lnSpc>
            </a:pPr>
            <a:r>
              <a:rPr lang="en-US" sz="2400" smtClean="0"/>
              <a:t>Diffuse</a:t>
            </a:r>
          </a:p>
          <a:p>
            <a:pPr lvl="2">
              <a:lnSpc>
                <a:spcPct val="90000"/>
              </a:lnSpc>
            </a:pPr>
            <a:r>
              <a:rPr lang="en-US" sz="2400" smtClean="0"/>
              <a:t>Specular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 Review Questions</a:t>
            </a:r>
          </a:p>
          <a:p>
            <a:pPr lvl="1"/>
            <a:r>
              <a:rPr lang="en-US" dirty="0" smtClean="0"/>
              <a:t>Due via email by Friday 11:59pm</a:t>
            </a:r>
          </a:p>
          <a:p>
            <a:pPr lvl="2"/>
            <a:r>
              <a:rPr lang="en-US" dirty="0" smtClean="0"/>
              <a:t>1 T/F, </a:t>
            </a:r>
          </a:p>
          <a:p>
            <a:pPr lvl="2"/>
            <a:r>
              <a:rPr lang="en-US" dirty="0" smtClean="0"/>
              <a:t>1 MC, </a:t>
            </a:r>
          </a:p>
          <a:p>
            <a:pPr lvl="2"/>
            <a:r>
              <a:rPr lang="en-US" dirty="0" smtClean="0"/>
              <a:t>1 SA/Fill in the blank, </a:t>
            </a:r>
          </a:p>
          <a:p>
            <a:pPr lvl="2"/>
            <a:r>
              <a:rPr lang="en-US" smtClean="0"/>
              <a:t>1 Essay/Code </a:t>
            </a:r>
            <a:endParaRPr lang="en-US" dirty="0" smtClean="0"/>
          </a:p>
          <a:p>
            <a:pPr lvl="1"/>
            <a:r>
              <a:rPr lang="en-US" dirty="0" smtClean="0"/>
              <a:t>Question, Answer, Where you found the answer.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computer graphics, we form images which are generally two dimensional using a process analogous to how images are formed by physical imaging systems</a:t>
            </a:r>
          </a:p>
          <a:p>
            <a:pPr lvl="1"/>
            <a:r>
              <a:rPr lang="en-US" smtClean="0"/>
              <a:t>Cameras</a:t>
            </a:r>
          </a:p>
          <a:p>
            <a:pPr lvl="1"/>
            <a:r>
              <a:rPr lang="en-US" smtClean="0"/>
              <a:t>Microscopes</a:t>
            </a:r>
          </a:p>
          <a:p>
            <a:pPr lvl="1"/>
            <a:r>
              <a:rPr lang="en-US" smtClean="0"/>
              <a:t>Telescopes</a:t>
            </a:r>
          </a:p>
          <a:p>
            <a:pPr lvl="1"/>
            <a:r>
              <a:rPr lang="en-US" smtClean="0"/>
              <a:t>Human visual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of Image Formation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Objects</a:t>
            </a:r>
          </a:p>
          <a:p>
            <a:r>
              <a:rPr lang="en-US" smtClean="0"/>
              <a:t>Viewer</a:t>
            </a:r>
          </a:p>
          <a:p>
            <a:r>
              <a:rPr lang="en-US" smtClean="0"/>
              <a:t>Light source(s)</a:t>
            </a:r>
          </a:p>
          <a:p>
            <a:endParaRPr lang="en-US" smtClean="0"/>
          </a:p>
          <a:p>
            <a:r>
              <a:rPr lang="en-US" smtClean="0"/>
              <a:t>Attributes that govern how light interacts with the materials in the scene</a:t>
            </a:r>
          </a:p>
          <a:p>
            <a:r>
              <a:rPr lang="en-US" smtClean="0"/>
              <a:t>Note the independence of the objects, the viewer, and the light source(s)</a:t>
            </a:r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lvl="1"/>
            <a:fld id="{1907708D-B9CC-4F57-A446-CE7954FE23D4}" type="slidenum">
              <a:rPr lang="es-ES"/>
              <a:pPr lvl="1"/>
              <a:t>5</a:t>
            </a:fld>
            <a:endParaRPr lang="es-ES"/>
          </a:p>
        </p:txBody>
      </p:sp>
      <p:pic>
        <p:nvPicPr>
          <p:cNvPr id="18438" name="Picture 5" descr="ftp://ftp.cs.unm.edu/pub/angel/BOOK/SECOND_EDITION/FIGURES/JPEG/an01f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247173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Light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Light</a:t>
            </a:r>
            <a:r>
              <a:rPr lang="en-US" smtClean="0"/>
              <a:t> is the part of the electromagnetic spectrum that causes a reaction in our visual systems</a:t>
            </a:r>
          </a:p>
          <a:p>
            <a:r>
              <a:rPr lang="en-US" smtClean="0"/>
              <a:t>Generally these are wavelengths in the range of about 350-750 nm (nanometers)</a:t>
            </a:r>
          </a:p>
          <a:p>
            <a:r>
              <a:rPr lang="en-US" smtClean="0"/>
              <a:t>Long wavelengths appear as reds and short wavelengths as blues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Ray Tracing and Geometric Optics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One way to form an image is to</a:t>
            </a:r>
          </a:p>
          <a:p>
            <a:pPr>
              <a:buFontTx/>
              <a:buNone/>
            </a:pPr>
            <a:r>
              <a:rPr lang="en-US" dirty="0" smtClean="0"/>
              <a:t>follow rays of light from a</a:t>
            </a:r>
          </a:p>
          <a:p>
            <a:pPr>
              <a:buFontTx/>
              <a:buNone/>
            </a:pPr>
            <a:r>
              <a:rPr lang="en-US" dirty="0" smtClean="0"/>
              <a:t>point source finding which</a:t>
            </a:r>
          </a:p>
          <a:p>
            <a:pPr>
              <a:buFontTx/>
              <a:buNone/>
            </a:pPr>
            <a:r>
              <a:rPr lang="en-US" dirty="0" smtClean="0"/>
              <a:t>rays enter the lens of the</a:t>
            </a:r>
          </a:p>
          <a:p>
            <a:pPr>
              <a:buFontTx/>
              <a:buNone/>
            </a:pPr>
            <a:r>
              <a:rPr lang="en-US" dirty="0" smtClean="0"/>
              <a:t>camera. However, each </a:t>
            </a:r>
          </a:p>
          <a:p>
            <a:pPr>
              <a:buFontTx/>
              <a:buNone/>
            </a:pPr>
            <a:r>
              <a:rPr lang="en-US" dirty="0" smtClean="0"/>
              <a:t>ray of light may have </a:t>
            </a:r>
          </a:p>
          <a:p>
            <a:pPr>
              <a:buFontTx/>
              <a:buNone/>
            </a:pPr>
            <a:r>
              <a:rPr lang="en-US" dirty="0" smtClean="0"/>
              <a:t>multiple interactions with objects</a:t>
            </a:r>
          </a:p>
          <a:p>
            <a:pPr>
              <a:buFontTx/>
              <a:buNone/>
            </a:pPr>
            <a:r>
              <a:rPr lang="en-US" dirty="0" smtClean="0"/>
              <a:t>before being absorbed or going to infinity.</a:t>
            </a:r>
          </a:p>
        </p:txBody>
      </p:sp>
      <p:pic>
        <p:nvPicPr>
          <p:cNvPr id="20484" name="Picture 5" descr="an01f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133600"/>
            <a:ext cx="294798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Luminance and Color Images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Luminance Image</a:t>
            </a:r>
          </a:p>
          <a:p>
            <a:pPr lvl="1"/>
            <a:r>
              <a:rPr lang="en-US" smtClean="0"/>
              <a:t>Monochromatic </a:t>
            </a:r>
          </a:p>
          <a:p>
            <a:pPr lvl="1"/>
            <a:r>
              <a:rPr lang="en-US" smtClean="0"/>
              <a:t>Values are gray levels</a:t>
            </a:r>
          </a:p>
          <a:p>
            <a:pPr lvl="1"/>
            <a:r>
              <a:rPr lang="en-US" smtClean="0"/>
              <a:t>Analogous to working with black and white film or television</a:t>
            </a:r>
          </a:p>
          <a:p>
            <a:r>
              <a:rPr lang="en-US" smtClean="0"/>
              <a:t>Color Image</a:t>
            </a:r>
          </a:p>
          <a:p>
            <a:pPr lvl="1"/>
            <a:r>
              <a:rPr lang="en-US" smtClean="0"/>
              <a:t>Has perceptional attributes of hue, saturation, and lightness</a:t>
            </a:r>
          </a:p>
          <a:p>
            <a:pPr lvl="1"/>
            <a:r>
              <a:rPr lang="en-US" smtClean="0"/>
              <a:t>Do we have to match every frequency in visible spectrum? No!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Three-Color Theory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visual system has two types of sensors</a:t>
            </a:r>
          </a:p>
          <a:p>
            <a:pPr lvl="1"/>
            <a:r>
              <a:rPr lang="en-US" dirty="0" smtClean="0"/>
              <a:t>Rods: monochromatic, night vision</a:t>
            </a:r>
          </a:p>
          <a:p>
            <a:pPr lvl="1"/>
            <a:r>
              <a:rPr lang="en-US" dirty="0" smtClean="0"/>
              <a:t>Cones</a:t>
            </a:r>
          </a:p>
          <a:p>
            <a:pPr lvl="2"/>
            <a:r>
              <a:rPr lang="en-US" dirty="0" smtClean="0"/>
              <a:t>Color sensitive</a:t>
            </a:r>
          </a:p>
          <a:p>
            <a:pPr lvl="2"/>
            <a:r>
              <a:rPr lang="en-US" dirty="0" smtClean="0"/>
              <a:t>Three types of cones</a:t>
            </a:r>
          </a:p>
          <a:p>
            <a:pPr lvl="2"/>
            <a:r>
              <a:rPr lang="en-US" dirty="0" smtClean="0"/>
              <a:t>Only three values </a:t>
            </a:r>
          </a:p>
          <a:p>
            <a:pPr lvl="3"/>
            <a:r>
              <a:rPr lang="en-US" dirty="0" smtClean="0"/>
              <a:t>(the </a:t>
            </a:r>
            <a:r>
              <a:rPr lang="en-US" i="1" dirty="0" err="1" smtClean="0"/>
              <a:t>tristimulus</a:t>
            </a:r>
            <a:r>
              <a:rPr lang="en-US" dirty="0" smtClean="0"/>
              <a:t> values) are sent to the brain</a:t>
            </a:r>
          </a:p>
          <a:p>
            <a:r>
              <a:rPr lang="en-US" dirty="0" smtClean="0"/>
              <a:t>Need only match these three values</a:t>
            </a:r>
          </a:p>
          <a:p>
            <a:pPr lvl="1"/>
            <a:r>
              <a:rPr lang="en-US" dirty="0" smtClean="0"/>
              <a:t>Need only three </a:t>
            </a:r>
            <a:r>
              <a:rPr lang="en-US" i="1" dirty="0" smtClean="0"/>
              <a:t>primary</a:t>
            </a:r>
            <a:r>
              <a:rPr lang="en-US" dirty="0" smtClean="0"/>
              <a:t> colors</a:t>
            </a:r>
          </a:p>
        </p:txBody>
      </p:sp>
      <p:pic>
        <p:nvPicPr>
          <p:cNvPr id="22532" name="Picture 5" descr="ftp://ftp.cs.unm.edu/pub/angel/BOOK/SECOND_EDITION/FIGURES/JPEG/an01f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130550"/>
            <a:ext cx="2362629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1209</Words>
  <Application>Microsoft Office PowerPoint</Application>
  <PresentationFormat>On-screen Show (4:3)</PresentationFormat>
  <Paragraphs>236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 New</vt:lpstr>
      <vt:lpstr>Times New Roman</vt:lpstr>
      <vt:lpstr>Default Design</vt:lpstr>
      <vt:lpstr>CS 480/680</vt:lpstr>
      <vt:lpstr>From last time…</vt:lpstr>
      <vt:lpstr>Objectives</vt:lpstr>
      <vt:lpstr>Image Formation</vt:lpstr>
      <vt:lpstr>Elements of Image Formation</vt:lpstr>
      <vt:lpstr>Light</vt:lpstr>
      <vt:lpstr>Ray Tracing and Geometric Optics</vt:lpstr>
      <vt:lpstr>Luminance and Color Images</vt:lpstr>
      <vt:lpstr>Three-Color Theory</vt:lpstr>
      <vt:lpstr>Shadow Mask CRT</vt:lpstr>
      <vt:lpstr>Additive Color</vt:lpstr>
      <vt:lpstr>Subtractive Color</vt:lpstr>
      <vt:lpstr>Pinhole Camera</vt:lpstr>
      <vt:lpstr>Synthetic Camera Model</vt:lpstr>
      <vt:lpstr>Advantages</vt:lpstr>
      <vt:lpstr>Global vs Local Lighting</vt:lpstr>
      <vt:lpstr>Why not ray tracing?</vt:lpstr>
      <vt:lpstr>PowerPoint Presentation</vt:lpstr>
      <vt:lpstr>Models and Architecture: Objectives</vt:lpstr>
      <vt:lpstr>Image Formation Revisited</vt:lpstr>
      <vt:lpstr>Physical Approaches</vt:lpstr>
      <vt:lpstr>Practical Approach</vt:lpstr>
      <vt:lpstr>Vertex Processing</vt:lpstr>
      <vt:lpstr>Projection</vt:lpstr>
      <vt:lpstr>Primitive Assembly</vt:lpstr>
      <vt:lpstr>Clipping</vt:lpstr>
      <vt:lpstr>Rasterization</vt:lpstr>
      <vt:lpstr>Fragment Processing</vt:lpstr>
      <vt:lpstr>The Programmer’s Interface</vt:lpstr>
      <vt:lpstr>API Contents</vt:lpstr>
      <vt:lpstr>Object Specification</vt:lpstr>
      <vt:lpstr>Example (old style)</vt:lpstr>
      <vt:lpstr>Example (GPU based)</vt:lpstr>
      <vt:lpstr>Camera Specification</vt:lpstr>
      <vt:lpstr>Lights and Materials</vt:lpstr>
      <vt:lpstr>Homework</vt:lpstr>
      <vt:lpstr>PowerPoint Presentation</vt:lpstr>
    </vt:vector>
  </TitlesOfParts>
  <Manager>David</Manager>
  <Company>Presentationfx.com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Blocks</dc:title>
  <dc:subject>Business</dc:subject>
  <dc:creator>Presentationfx.com</dc:creator>
  <cp:keywords>Blocks, Four, Colors</cp:keywords>
  <dc:description>This presentation template is copyright 2008 and may not be redistributed. Any attempt to redistribute will be enforced to the maximum extent under law.</dc:description>
  <cp:lastModifiedBy>fredh</cp:lastModifiedBy>
  <cp:revision>301</cp:revision>
  <dcterms:created xsi:type="dcterms:W3CDTF">2008-04-10T18:13:29Z</dcterms:created>
  <dcterms:modified xsi:type="dcterms:W3CDTF">2014-08-27T02:05:50Z</dcterms:modified>
  <cp:category>Business</cp:category>
</cp:coreProperties>
</file>