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</a:t>
            </a:r>
            <a:r>
              <a:rPr lang="en-US" sz="1600" dirty="0" smtClean="0">
                <a:solidFill>
                  <a:schemeClr val="bg1"/>
                </a:solidFill>
              </a:rPr>
              <a:t>7: Input and Interaction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Modes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devices contain a </a:t>
            </a:r>
            <a:r>
              <a:rPr lang="en-US" i="1" smtClean="0"/>
              <a:t>trigger</a:t>
            </a:r>
            <a:r>
              <a:rPr lang="en-US" smtClean="0"/>
              <a:t> which can be used to send a signal to the operating system</a:t>
            </a:r>
          </a:p>
          <a:p>
            <a:pPr lvl="1"/>
            <a:r>
              <a:rPr lang="en-US" smtClean="0"/>
              <a:t>Button on mouse</a:t>
            </a:r>
          </a:p>
          <a:p>
            <a:pPr lvl="1"/>
            <a:r>
              <a:rPr lang="en-US" smtClean="0"/>
              <a:t>Pressing or releasing a key</a:t>
            </a:r>
          </a:p>
          <a:p>
            <a:r>
              <a:rPr lang="en-US" smtClean="0"/>
              <a:t>When triggered, input devices return information (their </a:t>
            </a:r>
            <a:r>
              <a:rPr lang="en-US" i="1" smtClean="0"/>
              <a:t>measure</a:t>
            </a:r>
            <a:r>
              <a:rPr lang="en-US" smtClean="0"/>
              <a:t>) to the system</a:t>
            </a:r>
          </a:p>
          <a:p>
            <a:pPr lvl="1"/>
            <a:r>
              <a:rPr lang="en-US" smtClean="0"/>
              <a:t>Mouse returns position information</a:t>
            </a:r>
          </a:p>
          <a:p>
            <a:pPr lvl="1"/>
            <a:r>
              <a:rPr lang="en-US" smtClean="0"/>
              <a:t>Keyboard returns ASCII code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Request Mode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provided to program only when user triggers the device</a:t>
            </a:r>
          </a:p>
          <a:p>
            <a:r>
              <a:rPr lang="en-US" smtClean="0"/>
              <a:t>Typical of keyboard input</a:t>
            </a:r>
          </a:p>
          <a:p>
            <a:pPr lvl="1"/>
            <a:r>
              <a:rPr lang="en-US" smtClean="0"/>
              <a:t>Can erase (backspace), edit, correct until enter (return) key (the trigger) is depressed</a:t>
            </a:r>
          </a:p>
        </p:txBody>
      </p:sp>
      <p:pic>
        <p:nvPicPr>
          <p:cNvPr id="25606" name="Picture 5" descr="ftp://ftp.cs.unm.edu/pub/angel/BOOK/SECOND_EDITION/FIGURES/JPEG/an03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4860925"/>
            <a:ext cx="76009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Mode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systems have more than one input device, each of which can be triggered at an arbitrary time by a user</a:t>
            </a:r>
          </a:p>
          <a:p>
            <a:r>
              <a:rPr lang="en-US" smtClean="0"/>
              <a:t>Each trigger generates an </a:t>
            </a:r>
            <a:r>
              <a:rPr lang="en-US" i="1" smtClean="0"/>
              <a:t>event</a:t>
            </a:r>
            <a:r>
              <a:rPr lang="en-US" smtClean="0"/>
              <a:t> whose measure is put in an </a:t>
            </a:r>
            <a:r>
              <a:rPr lang="en-US" i="1" smtClean="0"/>
              <a:t>event queue</a:t>
            </a:r>
            <a:r>
              <a:rPr lang="en-US" smtClean="0"/>
              <a:t> which can be examined by the user program</a:t>
            </a:r>
          </a:p>
        </p:txBody>
      </p:sp>
      <p:pic>
        <p:nvPicPr>
          <p:cNvPr id="26630" name="Picture 5" descr="ftp://ftp.cs.unm.edu/pub/angel/BOOK/SECOND_EDITION/FIGURES/JPEG/an03f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5419725"/>
            <a:ext cx="8359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Types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Window: resize, expose, iconify</a:t>
            </a:r>
          </a:p>
          <a:p>
            <a:r>
              <a:rPr lang="en-US" smtClean="0"/>
              <a:t>Mouse: click one or more buttons</a:t>
            </a:r>
          </a:p>
          <a:p>
            <a:r>
              <a:rPr lang="en-US" smtClean="0"/>
              <a:t>Motion: move mouse</a:t>
            </a:r>
          </a:p>
          <a:p>
            <a:r>
              <a:rPr lang="en-US" smtClean="0"/>
              <a:t>Keyboard: press or release a key</a:t>
            </a:r>
          </a:p>
          <a:p>
            <a:r>
              <a:rPr lang="en-US" smtClean="0"/>
              <a:t>Idle: nonevent</a:t>
            </a:r>
          </a:p>
          <a:p>
            <a:pPr lvl="1"/>
            <a:r>
              <a:rPr lang="en-US" smtClean="0"/>
              <a:t>Define what should be done if no other event is in queue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Callbacks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Programming interface for event-driven input</a:t>
            </a:r>
          </a:p>
          <a:p>
            <a:r>
              <a:rPr lang="en-US" smtClean="0"/>
              <a:t>Define a </a:t>
            </a:r>
            <a:r>
              <a:rPr lang="en-US" i="1" smtClean="0"/>
              <a:t>callback function</a:t>
            </a:r>
            <a:r>
              <a:rPr lang="en-US" smtClean="0"/>
              <a:t> for each type of event the graphics system recognizes</a:t>
            </a:r>
          </a:p>
          <a:p>
            <a:r>
              <a:rPr lang="en-US" smtClean="0"/>
              <a:t>This user-supplied function is executed when the event occurs</a:t>
            </a:r>
          </a:p>
          <a:p>
            <a:r>
              <a:rPr lang="en-US" smtClean="0"/>
              <a:t>GLUT example: </a:t>
            </a:r>
            <a:r>
              <a:rPr lang="en-US" b="1" smtClean="0">
                <a:latin typeface="Courier New" charset="0"/>
              </a:rPr>
              <a:t>glutMouseFunc(mymouse)</a:t>
            </a:r>
            <a:endParaRPr lang="en-US" smtClean="0"/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 flipH="1" flipV="1">
            <a:off x="5680074" y="6248400"/>
            <a:ext cx="949325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5756275" y="6553200"/>
            <a:ext cx="26468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mouse callback function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GLUT callbacks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GLUT recognizes a subset of the events recognized by any particular window system (Windows, X, Macintosh)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glutDisplayFunc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glutMouseFunc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glutReshapeFunc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glutKeyboardFunc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glutIdleFunc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glutMotionFunc, glutPassiveMotionFunc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GLUT Event Loop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Recall that the last line in </a:t>
            </a:r>
            <a:r>
              <a:rPr lang="en-US" sz="2700" b="1" smtClean="0">
                <a:latin typeface="Courier New" charset="0"/>
              </a:rPr>
              <a:t>main.c</a:t>
            </a:r>
            <a:r>
              <a:rPr lang="en-US" sz="2700" smtClean="0"/>
              <a:t> for a program using GLUT must be</a:t>
            </a:r>
          </a:p>
          <a:p>
            <a:pPr lvl="1">
              <a:buFontTx/>
              <a:buNone/>
            </a:pPr>
            <a:r>
              <a:rPr lang="en-US" b="1" smtClean="0">
                <a:latin typeface="Courier New" charset="0"/>
              </a:rPr>
              <a:t>glutMainLoop();</a:t>
            </a:r>
          </a:p>
          <a:p>
            <a:pPr>
              <a:buFontTx/>
              <a:buNone/>
            </a:pPr>
            <a:r>
              <a:rPr lang="en-US" sz="2700" smtClean="0"/>
              <a:t>which puts the program in an infinite event loop</a:t>
            </a:r>
          </a:p>
          <a:p>
            <a:r>
              <a:rPr lang="en-US" sz="2700" smtClean="0"/>
              <a:t>In each pass through the event loop, GLUT </a:t>
            </a:r>
          </a:p>
          <a:p>
            <a:pPr lvl="1"/>
            <a:r>
              <a:rPr lang="en-US" sz="2200" smtClean="0"/>
              <a:t>looks at the events in the queue</a:t>
            </a:r>
          </a:p>
          <a:p>
            <a:pPr lvl="1"/>
            <a:r>
              <a:rPr lang="en-US" sz="2200" smtClean="0"/>
              <a:t>for each event in the queue, GLUT executes the appropriate callback function if one is defined</a:t>
            </a:r>
          </a:p>
          <a:p>
            <a:pPr lvl="1"/>
            <a:r>
              <a:rPr lang="en-US" sz="2200" smtClean="0"/>
              <a:t>if no callback is defined for the event, the event is ignored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display callback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The display callback is executed whenever GLUT determines that the window should be refreshed, for example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When the window is first opened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When the window is reshaped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When a window is exposed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When the user program decides it wants to change the display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In </a:t>
            </a:r>
            <a:r>
              <a:rPr lang="en-US" sz="2700" b="1" smtClean="0">
                <a:latin typeface="Courier New" charset="0"/>
              </a:rPr>
              <a:t>main.c</a:t>
            </a:r>
          </a:p>
          <a:p>
            <a:pPr lvl="1">
              <a:lnSpc>
                <a:spcPct val="90000"/>
              </a:lnSpc>
            </a:pPr>
            <a:r>
              <a:rPr lang="en-US" sz="2200" b="1" smtClean="0">
                <a:latin typeface="Courier New" charset="0"/>
              </a:rPr>
              <a:t>glutDisplayFunc(mydisplay)</a:t>
            </a:r>
            <a:r>
              <a:rPr lang="en-US" sz="2200" smtClean="0"/>
              <a:t> identifies the function to be executed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Every GLUT program must have a display callback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Posting redisplays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Many events may invoke the display callback function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Can lead to multiple executions of the display callback on a single pass through the event loop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We can avoid this problem by instead using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charset="0"/>
              </a:rPr>
              <a:t>glutPostRedisplay();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   which sets a flag. 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GLUT checks to see if the flag is set at the end of the event loop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If set then the display callback function is executed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the basic input devices</a:t>
            </a:r>
          </a:p>
          <a:p>
            <a:pPr lvl="1"/>
            <a:r>
              <a:rPr lang="en-US" smtClean="0"/>
              <a:t>Physical Devices</a:t>
            </a:r>
          </a:p>
          <a:p>
            <a:pPr lvl="1"/>
            <a:r>
              <a:rPr lang="en-US" smtClean="0"/>
              <a:t>Logical Devices</a:t>
            </a:r>
          </a:p>
          <a:p>
            <a:pPr lvl="1"/>
            <a:r>
              <a:rPr lang="en-US" smtClean="0"/>
              <a:t>Input Modes</a:t>
            </a:r>
          </a:p>
          <a:p>
            <a:r>
              <a:rPr lang="en-US" smtClean="0"/>
              <a:t>Event-driven input</a:t>
            </a:r>
          </a:p>
          <a:p>
            <a:r>
              <a:rPr lang="en-US" smtClean="0"/>
              <a:t>Introduce double buffering for smooth animations</a:t>
            </a:r>
          </a:p>
          <a:p>
            <a:r>
              <a:rPr lang="en-US" smtClean="0"/>
              <a:t>Programming event input with GLUT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Sketchpad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Ivan Sutherland (MIT 1963) established the basic interactive paradigm that characterizes interactive computer graphics:</a:t>
            </a:r>
          </a:p>
          <a:p>
            <a:pPr lvl="1"/>
            <a:r>
              <a:rPr lang="en-US" smtClean="0"/>
              <a:t>User sees an </a:t>
            </a:r>
            <a:r>
              <a:rPr lang="en-US" i="1" smtClean="0"/>
              <a:t>object</a:t>
            </a:r>
            <a:r>
              <a:rPr lang="en-US" smtClean="0"/>
              <a:t> on the display</a:t>
            </a:r>
          </a:p>
          <a:p>
            <a:pPr lvl="1"/>
            <a:r>
              <a:rPr lang="en-US" smtClean="0"/>
              <a:t>User points to (</a:t>
            </a:r>
            <a:r>
              <a:rPr lang="en-US" i="1" smtClean="0"/>
              <a:t>picks</a:t>
            </a:r>
            <a:r>
              <a:rPr lang="en-US" smtClean="0"/>
              <a:t>) the object with an input device (light pen, mouse, trackball)</a:t>
            </a:r>
          </a:p>
          <a:p>
            <a:pPr lvl="1"/>
            <a:r>
              <a:rPr lang="en-US" smtClean="0"/>
              <a:t>Object changes (moves, rotates, morphs)</a:t>
            </a:r>
          </a:p>
          <a:p>
            <a:pPr lvl="1"/>
            <a:r>
              <a:rPr lang="en-US" smtClean="0"/>
              <a:t>Repeat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Input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Devices can be described either by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Physical properties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Mouse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Keyboard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Trackball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Logical Properties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What is returned to program via API</a:t>
            </a:r>
          </a:p>
          <a:p>
            <a:pPr lvl="3">
              <a:lnSpc>
                <a:spcPct val="90000"/>
              </a:lnSpc>
            </a:pPr>
            <a:r>
              <a:rPr lang="en-US" b="0" dirty="0" smtClean="0"/>
              <a:t>A position</a:t>
            </a:r>
          </a:p>
          <a:p>
            <a:pPr lvl="3">
              <a:lnSpc>
                <a:spcPct val="90000"/>
              </a:lnSpc>
            </a:pPr>
            <a:r>
              <a:rPr lang="en-US" b="0" dirty="0" smtClean="0"/>
              <a:t>An object identifier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Modes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and when input is obtained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Request or event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Devices</a:t>
            </a:r>
          </a:p>
        </p:txBody>
      </p:sp>
      <p:pic>
        <p:nvPicPr>
          <p:cNvPr id="19461" name="Picture 5" descr="ftp://ftp.cs.unm.edu/pub/angel/BOOK/SECOND_EDITION/FIGURES/JPEG/an03f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17129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ftp://ftp.cs.unm.edu/pub/angel/BOOK/SECOND_EDITION/FIGURES/JPEG/an03f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240982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ftp://ftp.cs.unm.edu/pub/angel/BOOK/SECOND_EDITION/FIGURES/JPEG/an03f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267200"/>
            <a:ext cx="2979738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1" descr="ftp://ftp.cs.unm.edu/pub/angel/BOOK/SECOND_EDITION/FIGURES/JPEG/an03f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447800"/>
            <a:ext cx="2182813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3" descr="ftp://ftp.cs.unm.edu/pub/angel/BOOK/SECOND_EDITION/FIGURES/JPEG/an03f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962400"/>
            <a:ext cx="2649538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5" descr="ftp://ftp.cs.unm.edu/pub/angel/BOOK/SECOND_EDITION/FIGURES/JPEG/an03f0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343400"/>
            <a:ext cx="2497138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Text Box 16"/>
          <p:cNvSpPr txBox="1">
            <a:spLocks noChangeArrowheads="1"/>
          </p:cNvSpPr>
          <p:nvPr/>
        </p:nvSpPr>
        <p:spPr bwMode="auto">
          <a:xfrm>
            <a:off x="838200" y="3472934"/>
            <a:ext cx="8771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mouse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3657600" y="3429000"/>
            <a:ext cx="10438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trackball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6477000" y="3581400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light pen</a:t>
            </a: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990600" y="5715000"/>
            <a:ext cx="126188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tablet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joy stick</a:t>
            </a: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6477000" y="5867400"/>
            <a:ext cx="12234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space ball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(Relative) Devices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Devices such as the data tablet return a position directly to the operating system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Devices such as the mouse, trackball, and joy stick return incremental inputs (or velocities) to the operating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Must integrate these inputs to obtain an absolute position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Rotation of cylinders in mouse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Roll of trackball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Difficult to obtain absolute position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Can get variable sensitivity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Devices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Consider the C and C++ code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C++: </a:t>
            </a:r>
            <a:r>
              <a:rPr lang="en-US" b="1" smtClean="0">
                <a:latin typeface="Courier New" charset="0"/>
              </a:rPr>
              <a:t>cin &gt;&gt; x;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C: </a:t>
            </a:r>
            <a:r>
              <a:rPr lang="en-US" b="1" smtClean="0">
                <a:latin typeface="Courier New" charset="0"/>
              </a:rPr>
              <a:t>scanf (“%d”, &amp;x);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is the input device?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Can’t tell from the code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Could be keyboard, file, output from another program</a:t>
            </a:r>
          </a:p>
          <a:p>
            <a:pPr>
              <a:lnSpc>
                <a:spcPct val="90000"/>
              </a:lnSpc>
            </a:pPr>
            <a:r>
              <a:rPr lang="en-US" smtClean="0"/>
              <a:t>The code provides </a:t>
            </a:r>
            <a:r>
              <a:rPr lang="en-US" i="1" smtClean="0"/>
              <a:t>logical input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number (an </a:t>
            </a:r>
            <a:r>
              <a:rPr lang="en-US" b="1" smtClean="0">
                <a:latin typeface="Courier New" charset="0"/>
              </a:rPr>
              <a:t>int</a:t>
            </a:r>
            <a:r>
              <a:rPr lang="en-US" smtClean="0"/>
              <a:t>) is returned to the program regardless of the physical device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Logical Devices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Graphical input is more varied than input to standard programs which is usually numbers, characters, or bits</a:t>
            </a:r>
          </a:p>
          <a:p>
            <a:r>
              <a:rPr lang="en-US" sz="2700" smtClean="0"/>
              <a:t>Two older APIs (GKS, PHIGS) defined six types of logical input</a:t>
            </a:r>
          </a:p>
          <a:p>
            <a:pPr lvl="1"/>
            <a:r>
              <a:rPr lang="en-US" sz="2200" b="1" smtClean="0"/>
              <a:t>Locator</a:t>
            </a:r>
            <a:r>
              <a:rPr lang="en-US" sz="2200" smtClean="0"/>
              <a:t>: return a position</a:t>
            </a:r>
          </a:p>
          <a:p>
            <a:pPr lvl="1"/>
            <a:r>
              <a:rPr lang="en-US" sz="2200" b="1" smtClean="0"/>
              <a:t>Pick</a:t>
            </a:r>
            <a:r>
              <a:rPr lang="en-US" sz="2200" smtClean="0"/>
              <a:t>: return ID of an object</a:t>
            </a:r>
          </a:p>
          <a:p>
            <a:pPr lvl="1"/>
            <a:r>
              <a:rPr lang="en-US" sz="2200" b="1" smtClean="0"/>
              <a:t>Keyboard</a:t>
            </a:r>
            <a:r>
              <a:rPr lang="en-US" sz="2200" smtClean="0"/>
              <a:t>: return strings of characters</a:t>
            </a:r>
          </a:p>
          <a:p>
            <a:pPr lvl="1"/>
            <a:r>
              <a:rPr lang="en-US" sz="2200" b="1" smtClean="0"/>
              <a:t>Stroke</a:t>
            </a:r>
            <a:r>
              <a:rPr lang="en-US" sz="2200" smtClean="0"/>
              <a:t>: return array of positions</a:t>
            </a:r>
          </a:p>
          <a:p>
            <a:pPr lvl="1"/>
            <a:r>
              <a:rPr lang="en-US" sz="2200" b="1" smtClean="0"/>
              <a:t>Valuator</a:t>
            </a:r>
            <a:r>
              <a:rPr lang="en-US" sz="2200" smtClean="0"/>
              <a:t>: return floating point number</a:t>
            </a:r>
          </a:p>
          <a:p>
            <a:pPr lvl="1"/>
            <a:r>
              <a:rPr lang="en-US" sz="2200" b="1" smtClean="0"/>
              <a:t>Choice</a:t>
            </a:r>
            <a:r>
              <a:rPr lang="en-US" sz="2200" smtClean="0"/>
              <a:t>: return one of n items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 Window Input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The X Window System introduced a client-server model for a network of workstations</a:t>
            </a:r>
          </a:p>
          <a:p>
            <a:pPr lvl="1"/>
            <a:r>
              <a:rPr lang="en-US" b="1" smtClean="0"/>
              <a:t>Client</a:t>
            </a:r>
            <a:r>
              <a:rPr lang="en-US" smtClean="0"/>
              <a:t>: OpenGL program</a:t>
            </a:r>
          </a:p>
          <a:p>
            <a:pPr lvl="1"/>
            <a:r>
              <a:rPr lang="en-US" b="1" smtClean="0"/>
              <a:t>Graphics Server</a:t>
            </a:r>
            <a:r>
              <a:rPr lang="en-US" smtClean="0"/>
              <a:t>: bitmap display with a pointing device and a keyboard</a:t>
            </a:r>
          </a:p>
        </p:txBody>
      </p:sp>
      <p:pic>
        <p:nvPicPr>
          <p:cNvPr id="23556" name="Picture 5" descr="ftp://ftp.cs.unm.edu/pub/angel/BOOK/SECOND_EDITION/FIGURES/JPEG/an03f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027487"/>
            <a:ext cx="4419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837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CS 480/680</vt:lpstr>
      <vt:lpstr>Objectives</vt:lpstr>
      <vt:lpstr>Project Sketchpad</vt:lpstr>
      <vt:lpstr>Graphical Input</vt:lpstr>
      <vt:lpstr>Physical Devices</vt:lpstr>
      <vt:lpstr>Incremental (Relative) Devices</vt:lpstr>
      <vt:lpstr>Logical Devices</vt:lpstr>
      <vt:lpstr>Graphical Logical Devices</vt:lpstr>
      <vt:lpstr>X Window Input</vt:lpstr>
      <vt:lpstr>Input Modes</vt:lpstr>
      <vt:lpstr>Request Mode</vt:lpstr>
      <vt:lpstr>Event Mode</vt:lpstr>
      <vt:lpstr>Event Types</vt:lpstr>
      <vt:lpstr>Callbacks</vt:lpstr>
      <vt:lpstr>GLUT callbacks</vt:lpstr>
      <vt:lpstr>GLUT Event Loop</vt:lpstr>
      <vt:lpstr>The display callback</vt:lpstr>
      <vt:lpstr>Posting redisplays</vt:lpstr>
      <vt:lpstr>Slide 19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20</cp:revision>
  <dcterms:created xsi:type="dcterms:W3CDTF">2008-04-10T18:13:29Z</dcterms:created>
  <dcterms:modified xsi:type="dcterms:W3CDTF">2011-09-17T18:08:03Z</dcterms:modified>
  <cp:category>Business</cp:category>
</cp:coreProperties>
</file>