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29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Programming with Open GL</a:t>
            </a: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Part 8: </a:t>
            </a:r>
            <a:r>
              <a:rPr lang="en-US" sz="1600" dirty="0" smtClean="0">
                <a:solidFill>
                  <a:schemeClr val="bg1"/>
                </a:solidFill>
              </a:rPr>
              <a:t>Working with Callbacks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keyboard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2700" b="1" dirty="0" err="1" smtClean="0">
                <a:latin typeface="Courier New" charset="0"/>
              </a:rPr>
              <a:t>glutKeyboardFunc</a:t>
            </a:r>
            <a:r>
              <a:rPr lang="en-US" sz="2700" b="1" dirty="0" smtClean="0">
                <a:latin typeface="Courier New" charset="0"/>
              </a:rPr>
              <a:t>(</a:t>
            </a:r>
            <a:r>
              <a:rPr lang="en-US" sz="2700" b="1" dirty="0" err="1" smtClean="0">
                <a:latin typeface="Courier New" charset="0"/>
              </a:rPr>
              <a:t>mykey</a:t>
            </a:r>
            <a:r>
              <a:rPr lang="en-US" sz="2700" b="1" dirty="0" smtClean="0">
                <a:latin typeface="Courier New" charset="0"/>
              </a:rPr>
              <a:t>)</a:t>
            </a:r>
          </a:p>
          <a:p>
            <a:pPr lvl="1"/>
            <a:r>
              <a:rPr lang="en-US" dirty="0" smtClean="0"/>
              <a:t>Returns ASCII code of key depressed and mouse location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b="1" dirty="0" smtClean="0">
                <a:latin typeface="Courier New" charset="0"/>
              </a:rPr>
              <a:t>void </a:t>
            </a:r>
            <a:r>
              <a:rPr lang="en-US" b="1" dirty="0" err="1" smtClean="0">
                <a:latin typeface="Courier New" charset="0"/>
              </a:rPr>
              <a:t>mykey</a:t>
            </a:r>
            <a:r>
              <a:rPr lang="en-US" b="1" dirty="0" smtClean="0">
                <a:latin typeface="Courier New" charset="0"/>
              </a:rPr>
              <a:t>(unsigned char key, </a:t>
            </a:r>
          </a:p>
          <a:p>
            <a:pPr lvl="1">
              <a:buNone/>
            </a:pPr>
            <a:r>
              <a:rPr lang="en-US" b="1" dirty="0" smtClean="0">
                <a:latin typeface="Courier New" charset="0"/>
              </a:rPr>
              <a:t>       </a:t>
            </a:r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x, </a:t>
            </a:r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y)</a:t>
            </a:r>
          </a:p>
          <a:p>
            <a:pPr lvl="1">
              <a:buNone/>
            </a:pPr>
            <a:r>
              <a:rPr lang="en-US" b="1" dirty="0" smtClean="0">
                <a:latin typeface="Courier New" charset="0"/>
              </a:rPr>
              <a:t>{</a:t>
            </a:r>
          </a:p>
          <a:p>
            <a:pPr lvl="1">
              <a:buNone/>
            </a:pPr>
            <a:r>
              <a:rPr lang="en-US" b="1" dirty="0" smtClean="0">
                <a:latin typeface="Courier New" charset="0"/>
              </a:rPr>
              <a:t>	if(key == ‘Q’ | key == ‘q’) </a:t>
            </a:r>
          </a:p>
          <a:p>
            <a:pPr lvl="1">
              <a:buNone/>
            </a:pPr>
            <a:r>
              <a:rPr lang="en-US" b="1" dirty="0" smtClean="0">
                <a:latin typeface="Courier New" charset="0"/>
              </a:rPr>
              <a:t>		exit(0);</a:t>
            </a:r>
          </a:p>
          <a:p>
            <a:pPr lvl="1">
              <a:buNone/>
            </a:pPr>
            <a:r>
              <a:rPr lang="en-US" b="1" dirty="0" smtClean="0">
                <a:latin typeface="Courier New" charset="0"/>
              </a:rPr>
              <a:t>}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Special and Modifier Keys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dirty="0" smtClean="0"/>
              <a:t>GLUT defines the special keys in </a:t>
            </a:r>
            <a:r>
              <a:rPr lang="en-US" sz="2300" b="1" dirty="0" err="1" smtClean="0">
                <a:latin typeface="Courier New" charset="0"/>
              </a:rPr>
              <a:t>glut.h</a:t>
            </a:r>
            <a:endParaRPr lang="en-US" sz="2300" b="1" dirty="0" smtClean="0"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Function key 1: </a:t>
            </a:r>
            <a:r>
              <a:rPr lang="en-US" sz="2200" b="1" dirty="0" smtClean="0">
                <a:latin typeface="Courier New" charset="0"/>
              </a:rPr>
              <a:t>GLUT_KEY_F1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Up arrow key: </a:t>
            </a:r>
            <a:r>
              <a:rPr lang="en-US" sz="2200" b="1" dirty="0" smtClean="0">
                <a:latin typeface="Courier New" charset="0"/>
              </a:rPr>
              <a:t>GLUT_KEY_UP</a:t>
            </a:r>
          </a:p>
          <a:p>
            <a:pPr lvl="2">
              <a:lnSpc>
                <a:spcPct val="90000"/>
              </a:lnSpc>
            </a:pPr>
            <a:r>
              <a:rPr lang="en-US" sz="1800" b="1" dirty="0" smtClean="0">
                <a:latin typeface="Courier New" charset="0"/>
              </a:rPr>
              <a:t>if(key == GLUT_KEY_F1</a:t>
            </a:r>
            <a:r>
              <a:rPr lang="en-US" sz="1800" dirty="0" smtClean="0"/>
              <a:t> ……</a:t>
            </a:r>
          </a:p>
          <a:p>
            <a:pPr>
              <a:lnSpc>
                <a:spcPct val="90000"/>
              </a:lnSpc>
            </a:pPr>
            <a:r>
              <a:rPr lang="en-US" sz="2700" dirty="0" smtClean="0"/>
              <a:t>Can also check of one of the modifiers</a:t>
            </a:r>
          </a:p>
          <a:p>
            <a:pPr lvl="1">
              <a:lnSpc>
                <a:spcPct val="90000"/>
              </a:lnSpc>
            </a:pPr>
            <a:r>
              <a:rPr lang="en-US" sz="2200" b="1" dirty="0" smtClean="0">
                <a:latin typeface="Courier New" charset="0"/>
              </a:rPr>
              <a:t>GLUT_ACTIVE_SHIFT</a:t>
            </a:r>
          </a:p>
          <a:p>
            <a:pPr lvl="1">
              <a:lnSpc>
                <a:spcPct val="90000"/>
              </a:lnSpc>
            </a:pPr>
            <a:r>
              <a:rPr lang="en-US" sz="2200" b="1" dirty="0" smtClean="0">
                <a:latin typeface="Courier New" charset="0"/>
              </a:rPr>
              <a:t>GLUT_ACTIVE_CTRL</a:t>
            </a:r>
          </a:p>
          <a:p>
            <a:pPr lvl="1">
              <a:lnSpc>
                <a:spcPct val="90000"/>
              </a:lnSpc>
            </a:pPr>
            <a:r>
              <a:rPr lang="en-US" sz="2200" b="1" dirty="0" smtClean="0">
                <a:latin typeface="Courier New" charset="0"/>
              </a:rPr>
              <a:t>GLUT_ACTIVE_ALT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 smtClean="0"/>
              <a:t>is depressed by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 smtClean="0"/>
              <a:t>	</a:t>
            </a:r>
            <a:r>
              <a:rPr lang="en-US" sz="2200" b="1" dirty="0" err="1" smtClean="0">
                <a:latin typeface="Courier New" charset="0"/>
              </a:rPr>
              <a:t>glutGetModifiers</a:t>
            </a:r>
            <a:r>
              <a:rPr lang="en-US" sz="2200" b="1" dirty="0" smtClean="0"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Allows emulation of three-button mouse with one- or two-button mice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Reshaping the window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can reshape and resize the OpenGL display window by pulling the corner of the window</a:t>
            </a:r>
          </a:p>
          <a:p>
            <a:r>
              <a:rPr lang="en-US" smtClean="0"/>
              <a:t>What happens to the display?</a:t>
            </a:r>
          </a:p>
          <a:p>
            <a:pPr lvl="1"/>
            <a:r>
              <a:rPr lang="en-US" smtClean="0"/>
              <a:t>Must redraw from application</a:t>
            </a:r>
          </a:p>
          <a:p>
            <a:pPr lvl="1"/>
            <a:r>
              <a:rPr lang="en-US" smtClean="0"/>
              <a:t>Two possibilities</a:t>
            </a:r>
          </a:p>
          <a:p>
            <a:pPr lvl="2"/>
            <a:r>
              <a:rPr lang="en-US" smtClean="0"/>
              <a:t>Display part of world</a:t>
            </a:r>
          </a:p>
          <a:p>
            <a:pPr lvl="2"/>
            <a:r>
              <a:rPr lang="en-US" smtClean="0"/>
              <a:t>Display whole world but force to fit in new window</a:t>
            </a:r>
          </a:p>
          <a:p>
            <a:pPr lvl="3"/>
            <a:r>
              <a:rPr lang="en-US" b="0" smtClean="0"/>
              <a:t>Can alter aspect ratio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Reshape possiblities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19200" y="2819400"/>
            <a:ext cx="1752600" cy="1752600"/>
            <a:chOff x="768" y="1776"/>
            <a:chExt cx="1104" cy="1104"/>
          </a:xfrm>
        </p:grpSpPr>
        <p:sp>
          <p:nvSpPr>
            <p:cNvPr id="27666" name="Rectangle 5"/>
            <p:cNvSpPr>
              <a:spLocks noChangeArrowheads="1"/>
            </p:cNvSpPr>
            <p:nvPr/>
          </p:nvSpPr>
          <p:spPr bwMode="auto">
            <a:xfrm>
              <a:off x="768" y="1776"/>
              <a:ext cx="1104" cy="110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7" name="AutoShape 7"/>
            <p:cNvSpPr>
              <a:spLocks noChangeArrowheads="1"/>
            </p:cNvSpPr>
            <p:nvPr/>
          </p:nvSpPr>
          <p:spPr bwMode="auto">
            <a:xfrm>
              <a:off x="1008" y="2016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257800" y="2971800"/>
            <a:ext cx="2209800" cy="990600"/>
            <a:chOff x="768" y="1776"/>
            <a:chExt cx="1104" cy="1104"/>
          </a:xfrm>
        </p:grpSpPr>
        <p:sp>
          <p:nvSpPr>
            <p:cNvPr id="27664" name="Rectangle 10"/>
            <p:cNvSpPr>
              <a:spLocks noChangeArrowheads="1"/>
            </p:cNvSpPr>
            <p:nvPr/>
          </p:nvSpPr>
          <p:spPr bwMode="auto">
            <a:xfrm>
              <a:off x="768" y="1776"/>
              <a:ext cx="1104" cy="110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AutoShape 11"/>
            <p:cNvSpPr>
              <a:spLocks noChangeArrowheads="1"/>
            </p:cNvSpPr>
            <p:nvPr/>
          </p:nvSpPr>
          <p:spPr bwMode="auto">
            <a:xfrm>
              <a:off x="1008" y="2016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5257800" y="4343400"/>
            <a:ext cx="2133600" cy="914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AutoShape 14"/>
          <p:cNvSpPr>
            <a:spLocks noChangeArrowheads="1"/>
          </p:cNvSpPr>
          <p:nvPr/>
        </p:nvSpPr>
        <p:spPr bwMode="auto">
          <a:xfrm>
            <a:off x="5867400" y="48006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4876800" y="5257800"/>
            <a:ext cx="3048000" cy="914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6"/>
          <p:cNvSpPr>
            <a:spLocks noChangeShapeType="1"/>
          </p:cNvSpPr>
          <p:nvPr/>
        </p:nvSpPr>
        <p:spPr bwMode="auto">
          <a:xfrm flipV="1">
            <a:off x="3276600" y="2895600"/>
            <a:ext cx="1524000" cy="457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59" name="Line 17"/>
          <p:cNvSpPr>
            <a:spLocks noChangeShapeType="1"/>
          </p:cNvSpPr>
          <p:nvPr/>
        </p:nvSpPr>
        <p:spPr bwMode="auto">
          <a:xfrm>
            <a:off x="3352800" y="3657600"/>
            <a:ext cx="1371600" cy="457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60" name="Text Box 18"/>
          <p:cNvSpPr txBox="1">
            <a:spLocks noChangeArrowheads="1"/>
          </p:cNvSpPr>
          <p:nvPr/>
        </p:nvSpPr>
        <p:spPr bwMode="auto">
          <a:xfrm>
            <a:off x="1752600" y="4953000"/>
            <a:ext cx="9284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original</a:t>
            </a:r>
          </a:p>
        </p:txBody>
      </p:sp>
      <p:sp>
        <p:nvSpPr>
          <p:cNvPr id="27661" name="Text Box 19"/>
          <p:cNvSpPr txBox="1">
            <a:spLocks noChangeArrowheads="1"/>
          </p:cNvSpPr>
          <p:nvPr/>
        </p:nvSpPr>
        <p:spPr bwMode="auto">
          <a:xfrm>
            <a:off x="5791200" y="5562600"/>
            <a:ext cx="12668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/>
              <a:t>reshaped</a:t>
            </a:r>
          </a:p>
        </p:txBody>
      </p:sp>
      <p:sp>
        <p:nvSpPr>
          <p:cNvPr id="27662" name="Rectangle 21"/>
          <p:cNvSpPr>
            <a:spLocks noChangeArrowheads="1"/>
          </p:cNvSpPr>
          <p:nvPr/>
        </p:nvSpPr>
        <p:spPr bwMode="auto">
          <a:xfrm>
            <a:off x="5257800" y="1752600"/>
            <a:ext cx="2209800" cy="990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AutoShape 22"/>
          <p:cNvSpPr>
            <a:spLocks noChangeArrowheads="1"/>
          </p:cNvSpPr>
          <p:nvPr/>
        </p:nvSpPr>
        <p:spPr bwMode="auto">
          <a:xfrm>
            <a:off x="5715000" y="1981200"/>
            <a:ext cx="433388" cy="3937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The Reshape callback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700" b="1" dirty="0" err="1" smtClean="0">
                <a:latin typeface="Courier New" charset="0"/>
              </a:rPr>
              <a:t>glutReshapeFunc</a:t>
            </a:r>
            <a:r>
              <a:rPr lang="en-US" sz="2700" b="1" dirty="0" smtClean="0">
                <a:latin typeface="Courier New" charset="0"/>
              </a:rPr>
              <a:t>(</a:t>
            </a:r>
            <a:r>
              <a:rPr lang="en-US" sz="2700" b="1" dirty="0" err="1" smtClean="0">
                <a:latin typeface="Courier New" charset="0"/>
              </a:rPr>
              <a:t>myreshape</a:t>
            </a:r>
            <a:r>
              <a:rPr lang="en-US" sz="2700" b="1" dirty="0" smtClean="0">
                <a:latin typeface="Courier New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b="1" dirty="0" smtClean="0">
                <a:latin typeface="Courier New" charset="0"/>
              </a:rPr>
              <a:t>void </a:t>
            </a:r>
            <a:r>
              <a:rPr lang="en-US" sz="2700" b="1" dirty="0" err="1" smtClean="0">
                <a:latin typeface="Courier New" charset="0"/>
              </a:rPr>
              <a:t>myreshape</a:t>
            </a:r>
            <a:r>
              <a:rPr lang="en-US" sz="2700" b="1" dirty="0" smtClean="0">
                <a:latin typeface="Courier New" charset="0"/>
              </a:rPr>
              <a:t>( </a:t>
            </a:r>
            <a:r>
              <a:rPr lang="en-US" sz="2700" b="1" dirty="0" err="1" smtClean="0">
                <a:latin typeface="Courier New" charset="0"/>
              </a:rPr>
              <a:t>int</a:t>
            </a:r>
            <a:r>
              <a:rPr lang="en-US" sz="2700" b="1" dirty="0" smtClean="0">
                <a:latin typeface="Courier New" charset="0"/>
              </a:rPr>
              <a:t> w, </a:t>
            </a:r>
            <a:r>
              <a:rPr lang="en-US" sz="2700" b="1" dirty="0" err="1" smtClean="0">
                <a:latin typeface="Courier New" charset="0"/>
              </a:rPr>
              <a:t>int</a:t>
            </a:r>
            <a:r>
              <a:rPr lang="en-US" sz="2700" b="1" dirty="0" smtClean="0">
                <a:latin typeface="Courier New" charset="0"/>
              </a:rPr>
              <a:t> h)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Returns width and height of new window (in pixels)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redisplay is posted automatically at end of execution of the callback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GLUT has a default reshape callback but you probably want to define your own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reshape callback is good place to put viewing functions because it is invoked when the window is first opened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Toolkits and Widgets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Most window systems provide a toolkit or library of functions for building user interfaces that use special types of windows called </a:t>
            </a:r>
            <a:r>
              <a:rPr lang="en-US" sz="2700" i="1" smtClean="0"/>
              <a:t>widgets</a:t>
            </a:r>
          </a:p>
          <a:p>
            <a:r>
              <a:rPr lang="en-US" sz="2700" smtClean="0"/>
              <a:t>Widget sets include tools such as</a:t>
            </a:r>
          </a:p>
          <a:p>
            <a:pPr lvl="1"/>
            <a:r>
              <a:rPr lang="en-US" sz="2200" smtClean="0"/>
              <a:t>Menus</a:t>
            </a:r>
          </a:p>
          <a:p>
            <a:pPr lvl="1"/>
            <a:r>
              <a:rPr lang="en-US" sz="2200" smtClean="0"/>
              <a:t>Slidebars</a:t>
            </a:r>
          </a:p>
          <a:p>
            <a:pPr lvl="1"/>
            <a:r>
              <a:rPr lang="en-US" sz="2200" smtClean="0"/>
              <a:t>Dials</a:t>
            </a:r>
          </a:p>
          <a:p>
            <a:pPr lvl="1"/>
            <a:r>
              <a:rPr lang="en-US" sz="2200" smtClean="0"/>
              <a:t>Input boxes</a:t>
            </a:r>
          </a:p>
          <a:p>
            <a:r>
              <a:rPr lang="en-US" sz="2700" smtClean="0"/>
              <a:t>But toolkits tend to be platform dependent</a:t>
            </a:r>
          </a:p>
          <a:p>
            <a:r>
              <a:rPr lang="en-US" sz="2700" smtClean="0"/>
              <a:t>GLUT provides a few widgets including menus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Menus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GLUT supports pop-up menus</a:t>
            </a:r>
          </a:p>
          <a:p>
            <a:pPr lvl="1"/>
            <a:r>
              <a:rPr lang="en-US" smtClean="0"/>
              <a:t>A menu can have submenus</a:t>
            </a:r>
          </a:p>
          <a:p>
            <a:r>
              <a:rPr lang="en-US" smtClean="0"/>
              <a:t>Three steps</a:t>
            </a:r>
          </a:p>
          <a:p>
            <a:pPr lvl="1"/>
            <a:r>
              <a:rPr lang="en-US" smtClean="0"/>
              <a:t>Define entries for the menu</a:t>
            </a:r>
          </a:p>
          <a:p>
            <a:pPr lvl="1"/>
            <a:r>
              <a:rPr lang="en-US" smtClean="0"/>
              <a:t>Define action for each menu item</a:t>
            </a:r>
          </a:p>
          <a:p>
            <a:pPr lvl="2"/>
            <a:r>
              <a:rPr lang="en-US" smtClean="0"/>
              <a:t>Action carried out if entry selected</a:t>
            </a:r>
          </a:p>
          <a:p>
            <a:pPr lvl="1"/>
            <a:r>
              <a:rPr lang="en-US" smtClean="0"/>
              <a:t>Attach menu to a mouse button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a simple menu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</a:t>
            </a:r>
            <a:r>
              <a:rPr lang="en-US" b="1" smtClean="0">
                <a:latin typeface="Courier New" charset="0"/>
              </a:rPr>
              <a:t>main.c</a:t>
            </a:r>
          </a:p>
          <a:p>
            <a:endParaRPr lang="en-US" smtClean="0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1184275" y="2203450"/>
            <a:ext cx="5670550" cy="1920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menu_id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 = 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glutCreateMenu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(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mymenu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);</a:t>
            </a:r>
          </a:p>
          <a:p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glutAddmenuEntry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(“clear Screen”, 1);</a:t>
            </a:r>
          </a:p>
          <a:p>
            <a:endParaRPr lang="en-US" sz="2000" b="1" dirty="0">
              <a:solidFill>
                <a:schemeClr val="bg1"/>
              </a:solidFill>
              <a:latin typeface="Courier New" charset="0"/>
            </a:endParaRPr>
          </a:p>
          <a:p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gluAddMenuEntry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(“exit”, 2);</a:t>
            </a:r>
          </a:p>
          <a:p>
            <a:endParaRPr lang="en-US" sz="2000" b="1" dirty="0">
              <a:solidFill>
                <a:schemeClr val="bg1"/>
              </a:solidFill>
              <a:latin typeface="Courier New" charset="0"/>
            </a:endParaRPr>
          </a:p>
          <a:p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glutAttachMenu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(GLUT_RIGHT_BUTTON);</a:t>
            </a:r>
          </a:p>
        </p:txBody>
      </p:sp>
      <p:sp>
        <p:nvSpPr>
          <p:cNvPr id="31751" name="Line 6"/>
          <p:cNvSpPr>
            <a:spLocks noChangeShapeType="1"/>
          </p:cNvSpPr>
          <p:nvPr/>
        </p:nvSpPr>
        <p:spPr bwMode="auto">
          <a:xfrm flipV="1">
            <a:off x="2362200" y="2895600"/>
            <a:ext cx="1905000" cy="2286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 flipV="1">
            <a:off x="2590800" y="3505200"/>
            <a:ext cx="1447800" cy="16764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609600" y="5257800"/>
            <a:ext cx="2723823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entries that appear when</a:t>
            </a:r>
          </a:p>
          <a:p>
            <a:r>
              <a:rPr lang="en-US" dirty="0">
                <a:solidFill>
                  <a:schemeClr val="bg1"/>
                </a:solidFill>
              </a:rPr>
              <a:t>right button depressed</a:t>
            </a:r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 flipH="1" flipV="1">
            <a:off x="5105400" y="3581400"/>
            <a:ext cx="838200" cy="1752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5" name="Line 10"/>
          <p:cNvSpPr>
            <a:spLocks noChangeShapeType="1"/>
          </p:cNvSpPr>
          <p:nvPr/>
        </p:nvSpPr>
        <p:spPr bwMode="auto">
          <a:xfrm flipV="1">
            <a:off x="6096000" y="2971800"/>
            <a:ext cx="304800" cy="2209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5410200" y="5334000"/>
            <a:ext cx="11721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identifiers</a:t>
            </a:r>
          </a:p>
        </p:txBody>
      </p:sp>
      <p:sp>
        <p:nvSpPr>
          <p:cNvPr id="31757" name="Rectangle 14"/>
          <p:cNvSpPr>
            <a:spLocks noChangeArrowheads="1"/>
          </p:cNvSpPr>
          <p:nvPr/>
        </p:nvSpPr>
        <p:spPr bwMode="auto">
          <a:xfrm>
            <a:off x="7010400" y="3429000"/>
            <a:ext cx="17526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7010400" y="40386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9" name="Text Box 17"/>
          <p:cNvSpPr txBox="1">
            <a:spLocks noChangeArrowheads="1"/>
          </p:cNvSpPr>
          <p:nvPr/>
        </p:nvSpPr>
        <p:spPr bwMode="auto">
          <a:xfrm>
            <a:off x="7086600" y="3505200"/>
            <a:ext cx="16287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clear screen</a:t>
            </a:r>
          </a:p>
        </p:txBody>
      </p:sp>
      <p:sp>
        <p:nvSpPr>
          <p:cNvPr id="31760" name="Text Box 18"/>
          <p:cNvSpPr txBox="1">
            <a:spLocks noChangeArrowheads="1"/>
          </p:cNvSpPr>
          <p:nvPr/>
        </p:nvSpPr>
        <p:spPr bwMode="auto">
          <a:xfrm>
            <a:off x="7543800" y="4114800"/>
            <a:ext cx="6397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exit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Menu actions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Menu callback</a:t>
            </a:r>
          </a:p>
          <a:p>
            <a:pPr lvl="1">
              <a:buFontTx/>
              <a:buNone/>
            </a:pPr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/>
            <a:r>
              <a:rPr lang="en-US" dirty="0" smtClean="0"/>
              <a:t>Note each menu has an id that is returned when it is created</a:t>
            </a:r>
          </a:p>
          <a:p>
            <a:pPr lvl="1"/>
            <a:r>
              <a:rPr lang="en-US" dirty="0" smtClean="0"/>
              <a:t>Add submenus by</a:t>
            </a:r>
          </a:p>
          <a:p>
            <a:pPr lvl="1">
              <a:buFontTx/>
              <a:buNone/>
            </a:pPr>
            <a:r>
              <a:rPr lang="en-US" dirty="0" smtClean="0"/>
              <a:t>	</a:t>
            </a:r>
            <a:r>
              <a:rPr lang="en-US" sz="2200" b="1" dirty="0" err="1" smtClean="0">
                <a:latin typeface="Courier New" charset="0"/>
              </a:rPr>
              <a:t>glutAddSubMenu</a:t>
            </a:r>
            <a:r>
              <a:rPr lang="en-US" sz="2200" b="1" dirty="0" smtClean="0">
                <a:latin typeface="Courier New" charset="0"/>
              </a:rPr>
              <a:t>(char *</a:t>
            </a:r>
            <a:r>
              <a:rPr lang="en-US" sz="2200" b="1" dirty="0" err="1" smtClean="0">
                <a:latin typeface="Courier New" charset="0"/>
              </a:rPr>
              <a:t>submenu_name</a:t>
            </a:r>
            <a:r>
              <a:rPr lang="en-US" sz="2200" b="1" dirty="0" smtClean="0">
                <a:latin typeface="Courier New" charset="0"/>
              </a:rPr>
              <a:t>, submenu id)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2057400" y="2133600"/>
            <a:ext cx="4451350" cy="1616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void 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mymenu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(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 id)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	if(id == 1) 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glClear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();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	if(id == 2) exit(0);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}</a:t>
            </a:r>
          </a:p>
        </p:txBody>
      </p:sp>
      <p:sp>
        <p:nvSpPr>
          <p:cNvPr id="32775" name="Line 5"/>
          <p:cNvSpPr>
            <a:spLocks noChangeShapeType="1"/>
          </p:cNvSpPr>
          <p:nvPr/>
        </p:nvSpPr>
        <p:spPr bwMode="auto">
          <a:xfrm>
            <a:off x="5822950" y="6096000"/>
            <a:ext cx="533400" cy="381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triangle" w="med" len="med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6432550" y="6248400"/>
            <a:ext cx="23006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entry in parent menu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functions in GLUT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Dynamic Windows</a:t>
            </a:r>
          </a:p>
          <a:p>
            <a:pPr lvl="1"/>
            <a:r>
              <a:rPr lang="en-US" smtClean="0"/>
              <a:t>Create and destroy during execution</a:t>
            </a:r>
          </a:p>
          <a:p>
            <a:r>
              <a:rPr lang="en-US" smtClean="0"/>
              <a:t>Subwindows</a:t>
            </a:r>
          </a:p>
          <a:p>
            <a:r>
              <a:rPr lang="en-US" smtClean="0"/>
              <a:t>Multiple Windows</a:t>
            </a:r>
          </a:p>
          <a:p>
            <a:r>
              <a:rPr lang="en-US" smtClean="0"/>
              <a:t>Changing callbacks during execution</a:t>
            </a:r>
          </a:p>
          <a:p>
            <a:r>
              <a:rPr lang="en-US" smtClean="0"/>
              <a:t>Timers</a:t>
            </a:r>
          </a:p>
          <a:p>
            <a:r>
              <a:rPr lang="en-US" smtClean="0"/>
              <a:t>Portable fonts (deprecated)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Learn to build interactive programs using GLUT callbacks</a:t>
            </a:r>
          </a:p>
          <a:p>
            <a:pPr lvl="1"/>
            <a:r>
              <a:rPr lang="en-US" smtClean="0"/>
              <a:t>Mouse</a:t>
            </a:r>
          </a:p>
          <a:p>
            <a:pPr lvl="1"/>
            <a:r>
              <a:rPr lang="en-US" smtClean="0"/>
              <a:t>Keyboard</a:t>
            </a:r>
          </a:p>
          <a:p>
            <a:pPr lvl="1"/>
            <a:r>
              <a:rPr lang="en-US" smtClean="0"/>
              <a:t>Reshape</a:t>
            </a:r>
          </a:p>
          <a:p>
            <a:r>
              <a:rPr lang="en-US" smtClean="0"/>
              <a:t>Introduce menus in GLUT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mouse callback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b="1" dirty="0" err="1" smtClean="0">
                <a:latin typeface="Courier New" charset="0"/>
              </a:rPr>
              <a:t>glutMouseFunc</a:t>
            </a:r>
            <a:r>
              <a:rPr lang="en-US" b="1" dirty="0" smtClean="0">
                <a:latin typeface="Courier New" charset="0"/>
              </a:rPr>
              <a:t>(</a:t>
            </a:r>
            <a:r>
              <a:rPr lang="en-US" b="1" dirty="0" err="1" smtClean="0">
                <a:latin typeface="Courier New" charset="0"/>
              </a:rPr>
              <a:t>mymouse</a:t>
            </a:r>
            <a:r>
              <a:rPr lang="en-US" b="1" dirty="0" smtClean="0">
                <a:latin typeface="Courier New" charset="0"/>
              </a:rPr>
              <a:t>)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charset="0"/>
              </a:rPr>
              <a:t>void </a:t>
            </a:r>
            <a:r>
              <a:rPr lang="en-US" b="1" dirty="0" err="1" smtClean="0">
                <a:latin typeface="Courier New" charset="0"/>
              </a:rPr>
              <a:t>mymouse</a:t>
            </a:r>
            <a:r>
              <a:rPr lang="en-US" b="1" dirty="0" smtClean="0">
                <a:latin typeface="Courier New" charset="0"/>
              </a:rPr>
              <a:t>(</a:t>
            </a:r>
            <a:r>
              <a:rPr lang="en-US" b="1" dirty="0" err="1" smtClean="0">
                <a:latin typeface="Courier New" charset="0"/>
              </a:rPr>
              <a:t>GLint</a:t>
            </a:r>
            <a:r>
              <a:rPr lang="en-US" b="1" dirty="0" smtClean="0">
                <a:latin typeface="Courier New" charset="0"/>
              </a:rPr>
              <a:t> button, </a:t>
            </a:r>
            <a:r>
              <a:rPr lang="en-US" b="1" dirty="0" err="1" smtClean="0">
                <a:latin typeface="Courier New" charset="0"/>
              </a:rPr>
              <a:t>GLint</a:t>
            </a:r>
            <a:r>
              <a:rPr lang="en-US" b="1" dirty="0" smtClean="0">
                <a:latin typeface="Courier New" charset="0"/>
              </a:rPr>
              <a:t> state, </a:t>
            </a:r>
            <a:r>
              <a:rPr lang="en-US" b="1" dirty="0" err="1" smtClean="0">
                <a:latin typeface="Courier New" charset="0"/>
              </a:rPr>
              <a:t>GLint</a:t>
            </a:r>
            <a:r>
              <a:rPr lang="en-US" b="1" dirty="0" smtClean="0">
                <a:latin typeface="Courier New" charset="0"/>
              </a:rPr>
              <a:t> x, </a:t>
            </a:r>
            <a:r>
              <a:rPr lang="en-US" b="1" dirty="0" err="1" smtClean="0">
                <a:latin typeface="Courier New" charset="0"/>
              </a:rPr>
              <a:t>GLint</a:t>
            </a:r>
            <a:r>
              <a:rPr lang="en-US" b="1" dirty="0" smtClean="0">
                <a:latin typeface="Courier New" charset="0"/>
              </a:rPr>
              <a:t> y)</a:t>
            </a:r>
          </a:p>
          <a:p>
            <a:r>
              <a:rPr lang="en-US" dirty="0" smtClean="0"/>
              <a:t>Returns </a:t>
            </a:r>
          </a:p>
          <a:p>
            <a:pPr lvl="1"/>
            <a:r>
              <a:rPr lang="en-US" dirty="0" smtClean="0"/>
              <a:t>which button (</a:t>
            </a:r>
            <a:r>
              <a:rPr lang="en-US" b="1" dirty="0" smtClean="0">
                <a:latin typeface="Courier New" charset="0"/>
              </a:rPr>
              <a:t>GLUT_LEFT_BUTTON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charset="0"/>
              </a:rPr>
              <a:t>GLUT_MIDDLE_BUTTON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charset="0"/>
              </a:rPr>
              <a:t>GLUT_RIGHT_BUTTON</a:t>
            </a:r>
            <a:r>
              <a:rPr lang="en-US" dirty="0" smtClean="0"/>
              <a:t>) caused event </a:t>
            </a:r>
          </a:p>
          <a:p>
            <a:pPr lvl="1"/>
            <a:r>
              <a:rPr lang="en-US" dirty="0" smtClean="0"/>
              <a:t>state of that button (</a:t>
            </a:r>
            <a:r>
              <a:rPr lang="en-US" b="1" dirty="0" smtClean="0">
                <a:latin typeface="Courier New" charset="0"/>
              </a:rPr>
              <a:t>GLUT_UP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charset="0"/>
              </a:rPr>
              <a:t>GLUT_DOWN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Position in window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Positioning</a:t>
            </a:r>
          </a:p>
        </p:txBody>
      </p:sp>
      <p:sp>
        <p:nvSpPr>
          <p:cNvPr id="18439" name="Text Box 8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smtClean="0"/>
              <a:t>The position in the screen window is usually measured in pixels with the origin at the top-left corner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sz="2400" smtClean="0"/>
              <a:t>Consequence of refresh done from top to bottom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OpenGL uses a world coordinate system with origin at the bottom left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sz="2400" smtClean="0"/>
              <a:t>Must invert </a:t>
            </a:r>
            <a:r>
              <a:rPr lang="en-US" sz="2400" i="1" smtClean="0"/>
              <a:t>y</a:t>
            </a:r>
            <a:r>
              <a:rPr lang="en-US" sz="2400" smtClean="0"/>
              <a:t> coordinate returned by callback by height of window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sz="2400" i="1" smtClean="0"/>
              <a:t>y = h – y;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3429000" y="4800600"/>
            <a:ext cx="2743200" cy="1676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2895600" y="4876800"/>
            <a:ext cx="45720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2312645" y="5421868"/>
            <a:ext cx="6591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(0,0)</a:t>
            </a:r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>
            <a:off x="6324600" y="4876800"/>
            <a:ext cx="0" cy="1600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2" name="Rectangle 12"/>
          <p:cNvSpPr>
            <a:spLocks noChangeArrowheads="1"/>
          </p:cNvSpPr>
          <p:nvPr/>
        </p:nvSpPr>
        <p:spPr bwMode="auto">
          <a:xfrm>
            <a:off x="6477000" y="5029200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8443" name="Line 13"/>
          <p:cNvSpPr>
            <a:spLocks noChangeShapeType="1"/>
          </p:cNvSpPr>
          <p:nvPr/>
        </p:nvSpPr>
        <p:spPr bwMode="auto">
          <a:xfrm>
            <a:off x="3505200" y="6553200"/>
            <a:ext cx="2667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6019800" y="6477000"/>
            <a:ext cx="35137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Obtaining the window size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 invert the </a:t>
            </a:r>
            <a:r>
              <a:rPr lang="en-US" i="1" dirty="0" smtClean="0"/>
              <a:t>y</a:t>
            </a:r>
            <a:r>
              <a:rPr lang="en-US" dirty="0" smtClean="0"/>
              <a:t> position we need the window height</a:t>
            </a:r>
          </a:p>
          <a:p>
            <a:pPr lvl="1"/>
            <a:r>
              <a:rPr lang="en-US" dirty="0" smtClean="0"/>
              <a:t>Height can change during program execution</a:t>
            </a:r>
          </a:p>
          <a:p>
            <a:pPr lvl="1"/>
            <a:r>
              <a:rPr lang="en-US" dirty="0" smtClean="0"/>
              <a:t>Track with a global variable</a:t>
            </a:r>
          </a:p>
          <a:p>
            <a:pPr lvl="1"/>
            <a:r>
              <a:rPr lang="en-US" dirty="0" smtClean="0"/>
              <a:t>New height returned to reshape callback that we will look at in detail soon</a:t>
            </a:r>
          </a:p>
          <a:p>
            <a:pPr lvl="1"/>
            <a:r>
              <a:rPr lang="en-US" dirty="0" smtClean="0"/>
              <a:t>Can also use query functions </a:t>
            </a:r>
          </a:p>
          <a:p>
            <a:pPr lvl="2"/>
            <a:r>
              <a:rPr lang="en-US" b="1" dirty="0" err="1" smtClean="0">
                <a:latin typeface="Courier New" charset="0"/>
              </a:rPr>
              <a:t>glGetIntv</a:t>
            </a:r>
            <a:endParaRPr lang="en-US" b="1" dirty="0" smtClean="0">
              <a:latin typeface="Courier New" charset="0"/>
            </a:endParaRPr>
          </a:p>
          <a:p>
            <a:pPr lvl="2"/>
            <a:r>
              <a:rPr lang="en-US" b="1" dirty="0" err="1" smtClean="0">
                <a:latin typeface="Courier New" charset="0"/>
              </a:rPr>
              <a:t>glGetFloatv</a:t>
            </a:r>
            <a:endParaRPr lang="en-US" b="1" dirty="0" smtClean="0">
              <a:latin typeface="Courier New" charset="0"/>
            </a:endParaRPr>
          </a:p>
          <a:p>
            <a:pPr lvl="1">
              <a:buFontTx/>
              <a:buNone/>
            </a:pPr>
            <a:r>
              <a:rPr lang="en-US" dirty="0" smtClean="0"/>
              <a:t>to obtain any value that is part of the state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Terminating a program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our original programs, there was no way to terminate them through OpenGL</a:t>
            </a:r>
          </a:p>
          <a:p>
            <a:r>
              <a:rPr lang="en-US" smtClean="0"/>
              <a:t>We can use the simple mouse callback</a:t>
            </a: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1339850" y="4022725"/>
            <a:ext cx="7651750" cy="1616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void mouse(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btn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 state, 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 x, 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 y)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   if(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btn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==GLUT_RIGHT_BUTTON &amp;&amp; state==GLUT_DOWN)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   	exit(0);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mouse position</a:t>
            </a:r>
          </a:p>
        </p:txBody>
      </p:sp>
      <p:sp>
        <p:nvSpPr>
          <p:cNvPr id="21509" name="Text Box 1029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smtClean="0"/>
              <a:t>In the next example, we draw a small square at the location of the mouse each time the left mouse button is clicked</a:t>
            </a:r>
          </a:p>
          <a:p>
            <a:r>
              <a:rPr lang="en-US" smtClean="0"/>
              <a:t>This example does not use the display callback but one is required by GLUT; We can use the empty display callback function</a:t>
            </a:r>
          </a:p>
          <a:p>
            <a:pPr lvl="1">
              <a:buFontTx/>
              <a:buNone/>
            </a:pPr>
            <a:r>
              <a:rPr lang="en-US" b="1" smtClean="0">
                <a:latin typeface="Courier New" charset="0"/>
              </a:rPr>
              <a:t>mydisplay(){}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Drawing squares at cursor location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void </a:t>
            </a:r>
            <a:r>
              <a:rPr lang="en-US" sz="1800" b="1" dirty="0" err="1" smtClean="0">
                <a:latin typeface="Courier New" charset="0"/>
              </a:rPr>
              <a:t>mymouse</a:t>
            </a:r>
            <a:r>
              <a:rPr lang="en-US" sz="1800" b="1" dirty="0" smtClean="0">
                <a:latin typeface="Courier New" charset="0"/>
              </a:rPr>
              <a:t>(</a:t>
            </a:r>
            <a:r>
              <a:rPr lang="en-US" sz="1800" b="1" dirty="0" err="1" smtClean="0">
                <a:latin typeface="Courier New" charset="0"/>
              </a:rPr>
              <a:t>int</a:t>
            </a:r>
            <a:r>
              <a:rPr lang="en-US" sz="1800" b="1" dirty="0" smtClean="0">
                <a:latin typeface="Courier New" charset="0"/>
              </a:rPr>
              <a:t> </a:t>
            </a:r>
            <a:r>
              <a:rPr lang="en-US" sz="1800" b="1" dirty="0" err="1" smtClean="0">
                <a:latin typeface="Courier New" charset="0"/>
              </a:rPr>
              <a:t>btn</a:t>
            </a:r>
            <a:r>
              <a:rPr lang="en-US" sz="1800" b="1" dirty="0" smtClean="0">
                <a:latin typeface="Courier New" charset="0"/>
              </a:rPr>
              <a:t>, </a:t>
            </a:r>
            <a:r>
              <a:rPr lang="en-US" sz="1800" b="1" dirty="0" err="1" smtClean="0">
                <a:latin typeface="Courier New" charset="0"/>
              </a:rPr>
              <a:t>int</a:t>
            </a:r>
            <a:r>
              <a:rPr lang="en-US" sz="1800" b="1" dirty="0" smtClean="0">
                <a:latin typeface="Courier New" charset="0"/>
              </a:rPr>
              <a:t> state, </a:t>
            </a:r>
            <a:r>
              <a:rPr lang="en-US" sz="1800" b="1" dirty="0" err="1" smtClean="0">
                <a:latin typeface="Courier New" charset="0"/>
              </a:rPr>
              <a:t>int</a:t>
            </a:r>
            <a:r>
              <a:rPr lang="en-US" sz="1800" b="1" dirty="0" smtClean="0">
                <a:latin typeface="Courier New" charset="0"/>
              </a:rPr>
              <a:t> x, </a:t>
            </a:r>
            <a:r>
              <a:rPr lang="en-US" sz="1800" b="1" dirty="0" err="1" smtClean="0">
                <a:latin typeface="Courier New" charset="0"/>
              </a:rPr>
              <a:t>int</a:t>
            </a:r>
            <a:r>
              <a:rPr lang="en-US" sz="1800" b="1" dirty="0" smtClean="0">
                <a:latin typeface="Courier New" charset="0"/>
              </a:rPr>
              <a:t> y)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if(</a:t>
            </a:r>
            <a:r>
              <a:rPr lang="en-US" sz="1800" b="1" dirty="0" err="1" smtClean="0">
                <a:latin typeface="Courier New" charset="0"/>
              </a:rPr>
              <a:t>btn</a:t>
            </a:r>
            <a:r>
              <a:rPr lang="en-US" sz="1800" b="1" dirty="0" smtClean="0">
                <a:latin typeface="Courier New" charset="0"/>
              </a:rPr>
              <a:t>==GLUT_RIGHT_BUTTON &amp;&amp; state==GLUT_DOWN)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	exit(0);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	  if(</a:t>
            </a:r>
            <a:r>
              <a:rPr lang="en-US" sz="1800" b="1" dirty="0" err="1" smtClean="0">
                <a:latin typeface="Courier New" charset="0"/>
              </a:rPr>
              <a:t>btn</a:t>
            </a:r>
            <a:r>
              <a:rPr lang="en-US" sz="1800" b="1" dirty="0" smtClean="0">
                <a:latin typeface="Courier New" charset="0"/>
              </a:rPr>
              <a:t>==GLUT_LEFT_BUTTON &amp;&amp; state==GLUT_DOWN)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		</a:t>
            </a:r>
            <a:r>
              <a:rPr lang="en-US" sz="1800" b="1" dirty="0" err="1" smtClean="0">
                <a:latin typeface="Courier New" charset="0"/>
              </a:rPr>
              <a:t>drawSquare</a:t>
            </a:r>
            <a:r>
              <a:rPr lang="en-US" sz="1800" b="1" dirty="0" smtClean="0">
                <a:latin typeface="Courier New" charset="0"/>
              </a:rPr>
              <a:t>(x, y);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1800" b="1" dirty="0" smtClean="0"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void </a:t>
            </a:r>
            <a:r>
              <a:rPr lang="en-US" sz="1800" b="1" dirty="0" err="1" smtClean="0">
                <a:latin typeface="Courier New" charset="0"/>
              </a:rPr>
              <a:t>drawSquare</a:t>
            </a:r>
            <a:r>
              <a:rPr lang="en-US" sz="1800" b="1" dirty="0" smtClean="0">
                <a:latin typeface="Courier New" charset="0"/>
              </a:rPr>
              <a:t>(</a:t>
            </a:r>
            <a:r>
              <a:rPr lang="en-US" sz="1800" b="1" dirty="0" err="1" smtClean="0">
                <a:latin typeface="Courier New" charset="0"/>
              </a:rPr>
              <a:t>int</a:t>
            </a:r>
            <a:r>
              <a:rPr lang="en-US" sz="1800" b="1" dirty="0" smtClean="0">
                <a:latin typeface="Courier New" charset="0"/>
              </a:rPr>
              <a:t> x, </a:t>
            </a:r>
            <a:r>
              <a:rPr lang="en-US" sz="1800" b="1" dirty="0" err="1" smtClean="0">
                <a:latin typeface="Courier New" charset="0"/>
              </a:rPr>
              <a:t>int</a:t>
            </a:r>
            <a:r>
              <a:rPr lang="en-US" sz="1800" b="1" dirty="0" smtClean="0">
                <a:latin typeface="Courier New" charset="0"/>
              </a:rPr>
              <a:t> y)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y=w-y; /* invert y position */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points[</a:t>
            </a:r>
            <a:r>
              <a:rPr lang="en-US" sz="1800" b="1" dirty="0" err="1" smtClean="0">
                <a:latin typeface="Courier New" charset="0"/>
              </a:rPr>
              <a:t>i</a:t>
            </a:r>
            <a:r>
              <a:rPr lang="en-US" sz="1800" b="1" dirty="0" smtClean="0">
                <a:latin typeface="Courier New" charset="0"/>
              </a:rPr>
              <a:t>] = point2(</a:t>
            </a:r>
            <a:r>
              <a:rPr lang="en-US" sz="1800" b="1" dirty="0" err="1" smtClean="0">
                <a:latin typeface="Courier New" charset="0"/>
              </a:rPr>
              <a:t>x+size</a:t>
            </a:r>
            <a:r>
              <a:rPr lang="en-US" sz="1800" b="1" dirty="0" smtClean="0">
                <a:latin typeface="Courier New" charset="0"/>
              </a:rPr>
              <a:t>, </a:t>
            </a:r>
            <a:r>
              <a:rPr lang="en-US" sz="1800" b="1" dirty="0" err="1" smtClean="0">
                <a:latin typeface="Courier New" charset="0"/>
              </a:rPr>
              <a:t>y+size</a:t>
            </a:r>
            <a:r>
              <a:rPr lang="en-US" sz="1800" b="1" dirty="0" smtClean="0">
                <a:latin typeface="Courier New" charset="0"/>
              </a:rPr>
              <a:t>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points[i+1] = point2(x-size, </a:t>
            </a:r>
            <a:r>
              <a:rPr lang="en-US" sz="1800" b="1" dirty="0" err="1" smtClean="0">
                <a:latin typeface="Courier New" charset="0"/>
              </a:rPr>
              <a:t>y+size</a:t>
            </a:r>
            <a:r>
              <a:rPr lang="en-US" sz="1800" b="1" dirty="0" smtClean="0">
                <a:latin typeface="Courier New" charset="0"/>
              </a:rPr>
              <a:t>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points[i+2] = point2(x-size, y-size);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points[i+3] = point2 </a:t>
            </a:r>
            <a:r>
              <a:rPr lang="en-US" sz="1800" b="1" dirty="0" err="1" smtClean="0">
                <a:latin typeface="Courier New" charset="0"/>
              </a:rPr>
              <a:t>x+size</a:t>
            </a:r>
            <a:r>
              <a:rPr lang="en-US" sz="1800" b="1" dirty="0" smtClean="0">
                <a:latin typeface="Courier New" charset="0"/>
              </a:rPr>
              <a:t>, y-size);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    </a:t>
            </a:r>
            <a:r>
              <a:rPr lang="en-US" sz="1800" b="1" dirty="0" err="1" smtClean="0">
                <a:latin typeface="Courier New" charset="0"/>
              </a:rPr>
              <a:t>i</a:t>
            </a:r>
            <a:r>
              <a:rPr lang="en-US" sz="1800" b="1" dirty="0" smtClean="0">
                <a:latin typeface="Courier New" charset="0"/>
              </a:rPr>
              <a:t>+=4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 smtClean="0"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000" dirty="0" smtClean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motion callback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80772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We can draw squares (or anything else) continuously as long as a mouse button is depressed by using the motion callback</a:t>
            </a:r>
          </a:p>
          <a:p>
            <a:pPr lvl="1"/>
            <a:r>
              <a:rPr lang="en-US" b="1" dirty="0" err="1" smtClean="0">
                <a:latin typeface="Courier New" charset="0"/>
              </a:rPr>
              <a:t>glutMotionFunc</a:t>
            </a:r>
            <a:r>
              <a:rPr lang="en-US" b="1" dirty="0" smtClean="0">
                <a:latin typeface="Courier New" charset="0"/>
              </a:rPr>
              <a:t>(</a:t>
            </a:r>
            <a:r>
              <a:rPr lang="en-US" b="1" dirty="0" err="1" smtClean="0">
                <a:latin typeface="Courier New" charset="0"/>
              </a:rPr>
              <a:t>drawSquare</a:t>
            </a:r>
            <a:r>
              <a:rPr lang="en-US" b="1" dirty="0" smtClean="0">
                <a:latin typeface="Courier New" charset="0"/>
              </a:rPr>
              <a:t>)</a:t>
            </a:r>
          </a:p>
          <a:p>
            <a:r>
              <a:rPr lang="en-US" dirty="0" smtClean="0"/>
              <a:t>We can draw squares without depressing a button using the passive motion callback</a:t>
            </a:r>
          </a:p>
          <a:p>
            <a:pPr lvl="1"/>
            <a:r>
              <a:rPr lang="en-US" b="1" dirty="0" err="1" smtClean="0">
                <a:latin typeface="Courier New" charset="0"/>
              </a:rPr>
              <a:t>glutPassiveMotionFunc</a:t>
            </a:r>
            <a:r>
              <a:rPr lang="en-US" b="1" dirty="0" smtClean="0">
                <a:latin typeface="Courier New" charset="0"/>
              </a:rPr>
              <a:t>(</a:t>
            </a:r>
            <a:r>
              <a:rPr lang="en-US" b="1" dirty="0" err="1" smtClean="0">
                <a:latin typeface="Courier New" charset="0"/>
              </a:rPr>
              <a:t>drawSquare</a:t>
            </a:r>
            <a:r>
              <a:rPr lang="en-US" b="1" dirty="0" smtClean="0">
                <a:latin typeface="Courier New" charset="0"/>
              </a:rPr>
              <a:t>)</a:t>
            </a:r>
          </a:p>
          <a:p>
            <a:pPr lvl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737</Words>
  <Application>Microsoft Office PowerPoint</Application>
  <PresentationFormat>On-screen Show (4:3)</PresentationFormat>
  <Paragraphs>166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CS 480/680</vt:lpstr>
      <vt:lpstr>Objectives</vt:lpstr>
      <vt:lpstr>The mouse callback</vt:lpstr>
      <vt:lpstr>Positioning</vt:lpstr>
      <vt:lpstr>Obtaining the window size</vt:lpstr>
      <vt:lpstr>Terminating a program</vt:lpstr>
      <vt:lpstr>Using the mouse position</vt:lpstr>
      <vt:lpstr>Drawing squares at cursor location</vt:lpstr>
      <vt:lpstr>Using the motion callback</vt:lpstr>
      <vt:lpstr>Using the keyboard</vt:lpstr>
      <vt:lpstr>Special and Modifier Keys</vt:lpstr>
      <vt:lpstr>Reshaping the window</vt:lpstr>
      <vt:lpstr>Reshape possiblities</vt:lpstr>
      <vt:lpstr>The Reshape callback</vt:lpstr>
      <vt:lpstr>Toolkits and Widgets</vt:lpstr>
      <vt:lpstr>Menus</vt:lpstr>
      <vt:lpstr>Defining a simple menu</vt:lpstr>
      <vt:lpstr>Menu actions</vt:lpstr>
      <vt:lpstr>Other functions in GLUT</vt:lpstr>
      <vt:lpstr>Slide 20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23</cp:revision>
  <dcterms:created xsi:type="dcterms:W3CDTF">2008-04-10T18:13:29Z</dcterms:created>
  <dcterms:modified xsi:type="dcterms:W3CDTF">2011-09-18T02:23:59Z</dcterms:modified>
  <cp:category>Business</cp:category>
</cp:coreProperties>
</file>