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311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290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D1D7"/>
    <a:srgbClr val="FFDB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2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558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D745220C-D9D4-416D-9BA0-CB68FFD4EC28}" type="datetimeFigureOut">
              <a:rPr lang="en-US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4ED96F00-707E-431C-837E-D683A9ED4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344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04FC7C5-A7FD-433D-9574-F8A9160C48B6}" type="datetimeFigureOut">
              <a:rPr lang="en-US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97BF822-4D40-49E6-B371-A5C4BA664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7236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F74C4-7BD4-4971-B738-2306C2189E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FA64F-E97B-4928-A58B-1736403FA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B4351-147B-486B-AED4-2A932745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341BD-28CA-4C76-BC1A-114327380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89DB5-D802-492C-AF9C-BF761C051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7316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1FF00-C063-4B64-88DB-B0EAB58C7A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E0E0B-FBCE-47CF-857D-E5BA492B3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941B9-32E4-4726-A60E-69D29F3CA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19B62-4319-47D1-B93C-F499A71F4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E9550-DB25-4950-A5E1-E9572F9FA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ED164-BE05-4CD7-AF28-4DE731940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2B15C-25B5-4BCD-A071-FA59A23E8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1AC86C50-123D-48C7-A8BC-9EE20868DA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bg1"/>
                </a:solidFill>
              </a:rPr>
              <a:t>CS 480/680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429000"/>
            <a:ext cx="6400800" cy="609600"/>
          </a:xfrm>
        </p:spPr>
        <p:txBody>
          <a:bodyPr/>
          <a:lstStyle/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Computer Graphics</a:t>
            </a:r>
          </a:p>
          <a:p>
            <a:pPr eaLnBrk="1" hangingPunct="1"/>
            <a:endParaRPr lang="en-US" sz="16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Representation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1143000" y="60198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Dr. Frederick C Harris, Jr.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Representation in a Frame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Frame determined by </a:t>
            </a:r>
            <a:r>
              <a:rPr lang="en-US" smtClean="0">
                <a:latin typeface="Times New Roman" charset="0"/>
              </a:rPr>
              <a:t>(P</a:t>
            </a:r>
            <a:r>
              <a:rPr lang="en-US" baseline="-25000" smtClean="0">
                <a:latin typeface="Times New Roman" charset="0"/>
              </a:rPr>
              <a:t>0</a:t>
            </a:r>
            <a:r>
              <a:rPr lang="en-US" smtClean="0">
                <a:latin typeface="Times New Roman" charset="0"/>
              </a:rPr>
              <a:t>, v</a:t>
            </a:r>
            <a:r>
              <a:rPr lang="en-US" baseline="-25000" smtClean="0">
                <a:latin typeface="Times New Roman" charset="0"/>
              </a:rPr>
              <a:t>1</a:t>
            </a:r>
            <a:r>
              <a:rPr lang="en-US" smtClean="0">
                <a:latin typeface="Times New Roman" charset="0"/>
              </a:rPr>
              <a:t>, v</a:t>
            </a:r>
            <a:r>
              <a:rPr lang="en-US" baseline="-25000" smtClean="0">
                <a:latin typeface="Times New Roman" charset="0"/>
              </a:rPr>
              <a:t>2</a:t>
            </a:r>
            <a:r>
              <a:rPr lang="en-US" smtClean="0">
                <a:latin typeface="Times New Roman" charset="0"/>
              </a:rPr>
              <a:t>, v</a:t>
            </a:r>
            <a:r>
              <a:rPr lang="en-US" baseline="-25000" smtClean="0">
                <a:latin typeface="Times New Roman" charset="0"/>
              </a:rPr>
              <a:t>3</a:t>
            </a:r>
            <a:r>
              <a:rPr lang="en-US" smtClean="0">
                <a:latin typeface="Times New Roman" charset="0"/>
              </a:rPr>
              <a:t>)</a:t>
            </a:r>
          </a:p>
          <a:p>
            <a:r>
              <a:rPr lang="en-US" smtClean="0"/>
              <a:t>Within this frame, every vector can be written as </a:t>
            </a:r>
          </a:p>
          <a:p>
            <a:pPr>
              <a:buFontTx/>
              <a:buNone/>
            </a:pPr>
            <a:r>
              <a:rPr lang="en-US" i="1" smtClean="0">
                <a:latin typeface="Times New Roman" charset="0"/>
              </a:rPr>
              <a:t>     v=</a:t>
            </a:r>
            <a:r>
              <a:rPr lang="en-US" smtClean="0">
                <a:latin typeface="Symbol" charset="2"/>
              </a:rPr>
              <a:t>a</a:t>
            </a:r>
            <a:r>
              <a:rPr lang="en-US" baseline="-25000" smtClean="0">
                <a:latin typeface="Times New Roman" charset="0"/>
              </a:rPr>
              <a:t>1</a:t>
            </a:r>
            <a:r>
              <a:rPr lang="en-US" i="1" smtClean="0">
                <a:latin typeface="Times New Roman" charset="0"/>
              </a:rPr>
              <a:t>v</a:t>
            </a:r>
            <a:r>
              <a:rPr lang="en-US" baseline="-25000" smtClean="0">
                <a:latin typeface="Times New Roman" charset="0"/>
              </a:rPr>
              <a:t>1</a:t>
            </a:r>
            <a:r>
              <a:rPr lang="en-US" i="1" smtClean="0">
                <a:latin typeface="Times New Roman" charset="0"/>
              </a:rPr>
              <a:t>+ </a:t>
            </a:r>
            <a:r>
              <a:rPr lang="en-US" smtClean="0">
                <a:latin typeface="Symbol" charset="2"/>
              </a:rPr>
              <a:t>a</a:t>
            </a:r>
            <a:r>
              <a:rPr lang="en-US" baseline="-25000" smtClean="0">
                <a:latin typeface="Times New Roman" charset="0"/>
              </a:rPr>
              <a:t>2</a:t>
            </a:r>
            <a:r>
              <a:rPr lang="en-US" i="1" smtClean="0">
                <a:latin typeface="Times New Roman" charset="0"/>
              </a:rPr>
              <a:t>v</a:t>
            </a:r>
            <a:r>
              <a:rPr lang="en-US" baseline="-25000" smtClean="0">
                <a:latin typeface="Times New Roman" charset="0"/>
              </a:rPr>
              <a:t>2</a:t>
            </a:r>
            <a:r>
              <a:rPr lang="en-US" i="1" smtClean="0">
                <a:latin typeface="Times New Roman" charset="0"/>
              </a:rPr>
              <a:t> </a:t>
            </a:r>
            <a:r>
              <a:rPr lang="en-US" smtClean="0">
                <a:latin typeface="Times New Roman" charset="0"/>
              </a:rPr>
              <a:t>+….+</a:t>
            </a:r>
            <a:r>
              <a:rPr lang="en-US" smtClean="0">
                <a:latin typeface="Symbol" charset="2"/>
              </a:rPr>
              <a:t>a</a:t>
            </a:r>
            <a:r>
              <a:rPr lang="en-US" baseline="-25000" smtClean="0">
                <a:latin typeface="Times New Roman" charset="0"/>
              </a:rPr>
              <a:t>n</a:t>
            </a:r>
            <a:r>
              <a:rPr lang="en-US" i="1" smtClean="0">
                <a:latin typeface="Times New Roman" charset="0"/>
              </a:rPr>
              <a:t>v</a:t>
            </a:r>
            <a:r>
              <a:rPr lang="en-US" baseline="-25000" smtClean="0">
                <a:latin typeface="Times New Roman" charset="0"/>
              </a:rPr>
              <a:t>n</a:t>
            </a:r>
          </a:p>
          <a:p>
            <a:r>
              <a:rPr lang="en-US" smtClean="0"/>
              <a:t>Every point can be written as</a:t>
            </a:r>
          </a:p>
          <a:p>
            <a:pPr>
              <a:buFontTx/>
              <a:buNone/>
            </a:pPr>
            <a:r>
              <a:rPr lang="en-US" smtClean="0">
                <a:latin typeface="Times New Roman" charset="0"/>
              </a:rPr>
              <a:t>     P</a:t>
            </a:r>
            <a:r>
              <a:rPr lang="en-US" smtClean="0"/>
              <a:t> = </a:t>
            </a:r>
            <a:r>
              <a:rPr lang="en-US" smtClean="0">
                <a:latin typeface="Times New Roman" charset="0"/>
              </a:rPr>
              <a:t>P</a:t>
            </a:r>
            <a:r>
              <a:rPr lang="en-US" baseline="-25000" smtClean="0">
                <a:latin typeface="Times New Roman" charset="0"/>
              </a:rPr>
              <a:t>0 </a:t>
            </a:r>
            <a:r>
              <a:rPr lang="en-US" smtClean="0">
                <a:latin typeface="Times New Roman" charset="0"/>
              </a:rPr>
              <a:t>+ </a:t>
            </a:r>
            <a:r>
              <a:rPr lang="en-US" smtClean="0">
                <a:latin typeface="Symbol" charset="2"/>
              </a:rPr>
              <a:t>b</a:t>
            </a:r>
            <a:r>
              <a:rPr lang="en-US" baseline="-25000" smtClean="0">
                <a:latin typeface="Times New Roman" charset="0"/>
              </a:rPr>
              <a:t>1</a:t>
            </a:r>
            <a:r>
              <a:rPr lang="en-US" i="1" smtClean="0">
                <a:latin typeface="Times New Roman" charset="0"/>
              </a:rPr>
              <a:t>v</a:t>
            </a:r>
            <a:r>
              <a:rPr lang="en-US" baseline="-25000" smtClean="0">
                <a:latin typeface="Times New Roman" charset="0"/>
              </a:rPr>
              <a:t>1</a:t>
            </a:r>
            <a:r>
              <a:rPr lang="en-US" i="1" smtClean="0">
                <a:latin typeface="Times New Roman" charset="0"/>
              </a:rPr>
              <a:t>+ </a:t>
            </a:r>
            <a:r>
              <a:rPr lang="en-US" smtClean="0">
                <a:latin typeface="Symbol" charset="2"/>
              </a:rPr>
              <a:t>b</a:t>
            </a:r>
            <a:r>
              <a:rPr lang="en-US" baseline="-25000" smtClean="0">
                <a:latin typeface="Times New Roman" charset="0"/>
              </a:rPr>
              <a:t>2</a:t>
            </a:r>
            <a:r>
              <a:rPr lang="en-US" i="1" smtClean="0">
                <a:latin typeface="Times New Roman" charset="0"/>
              </a:rPr>
              <a:t>v</a:t>
            </a:r>
            <a:r>
              <a:rPr lang="en-US" baseline="-25000" smtClean="0">
                <a:latin typeface="Times New Roman" charset="0"/>
              </a:rPr>
              <a:t>2</a:t>
            </a:r>
            <a:r>
              <a:rPr lang="en-US" i="1" smtClean="0">
                <a:latin typeface="Times New Roman" charset="0"/>
              </a:rPr>
              <a:t> </a:t>
            </a:r>
            <a:r>
              <a:rPr lang="en-US" smtClean="0">
                <a:latin typeface="Times New Roman" charset="0"/>
              </a:rPr>
              <a:t>+….+</a:t>
            </a:r>
            <a:r>
              <a:rPr lang="en-US" smtClean="0">
                <a:latin typeface="Symbol" charset="2"/>
              </a:rPr>
              <a:t>b</a:t>
            </a:r>
            <a:r>
              <a:rPr lang="en-US" baseline="-25000" smtClean="0">
                <a:latin typeface="Times New Roman" charset="0"/>
              </a:rPr>
              <a:t>n</a:t>
            </a:r>
            <a:r>
              <a:rPr lang="en-US" i="1" smtClean="0">
                <a:latin typeface="Times New Roman" charset="0"/>
              </a:rPr>
              <a:t>v</a:t>
            </a:r>
            <a:r>
              <a:rPr lang="en-US" baseline="-25000" smtClean="0">
                <a:latin typeface="Times New Roman" charset="0"/>
              </a:rPr>
              <a:t>n</a:t>
            </a:r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Confusing Points and Vectors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700" smtClean="0"/>
              <a:t>Consider the point and the vector</a:t>
            </a:r>
          </a:p>
          <a:p>
            <a:pPr>
              <a:buFontTx/>
              <a:buNone/>
            </a:pPr>
            <a:r>
              <a:rPr lang="en-US" smtClean="0"/>
              <a:t>	</a:t>
            </a:r>
            <a:r>
              <a:rPr lang="en-US" sz="2700" smtClean="0">
                <a:latin typeface="Times New Roman" charset="0"/>
              </a:rPr>
              <a:t>P</a:t>
            </a:r>
            <a:r>
              <a:rPr lang="en-US" sz="2700" smtClean="0"/>
              <a:t> = </a:t>
            </a:r>
            <a:r>
              <a:rPr lang="en-US" sz="2700" smtClean="0">
                <a:latin typeface="Times New Roman" charset="0"/>
              </a:rPr>
              <a:t>P</a:t>
            </a:r>
            <a:r>
              <a:rPr lang="en-US" sz="2700" baseline="-25000" smtClean="0">
                <a:latin typeface="Times New Roman" charset="0"/>
              </a:rPr>
              <a:t>0 </a:t>
            </a:r>
            <a:r>
              <a:rPr lang="en-US" sz="2700" smtClean="0">
                <a:latin typeface="Times New Roman" charset="0"/>
              </a:rPr>
              <a:t>+ </a:t>
            </a:r>
            <a:r>
              <a:rPr lang="en-US" sz="2700" smtClean="0">
                <a:latin typeface="Symbol" charset="2"/>
              </a:rPr>
              <a:t>b</a:t>
            </a:r>
            <a:r>
              <a:rPr lang="en-US" sz="2700" baseline="-25000" smtClean="0">
                <a:latin typeface="Times New Roman" charset="0"/>
              </a:rPr>
              <a:t>1</a:t>
            </a:r>
            <a:r>
              <a:rPr lang="en-US" sz="2700" i="1" smtClean="0">
                <a:latin typeface="Times New Roman" charset="0"/>
              </a:rPr>
              <a:t>v</a:t>
            </a:r>
            <a:r>
              <a:rPr lang="en-US" sz="2700" baseline="-25000" smtClean="0">
                <a:latin typeface="Times New Roman" charset="0"/>
              </a:rPr>
              <a:t>1</a:t>
            </a:r>
            <a:r>
              <a:rPr lang="en-US" sz="2700" i="1" smtClean="0">
                <a:latin typeface="Times New Roman" charset="0"/>
              </a:rPr>
              <a:t>+ </a:t>
            </a:r>
            <a:r>
              <a:rPr lang="en-US" sz="2700" smtClean="0">
                <a:latin typeface="Symbol" charset="2"/>
              </a:rPr>
              <a:t>b</a:t>
            </a:r>
            <a:r>
              <a:rPr lang="en-US" sz="2700" baseline="-25000" smtClean="0">
                <a:latin typeface="Times New Roman" charset="0"/>
              </a:rPr>
              <a:t>2</a:t>
            </a:r>
            <a:r>
              <a:rPr lang="en-US" sz="2700" i="1" smtClean="0">
                <a:latin typeface="Times New Roman" charset="0"/>
              </a:rPr>
              <a:t>v</a:t>
            </a:r>
            <a:r>
              <a:rPr lang="en-US" sz="2700" baseline="-25000" smtClean="0">
                <a:latin typeface="Times New Roman" charset="0"/>
              </a:rPr>
              <a:t>2</a:t>
            </a:r>
            <a:r>
              <a:rPr lang="en-US" sz="2700" i="1" smtClean="0">
                <a:latin typeface="Times New Roman" charset="0"/>
              </a:rPr>
              <a:t> </a:t>
            </a:r>
            <a:r>
              <a:rPr lang="en-US" sz="2700" smtClean="0">
                <a:latin typeface="Times New Roman" charset="0"/>
              </a:rPr>
              <a:t>+….+</a:t>
            </a:r>
            <a:r>
              <a:rPr lang="en-US" sz="2700" smtClean="0">
                <a:latin typeface="Symbol" charset="2"/>
              </a:rPr>
              <a:t>b</a:t>
            </a:r>
            <a:r>
              <a:rPr lang="en-US" sz="2700" baseline="-25000" smtClean="0">
                <a:latin typeface="Times New Roman" charset="0"/>
              </a:rPr>
              <a:t>n</a:t>
            </a:r>
            <a:r>
              <a:rPr lang="en-US" sz="2700" i="1" smtClean="0">
                <a:latin typeface="Times New Roman" charset="0"/>
              </a:rPr>
              <a:t>v</a:t>
            </a:r>
            <a:r>
              <a:rPr lang="en-US" sz="2700" baseline="-25000" smtClean="0">
                <a:latin typeface="Times New Roman" charset="0"/>
              </a:rPr>
              <a:t>n</a:t>
            </a:r>
            <a:endParaRPr lang="en-US" sz="2700" smtClean="0">
              <a:latin typeface="Times New Roman" charset="0"/>
            </a:endParaRPr>
          </a:p>
          <a:p>
            <a:pPr>
              <a:buFontTx/>
              <a:buNone/>
            </a:pPr>
            <a:r>
              <a:rPr lang="en-US" sz="2700" i="1" smtClean="0">
                <a:latin typeface="Times New Roman" charset="0"/>
              </a:rPr>
              <a:t>  v=</a:t>
            </a:r>
            <a:r>
              <a:rPr lang="en-US" sz="2700" smtClean="0">
                <a:latin typeface="Symbol" charset="2"/>
              </a:rPr>
              <a:t>a</a:t>
            </a:r>
            <a:r>
              <a:rPr lang="en-US" sz="2700" baseline="-25000" smtClean="0">
                <a:latin typeface="Times New Roman" charset="0"/>
              </a:rPr>
              <a:t>1</a:t>
            </a:r>
            <a:r>
              <a:rPr lang="en-US" sz="2700" i="1" smtClean="0">
                <a:latin typeface="Times New Roman" charset="0"/>
              </a:rPr>
              <a:t>v</a:t>
            </a:r>
            <a:r>
              <a:rPr lang="en-US" sz="2700" baseline="-25000" smtClean="0">
                <a:latin typeface="Times New Roman" charset="0"/>
              </a:rPr>
              <a:t>1</a:t>
            </a:r>
            <a:r>
              <a:rPr lang="en-US" sz="2700" i="1" smtClean="0">
                <a:latin typeface="Times New Roman" charset="0"/>
              </a:rPr>
              <a:t>+ </a:t>
            </a:r>
            <a:r>
              <a:rPr lang="en-US" sz="2700" smtClean="0">
                <a:latin typeface="Symbol" charset="2"/>
              </a:rPr>
              <a:t>a</a:t>
            </a:r>
            <a:r>
              <a:rPr lang="en-US" sz="2700" baseline="-25000" smtClean="0">
                <a:latin typeface="Times New Roman" charset="0"/>
              </a:rPr>
              <a:t>2</a:t>
            </a:r>
            <a:r>
              <a:rPr lang="en-US" sz="2700" i="1" smtClean="0">
                <a:latin typeface="Times New Roman" charset="0"/>
              </a:rPr>
              <a:t>v</a:t>
            </a:r>
            <a:r>
              <a:rPr lang="en-US" sz="2700" baseline="-25000" smtClean="0">
                <a:latin typeface="Times New Roman" charset="0"/>
              </a:rPr>
              <a:t>2</a:t>
            </a:r>
            <a:r>
              <a:rPr lang="en-US" sz="2700" i="1" smtClean="0">
                <a:latin typeface="Times New Roman" charset="0"/>
              </a:rPr>
              <a:t> </a:t>
            </a:r>
            <a:r>
              <a:rPr lang="en-US" sz="2700" smtClean="0">
                <a:latin typeface="Times New Roman" charset="0"/>
              </a:rPr>
              <a:t>+….+</a:t>
            </a:r>
            <a:r>
              <a:rPr lang="en-US" sz="2700" smtClean="0">
                <a:latin typeface="Symbol" charset="2"/>
              </a:rPr>
              <a:t>a</a:t>
            </a:r>
            <a:r>
              <a:rPr lang="en-US" sz="2700" baseline="-25000" smtClean="0">
                <a:latin typeface="Times New Roman" charset="0"/>
              </a:rPr>
              <a:t>n</a:t>
            </a:r>
            <a:r>
              <a:rPr lang="en-US" sz="2700" i="1" smtClean="0">
                <a:latin typeface="Times New Roman" charset="0"/>
              </a:rPr>
              <a:t>v</a:t>
            </a:r>
            <a:r>
              <a:rPr lang="en-US" sz="2700" baseline="-25000" smtClean="0">
                <a:latin typeface="Times New Roman" charset="0"/>
              </a:rPr>
              <a:t>n</a:t>
            </a:r>
          </a:p>
          <a:p>
            <a:pPr>
              <a:buFontTx/>
              <a:buNone/>
            </a:pPr>
            <a:r>
              <a:rPr lang="en-US" sz="2700" smtClean="0"/>
              <a:t>They appear to have the similar representations</a:t>
            </a:r>
          </a:p>
          <a:p>
            <a:pPr>
              <a:buFontTx/>
              <a:buNone/>
            </a:pPr>
            <a:r>
              <a:rPr lang="en-US" sz="2700" b="1" smtClean="0"/>
              <a:t>p</a:t>
            </a:r>
            <a:r>
              <a:rPr lang="en-US" sz="2700" smtClean="0"/>
              <a:t>=[</a:t>
            </a:r>
            <a:r>
              <a:rPr lang="en-US" sz="2700" smtClean="0">
                <a:latin typeface="Symbol" charset="2"/>
              </a:rPr>
              <a:t>b</a:t>
            </a:r>
            <a:r>
              <a:rPr lang="en-US" sz="2700" baseline="-25000" smtClean="0">
                <a:latin typeface="Times New Roman" charset="0"/>
              </a:rPr>
              <a:t>1 </a:t>
            </a:r>
            <a:r>
              <a:rPr lang="en-US" sz="2700" smtClean="0">
                <a:latin typeface="Symbol" charset="2"/>
              </a:rPr>
              <a:t>b</a:t>
            </a:r>
            <a:r>
              <a:rPr lang="en-US" sz="2700" baseline="-25000" smtClean="0">
                <a:latin typeface="Times New Roman" charset="0"/>
              </a:rPr>
              <a:t>2 </a:t>
            </a:r>
            <a:r>
              <a:rPr lang="en-US" sz="2700" smtClean="0">
                <a:latin typeface="Symbol" charset="2"/>
              </a:rPr>
              <a:t>b</a:t>
            </a:r>
            <a:r>
              <a:rPr lang="en-US" sz="2700" baseline="-25000" smtClean="0">
                <a:latin typeface="Times New Roman" charset="0"/>
              </a:rPr>
              <a:t>3</a:t>
            </a:r>
            <a:r>
              <a:rPr lang="en-US" sz="2700" smtClean="0">
                <a:latin typeface="Times New Roman" charset="0"/>
              </a:rPr>
              <a:t>]           </a:t>
            </a:r>
            <a:r>
              <a:rPr lang="en-US" sz="2700" b="1" smtClean="0">
                <a:latin typeface="Times New Roman" charset="0"/>
              </a:rPr>
              <a:t>v</a:t>
            </a:r>
            <a:r>
              <a:rPr lang="en-US" sz="2700" smtClean="0">
                <a:latin typeface="Times New Roman" charset="0"/>
              </a:rPr>
              <a:t>=[</a:t>
            </a:r>
            <a:r>
              <a:rPr lang="en-US" sz="2700" smtClean="0">
                <a:latin typeface="Symbol" charset="2"/>
              </a:rPr>
              <a:t>a</a:t>
            </a:r>
            <a:r>
              <a:rPr lang="en-US" sz="2700" baseline="-25000" smtClean="0">
                <a:latin typeface="Times New Roman" charset="0"/>
              </a:rPr>
              <a:t>1 </a:t>
            </a:r>
            <a:r>
              <a:rPr lang="en-US" sz="2700" smtClean="0">
                <a:latin typeface="Symbol" charset="2"/>
              </a:rPr>
              <a:t>a</a:t>
            </a:r>
            <a:r>
              <a:rPr lang="en-US" sz="2700" baseline="-25000" smtClean="0">
                <a:latin typeface="Times New Roman" charset="0"/>
              </a:rPr>
              <a:t>2 </a:t>
            </a:r>
            <a:r>
              <a:rPr lang="en-US" sz="2700" smtClean="0">
                <a:latin typeface="Symbol" charset="2"/>
              </a:rPr>
              <a:t>a</a:t>
            </a:r>
            <a:r>
              <a:rPr lang="en-US" sz="2700" baseline="-25000" smtClean="0">
                <a:latin typeface="Times New Roman" charset="0"/>
              </a:rPr>
              <a:t>3</a:t>
            </a:r>
            <a:r>
              <a:rPr lang="en-US" sz="2700" smtClean="0">
                <a:latin typeface="Times New Roman" charset="0"/>
              </a:rPr>
              <a:t>]</a:t>
            </a:r>
          </a:p>
          <a:p>
            <a:pPr>
              <a:buFontTx/>
              <a:buNone/>
            </a:pPr>
            <a:r>
              <a:rPr lang="en-US" sz="2700" smtClean="0">
                <a:latin typeface="Times New Roman" charset="0"/>
              </a:rPr>
              <a:t>which confuses the point with the vector</a:t>
            </a:r>
          </a:p>
          <a:p>
            <a:pPr>
              <a:buFontTx/>
              <a:buNone/>
            </a:pPr>
            <a:r>
              <a:rPr lang="en-US" sz="2700" smtClean="0">
                <a:latin typeface="Times New Roman" charset="0"/>
              </a:rPr>
              <a:t>A vector has no position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319644" y="4267200"/>
            <a:ext cx="1981200" cy="2209800"/>
            <a:chOff x="912" y="1680"/>
            <a:chExt cx="1248" cy="1392"/>
          </a:xfrm>
        </p:grpSpPr>
        <p:sp>
          <p:nvSpPr>
            <p:cNvPr id="25618" name="Line 5"/>
            <p:cNvSpPr>
              <a:spLocks noChangeShapeType="1"/>
            </p:cNvSpPr>
            <p:nvPr/>
          </p:nvSpPr>
          <p:spPr bwMode="auto">
            <a:xfrm>
              <a:off x="1296" y="2448"/>
              <a:ext cx="86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5619" name="Line 6"/>
            <p:cNvSpPr>
              <a:spLocks noChangeShapeType="1"/>
            </p:cNvSpPr>
            <p:nvPr/>
          </p:nvSpPr>
          <p:spPr bwMode="auto">
            <a:xfrm flipV="1">
              <a:off x="1296" y="1680"/>
              <a:ext cx="0" cy="768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5620" name="Line 7"/>
            <p:cNvSpPr>
              <a:spLocks noChangeShapeType="1"/>
            </p:cNvSpPr>
            <p:nvPr/>
          </p:nvSpPr>
          <p:spPr bwMode="auto">
            <a:xfrm flipH="1">
              <a:off x="912" y="2448"/>
              <a:ext cx="384" cy="624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</p:grpSp>
      <p:sp>
        <p:nvSpPr>
          <p:cNvPr id="25607" name="Line 8"/>
          <p:cNvSpPr>
            <a:spLocks noChangeShapeType="1"/>
          </p:cNvSpPr>
          <p:nvPr/>
        </p:nvSpPr>
        <p:spPr bwMode="auto">
          <a:xfrm flipV="1">
            <a:off x="6929244" y="4724400"/>
            <a:ext cx="914400" cy="762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7446769" y="4918075"/>
            <a:ext cx="31290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25609" name="Text Box 10"/>
          <p:cNvSpPr txBox="1">
            <a:spLocks noChangeArrowheads="1"/>
          </p:cNvSpPr>
          <p:nvPr/>
        </p:nvSpPr>
        <p:spPr bwMode="auto">
          <a:xfrm>
            <a:off x="7919844" y="4419600"/>
            <a:ext cx="32573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25610" name="Line 11"/>
          <p:cNvSpPr>
            <a:spLocks noChangeShapeType="1"/>
          </p:cNvSpPr>
          <p:nvPr/>
        </p:nvSpPr>
        <p:spPr bwMode="auto">
          <a:xfrm flipV="1">
            <a:off x="7157844" y="3962400"/>
            <a:ext cx="914400" cy="762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5611" name="Text Box 13"/>
          <p:cNvSpPr txBox="1">
            <a:spLocks noChangeArrowheads="1"/>
          </p:cNvSpPr>
          <p:nvPr/>
        </p:nvSpPr>
        <p:spPr bwMode="auto">
          <a:xfrm>
            <a:off x="6781800" y="3733800"/>
            <a:ext cx="31290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25612" name="Line 14"/>
          <p:cNvSpPr>
            <a:spLocks noChangeShapeType="1"/>
          </p:cNvSpPr>
          <p:nvPr/>
        </p:nvSpPr>
        <p:spPr bwMode="auto">
          <a:xfrm flipV="1">
            <a:off x="4414644" y="4648200"/>
            <a:ext cx="2667000" cy="12192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5613" name="Line 15"/>
          <p:cNvSpPr>
            <a:spLocks noChangeShapeType="1"/>
          </p:cNvSpPr>
          <p:nvPr/>
        </p:nvSpPr>
        <p:spPr bwMode="auto">
          <a:xfrm flipV="1">
            <a:off x="4643244" y="4953000"/>
            <a:ext cx="2743200" cy="9906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5614" name="Text Box 16"/>
          <p:cNvSpPr txBox="1">
            <a:spLocks noChangeArrowheads="1"/>
          </p:cNvSpPr>
          <p:nvPr/>
        </p:nvSpPr>
        <p:spPr bwMode="auto">
          <a:xfrm>
            <a:off x="693544" y="5715000"/>
            <a:ext cx="3403560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Vector can be placed anywhere</a:t>
            </a:r>
          </a:p>
        </p:txBody>
      </p:sp>
      <p:sp>
        <p:nvSpPr>
          <p:cNvPr id="25615" name="Oval 17"/>
          <p:cNvSpPr>
            <a:spLocks noChangeArrowheads="1"/>
          </p:cNvSpPr>
          <p:nvPr/>
        </p:nvSpPr>
        <p:spPr bwMode="auto">
          <a:xfrm>
            <a:off x="7767444" y="4572000"/>
            <a:ext cx="152400" cy="152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Line 18"/>
          <p:cNvSpPr>
            <a:spLocks noChangeShapeType="1"/>
          </p:cNvSpPr>
          <p:nvPr/>
        </p:nvSpPr>
        <p:spPr bwMode="auto">
          <a:xfrm flipH="1" flipV="1">
            <a:off x="7919844" y="4800600"/>
            <a:ext cx="228600" cy="1219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5617" name="Text Box 19"/>
          <p:cNvSpPr txBox="1">
            <a:spLocks noChangeArrowheads="1"/>
          </p:cNvSpPr>
          <p:nvPr/>
        </p:nvSpPr>
        <p:spPr bwMode="auto">
          <a:xfrm>
            <a:off x="7081644" y="6172200"/>
            <a:ext cx="1300356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point: fixed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Single Representation 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700" smtClean="0"/>
              <a:t>If we define </a:t>
            </a:r>
            <a:r>
              <a:rPr lang="en-US" sz="2700" smtClean="0">
                <a:latin typeface="Times New Roman" charset="0"/>
              </a:rPr>
              <a:t>0</a:t>
            </a:r>
            <a:r>
              <a:rPr lang="en-US" sz="2700" smtClean="0">
                <a:latin typeface="Times New Roman" charset="0"/>
                <a:cs typeface="Times New Roman" charset="0"/>
              </a:rPr>
              <a:t>•</a:t>
            </a:r>
            <a:r>
              <a:rPr lang="en-US" sz="2700" smtClean="0">
                <a:latin typeface="Times New Roman" charset="0"/>
              </a:rPr>
              <a:t>P = </a:t>
            </a:r>
            <a:r>
              <a:rPr lang="en-US" sz="2700" b="1" smtClean="0">
                <a:latin typeface="Times New Roman" charset="0"/>
              </a:rPr>
              <a:t>0</a:t>
            </a:r>
            <a:r>
              <a:rPr lang="en-US" sz="2700" smtClean="0"/>
              <a:t> and </a:t>
            </a:r>
            <a:r>
              <a:rPr lang="en-US" sz="2700" smtClean="0">
                <a:latin typeface="Times New Roman" charset="0"/>
              </a:rPr>
              <a:t>1</a:t>
            </a:r>
            <a:r>
              <a:rPr lang="en-US" sz="2700" smtClean="0">
                <a:latin typeface="Times New Roman" charset="0"/>
                <a:cs typeface="Times New Roman" charset="0"/>
              </a:rPr>
              <a:t>•</a:t>
            </a:r>
            <a:r>
              <a:rPr lang="en-US" sz="2700" smtClean="0">
                <a:latin typeface="Times New Roman" charset="0"/>
              </a:rPr>
              <a:t>P =P</a:t>
            </a:r>
            <a:r>
              <a:rPr lang="en-US" sz="2700" smtClean="0"/>
              <a:t> then we can write</a:t>
            </a:r>
            <a:r>
              <a:rPr lang="en-US" smtClean="0"/>
              <a:t> </a:t>
            </a:r>
          </a:p>
          <a:p>
            <a:pPr>
              <a:buFontTx/>
              <a:buNone/>
            </a:pPr>
            <a:r>
              <a:rPr lang="en-US" sz="2700" smtClean="0">
                <a:latin typeface="Times New Roman" charset="0"/>
              </a:rPr>
              <a:t>v</a:t>
            </a:r>
            <a:r>
              <a:rPr lang="en-US" sz="2700" i="1" smtClean="0">
                <a:latin typeface="Times New Roman" charset="0"/>
              </a:rPr>
              <a:t>=</a:t>
            </a:r>
            <a:r>
              <a:rPr lang="en-US" sz="2700" smtClean="0">
                <a:latin typeface="Symbol" charset="2"/>
              </a:rPr>
              <a:t>a</a:t>
            </a:r>
            <a:r>
              <a:rPr lang="en-US" sz="2700" baseline="-25000" smtClean="0">
                <a:latin typeface="Times New Roman" charset="0"/>
              </a:rPr>
              <a:t>1</a:t>
            </a:r>
            <a:r>
              <a:rPr lang="en-US" sz="2700" i="1" smtClean="0">
                <a:latin typeface="Times New Roman" charset="0"/>
              </a:rPr>
              <a:t>v</a:t>
            </a:r>
            <a:r>
              <a:rPr lang="en-US" sz="2700" baseline="-25000" smtClean="0">
                <a:latin typeface="Times New Roman" charset="0"/>
              </a:rPr>
              <a:t>1</a:t>
            </a:r>
            <a:r>
              <a:rPr lang="en-US" sz="2700" i="1" smtClean="0">
                <a:latin typeface="Times New Roman" charset="0"/>
              </a:rPr>
              <a:t>+ </a:t>
            </a:r>
            <a:r>
              <a:rPr lang="en-US" sz="2700" smtClean="0">
                <a:latin typeface="Symbol" charset="2"/>
              </a:rPr>
              <a:t>a</a:t>
            </a:r>
            <a:r>
              <a:rPr lang="en-US" sz="2700" baseline="-25000" smtClean="0">
                <a:latin typeface="Times New Roman" charset="0"/>
              </a:rPr>
              <a:t>2</a:t>
            </a:r>
            <a:r>
              <a:rPr lang="en-US" sz="2700" i="1" smtClean="0">
                <a:latin typeface="Times New Roman" charset="0"/>
              </a:rPr>
              <a:t>v</a:t>
            </a:r>
            <a:r>
              <a:rPr lang="en-US" sz="2700" baseline="-25000" smtClean="0">
                <a:latin typeface="Times New Roman" charset="0"/>
              </a:rPr>
              <a:t>2</a:t>
            </a:r>
            <a:r>
              <a:rPr lang="en-US" sz="2700" i="1" smtClean="0">
                <a:latin typeface="Times New Roman" charset="0"/>
              </a:rPr>
              <a:t> </a:t>
            </a:r>
            <a:r>
              <a:rPr lang="en-US" sz="2700" smtClean="0">
                <a:latin typeface="Times New Roman" charset="0"/>
              </a:rPr>
              <a:t>+</a:t>
            </a:r>
            <a:r>
              <a:rPr lang="en-US" sz="2700" smtClean="0">
                <a:latin typeface="Symbol" charset="2"/>
              </a:rPr>
              <a:t>a</a:t>
            </a:r>
            <a:r>
              <a:rPr lang="en-US" sz="2700" baseline="-25000" smtClean="0">
                <a:latin typeface="Times New Roman" charset="0"/>
              </a:rPr>
              <a:t>3</a:t>
            </a:r>
            <a:r>
              <a:rPr lang="en-US" sz="2700" i="1" smtClean="0">
                <a:latin typeface="Times New Roman" charset="0"/>
              </a:rPr>
              <a:t>v</a:t>
            </a:r>
            <a:r>
              <a:rPr lang="en-US" sz="2700" baseline="-25000" smtClean="0">
                <a:latin typeface="Times New Roman" charset="0"/>
              </a:rPr>
              <a:t>3 </a:t>
            </a:r>
            <a:r>
              <a:rPr lang="en-US" sz="2700" smtClean="0">
                <a:latin typeface="Times New Roman" charset="0"/>
              </a:rPr>
              <a:t>= [</a:t>
            </a:r>
            <a:r>
              <a:rPr lang="en-US" sz="2700" smtClean="0">
                <a:latin typeface="Symbol" charset="2"/>
              </a:rPr>
              <a:t>a</a:t>
            </a:r>
            <a:r>
              <a:rPr lang="en-US" sz="2700" baseline="-25000" smtClean="0">
                <a:latin typeface="Times New Roman" charset="0"/>
              </a:rPr>
              <a:t>1 </a:t>
            </a:r>
            <a:r>
              <a:rPr lang="en-US" sz="2700" smtClean="0">
                <a:latin typeface="Symbol" charset="2"/>
              </a:rPr>
              <a:t>a</a:t>
            </a:r>
            <a:r>
              <a:rPr lang="en-US" sz="2700" baseline="-25000" smtClean="0">
                <a:latin typeface="Times New Roman" charset="0"/>
              </a:rPr>
              <a:t>2</a:t>
            </a:r>
            <a:r>
              <a:rPr lang="en-US" sz="2700" i="1" smtClean="0">
                <a:latin typeface="Times New Roman" charset="0"/>
              </a:rPr>
              <a:t> </a:t>
            </a:r>
            <a:r>
              <a:rPr lang="en-US" sz="2700" smtClean="0">
                <a:latin typeface="Symbol" charset="2"/>
              </a:rPr>
              <a:t>a</a:t>
            </a:r>
            <a:r>
              <a:rPr lang="en-US" sz="2700" baseline="-25000" smtClean="0">
                <a:latin typeface="Times New Roman" charset="0"/>
              </a:rPr>
              <a:t>3</a:t>
            </a:r>
            <a:r>
              <a:rPr lang="en-US" sz="2700" i="1" smtClean="0">
                <a:latin typeface="Times New Roman" charset="0"/>
              </a:rPr>
              <a:t> </a:t>
            </a:r>
            <a:r>
              <a:rPr lang="en-US" sz="2700" smtClean="0">
                <a:latin typeface="Times New Roman" charset="0"/>
              </a:rPr>
              <a:t>0</a:t>
            </a:r>
            <a:r>
              <a:rPr lang="en-US" sz="2700" baseline="-25000" smtClean="0">
                <a:latin typeface="Times New Roman" charset="0"/>
              </a:rPr>
              <a:t> </a:t>
            </a:r>
            <a:r>
              <a:rPr lang="en-US" sz="2700" smtClean="0">
                <a:latin typeface="Times New Roman" charset="0"/>
              </a:rPr>
              <a:t>]</a:t>
            </a:r>
            <a:r>
              <a:rPr lang="en-US" sz="4000" baseline="30000" smtClean="0">
                <a:latin typeface="Times New Roman" charset="0"/>
              </a:rPr>
              <a:t> </a:t>
            </a:r>
            <a:r>
              <a:rPr lang="en-US" sz="2700" smtClean="0">
                <a:latin typeface="Times New Roman" charset="0"/>
              </a:rPr>
              <a:t>[</a:t>
            </a:r>
            <a:r>
              <a:rPr lang="en-US" sz="2700" i="1" smtClean="0">
                <a:latin typeface="Times New Roman" charset="0"/>
              </a:rPr>
              <a:t>v</a:t>
            </a:r>
            <a:r>
              <a:rPr lang="en-US" sz="2700" baseline="-25000" smtClean="0">
                <a:latin typeface="Times New Roman" charset="0"/>
              </a:rPr>
              <a:t>1</a:t>
            </a:r>
            <a:r>
              <a:rPr lang="en-US" sz="2700" i="1" smtClean="0">
                <a:latin typeface="Times New Roman" charset="0"/>
              </a:rPr>
              <a:t> v</a:t>
            </a:r>
            <a:r>
              <a:rPr lang="en-US" sz="2700" baseline="-25000" smtClean="0">
                <a:latin typeface="Times New Roman" charset="0"/>
              </a:rPr>
              <a:t>2</a:t>
            </a:r>
            <a:r>
              <a:rPr lang="en-US" sz="2700" i="1" smtClean="0">
                <a:latin typeface="Times New Roman" charset="0"/>
              </a:rPr>
              <a:t> v</a:t>
            </a:r>
            <a:r>
              <a:rPr lang="en-US" sz="2700" baseline="-25000" smtClean="0">
                <a:latin typeface="Times New Roman" charset="0"/>
              </a:rPr>
              <a:t>3</a:t>
            </a:r>
            <a:r>
              <a:rPr lang="en-US" baseline="-25000" smtClean="0">
                <a:latin typeface="Times New Roman" charset="0"/>
              </a:rPr>
              <a:t>  </a:t>
            </a:r>
            <a:r>
              <a:rPr lang="en-US" smtClean="0">
                <a:latin typeface="Times New Roman" charset="0"/>
              </a:rPr>
              <a:t>P</a:t>
            </a:r>
            <a:r>
              <a:rPr lang="en-US" baseline="-25000" smtClean="0">
                <a:latin typeface="Times New Roman" charset="0"/>
              </a:rPr>
              <a:t>0</a:t>
            </a:r>
            <a:r>
              <a:rPr lang="en-US" smtClean="0">
                <a:latin typeface="Times New Roman" charset="0"/>
              </a:rPr>
              <a:t>] </a:t>
            </a:r>
            <a:r>
              <a:rPr lang="en-US" sz="4000" baseline="30000" smtClean="0">
                <a:latin typeface="Times New Roman" charset="0"/>
              </a:rPr>
              <a:t>T</a:t>
            </a:r>
          </a:p>
          <a:p>
            <a:pPr>
              <a:buFontTx/>
              <a:buNone/>
            </a:pPr>
            <a:r>
              <a:rPr lang="en-US" sz="2700" smtClean="0">
                <a:latin typeface="Times New Roman" charset="0"/>
              </a:rPr>
              <a:t>P</a:t>
            </a:r>
            <a:r>
              <a:rPr lang="en-US" sz="2700" smtClean="0"/>
              <a:t> = </a:t>
            </a:r>
            <a:r>
              <a:rPr lang="en-US" sz="2700" smtClean="0">
                <a:latin typeface="Times New Roman" charset="0"/>
              </a:rPr>
              <a:t>P</a:t>
            </a:r>
            <a:r>
              <a:rPr lang="en-US" sz="2700" baseline="-25000" smtClean="0">
                <a:latin typeface="Times New Roman" charset="0"/>
              </a:rPr>
              <a:t>0 </a:t>
            </a:r>
            <a:r>
              <a:rPr lang="en-US" sz="2700" smtClean="0">
                <a:latin typeface="Times New Roman" charset="0"/>
              </a:rPr>
              <a:t>+ </a:t>
            </a:r>
            <a:r>
              <a:rPr lang="en-US" sz="2700" smtClean="0">
                <a:latin typeface="Symbol" charset="2"/>
              </a:rPr>
              <a:t>b</a:t>
            </a:r>
            <a:r>
              <a:rPr lang="en-US" sz="2700" baseline="-25000" smtClean="0">
                <a:latin typeface="Times New Roman" charset="0"/>
              </a:rPr>
              <a:t>1</a:t>
            </a:r>
            <a:r>
              <a:rPr lang="en-US" sz="2700" i="1" smtClean="0">
                <a:latin typeface="Times New Roman" charset="0"/>
              </a:rPr>
              <a:t>v</a:t>
            </a:r>
            <a:r>
              <a:rPr lang="en-US" sz="2700" baseline="-25000" smtClean="0">
                <a:latin typeface="Times New Roman" charset="0"/>
              </a:rPr>
              <a:t>1</a:t>
            </a:r>
            <a:r>
              <a:rPr lang="en-US" sz="2700" i="1" smtClean="0">
                <a:latin typeface="Times New Roman" charset="0"/>
              </a:rPr>
              <a:t>+ </a:t>
            </a:r>
            <a:r>
              <a:rPr lang="en-US" sz="2700" smtClean="0">
                <a:latin typeface="Symbol" charset="2"/>
              </a:rPr>
              <a:t>b</a:t>
            </a:r>
            <a:r>
              <a:rPr lang="en-US" sz="2700" baseline="-25000" smtClean="0">
                <a:latin typeface="Times New Roman" charset="0"/>
              </a:rPr>
              <a:t>2</a:t>
            </a:r>
            <a:r>
              <a:rPr lang="en-US" sz="2700" i="1" smtClean="0">
                <a:latin typeface="Times New Roman" charset="0"/>
              </a:rPr>
              <a:t>v</a:t>
            </a:r>
            <a:r>
              <a:rPr lang="en-US" sz="2700" baseline="-25000" smtClean="0">
                <a:latin typeface="Times New Roman" charset="0"/>
              </a:rPr>
              <a:t>2</a:t>
            </a:r>
            <a:r>
              <a:rPr lang="en-US" sz="2700" i="1" smtClean="0">
                <a:latin typeface="Times New Roman" charset="0"/>
              </a:rPr>
              <a:t> </a:t>
            </a:r>
            <a:r>
              <a:rPr lang="en-US" sz="2700" smtClean="0">
                <a:latin typeface="Times New Roman" charset="0"/>
              </a:rPr>
              <a:t>+</a:t>
            </a:r>
            <a:r>
              <a:rPr lang="en-US" sz="2700" smtClean="0">
                <a:latin typeface="Symbol" charset="2"/>
              </a:rPr>
              <a:t>b</a:t>
            </a:r>
            <a:r>
              <a:rPr lang="en-US" sz="2700" baseline="-25000" smtClean="0">
                <a:latin typeface="Times New Roman" charset="0"/>
              </a:rPr>
              <a:t>3</a:t>
            </a:r>
            <a:r>
              <a:rPr lang="en-US" sz="2700" i="1" smtClean="0">
                <a:latin typeface="Times New Roman" charset="0"/>
              </a:rPr>
              <a:t>v</a:t>
            </a:r>
            <a:r>
              <a:rPr lang="en-US" sz="2700" baseline="-25000" smtClean="0">
                <a:latin typeface="Times New Roman" charset="0"/>
              </a:rPr>
              <a:t>3</a:t>
            </a:r>
            <a:r>
              <a:rPr lang="en-US" sz="2700" smtClean="0">
                <a:latin typeface="Times New Roman" charset="0"/>
              </a:rPr>
              <a:t>= [</a:t>
            </a:r>
            <a:r>
              <a:rPr lang="en-US" sz="2700" smtClean="0">
                <a:latin typeface="Symbol" charset="2"/>
              </a:rPr>
              <a:t>b</a:t>
            </a:r>
            <a:r>
              <a:rPr lang="en-US" sz="2700" baseline="-25000" smtClean="0">
                <a:latin typeface="Times New Roman" charset="0"/>
              </a:rPr>
              <a:t>1 </a:t>
            </a:r>
            <a:r>
              <a:rPr lang="en-US" sz="2700" smtClean="0">
                <a:latin typeface="Symbol" charset="2"/>
              </a:rPr>
              <a:t>b</a:t>
            </a:r>
            <a:r>
              <a:rPr lang="en-US" sz="2700" baseline="-25000" smtClean="0">
                <a:latin typeface="Times New Roman" charset="0"/>
              </a:rPr>
              <a:t>2</a:t>
            </a:r>
            <a:r>
              <a:rPr lang="en-US" sz="2700" i="1" smtClean="0">
                <a:latin typeface="Times New Roman" charset="0"/>
              </a:rPr>
              <a:t> </a:t>
            </a:r>
            <a:r>
              <a:rPr lang="en-US" sz="2700" smtClean="0">
                <a:latin typeface="Symbol" charset="2"/>
              </a:rPr>
              <a:t>b</a:t>
            </a:r>
            <a:r>
              <a:rPr lang="en-US" sz="2700" baseline="-25000" smtClean="0">
                <a:latin typeface="Times New Roman" charset="0"/>
              </a:rPr>
              <a:t>3</a:t>
            </a:r>
            <a:r>
              <a:rPr lang="en-US" sz="2700" i="1" smtClean="0">
                <a:latin typeface="Times New Roman" charset="0"/>
              </a:rPr>
              <a:t> </a:t>
            </a:r>
            <a:r>
              <a:rPr lang="en-US" sz="2700" smtClean="0">
                <a:latin typeface="Times New Roman" charset="0"/>
              </a:rPr>
              <a:t>1</a:t>
            </a:r>
            <a:r>
              <a:rPr lang="en-US" sz="2700" baseline="-25000" smtClean="0">
                <a:latin typeface="Times New Roman" charset="0"/>
              </a:rPr>
              <a:t> </a:t>
            </a:r>
            <a:r>
              <a:rPr lang="en-US" sz="2700" smtClean="0">
                <a:latin typeface="Times New Roman" charset="0"/>
              </a:rPr>
              <a:t>]</a:t>
            </a:r>
            <a:r>
              <a:rPr lang="en-US" sz="4000" baseline="30000" smtClean="0">
                <a:latin typeface="Times New Roman" charset="0"/>
              </a:rPr>
              <a:t> </a:t>
            </a:r>
            <a:r>
              <a:rPr lang="en-US" sz="2700" smtClean="0">
                <a:latin typeface="Times New Roman" charset="0"/>
              </a:rPr>
              <a:t>[</a:t>
            </a:r>
            <a:r>
              <a:rPr lang="en-US" sz="2700" i="1" smtClean="0">
                <a:latin typeface="Times New Roman" charset="0"/>
              </a:rPr>
              <a:t>v</a:t>
            </a:r>
            <a:r>
              <a:rPr lang="en-US" sz="2700" baseline="-25000" smtClean="0">
                <a:latin typeface="Times New Roman" charset="0"/>
              </a:rPr>
              <a:t>1</a:t>
            </a:r>
            <a:r>
              <a:rPr lang="en-US" sz="2700" i="1" smtClean="0">
                <a:latin typeface="Times New Roman" charset="0"/>
              </a:rPr>
              <a:t> v</a:t>
            </a:r>
            <a:r>
              <a:rPr lang="en-US" sz="2700" baseline="-25000" smtClean="0">
                <a:latin typeface="Times New Roman" charset="0"/>
              </a:rPr>
              <a:t>2</a:t>
            </a:r>
            <a:r>
              <a:rPr lang="en-US" sz="2700" i="1" smtClean="0">
                <a:latin typeface="Times New Roman" charset="0"/>
              </a:rPr>
              <a:t> v</a:t>
            </a:r>
            <a:r>
              <a:rPr lang="en-US" sz="2700" baseline="-25000" smtClean="0">
                <a:latin typeface="Times New Roman" charset="0"/>
              </a:rPr>
              <a:t>3</a:t>
            </a:r>
            <a:r>
              <a:rPr lang="en-US" baseline="-25000" smtClean="0">
                <a:latin typeface="Times New Roman" charset="0"/>
              </a:rPr>
              <a:t>  </a:t>
            </a:r>
            <a:r>
              <a:rPr lang="en-US" smtClean="0">
                <a:latin typeface="Times New Roman" charset="0"/>
              </a:rPr>
              <a:t>P</a:t>
            </a:r>
            <a:r>
              <a:rPr lang="en-US" baseline="-25000" smtClean="0">
                <a:latin typeface="Times New Roman" charset="0"/>
              </a:rPr>
              <a:t>0</a:t>
            </a:r>
            <a:r>
              <a:rPr lang="en-US" smtClean="0">
                <a:latin typeface="Times New Roman" charset="0"/>
              </a:rPr>
              <a:t>] </a:t>
            </a:r>
            <a:r>
              <a:rPr lang="en-US" sz="4000" baseline="30000" smtClean="0">
                <a:latin typeface="Times New Roman" charset="0"/>
              </a:rPr>
              <a:t>T</a:t>
            </a:r>
          </a:p>
          <a:p>
            <a:pPr>
              <a:buFontTx/>
              <a:buNone/>
            </a:pPr>
            <a:r>
              <a:rPr lang="en-US" sz="2800" smtClean="0"/>
              <a:t>Thus we obtain the four-dimensional </a:t>
            </a:r>
            <a:r>
              <a:rPr lang="en-US" sz="2800" i="1" smtClean="0"/>
              <a:t>homogeneous coordinate</a:t>
            </a:r>
            <a:r>
              <a:rPr lang="en-US" sz="2800" smtClean="0"/>
              <a:t> representation</a:t>
            </a:r>
          </a:p>
          <a:p>
            <a:pPr>
              <a:buFontTx/>
              <a:buNone/>
            </a:pPr>
            <a:r>
              <a:rPr lang="en-US" sz="2800" b="1" smtClean="0">
                <a:latin typeface="Times New Roman" charset="0"/>
              </a:rPr>
              <a:t>v</a:t>
            </a:r>
            <a:r>
              <a:rPr lang="en-US" sz="2800" smtClean="0">
                <a:latin typeface="Times New Roman" charset="0"/>
              </a:rPr>
              <a:t> = </a:t>
            </a:r>
            <a:r>
              <a:rPr lang="en-US" sz="2700" smtClean="0">
                <a:latin typeface="Times New Roman" charset="0"/>
              </a:rPr>
              <a:t>[</a:t>
            </a:r>
            <a:r>
              <a:rPr lang="en-US" sz="2700" smtClean="0">
                <a:latin typeface="Symbol" charset="2"/>
              </a:rPr>
              <a:t>a</a:t>
            </a:r>
            <a:r>
              <a:rPr lang="en-US" sz="2700" baseline="-25000" smtClean="0">
                <a:latin typeface="Times New Roman" charset="0"/>
              </a:rPr>
              <a:t>1 </a:t>
            </a:r>
            <a:r>
              <a:rPr lang="en-US" sz="2700" smtClean="0">
                <a:latin typeface="Symbol" charset="2"/>
              </a:rPr>
              <a:t>a</a:t>
            </a:r>
            <a:r>
              <a:rPr lang="en-US" sz="2700" baseline="-25000" smtClean="0">
                <a:latin typeface="Times New Roman" charset="0"/>
              </a:rPr>
              <a:t>2</a:t>
            </a:r>
            <a:r>
              <a:rPr lang="en-US" sz="2700" i="1" smtClean="0">
                <a:latin typeface="Times New Roman" charset="0"/>
              </a:rPr>
              <a:t> </a:t>
            </a:r>
            <a:r>
              <a:rPr lang="en-US" sz="2700" smtClean="0">
                <a:latin typeface="Symbol" charset="2"/>
              </a:rPr>
              <a:t>a</a:t>
            </a:r>
            <a:r>
              <a:rPr lang="en-US" sz="2700" baseline="-25000" smtClean="0">
                <a:latin typeface="Times New Roman" charset="0"/>
              </a:rPr>
              <a:t>3</a:t>
            </a:r>
            <a:r>
              <a:rPr lang="en-US" sz="2700" i="1" smtClean="0">
                <a:latin typeface="Times New Roman" charset="0"/>
              </a:rPr>
              <a:t> </a:t>
            </a:r>
            <a:r>
              <a:rPr lang="en-US" sz="2700" smtClean="0">
                <a:latin typeface="Times New Roman" charset="0"/>
              </a:rPr>
              <a:t>0</a:t>
            </a:r>
            <a:r>
              <a:rPr lang="en-US" sz="2700" baseline="-25000" smtClean="0">
                <a:latin typeface="Times New Roman" charset="0"/>
              </a:rPr>
              <a:t> </a:t>
            </a:r>
            <a:r>
              <a:rPr lang="en-US" sz="2700" smtClean="0">
                <a:latin typeface="Times New Roman" charset="0"/>
              </a:rPr>
              <a:t>]</a:t>
            </a:r>
            <a:r>
              <a:rPr lang="en-US" sz="4000" baseline="30000" smtClean="0">
                <a:latin typeface="Times New Roman" charset="0"/>
              </a:rPr>
              <a:t> T</a:t>
            </a:r>
            <a:endParaRPr lang="en-US" sz="2800" smtClean="0">
              <a:latin typeface="Times New Roman" charset="0"/>
            </a:endParaRPr>
          </a:p>
          <a:p>
            <a:pPr>
              <a:buFontTx/>
              <a:buNone/>
            </a:pPr>
            <a:r>
              <a:rPr lang="en-US" sz="2800" b="1" smtClean="0">
                <a:latin typeface="Times New Roman" charset="0"/>
              </a:rPr>
              <a:t>p</a:t>
            </a:r>
            <a:r>
              <a:rPr lang="en-US" sz="2800" smtClean="0">
                <a:latin typeface="Times New Roman" charset="0"/>
              </a:rPr>
              <a:t> = </a:t>
            </a:r>
            <a:r>
              <a:rPr lang="en-US" sz="2700" smtClean="0">
                <a:latin typeface="Times New Roman" charset="0"/>
              </a:rPr>
              <a:t>[</a:t>
            </a:r>
            <a:r>
              <a:rPr lang="en-US" sz="2700" smtClean="0">
                <a:latin typeface="Symbol" charset="2"/>
              </a:rPr>
              <a:t>b</a:t>
            </a:r>
            <a:r>
              <a:rPr lang="en-US" sz="2700" baseline="-25000" smtClean="0">
                <a:latin typeface="Times New Roman" charset="0"/>
              </a:rPr>
              <a:t>1 </a:t>
            </a:r>
            <a:r>
              <a:rPr lang="en-US" sz="2700" smtClean="0">
                <a:latin typeface="Symbol" charset="2"/>
              </a:rPr>
              <a:t>b</a:t>
            </a:r>
            <a:r>
              <a:rPr lang="en-US" sz="2700" baseline="-25000" smtClean="0">
                <a:latin typeface="Times New Roman" charset="0"/>
              </a:rPr>
              <a:t>2</a:t>
            </a:r>
            <a:r>
              <a:rPr lang="en-US" sz="2700" i="1" smtClean="0">
                <a:latin typeface="Times New Roman" charset="0"/>
              </a:rPr>
              <a:t> </a:t>
            </a:r>
            <a:r>
              <a:rPr lang="en-US" sz="2700" smtClean="0">
                <a:latin typeface="Symbol" charset="2"/>
              </a:rPr>
              <a:t>b</a:t>
            </a:r>
            <a:r>
              <a:rPr lang="en-US" sz="2700" baseline="-25000" smtClean="0">
                <a:latin typeface="Times New Roman" charset="0"/>
              </a:rPr>
              <a:t>3</a:t>
            </a:r>
            <a:r>
              <a:rPr lang="en-US" sz="2700" i="1" smtClean="0">
                <a:latin typeface="Times New Roman" charset="0"/>
              </a:rPr>
              <a:t> </a:t>
            </a:r>
            <a:r>
              <a:rPr lang="en-US" sz="2700" smtClean="0">
                <a:latin typeface="Times New Roman" charset="0"/>
              </a:rPr>
              <a:t>1</a:t>
            </a:r>
            <a:r>
              <a:rPr lang="en-US" sz="2700" baseline="-25000" smtClean="0">
                <a:latin typeface="Times New Roman" charset="0"/>
              </a:rPr>
              <a:t> </a:t>
            </a:r>
            <a:r>
              <a:rPr lang="en-US" sz="2700" smtClean="0">
                <a:latin typeface="Times New Roman" charset="0"/>
              </a:rPr>
              <a:t>]</a:t>
            </a:r>
            <a:r>
              <a:rPr lang="en-US" sz="4000" baseline="30000" smtClean="0">
                <a:latin typeface="Times New Roman" charset="0"/>
              </a:rPr>
              <a:t> 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Homogeneous Coordinates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The homogeneous coordinates form  for a three dimensional point [x y z] is given as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smtClean="0">
                <a:latin typeface="Times New Roman" charset="0"/>
              </a:rPr>
              <a:t>p </a:t>
            </a:r>
            <a:r>
              <a:rPr lang="en-US" sz="2400" smtClean="0">
                <a:latin typeface="Times New Roman" charset="0"/>
              </a:rPr>
              <a:t>=[x’ y’ z’ w] </a:t>
            </a:r>
            <a:r>
              <a:rPr lang="en-US" sz="3300" baseline="30000" smtClean="0">
                <a:latin typeface="Times New Roman" charset="0"/>
              </a:rPr>
              <a:t>T</a:t>
            </a:r>
            <a:r>
              <a:rPr lang="en-US" sz="2400" b="1" smtClean="0">
                <a:latin typeface="Times New Roman" charset="0"/>
              </a:rPr>
              <a:t> </a:t>
            </a:r>
            <a:r>
              <a:rPr lang="en-US" sz="2400" smtClean="0">
                <a:latin typeface="Times New Roman" charset="0"/>
              </a:rPr>
              <a:t>=[wx wy wz w] </a:t>
            </a:r>
            <a:r>
              <a:rPr lang="en-US" sz="3300" baseline="30000" smtClean="0">
                <a:latin typeface="Times New Roman" charset="0"/>
              </a:rPr>
              <a:t>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We return to a three dimensional point (for w</a:t>
            </a:r>
            <a:r>
              <a:rPr lang="en-US" sz="2400" smtClean="0">
                <a:latin typeface="Times New Roman" charset="0"/>
                <a:sym typeface="Symbol" charset="2"/>
              </a:rPr>
              <a:t>0</a:t>
            </a:r>
            <a:r>
              <a:rPr lang="en-US" sz="2400" smtClean="0"/>
              <a:t>) by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>
                <a:latin typeface="Times New Roman" charset="0"/>
              </a:rPr>
              <a:t>x</a:t>
            </a:r>
            <a:r>
              <a:rPr lang="en-US" sz="2400" smtClean="0">
                <a:sym typeface="Symbol" charset="2"/>
              </a:rPr>
              <a:t>x’</a:t>
            </a:r>
            <a:r>
              <a:rPr lang="en-US" sz="2400" smtClean="0">
                <a:latin typeface="Times New Roman" charset="0"/>
              </a:rPr>
              <a:t>/w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>
                <a:latin typeface="Times New Roman" charset="0"/>
              </a:rPr>
              <a:t>y</a:t>
            </a:r>
            <a:r>
              <a:rPr lang="en-US" sz="2400" smtClean="0">
                <a:sym typeface="Symbol" charset="2"/>
              </a:rPr>
              <a:t></a:t>
            </a:r>
            <a:r>
              <a:rPr lang="en-US" sz="2400" smtClean="0">
                <a:latin typeface="Times New Roman" charset="0"/>
              </a:rPr>
              <a:t>y’/w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>
                <a:latin typeface="Times New Roman" charset="0"/>
              </a:rPr>
              <a:t>z</a:t>
            </a:r>
            <a:r>
              <a:rPr lang="en-US" sz="2400" smtClean="0">
                <a:sym typeface="Symbol" charset="2"/>
              </a:rPr>
              <a:t></a:t>
            </a:r>
            <a:r>
              <a:rPr lang="en-US" sz="2400" smtClean="0">
                <a:latin typeface="Times New Roman" charset="0"/>
              </a:rPr>
              <a:t>z’/w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If</a:t>
            </a:r>
            <a:r>
              <a:rPr lang="en-US" sz="2400" smtClean="0">
                <a:latin typeface="Times New Roman" charset="0"/>
              </a:rPr>
              <a:t> w=0, </a:t>
            </a:r>
            <a:r>
              <a:rPr lang="en-US" sz="2400" smtClean="0"/>
              <a:t>the representation is that of a vector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Note that homogeneous coordinates replaces points in three dimensions by lines through the origin in four dimensions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For w=1, the representation of a point is [x y z 1]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Homogeneous Coordinates and Computer Graphics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Homogeneous coordinates are key to all computer graphics systems</a:t>
            </a:r>
          </a:p>
          <a:p>
            <a:pPr lvl="1"/>
            <a:r>
              <a:rPr lang="en-US" dirty="0" smtClean="0"/>
              <a:t>All standard transformations (rotation, translation, scaling) can be implemented with matrix multiplications using 4 x 4 matrices</a:t>
            </a:r>
          </a:p>
          <a:p>
            <a:pPr lvl="1"/>
            <a:r>
              <a:rPr lang="en-US" dirty="0" smtClean="0"/>
              <a:t>Hardware pipeline works with 4 dimensional representations</a:t>
            </a:r>
          </a:p>
          <a:p>
            <a:pPr lvl="1"/>
            <a:r>
              <a:rPr lang="en-US" dirty="0" smtClean="0"/>
              <a:t>For orthographic viewing, we can maintain </a:t>
            </a:r>
            <a:r>
              <a:rPr lang="en-US" dirty="0" smtClean="0">
                <a:latin typeface="Times New Roman" charset="0"/>
              </a:rPr>
              <a:t>w=0</a:t>
            </a:r>
            <a:r>
              <a:rPr lang="en-US" dirty="0" smtClean="0"/>
              <a:t> for vectors and </a:t>
            </a:r>
            <a:r>
              <a:rPr lang="en-US" dirty="0" smtClean="0">
                <a:latin typeface="Times New Roman" charset="0"/>
              </a:rPr>
              <a:t>w=1</a:t>
            </a:r>
            <a:r>
              <a:rPr lang="en-US" dirty="0" smtClean="0"/>
              <a:t> for points</a:t>
            </a:r>
          </a:p>
          <a:p>
            <a:pPr lvl="1"/>
            <a:r>
              <a:rPr lang="en-US" dirty="0" smtClean="0"/>
              <a:t>For perspective we need a </a:t>
            </a:r>
            <a:r>
              <a:rPr lang="en-US" i="1" dirty="0" smtClean="0"/>
              <a:t>perspective division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Change of Coordinate Systems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two representations of a the same vector with respect to two different bases. The representations are </a:t>
            </a:r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1066800" y="4572000"/>
            <a:ext cx="6569427" cy="14188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700" dirty="0">
                <a:solidFill>
                  <a:schemeClr val="bg1"/>
                </a:solidFill>
              </a:rPr>
              <a:t>v</a:t>
            </a:r>
            <a:r>
              <a:rPr lang="en-US" sz="2700" i="1" dirty="0">
                <a:solidFill>
                  <a:schemeClr val="bg1"/>
                </a:solidFill>
              </a:rPr>
              <a:t>=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a</a:t>
            </a:r>
            <a:r>
              <a:rPr lang="en-US" sz="2700" baseline="-25000" dirty="0">
                <a:solidFill>
                  <a:schemeClr val="bg1"/>
                </a:solidFill>
              </a:rPr>
              <a:t>1</a:t>
            </a:r>
            <a:r>
              <a:rPr lang="en-US" sz="2700" i="1" dirty="0">
                <a:solidFill>
                  <a:schemeClr val="bg1"/>
                </a:solidFill>
              </a:rPr>
              <a:t>v</a:t>
            </a:r>
            <a:r>
              <a:rPr lang="en-US" sz="2700" baseline="-25000" dirty="0">
                <a:solidFill>
                  <a:schemeClr val="bg1"/>
                </a:solidFill>
              </a:rPr>
              <a:t>1</a:t>
            </a:r>
            <a:r>
              <a:rPr lang="en-US" sz="2700" i="1" dirty="0">
                <a:solidFill>
                  <a:schemeClr val="bg1"/>
                </a:solidFill>
              </a:rPr>
              <a:t>+ 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a</a:t>
            </a:r>
            <a:r>
              <a:rPr lang="en-US" sz="2700" baseline="-25000" dirty="0">
                <a:solidFill>
                  <a:schemeClr val="bg1"/>
                </a:solidFill>
              </a:rPr>
              <a:t>2</a:t>
            </a:r>
            <a:r>
              <a:rPr lang="en-US" sz="2700" i="1" dirty="0">
                <a:solidFill>
                  <a:schemeClr val="bg1"/>
                </a:solidFill>
              </a:rPr>
              <a:t>v</a:t>
            </a:r>
            <a:r>
              <a:rPr lang="en-US" sz="2700" baseline="-25000" dirty="0">
                <a:solidFill>
                  <a:schemeClr val="bg1"/>
                </a:solidFill>
              </a:rPr>
              <a:t>2</a:t>
            </a:r>
            <a:r>
              <a:rPr lang="en-US" sz="2700" i="1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+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a</a:t>
            </a:r>
            <a:r>
              <a:rPr lang="en-US" sz="2700" baseline="-25000" dirty="0">
                <a:solidFill>
                  <a:schemeClr val="bg1"/>
                </a:solidFill>
              </a:rPr>
              <a:t>3</a:t>
            </a:r>
            <a:r>
              <a:rPr lang="en-US" sz="2700" i="1" dirty="0">
                <a:solidFill>
                  <a:schemeClr val="bg1"/>
                </a:solidFill>
              </a:rPr>
              <a:t>v</a:t>
            </a:r>
            <a:r>
              <a:rPr lang="en-US" sz="2700" baseline="-25000" dirty="0">
                <a:solidFill>
                  <a:schemeClr val="bg1"/>
                </a:solidFill>
              </a:rPr>
              <a:t>3 </a:t>
            </a:r>
            <a:r>
              <a:rPr lang="en-US" sz="2700" dirty="0">
                <a:solidFill>
                  <a:schemeClr val="bg1"/>
                </a:solidFill>
              </a:rPr>
              <a:t>= [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a</a:t>
            </a:r>
            <a:r>
              <a:rPr lang="en-US" sz="2700" baseline="-25000" dirty="0">
                <a:solidFill>
                  <a:schemeClr val="bg1"/>
                </a:solidFill>
              </a:rPr>
              <a:t>1 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a</a:t>
            </a:r>
            <a:r>
              <a:rPr lang="en-US" sz="2700" baseline="-25000" dirty="0">
                <a:solidFill>
                  <a:schemeClr val="bg1"/>
                </a:solidFill>
              </a:rPr>
              <a:t>2</a:t>
            </a:r>
            <a:r>
              <a:rPr lang="en-US" sz="2700" i="1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a</a:t>
            </a:r>
            <a:r>
              <a:rPr lang="en-US" sz="2700" baseline="-25000" dirty="0">
                <a:solidFill>
                  <a:schemeClr val="bg1"/>
                </a:solidFill>
              </a:rPr>
              <a:t>3</a:t>
            </a:r>
            <a:r>
              <a:rPr lang="en-US" sz="2700" dirty="0">
                <a:solidFill>
                  <a:schemeClr val="bg1"/>
                </a:solidFill>
              </a:rPr>
              <a:t>]</a:t>
            </a:r>
            <a:r>
              <a:rPr lang="en-US" sz="4000" baseline="30000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[</a:t>
            </a:r>
            <a:r>
              <a:rPr lang="en-US" sz="2700" i="1" dirty="0">
                <a:solidFill>
                  <a:schemeClr val="bg1"/>
                </a:solidFill>
              </a:rPr>
              <a:t>v</a:t>
            </a:r>
            <a:r>
              <a:rPr lang="en-US" sz="2700" baseline="-25000" dirty="0">
                <a:solidFill>
                  <a:schemeClr val="bg1"/>
                </a:solidFill>
              </a:rPr>
              <a:t>1</a:t>
            </a:r>
            <a:r>
              <a:rPr lang="en-US" sz="2700" i="1" dirty="0">
                <a:solidFill>
                  <a:schemeClr val="bg1"/>
                </a:solidFill>
              </a:rPr>
              <a:t> v</a:t>
            </a:r>
            <a:r>
              <a:rPr lang="en-US" sz="2700" baseline="-25000" dirty="0">
                <a:solidFill>
                  <a:schemeClr val="bg1"/>
                </a:solidFill>
              </a:rPr>
              <a:t>2</a:t>
            </a:r>
            <a:r>
              <a:rPr lang="en-US" sz="2700" i="1" dirty="0">
                <a:solidFill>
                  <a:schemeClr val="bg1"/>
                </a:solidFill>
              </a:rPr>
              <a:t> v</a:t>
            </a:r>
            <a:r>
              <a:rPr lang="en-US" sz="2700" baseline="-25000" dirty="0">
                <a:solidFill>
                  <a:schemeClr val="bg1"/>
                </a:solidFill>
              </a:rPr>
              <a:t>3</a:t>
            </a:r>
            <a:r>
              <a:rPr lang="en-US" sz="3100" dirty="0">
                <a:solidFill>
                  <a:schemeClr val="bg1"/>
                </a:solidFill>
              </a:rPr>
              <a:t>] </a:t>
            </a:r>
            <a:r>
              <a:rPr lang="en-US" sz="4000" baseline="30000" dirty="0">
                <a:solidFill>
                  <a:schemeClr val="bg1"/>
                </a:solidFill>
              </a:rPr>
              <a:t>T</a:t>
            </a:r>
          </a:p>
          <a:p>
            <a:pPr>
              <a:spcBef>
                <a:spcPct val="20000"/>
              </a:spcBef>
            </a:pPr>
            <a:r>
              <a:rPr lang="en-US" sz="2700" i="1" dirty="0">
                <a:solidFill>
                  <a:schemeClr val="bg1"/>
                </a:solidFill>
              </a:rPr>
              <a:t>=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b</a:t>
            </a:r>
            <a:r>
              <a:rPr lang="en-US" sz="2700" baseline="-25000" dirty="0">
                <a:solidFill>
                  <a:schemeClr val="bg1"/>
                </a:solidFill>
              </a:rPr>
              <a:t>1</a:t>
            </a:r>
            <a:r>
              <a:rPr lang="en-US" sz="2700" i="1" dirty="0">
                <a:solidFill>
                  <a:schemeClr val="bg1"/>
                </a:solidFill>
              </a:rPr>
              <a:t>u</a:t>
            </a:r>
            <a:r>
              <a:rPr lang="en-US" sz="2700" baseline="-25000" dirty="0">
                <a:solidFill>
                  <a:schemeClr val="bg1"/>
                </a:solidFill>
              </a:rPr>
              <a:t>1</a:t>
            </a:r>
            <a:r>
              <a:rPr lang="en-US" sz="2700" i="1" dirty="0">
                <a:solidFill>
                  <a:schemeClr val="bg1"/>
                </a:solidFill>
              </a:rPr>
              <a:t>+ 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b</a:t>
            </a:r>
            <a:r>
              <a:rPr lang="en-US" sz="2700" baseline="-25000" dirty="0">
                <a:solidFill>
                  <a:schemeClr val="bg1"/>
                </a:solidFill>
              </a:rPr>
              <a:t>2</a:t>
            </a:r>
            <a:r>
              <a:rPr lang="en-US" sz="2700" i="1" dirty="0">
                <a:solidFill>
                  <a:schemeClr val="bg1"/>
                </a:solidFill>
              </a:rPr>
              <a:t>u</a:t>
            </a:r>
            <a:r>
              <a:rPr lang="en-US" sz="2700" baseline="-25000" dirty="0">
                <a:solidFill>
                  <a:schemeClr val="bg1"/>
                </a:solidFill>
              </a:rPr>
              <a:t>2</a:t>
            </a:r>
            <a:r>
              <a:rPr lang="en-US" sz="2700" i="1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+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b</a:t>
            </a:r>
            <a:r>
              <a:rPr lang="en-US" sz="2700" baseline="-25000" dirty="0">
                <a:solidFill>
                  <a:schemeClr val="bg1"/>
                </a:solidFill>
              </a:rPr>
              <a:t>3</a:t>
            </a:r>
            <a:r>
              <a:rPr lang="en-US" sz="2700" i="1" dirty="0">
                <a:solidFill>
                  <a:schemeClr val="bg1"/>
                </a:solidFill>
              </a:rPr>
              <a:t>u</a:t>
            </a:r>
            <a:r>
              <a:rPr lang="en-US" sz="2700" baseline="-25000" dirty="0">
                <a:solidFill>
                  <a:schemeClr val="bg1"/>
                </a:solidFill>
              </a:rPr>
              <a:t>3 </a:t>
            </a:r>
            <a:r>
              <a:rPr lang="en-US" sz="2700" dirty="0">
                <a:solidFill>
                  <a:schemeClr val="bg1"/>
                </a:solidFill>
              </a:rPr>
              <a:t>= [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b</a:t>
            </a:r>
            <a:r>
              <a:rPr lang="en-US" sz="2700" baseline="-25000" dirty="0">
                <a:solidFill>
                  <a:schemeClr val="bg1"/>
                </a:solidFill>
              </a:rPr>
              <a:t>1 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b</a:t>
            </a:r>
            <a:r>
              <a:rPr lang="en-US" sz="2700" baseline="-25000" dirty="0">
                <a:solidFill>
                  <a:schemeClr val="bg1"/>
                </a:solidFill>
              </a:rPr>
              <a:t>2</a:t>
            </a:r>
            <a:r>
              <a:rPr lang="en-US" sz="2700" i="1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b</a:t>
            </a:r>
            <a:r>
              <a:rPr lang="en-US" sz="2700" baseline="-25000" dirty="0">
                <a:solidFill>
                  <a:schemeClr val="bg1"/>
                </a:solidFill>
              </a:rPr>
              <a:t>3</a:t>
            </a:r>
            <a:r>
              <a:rPr lang="en-US" sz="2700" dirty="0">
                <a:solidFill>
                  <a:schemeClr val="bg1"/>
                </a:solidFill>
              </a:rPr>
              <a:t>]</a:t>
            </a:r>
            <a:r>
              <a:rPr lang="en-US" sz="4000" baseline="30000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[</a:t>
            </a:r>
            <a:r>
              <a:rPr lang="en-US" sz="2700" i="1" dirty="0">
                <a:solidFill>
                  <a:schemeClr val="bg1"/>
                </a:solidFill>
              </a:rPr>
              <a:t>u</a:t>
            </a:r>
            <a:r>
              <a:rPr lang="en-US" sz="2700" baseline="-25000" dirty="0">
                <a:solidFill>
                  <a:schemeClr val="bg1"/>
                </a:solidFill>
              </a:rPr>
              <a:t>1</a:t>
            </a:r>
            <a:r>
              <a:rPr lang="en-US" sz="2700" i="1" dirty="0">
                <a:solidFill>
                  <a:schemeClr val="bg1"/>
                </a:solidFill>
              </a:rPr>
              <a:t> u</a:t>
            </a:r>
            <a:r>
              <a:rPr lang="en-US" sz="2700" baseline="-25000" dirty="0">
                <a:solidFill>
                  <a:schemeClr val="bg1"/>
                </a:solidFill>
              </a:rPr>
              <a:t>2</a:t>
            </a:r>
            <a:r>
              <a:rPr lang="en-US" sz="2700" i="1" dirty="0">
                <a:solidFill>
                  <a:schemeClr val="bg1"/>
                </a:solidFill>
              </a:rPr>
              <a:t> u</a:t>
            </a:r>
            <a:r>
              <a:rPr lang="en-US" sz="2700" baseline="-25000" dirty="0">
                <a:solidFill>
                  <a:schemeClr val="bg1"/>
                </a:solidFill>
              </a:rPr>
              <a:t>3</a:t>
            </a:r>
            <a:r>
              <a:rPr lang="en-US" sz="3100" dirty="0">
                <a:solidFill>
                  <a:schemeClr val="bg1"/>
                </a:solidFill>
              </a:rPr>
              <a:t>] </a:t>
            </a:r>
            <a:r>
              <a:rPr lang="en-US" sz="4000" baseline="30000" dirty="0">
                <a:solidFill>
                  <a:schemeClr val="bg1"/>
                </a:solidFill>
              </a:rPr>
              <a:t>T</a:t>
            </a:r>
          </a:p>
          <a:p>
            <a:endParaRPr lang="en-US" dirty="0"/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2819400" y="3124200"/>
            <a:ext cx="2162772" cy="5078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2700" b="1" dirty="0">
                <a:solidFill>
                  <a:schemeClr val="bg1"/>
                </a:solidFill>
              </a:rPr>
              <a:t>a</a:t>
            </a:r>
            <a:r>
              <a:rPr lang="en-US" sz="2700" i="1" dirty="0">
                <a:solidFill>
                  <a:schemeClr val="bg1"/>
                </a:solidFill>
              </a:rPr>
              <a:t>=</a:t>
            </a:r>
            <a:r>
              <a:rPr lang="en-US" sz="2700" dirty="0">
                <a:solidFill>
                  <a:schemeClr val="bg1"/>
                </a:solidFill>
              </a:rPr>
              <a:t>[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a</a:t>
            </a:r>
            <a:r>
              <a:rPr lang="en-US" sz="2700" baseline="-25000" dirty="0">
                <a:solidFill>
                  <a:schemeClr val="bg1"/>
                </a:solidFill>
              </a:rPr>
              <a:t>1</a:t>
            </a:r>
            <a:r>
              <a:rPr lang="en-US" sz="2700" i="1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a</a:t>
            </a:r>
            <a:r>
              <a:rPr lang="en-US" sz="2700" baseline="-25000" dirty="0">
                <a:solidFill>
                  <a:schemeClr val="bg1"/>
                </a:solidFill>
              </a:rPr>
              <a:t>2</a:t>
            </a:r>
            <a:r>
              <a:rPr lang="en-US" sz="2700" i="1" dirty="0">
                <a:solidFill>
                  <a:schemeClr val="bg1"/>
                </a:solidFill>
              </a:rPr>
              <a:t>  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a</a:t>
            </a:r>
            <a:r>
              <a:rPr lang="en-US" sz="2700" baseline="-25000" dirty="0">
                <a:solidFill>
                  <a:schemeClr val="bg1"/>
                </a:solidFill>
              </a:rPr>
              <a:t>3 </a:t>
            </a:r>
            <a:r>
              <a:rPr lang="en-US" sz="2700" dirty="0">
                <a:solidFill>
                  <a:schemeClr val="bg1"/>
                </a:solidFill>
              </a:rPr>
              <a:t>]</a:t>
            </a:r>
          </a:p>
        </p:txBody>
      </p:sp>
      <p:sp>
        <p:nvSpPr>
          <p:cNvPr id="29704" name="Text Box 7"/>
          <p:cNvSpPr txBox="1">
            <a:spLocks noChangeArrowheads="1"/>
          </p:cNvSpPr>
          <p:nvPr/>
        </p:nvSpPr>
        <p:spPr bwMode="auto">
          <a:xfrm>
            <a:off x="2819400" y="3581400"/>
            <a:ext cx="2058988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Ctr="1">
            <a:spAutoFit/>
          </a:bodyPr>
          <a:lstStyle/>
          <a:p>
            <a:r>
              <a:rPr lang="en-US" sz="2700" b="1" dirty="0">
                <a:solidFill>
                  <a:schemeClr val="bg1"/>
                </a:solidFill>
              </a:rPr>
              <a:t>b</a:t>
            </a:r>
            <a:r>
              <a:rPr lang="en-US" sz="2700" i="1" dirty="0">
                <a:solidFill>
                  <a:schemeClr val="bg1"/>
                </a:solidFill>
              </a:rPr>
              <a:t>=</a:t>
            </a:r>
            <a:r>
              <a:rPr lang="en-US" sz="2700" dirty="0">
                <a:solidFill>
                  <a:schemeClr val="bg1"/>
                </a:solidFill>
              </a:rPr>
              <a:t>[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b</a:t>
            </a:r>
            <a:r>
              <a:rPr lang="en-US" sz="2700" baseline="-25000" dirty="0">
                <a:solidFill>
                  <a:schemeClr val="bg1"/>
                </a:solidFill>
              </a:rPr>
              <a:t>1 </a:t>
            </a:r>
            <a:r>
              <a:rPr lang="en-US" sz="2700" i="1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b</a:t>
            </a:r>
            <a:r>
              <a:rPr lang="en-US" sz="2700" baseline="-25000" dirty="0">
                <a:solidFill>
                  <a:schemeClr val="bg1"/>
                </a:solidFill>
              </a:rPr>
              <a:t>2</a:t>
            </a:r>
            <a:r>
              <a:rPr lang="en-US" sz="2700" dirty="0">
                <a:solidFill>
                  <a:schemeClr val="bg1"/>
                </a:solidFill>
              </a:rPr>
              <a:t>  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b</a:t>
            </a:r>
            <a:r>
              <a:rPr lang="en-US" sz="2700" baseline="-25000" dirty="0">
                <a:solidFill>
                  <a:schemeClr val="bg1"/>
                </a:solidFill>
              </a:rPr>
              <a:t>3</a:t>
            </a:r>
            <a:r>
              <a:rPr lang="en-US" sz="2700" dirty="0">
                <a:solidFill>
                  <a:schemeClr val="bg1"/>
                </a:solidFill>
              </a:rPr>
              <a:t>]</a:t>
            </a:r>
            <a:endParaRPr lang="en-US" sz="2700" baseline="-25000" dirty="0">
              <a:solidFill>
                <a:schemeClr val="bg1"/>
              </a:solidFill>
            </a:endParaRPr>
          </a:p>
        </p:txBody>
      </p:sp>
      <p:sp>
        <p:nvSpPr>
          <p:cNvPr id="29705" name="Text Box 8"/>
          <p:cNvSpPr txBox="1">
            <a:spLocks noChangeArrowheads="1"/>
          </p:cNvSpPr>
          <p:nvPr/>
        </p:nvSpPr>
        <p:spPr bwMode="auto">
          <a:xfrm>
            <a:off x="1143000" y="4191000"/>
            <a:ext cx="81304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where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Representing second basis in terms of first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700" smtClean="0"/>
              <a:t>Each of the basis vectors, u1,u2, u3, are vectors that can be represented in terms of the first basis</a:t>
            </a:r>
          </a:p>
          <a:p>
            <a:pPr>
              <a:buFontTx/>
              <a:buNone/>
            </a:pPr>
            <a:endParaRPr lang="en-US" sz="2700" smtClean="0"/>
          </a:p>
          <a:p>
            <a:pPr>
              <a:buFontTx/>
              <a:buNone/>
            </a:pPr>
            <a:endParaRPr lang="en-US" sz="2700" smtClean="0"/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1963364" y="3657600"/>
            <a:ext cx="2303836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u</a:t>
            </a:r>
            <a:r>
              <a:rPr lang="en-US" baseline="-25000" dirty="0">
                <a:solidFill>
                  <a:schemeClr val="bg1"/>
                </a:solidFill>
              </a:rPr>
              <a:t>1 </a:t>
            </a:r>
            <a:r>
              <a:rPr lang="en-US" dirty="0">
                <a:solidFill>
                  <a:schemeClr val="bg1"/>
                </a:solidFill>
              </a:rPr>
              <a:t>= 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g</a:t>
            </a:r>
            <a:r>
              <a:rPr lang="en-US" baseline="-25000" dirty="0">
                <a:solidFill>
                  <a:schemeClr val="bg1"/>
                </a:solidFill>
              </a:rPr>
              <a:t>11</a:t>
            </a:r>
            <a:r>
              <a:rPr lang="en-US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1</a:t>
            </a:r>
            <a:r>
              <a:rPr lang="en-US" dirty="0">
                <a:solidFill>
                  <a:schemeClr val="bg1"/>
                </a:solidFill>
              </a:rPr>
              <a:t>+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g</a:t>
            </a:r>
            <a:r>
              <a:rPr lang="en-US" baseline="-25000" dirty="0">
                <a:solidFill>
                  <a:schemeClr val="bg1"/>
                </a:solidFill>
              </a:rPr>
              <a:t>12</a:t>
            </a:r>
            <a:r>
              <a:rPr lang="en-US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2</a:t>
            </a:r>
            <a:r>
              <a:rPr lang="en-US" dirty="0">
                <a:solidFill>
                  <a:schemeClr val="bg1"/>
                </a:solidFill>
              </a:rPr>
              <a:t>+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g</a:t>
            </a:r>
            <a:r>
              <a:rPr lang="en-US" baseline="-25000" dirty="0">
                <a:solidFill>
                  <a:schemeClr val="bg1"/>
                </a:solidFill>
              </a:rPr>
              <a:t>13</a:t>
            </a:r>
            <a:r>
              <a:rPr lang="en-US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3</a:t>
            </a:r>
          </a:p>
          <a:p>
            <a:r>
              <a:rPr lang="en-US" dirty="0">
                <a:solidFill>
                  <a:schemeClr val="bg1"/>
                </a:solidFill>
              </a:rPr>
              <a:t>u</a:t>
            </a:r>
            <a:r>
              <a:rPr lang="en-US" baseline="-25000" dirty="0">
                <a:solidFill>
                  <a:schemeClr val="bg1"/>
                </a:solidFill>
              </a:rPr>
              <a:t>2 </a:t>
            </a:r>
            <a:r>
              <a:rPr lang="en-US" dirty="0">
                <a:solidFill>
                  <a:schemeClr val="bg1"/>
                </a:solidFill>
              </a:rPr>
              <a:t>= 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g</a:t>
            </a:r>
            <a:r>
              <a:rPr lang="en-US" baseline="-25000" dirty="0">
                <a:solidFill>
                  <a:schemeClr val="bg1"/>
                </a:solidFill>
              </a:rPr>
              <a:t>21</a:t>
            </a:r>
            <a:r>
              <a:rPr lang="en-US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1</a:t>
            </a:r>
            <a:r>
              <a:rPr lang="en-US" dirty="0">
                <a:solidFill>
                  <a:schemeClr val="bg1"/>
                </a:solidFill>
              </a:rPr>
              <a:t>+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g</a:t>
            </a:r>
            <a:r>
              <a:rPr lang="en-US" baseline="-25000" dirty="0">
                <a:solidFill>
                  <a:schemeClr val="bg1"/>
                </a:solidFill>
              </a:rPr>
              <a:t>22</a:t>
            </a:r>
            <a:r>
              <a:rPr lang="en-US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2</a:t>
            </a:r>
            <a:r>
              <a:rPr lang="en-US" dirty="0">
                <a:solidFill>
                  <a:schemeClr val="bg1"/>
                </a:solidFill>
              </a:rPr>
              <a:t>+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g</a:t>
            </a:r>
            <a:r>
              <a:rPr lang="en-US" baseline="-25000" dirty="0">
                <a:solidFill>
                  <a:schemeClr val="bg1"/>
                </a:solidFill>
              </a:rPr>
              <a:t>23</a:t>
            </a:r>
            <a:r>
              <a:rPr lang="en-US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3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u</a:t>
            </a:r>
            <a:r>
              <a:rPr lang="en-US" baseline="-25000" dirty="0">
                <a:solidFill>
                  <a:schemeClr val="bg1"/>
                </a:solidFill>
              </a:rPr>
              <a:t>3 </a:t>
            </a:r>
            <a:r>
              <a:rPr lang="en-US" dirty="0">
                <a:solidFill>
                  <a:schemeClr val="bg1"/>
                </a:solidFill>
              </a:rPr>
              <a:t>= 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g</a:t>
            </a:r>
            <a:r>
              <a:rPr lang="en-US" baseline="-25000" dirty="0">
                <a:solidFill>
                  <a:schemeClr val="bg1"/>
                </a:solidFill>
              </a:rPr>
              <a:t>31</a:t>
            </a:r>
            <a:r>
              <a:rPr lang="en-US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1</a:t>
            </a:r>
            <a:r>
              <a:rPr lang="en-US" dirty="0">
                <a:solidFill>
                  <a:schemeClr val="bg1"/>
                </a:solidFill>
              </a:rPr>
              <a:t>+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g</a:t>
            </a:r>
            <a:r>
              <a:rPr lang="en-US" baseline="-25000" dirty="0">
                <a:solidFill>
                  <a:schemeClr val="bg1"/>
                </a:solidFill>
              </a:rPr>
              <a:t>32</a:t>
            </a:r>
            <a:r>
              <a:rPr lang="en-US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2</a:t>
            </a:r>
            <a:r>
              <a:rPr lang="en-US" dirty="0">
                <a:solidFill>
                  <a:schemeClr val="bg1"/>
                </a:solidFill>
              </a:rPr>
              <a:t>+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g</a:t>
            </a:r>
            <a:r>
              <a:rPr lang="en-US" baseline="-25000" dirty="0">
                <a:solidFill>
                  <a:schemeClr val="bg1"/>
                </a:solidFill>
              </a:rPr>
              <a:t>33</a:t>
            </a:r>
            <a:r>
              <a:rPr lang="en-US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3</a:t>
            </a:r>
          </a:p>
        </p:txBody>
      </p:sp>
      <p:pic>
        <p:nvPicPr>
          <p:cNvPr id="30727" name="Picture 9" descr="AN04F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2514600"/>
            <a:ext cx="2843213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8" name="Line 10"/>
          <p:cNvSpPr>
            <a:spLocks noChangeShapeType="1"/>
          </p:cNvSpPr>
          <p:nvPr/>
        </p:nvSpPr>
        <p:spPr bwMode="auto">
          <a:xfrm flipV="1">
            <a:off x="6096000" y="3429000"/>
            <a:ext cx="762000" cy="990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0729" name="Text Box 11"/>
          <p:cNvSpPr txBox="1">
            <a:spLocks noChangeArrowheads="1"/>
          </p:cNvSpPr>
          <p:nvPr/>
        </p:nvSpPr>
        <p:spPr bwMode="auto">
          <a:xfrm>
            <a:off x="6842125" y="3013075"/>
            <a:ext cx="3365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/>
              <a:t>v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Matrix Form 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700" smtClean="0"/>
              <a:t>The coefficients define a 3 x 3 matrix</a:t>
            </a:r>
          </a:p>
          <a:p>
            <a:pPr>
              <a:buFontTx/>
              <a:buNone/>
            </a:pPr>
            <a:endParaRPr lang="en-US" sz="2700" smtClean="0"/>
          </a:p>
          <a:p>
            <a:pPr>
              <a:buFontTx/>
              <a:buNone/>
            </a:pPr>
            <a:endParaRPr lang="en-US" sz="2700" smtClean="0"/>
          </a:p>
          <a:p>
            <a:pPr>
              <a:buFontTx/>
              <a:buNone/>
            </a:pPr>
            <a:endParaRPr lang="en-US" sz="2700" smtClean="0"/>
          </a:p>
          <a:p>
            <a:pPr>
              <a:buFontTx/>
              <a:buNone/>
            </a:pPr>
            <a:endParaRPr lang="en-US" sz="2700" smtClean="0"/>
          </a:p>
          <a:p>
            <a:pPr>
              <a:buFontTx/>
              <a:buNone/>
            </a:pPr>
            <a:r>
              <a:rPr lang="en-US" sz="2700" smtClean="0"/>
              <a:t>and the bases can be related by</a:t>
            </a:r>
          </a:p>
          <a:p>
            <a:pPr>
              <a:buFontTx/>
              <a:buNone/>
            </a:pPr>
            <a:endParaRPr lang="en-US" sz="2700" smtClean="0"/>
          </a:p>
          <a:p>
            <a:pPr>
              <a:buFontTx/>
              <a:buNone/>
            </a:pPr>
            <a:endParaRPr lang="en-US" sz="2700" smtClean="0"/>
          </a:p>
          <a:p>
            <a:pPr>
              <a:buFontTx/>
              <a:buNone/>
            </a:pPr>
            <a:r>
              <a:rPr lang="en-US" sz="2700" smtClean="0"/>
              <a:t>see text for numerical examples</a:t>
            </a:r>
          </a:p>
        </p:txBody>
      </p:sp>
      <p:sp>
        <p:nvSpPr>
          <p:cNvPr id="31751" name="Text Box 4"/>
          <p:cNvSpPr txBox="1">
            <a:spLocks noChangeArrowheads="1"/>
          </p:cNvSpPr>
          <p:nvPr/>
        </p:nvSpPr>
        <p:spPr bwMode="auto">
          <a:xfrm>
            <a:off x="3657600" y="4648200"/>
            <a:ext cx="1410964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a=</a:t>
            </a:r>
            <a:r>
              <a:rPr lang="en-US" sz="3200" b="1" dirty="0" err="1">
                <a:solidFill>
                  <a:schemeClr val="bg1"/>
                </a:solidFill>
              </a:rPr>
              <a:t>M</a:t>
            </a:r>
            <a:r>
              <a:rPr lang="en-US" sz="3200" baseline="30000" dirty="0" err="1">
                <a:solidFill>
                  <a:schemeClr val="bg1"/>
                </a:solidFill>
              </a:rPr>
              <a:t>T</a:t>
            </a:r>
            <a:r>
              <a:rPr lang="en-US" sz="3200" b="1" dirty="0" err="1">
                <a:solidFill>
                  <a:schemeClr val="bg1"/>
                </a:solidFill>
              </a:rPr>
              <a:t>b</a:t>
            </a:r>
            <a:endParaRPr lang="en-US" sz="3200" b="1" dirty="0">
              <a:solidFill>
                <a:schemeClr val="bg1"/>
              </a:solidFill>
            </a:endParaRP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3429000" y="2233612"/>
          <a:ext cx="2438400" cy="172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3" imgW="1002960" imgH="711000" progId="Equation.3">
                  <p:embed/>
                </p:oleObj>
              </mc:Choice>
              <mc:Fallback>
                <p:oleObj name="Equation" r:id="rId3" imgW="1002960" imgH="7110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233612"/>
                        <a:ext cx="2438400" cy="17287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2" name="Text Box 6"/>
          <p:cNvSpPr txBox="1">
            <a:spLocks noChangeArrowheads="1"/>
          </p:cNvSpPr>
          <p:nvPr/>
        </p:nvSpPr>
        <p:spPr bwMode="auto">
          <a:xfrm>
            <a:off x="2667000" y="2667000"/>
            <a:ext cx="575799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M </a:t>
            </a:r>
            <a:r>
              <a:rPr lang="en-US" dirty="0">
                <a:solidFill>
                  <a:schemeClr val="bg1"/>
                </a:solidFill>
              </a:rPr>
              <a:t>=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Change of Frames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500" dirty="0" smtClean="0"/>
              <a:t>We can apply a similar process in homogeneous coordinates to the representations of both points and vectors</a:t>
            </a:r>
          </a:p>
          <a:p>
            <a:pPr>
              <a:lnSpc>
                <a:spcPct val="80000"/>
              </a:lnSpc>
            </a:pPr>
            <a:endParaRPr lang="en-US" sz="2500" dirty="0" smtClean="0"/>
          </a:p>
          <a:p>
            <a:pPr>
              <a:lnSpc>
                <a:spcPct val="80000"/>
              </a:lnSpc>
            </a:pPr>
            <a:endParaRPr lang="en-US" sz="2200" dirty="0" smtClean="0"/>
          </a:p>
          <a:p>
            <a:pPr>
              <a:lnSpc>
                <a:spcPct val="80000"/>
              </a:lnSpc>
            </a:pPr>
            <a:endParaRPr lang="en-US" sz="2200" dirty="0" smtClean="0"/>
          </a:p>
          <a:p>
            <a:pPr>
              <a:lnSpc>
                <a:spcPct val="80000"/>
              </a:lnSpc>
            </a:pPr>
            <a:endParaRPr lang="en-US" sz="2200" dirty="0" smtClean="0"/>
          </a:p>
          <a:p>
            <a:pPr>
              <a:lnSpc>
                <a:spcPct val="80000"/>
              </a:lnSpc>
            </a:pPr>
            <a:endParaRPr lang="en-US" sz="2200" dirty="0" smtClean="0"/>
          </a:p>
          <a:p>
            <a:pPr>
              <a:lnSpc>
                <a:spcPct val="80000"/>
              </a:lnSpc>
            </a:pPr>
            <a:endParaRPr lang="en-US" sz="2200" dirty="0" smtClean="0"/>
          </a:p>
          <a:p>
            <a:pPr>
              <a:lnSpc>
                <a:spcPct val="80000"/>
              </a:lnSpc>
            </a:pPr>
            <a:endParaRPr lang="en-US" sz="2500" dirty="0" smtClean="0"/>
          </a:p>
          <a:p>
            <a:pPr>
              <a:lnSpc>
                <a:spcPct val="80000"/>
              </a:lnSpc>
            </a:pPr>
            <a:r>
              <a:rPr lang="en-US" sz="2500" dirty="0" smtClean="0"/>
              <a:t>Any point or vector can be represented in either frame</a:t>
            </a:r>
          </a:p>
          <a:p>
            <a:pPr>
              <a:lnSpc>
                <a:spcPct val="80000"/>
              </a:lnSpc>
            </a:pPr>
            <a:r>
              <a:rPr lang="en-US" sz="2500" dirty="0" smtClean="0"/>
              <a:t>We can represent </a:t>
            </a:r>
            <a:r>
              <a:rPr lang="en-US" sz="2400" dirty="0" smtClean="0">
                <a:latin typeface="Times New Roman" charset="0"/>
              </a:rPr>
              <a:t>Q</a:t>
            </a:r>
            <a:r>
              <a:rPr lang="en-US" sz="2400" baseline="-25000" dirty="0" smtClean="0">
                <a:latin typeface="Times New Roman" charset="0"/>
              </a:rPr>
              <a:t>0</a:t>
            </a:r>
            <a:r>
              <a:rPr lang="en-US" sz="2400" dirty="0" smtClean="0">
                <a:latin typeface="Times New Roman" charset="0"/>
              </a:rPr>
              <a:t>, u</a:t>
            </a:r>
            <a:r>
              <a:rPr lang="en-US" sz="2400" baseline="-25000" dirty="0" smtClean="0">
                <a:latin typeface="Times New Roman" charset="0"/>
              </a:rPr>
              <a:t>1</a:t>
            </a:r>
            <a:r>
              <a:rPr lang="en-US" sz="2400" dirty="0" smtClean="0">
                <a:latin typeface="Times New Roman" charset="0"/>
              </a:rPr>
              <a:t>, u</a:t>
            </a:r>
            <a:r>
              <a:rPr lang="en-US" sz="2400" baseline="-25000" dirty="0" smtClean="0">
                <a:latin typeface="Times New Roman" charset="0"/>
              </a:rPr>
              <a:t>2</a:t>
            </a:r>
            <a:r>
              <a:rPr lang="en-US" sz="2400" dirty="0" smtClean="0">
                <a:latin typeface="Times New Roman" charset="0"/>
              </a:rPr>
              <a:t>, u</a:t>
            </a:r>
            <a:r>
              <a:rPr lang="en-US" sz="2400" baseline="-25000" dirty="0" smtClean="0">
                <a:latin typeface="Times New Roman" charset="0"/>
              </a:rPr>
              <a:t>3</a:t>
            </a:r>
            <a:r>
              <a:rPr lang="en-US" sz="2400" dirty="0" smtClean="0"/>
              <a:t> in terms of </a:t>
            </a:r>
            <a:r>
              <a:rPr lang="en-US" sz="2400" dirty="0" smtClean="0">
                <a:latin typeface="Times New Roman" charset="0"/>
              </a:rPr>
              <a:t>P</a:t>
            </a:r>
            <a:r>
              <a:rPr lang="en-US" sz="2400" baseline="-25000" dirty="0" smtClean="0">
                <a:latin typeface="Times New Roman" charset="0"/>
              </a:rPr>
              <a:t>0</a:t>
            </a:r>
            <a:r>
              <a:rPr lang="en-US" sz="2400" dirty="0" smtClean="0">
                <a:latin typeface="Times New Roman" charset="0"/>
              </a:rPr>
              <a:t>, v</a:t>
            </a:r>
            <a:r>
              <a:rPr lang="en-US" sz="2400" baseline="-25000" dirty="0" smtClean="0">
                <a:latin typeface="Times New Roman" charset="0"/>
              </a:rPr>
              <a:t>1</a:t>
            </a:r>
            <a:r>
              <a:rPr lang="en-US" sz="2400" dirty="0" smtClean="0">
                <a:latin typeface="Times New Roman" charset="0"/>
              </a:rPr>
              <a:t>, v</a:t>
            </a:r>
            <a:r>
              <a:rPr lang="en-US" sz="2400" baseline="-25000" dirty="0" smtClean="0">
                <a:latin typeface="Times New Roman" charset="0"/>
              </a:rPr>
              <a:t>2</a:t>
            </a:r>
            <a:r>
              <a:rPr lang="en-US" sz="2400" dirty="0" smtClean="0">
                <a:latin typeface="Times New Roman" charset="0"/>
              </a:rPr>
              <a:t>, v</a:t>
            </a:r>
            <a:r>
              <a:rPr lang="en-US" sz="2400" baseline="-25000" dirty="0" smtClean="0">
                <a:latin typeface="Times New Roman" charset="0"/>
              </a:rPr>
              <a:t>3</a:t>
            </a:r>
            <a:r>
              <a:rPr lang="en-US" sz="2400" dirty="0" smtClean="0">
                <a:latin typeface="Times New Roman" charset="0"/>
              </a:rPr>
              <a:t> </a:t>
            </a:r>
          </a:p>
        </p:txBody>
      </p:sp>
      <p:sp>
        <p:nvSpPr>
          <p:cNvPr id="32774" name="Text Box 4"/>
          <p:cNvSpPr txBox="1">
            <a:spLocks noChangeArrowheads="1"/>
          </p:cNvSpPr>
          <p:nvPr/>
        </p:nvSpPr>
        <p:spPr bwMode="auto">
          <a:xfrm>
            <a:off x="1103313" y="2944813"/>
            <a:ext cx="3454792" cy="13388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2700">
                <a:solidFill>
                  <a:schemeClr val="bg1"/>
                </a:solidFill>
              </a:rPr>
              <a:t>Consider two frames:</a:t>
            </a:r>
          </a:p>
          <a:p>
            <a:r>
              <a:rPr lang="en-US" sz="2700">
                <a:solidFill>
                  <a:schemeClr val="bg1"/>
                </a:solidFill>
              </a:rPr>
              <a:t>(P</a:t>
            </a:r>
            <a:r>
              <a:rPr lang="en-US" sz="2700" baseline="-25000">
                <a:solidFill>
                  <a:schemeClr val="bg1"/>
                </a:solidFill>
              </a:rPr>
              <a:t>0</a:t>
            </a:r>
            <a:r>
              <a:rPr lang="en-US" sz="2700">
                <a:solidFill>
                  <a:schemeClr val="bg1"/>
                </a:solidFill>
              </a:rPr>
              <a:t>, v</a:t>
            </a:r>
            <a:r>
              <a:rPr lang="en-US" sz="2700" baseline="-25000">
                <a:solidFill>
                  <a:schemeClr val="bg1"/>
                </a:solidFill>
              </a:rPr>
              <a:t>1</a:t>
            </a:r>
            <a:r>
              <a:rPr lang="en-US" sz="2700">
                <a:solidFill>
                  <a:schemeClr val="bg1"/>
                </a:solidFill>
              </a:rPr>
              <a:t>, v</a:t>
            </a:r>
            <a:r>
              <a:rPr lang="en-US" sz="2700" baseline="-25000">
                <a:solidFill>
                  <a:schemeClr val="bg1"/>
                </a:solidFill>
              </a:rPr>
              <a:t>2</a:t>
            </a:r>
            <a:r>
              <a:rPr lang="en-US" sz="2700">
                <a:solidFill>
                  <a:schemeClr val="bg1"/>
                </a:solidFill>
              </a:rPr>
              <a:t>, v</a:t>
            </a:r>
            <a:r>
              <a:rPr lang="en-US" sz="2700" baseline="-25000">
                <a:solidFill>
                  <a:schemeClr val="bg1"/>
                </a:solidFill>
              </a:rPr>
              <a:t>3</a:t>
            </a:r>
            <a:r>
              <a:rPr lang="en-US" sz="2700">
                <a:solidFill>
                  <a:schemeClr val="bg1"/>
                </a:solidFill>
              </a:rPr>
              <a:t>)</a:t>
            </a:r>
          </a:p>
          <a:p>
            <a:r>
              <a:rPr lang="en-US" sz="2700">
                <a:solidFill>
                  <a:schemeClr val="bg1"/>
                </a:solidFill>
              </a:rPr>
              <a:t>(Q</a:t>
            </a:r>
            <a:r>
              <a:rPr lang="en-US" sz="2700" baseline="-25000">
                <a:solidFill>
                  <a:schemeClr val="bg1"/>
                </a:solidFill>
              </a:rPr>
              <a:t>0</a:t>
            </a:r>
            <a:r>
              <a:rPr lang="en-US" sz="2700">
                <a:solidFill>
                  <a:schemeClr val="bg1"/>
                </a:solidFill>
              </a:rPr>
              <a:t>, u</a:t>
            </a:r>
            <a:r>
              <a:rPr lang="en-US" sz="2700" baseline="-25000">
                <a:solidFill>
                  <a:schemeClr val="bg1"/>
                </a:solidFill>
              </a:rPr>
              <a:t>1</a:t>
            </a:r>
            <a:r>
              <a:rPr lang="en-US" sz="2700">
                <a:solidFill>
                  <a:schemeClr val="bg1"/>
                </a:solidFill>
              </a:rPr>
              <a:t>, u</a:t>
            </a:r>
            <a:r>
              <a:rPr lang="en-US" sz="2700" baseline="-25000">
                <a:solidFill>
                  <a:schemeClr val="bg1"/>
                </a:solidFill>
              </a:rPr>
              <a:t>2</a:t>
            </a:r>
            <a:r>
              <a:rPr lang="en-US" sz="2700">
                <a:solidFill>
                  <a:schemeClr val="bg1"/>
                </a:solidFill>
              </a:rPr>
              <a:t>, u</a:t>
            </a:r>
            <a:r>
              <a:rPr lang="en-US" sz="2700" baseline="-25000">
                <a:solidFill>
                  <a:schemeClr val="bg1"/>
                </a:solidFill>
              </a:rPr>
              <a:t>3</a:t>
            </a:r>
            <a:r>
              <a:rPr lang="en-US" sz="270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32775" name="Line 5"/>
          <p:cNvSpPr>
            <a:spLocks noChangeShapeType="1"/>
          </p:cNvSpPr>
          <p:nvPr/>
        </p:nvSpPr>
        <p:spPr bwMode="auto">
          <a:xfrm>
            <a:off x="5334000" y="3276600"/>
            <a:ext cx="0" cy="9906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triangle" w="med" len="med"/>
            <a:tailEnd type="none" w="sm" len="sm"/>
          </a:ln>
        </p:spPr>
        <p:txBody>
          <a:bodyPr anchor="ctr" anchorCtr="1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2776" name="Line 6"/>
          <p:cNvSpPr>
            <a:spLocks noChangeShapeType="1"/>
          </p:cNvSpPr>
          <p:nvPr/>
        </p:nvSpPr>
        <p:spPr bwMode="auto">
          <a:xfrm>
            <a:off x="5334000" y="4267200"/>
            <a:ext cx="9144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2777" name="Line 7"/>
          <p:cNvSpPr>
            <a:spLocks noChangeShapeType="1"/>
          </p:cNvSpPr>
          <p:nvPr/>
        </p:nvSpPr>
        <p:spPr bwMode="auto">
          <a:xfrm flipH="1">
            <a:off x="4724400" y="4267200"/>
            <a:ext cx="609600" cy="6096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2778" name="Text Box 8"/>
          <p:cNvSpPr txBox="1">
            <a:spLocks noChangeArrowheads="1"/>
          </p:cNvSpPr>
          <p:nvPr/>
        </p:nvSpPr>
        <p:spPr bwMode="auto">
          <a:xfrm>
            <a:off x="4760913" y="3765550"/>
            <a:ext cx="596638" cy="5693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3100">
                <a:solidFill>
                  <a:schemeClr val="bg1"/>
                </a:solidFill>
              </a:rPr>
              <a:t>P</a:t>
            </a:r>
            <a:r>
              <a:rPr lang="en-US" sz="3100" baseline="-2500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32779" name="Text Box 9"/>
          <p:cNvSpPr txBox="1">
            <a:spLocks noChangeArrowheads="1"/>
          </p:cNvSpPr>
          <p:nvPr/>
        </p:nvSpPr>
        <p:spPr bwMode="auto">
          <a:xfrm>
            <a:off x="6143625" y="3917950"/>
            <a:ext cx="530915" cy="5693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3100">
                <a:solidFill>
                  <a:schemeClr val="bg1"/>
                </a:solidFill>
              </a:rPr>
              <a:t>v</a:t>
            </a:r>
            <a:r>
              <a:rPr lang="en-US" sz="3100" baseline="-250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2780" name="Text Box 10"/>
          <p:cNvSpPr txBox="1">
            <a:spLocks noChangeArrowheads="1"/>
          </p:cNvSpPr>
          <p:nvPr/>
        </p:nvSpPr>
        <p:spPr bwMode="auto">
          <a:xfrm>
            <a:off x="5076825" y="2774950"/>
            <a:ext cx="530915" cy="5693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3100">
                <a:solidFill>
                  <a:schemeClr val="bg1"/>
                </a:solidFill>
              </a:rPr>
              <a:t>v</a:t>
            </a:r>
            <a:r>
              <a:rPr lang="en-US" sz="3100" baseline="-250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2781" name="Text Box 11"/>
          <p:cNvSpPr txBox="1">
            <a:spLocks noChangeArrowheads="1"/>
          </p:cNvSpPr>
          <p:nvPr/>
        </p:nvSpPr>
        <p:spPr bwMode="auto">
          <a:xfrm>
            <a:off x="4191000" y="4572000"/>
            <a:ext cx="530915" cy="5693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3100">
                <a:solidFill>
                  <a:schemeClr val="bg1"/>
                </a:solidFill>
              </a:rPr>
              <a:t>v</a:t>
            </a:r>
            <a:r>
              <a:rPr lang="en-US" sz="3100" baseline="-2500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2782" name="Line 12"/>
          <p:cNvSpPr>
            <a:spLocks noChangeShapeType="1"/>
          </p:cNvSpPr>
          <p:nvPr/>
        </p:nvSpPr>
        <p:spPr bwMode="auto">
          <a:xfrm flipV="1">
            <a:off x="7162800" y="2590800"/>
            <a:ext cx="685800" cy="838200"/>
          </a:xfrm>
          <a:prstGeom prst="line">
            <a:avLst/>
          </a:prstGeom>
          <a:noFill/>
          <a:ln w="12700">
            <a:solidFill>
              <a:srgbClr val="FFC000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2783" name="Line 13"/>
          <p:cNvSpPr>
            <a:spLocks noChangeShapeType="1"/>
          </p:cNvSpPr>
          <p:nvPr/>
        </p:nvSpPr>
        <p:spPr bwMode="auto">
          <a:xfrm flipH="1" flipV="1">
            <a:off x="6248400" y="2971800"/>
            <a:ext cx="914400" cy="457200"/>
          </a:xfrm>
          <a:prstGeom prst="line">
            <a:avLst/>
          </a:prstGeom>
          <a:noFill/>
          <a:ln w="12700">
            <a:solidFill>
              <a:srgbClr val="FFC000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2784" name="Line 14"/>
          <p:cNvSpPr>
            <a:spLocks noChangeShapeType="1"/>
          </p:cNvSpPr>
          <p:nvPr/>
        </p:nvSpPr>
        <p:spPr bwMode="auto">
          <a:xfrm>
            <a:off x="7162800" y="3429000"/>
            <a:ext cx="76200" cy="1143000"/>
          </a:xfrm>
          <a:prstGeom prst="line">
            <a:avLst/>
          </a:prstGeom>
          <a:noFill/>
          <a:ln w="12700">
            <a:solidFill>
              <a:srgbClr val="FFC000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2785" name="Text Box 15"/>
          <p:cNvSpPr txBox="1">
            <a:spLocks noChangeArrowheads="1"/>
          </p:cNvSpPr>
          <p:nvPr/>
        </p:nvSpPr>
        <p:spPr bwMode="auto">
          <a:xfrm>
            <a:off x="6597650" y="3276600"/>
            <a:ext cx="641522" cy="5693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3100">
                <a:solidFill>
                  <a:schemeClr val="bg1"/>
                </a:solidFill>
              </a:rPr>
              <a:t>Q</a:t>
            </a:r>
            <a:r>
              <a:rPr lang="en-US" sz="3100" baseline="-2500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32786" name="Text Box 16"/>
          <p:cNvSpPr txBox="1">
            <a:spLocks noChangeArrowheads="1"/>
          </p:cNvSpPr>
          <p:nvPr/>
        </p:nvSpPr>
        <p:spPr bwMode="auto">
          <a:xfrm>
            <a:off x="6248400" y="2514600"/>
            <a:ext cx="553357" cy="5693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3100">
                <a:solidFill>
                  <a:schemeClr val="bg1"/>
                </a:solidFill>
              </a:rPr>
              <a:t>u</a:t>
            </a:r>
            <a:r>
              <a:rPr lang="en-US" sz="3100" baseline="-250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2787" name="Text Box 17"/>
          <p:cNvSpPr txBox="1">
            <a:spLocks noChangeArrowheads="1"/>
          </p:cNvSpPr>
          <p:nvPr/>
        </p:nvSpPr>
        <p:spPr bwMode="auto">
          <a:xfrm>
            <a:off x="8001000" y="2362200"/>
            <a:ext cx="553357" cy="5693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3100">
                <a:solidFill>
                  <a:schemeClr val="bg1"/>
                </a:solidFill>
              </a:rPr>
              <a:t>u</a:t>
            </a:r>
            <a:r>
              <a:rPr lang="en-US" sz="3100" baseline="-250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2788" name="Text Box 18"/>
          <p:cNvSpPr txBox="1">
            <a:spLocks noChangeArrowheads="1"/>
          </p:cNvSpPr>
          <p:nvPr/>
        </p:nvSpPr>
        <p:spPr bwMode="auto">
          <a:xfrm>
            <a:off x="7391400" y="4267200"/>
            <a:ext cx="553357" cy="5693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3100">
                <a:solidFill>
                  <a:schemeClr val="bg1"/>
                </a:solidFill>
              </a:rPr>
              <a:t>u</a:t>
            </a:r>
            <a:r>
              <a:rPr lang="en-US" sz="3100" baseline="-25000">
                <a:solidFill>
                  <a:schemeClr val="bg1"/>
                </a:solidFill>
              </a:rPr>
              <a:t>3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Representing One Frame in Terms of the Other</a:t>
            </a:r>
          </a:p>
        </p:txBody>
      </p:sp>
      <p:sp>
        <p:nvSpPr>
          <p:cNvPr id="33798" name="Text Box 1029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endParaRPr lang="en-US" sz="2400" dirty="0" smtClean="0">
              <a:latin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Times New Roman" charset="0"/>
              </a:rPr>
              <a:t>u</a:t>
            </a:r>
            <a:r>
              <a:rPr lang="en-US" sz="2400" baseline="-25000" dirty="0" smtClean="0">
                <a:latin typeface="Times New Roman" charset="0"/>
              </a:rPr>
              <a:t>1 </a:t>
            </a:r>
            <a:r>
              <a:rPr lang="en-US" sz="2400" dirty="0" smtClean="0">
                <a:latin typeface="Times New Roman" charset="0"/>
              </a:rPr>
              <a:t>= </a:t>
            </a:r>
            <a:r>
              <a:rPr lang="en-US" sz="2400" dirty="0" smtClean="0">
                <a:latin typeface="Symbol" charset="2"/>
              </a:rPr>
              <a:t>g</a:t>
            </a:r>
            <a:r>
              <a:rPr lang="en-US" sz="2400" baseline="-25000" dirty="0" smtClean="0">
                <a:latin typeface="Times New Roman" charset="0"/>
              </a:rPr>
              <a:t>11</a:t>
            </a:r>
            <a:r>
              <a:rPr lang="en-US" sz="2400" dirty="0" smtClean="0">
                <a:latin typeface="Times New Roman" charset="0"/>
              </a:rPr>
              <a:t>v</a:t>
            </a:r>
            <a:r>
              <a:rPr lang="en-US" sz="2400" baseline="-25000" dirty="0" smtClean="0">
                <a:latin typeface="Times New Roman" charset="0"/>
              </a:rPr>
              <a:t>1</a:t>
            </a:r>
            <a:r>
              <a:rPr lang="en-US" sz="2400" dirty="0" smtClean="0">
                <a:latin typeface="Times New Roman" charset="0"/>
              </a:rPr>
              <a:t>+</a:t>
            </a:r>
            <a:r>
              <a:rPr lang="en-US" sz="2400" dirty="0" smtClean="0">
                <a:latin typeface="Symbol" charset="2"/>
              </a:rPr>
              <a:t>g</a:t>
            </a:r>
            <a:r>
              <a:rPr lang="en-US" sz="2400" baseline="-25000" dirty="0" smtClean="0">
                <a:latin typeface="Times New Roman" charset="0"/>
              </a:rPr>
              <a:t>12</a:t>
            </a:r>
            <a:r>
              <a:rPr lang="en-US" sz="2400" dirty="0" smtClean="0">
                <a:latin typeface="Times New Roman" charset="0"/>
              </a:rPr>
              <a:t>v</a:t>
            </a:r>
            <a:r>
              <a:rPr lang="en-US" sz="2400" baseline="-25000" dirty="0" smtClean="0">
                <a:latin typeface="Times New Roman" charset="0"/>
              </a:rPr>
              <a:t>2</a:t>
            </a:r>
            <a:r>
              <a:rPr lang="en-US" sz="2400" dirty="0" smtClean="0">
                <a:latin typeface="Times New Roman" charset="0"/>
              </a:rPr>
              <a:t>+</a:t>
            </a:r>
            <a:r>
              <a:rPr lang="en-US" sz="2400" dirty="0" smtClean="0">
                <a:latin typeface="Symbol" charset="2"/>
              </a:rPr>
              <a:t>g</a:t>
            </a:r>
            <a:r>
              <a:rPr lang="en-US" sz="2400" baseline="-25000" dirty="0" smtClean="0">
                <a:latin typeface="Times New Roman" charset="0"/>
              </a:rPr>
              <a:t>13</a:t>
            </a:r>
            <a:r>
              <a:rPr lang="en-US" sz="2400" dirty="0" smtClean="0">
                <a:latin typeface="Times New Roman" charset="0"/>
              </a:rPr>
              <a:t>v</a:t>
            </a:r>
            <a:r>
              <a:rPr lang="en-US" sz="2400" baseline="-25000" dirty="0" smtClean="0">
                <a:latin typeface="Times New Roman" charset="0"/>
              </a:rPr>
              <a:t>3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Times New Roman" charset="0"/>
              </a:rPr>
              <a:t>u</a:t>
            </a:r>
            <a:r>
              <a:rPr lang="en-US" sz="2400" baseline="-25000" dirty="0" smtClean="0">
                <a:latin typeface="Times New Roman" charset="0"/>
              </a:rPr>
              <a:t>2 </a:t>
            </a:r>
            <a:r>
              <a:rPr lang="en-US" sz="2400" dirty="0" smtClean="0">
                <a:latin typeface="Times New Roman" charset="0"/>
              </a:rPr>
              <a:t>= </a:t>
            </a:r>
            <a:r>
              <a:rPr lang="en-US" sz="2400" dirty="0" smtClean="0">
                <a:latin typeface="Symbol" charset="2"/>
              </a:rPr>
              <a:t>g</a:t>
            </a:r>
            <a:r>
              <a:rPr lang="en-US" sz="2400" baseline="-25000" dirty="0" smtClean="0">
                <a:latin typeface="Times New Roman" charset="0"/>
              </a:rPr>
              <a:t>21</a:t>
            </a:r>
            <a:r>
              <a:rPr lang="en-US" sz="2400" dirty="0" smtClean="0">
                <a:latin typeface="Times New Roman" charset="0"/>
              </a:rPr>
              <a:t>v</a:t>
            </a:r>
            <a:r>
              <a:rPr lang="en-US" sz="2400" baseline="-25000" dirty="0" smtClean="0">
                <a:latin typeface="Times New Roman" charset="0"/>
              </a:rPr>
              <a:t>1</a:t>
            </a:r>
            <a:r>
              <a:rPr lang="en-US" sz="2400" dirty="0" smtClean="0">
                <a:latin typeface="Times New Roman" charset="0"/>
              </a:rPr>
              <a:t>+</a:t>
            </a:r>
            <a:r>
              <a:rPr lang="en-US" sz="2400" dirty="0" smtClean="0">
                <a:latin typeface="Symbol" charset="2"/>
              </a:rPr>
              <a:t>g</a:t>
            </a:r>
            <a:r>
              <a:rPr lang="en-US" sz="2400" baseline="-25000" dirty="0" smtClean="0">
                <a:latin typeface="Times New Roman" charset="0"/>
              </a:rPr>
              <a:t>22</a:t>
            </a:r>
            <a:r>
              <a:rPr lang="en-US" sz="2400" dirty="0" smtClean="0">
                <a:latin typeface="Times New Roman" charset="0"/>
              </a:rPr>
              <a:t>v</a:t>
            </a:r>
            <a:r>
              <a:rPr lang="en-US" sz="2400" baseline="-25000" dirty="0" smtClean="0">
                <a:latin typeface="Times New Roman" charset="0"/>
              </a:rPr>
              <a:t>2</a:t>
            </a:r>
            <a:r>
              <a:rPr lang="en-US" sz="2400" dirty="0" smtClean="0">
                <a:latin typeface="Times New Roman" charset="0"/>
              </a:rPr>
              <a:t>+</a:t>
            </a:r>
            <a:r>
              <a:rPr lang="en-US" sz="2400" dirty="0" smtClean="0">
                <a:latin typeface="Symbol" charset="2"/>
              </a:rPr>
              <a:t>g</a:t>
            </a:r>
            <a:r>
              <a:rPr lang="en-US" sz="2400" baseline="-25000" dirty="0" smtClean="0">
                <a:latin typeface="Times New Roman" charset="0"/>
              </a:rPr>
              <a:t>23</a:t>
            </a:r>
            <a:r>
              <a:rPr lang="en-US" sz="2400" dirty="0" smtClean="0">
                <a:latin typeface="Times New Roman" charset="0"/>
              </a:rPr>
              <a:t>v</a:t>
            </a:r>
            <a:r>
              <a:rPr lang="en-US" sz="2400" baseline="-25000" dirty="0" smtClean="0">
                <a:latin typeface="Times New Roman" charset="0"/>
              </a:rPr>
              <a:t>3</a:t>
            </a:r>
            <a:endParaRPr lang="en-US" sz="2400" dirty="0" smtClean="0">
              <a:latin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Times New Roman" charset="0"/>
              </a:rPr>
              <a:t>u</a:t>
            </a:r>
            <a:r>
              <a:rPr lang="en-US" sz="2400" baseline="-25000" dirty="0" smtClean="0">
                <a:latin typeface="Times New Roman" charset="0"/>
              </a:rPr>
              <a:t>3 </a:t>
            </a:r>
            <a:r>
              <a:rPr lang="en-US" sz="2400" dirty="0" smtClean="0">
                <a:latin typeface="Times New Roman" charset="0"/>
              </a:rPr>
              <a:t>= </a:t>
            </a:r>
            <a:r>
              <a:rPr lang="en-US" sz="2400" dirty="0" smtClean="0">
                <a:latin typeface="Symbol" charset="2"/>
              </a:rPr>
              <a:t>g</a:t>
            </a:r>
            <a:r>
              <a:rPr lang="en-US" sz="2400" baseline="-25000" dirty="0" smtClean="0">
                <a:latin typeface="Times New Roman" charset="0"/>
              </a:rPr>
              <a:t>31</a:t>
            </a:r>
            <a:r>
              <a:rPr lang="en-US" sz="2400" dirty="0" smtClean="0">
                <a:latin typeface="Times New Roman" charset="0"/>
              </a:rPr>
              <a:t>v</a:t>
            </a:r>
            <a:r>
              <a:rPr lang="en-US" sz="2400" baseline="-25000" dirty="0" smtClean="0">
                <a:latin typeface="Times New Roman" charset="0"/>
              </a:rPr>
              <a:t>1</a:t>
            </a:r>
            <a:r>
              <a:rPr lang="en-US" sz="2400" dirty="0" smtClean="0">
                <a:latin typeface="Times New Roman" charset="0"/>
              </a:rPr>
              <a:t>+</a:t>
            </a:r>
            <a:r>
              <a:rPr lang="en-US" sz="2400" dirty="0" smtClean="0">
                <a:latin typeface="Symbol" charset="2"/>
              </a:rPr>
              <a:t>g</a:t>
            </a:r>
            <a:r>
              <a:rPr lang="en-US" sz="2400" baseline="-25000" dirty="0" smtClean="0">
                <a:latin typeface="Times New Roman" charset="0"/>
              </a:rPr>
              <a:t>32</a:t>
            </a:r>
            <a:r>
              <a:rPr lang="en-US" sz="2400" dirty="0" smtClean="0">
                <a:latin typeface="Times New Roman" charset="0"/>
              </a:rPr>
              <a:t>v</a:t>
            </a:r>
            <a:r>
              <a:rPr lang="en-US" sz="2400" baseline="-25000" dirty="0" smtClean="0">
                <a:latin typeface="Times New Roman" charset="0"/>
              </a:rPr>
              <a:t>2</a:t>
            </a:r>
            <a:r>
              <a:rPr lang="en-US" sz="2400" dirty="0" smtClean="0">
                <a:latin typeface="Times New Roman" charset="0"/>
              </a:rPr>
              <a:t>+</a:t>
            </a:r>
            <a:r>
              <a:rPr lang="en-US" sz="2400" dirty="0" smtClean="0">
                <a:latin typeface="Symbol" charset="2"/>
              </a:rPr>
              <a:t>g</a:t>
            </a:r>
            <a:r>
              <a:rPr lang="en-US" sz="2400" baseline="-25000" dirty="0" smtClean="0">
                <a:latin typeface="Times New Roman" charset="0"/>
              </a:rPr>
              <a:t>33</a:t>
            </a:r>
            <a:r>
              <a:rPr lang="en-US" sz="2400" dirty="0" smtClean="0">
                <a:latin typeface="Times New Roman" charset="0"/>
              </a:rPr>
              <a:t>v</a:t>
            </a:r>
            <a:r>
              <a:rPr lang="en-US" sz="2400" baseline="-25000" dirty="0" smtClean="0">
                <a:latin typeface="Times New Roman" charset="0"/>
              </a:rPr>
              <a:t>3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Times New Roman" charset="0"/>
              </a:rPr>
              <a:t>Q</a:t>
            </a:r>
            <a:r>
              <a:rPr lang="en-US" sz="2400" baseline="-25000" dirty="0" smtClean="0">
                <a:latin typeface="Times New Roman" charset="0"/>
              </a:rPr>
              <a:t>0 </a:t>
            </a:r>
            <a:r>
              <a:rPr lang="en-US" sz="2400" dirty="0" smtClean="0">
                <a:latin typeface="Times New Roman" charset="0"/>
              </a:rPr>
              <a:t>= </a:t>
            </a:r>
            <a:r>
              <a:rPr lang="en-US" sz="2400" dirty="0" smtClean="0">
                <a:latin typeface="Symbol" charset="2"/>
              </a:rPr>
              <a:t>g</a:t>
            </a:r>
            <a:r>
              <a:rPr lang="en-US" sz="2400" baseline="-25000" dirty="0" smtClean="0">
                <a:latin typeface="Times New Roman" charset="0"/>
              </a:rPr>
              <a:t>41</a:t>
            </a:r>
            <a:r>
              <a:rPr lang="en-US" sz="2400" dirty="0" smtClean="0">
                <a:latin typeface="Times New Roman" charset="0"/>
              </a:rPr>
              <a:t>v</a:t>
            </a:r>
            <a:r>
              <a:rPr lang="en-US" sz="2400" baseline="-25000" dirty="0" smtClean="0">
                <a:latin typeface="Times New Roman" charset="0"/>
              </a:rPr>
              <a:t>1</a:t>
            </a:r>
            <a:r>
              <a:rPr lang="en-US" sz="2400" dirty="0" smtClean="0">
                <a:latin typeface="Times New Roman" charset="0"/>
              </a:rPr>
              <a:t>+</a:t>
            </a:r>
            <a:r>
              <a:rPr lang="en-US" sz="2400" dirty="0" smtClean="0">
                <a:latin typeface="Symbol" charset="2"/>
              </a:rPr>
              <a:t>g</a:t>
            </a:r>
            <a:r>
              <a:rPr lang="en-US" sz="2400" baseline="-25000" dirty="0" smtClean="0">
                <a:latin typeface="Times New Roman" charset="0"/>
              </a:rPr>
              <a:t>42</a:t>
            </a:r>
            <a:r>
              <a:rPr lang="en-US" sz="2400" dirty="0" smtClean="0">
                <a:latin typeface="Times New Roman" charset="0"/>
              </a:rPr>
              <a:t>v</a:t>
            </a:r>
            <a:r>
              <a:rPr lang="en-US" sz="2400" baseline="-25000" dirty="0" smtClean="0">
                <a:latin typeface="Times New Roman" charset="0"/>
              </a:rPr>
              <a:t>2</a:t>
            </a:r>
            <a:r>
              <a:rPr lang="en-US" sz="2400" dirty="0" smtClean="0">
                <a:latin typeface="Times New Roman" charset="0"/>
              </a:rPr>
              <a:t>+</a:t>
            </a:r>
            <a:r>
              <a:rPr lang="en-US" sz="2400" dirty="0" smtClean="0">
                <a:latin typeface="Symbol" charset="2"/>
              </a:rPr>
              <a:t>g</a:t>
            </a:r>
            <a:r>
              <a:rPr lang="en-US" sz="2400" baseline="-25000" dirty="0" smtClean="0">
                <a:latin typeface="Times New Roman" charset="0"/>
              </a:rPr>
              <a:t>43</a:t>
            </a:r>
            <a:r>
              <a:rPr lang="en-US" sz="2400" dirty="0" smtClean="0">
                <a:latin typeface="Times New Roman" charset="0"/>
              </a:rPr>
              <a:t>v</a:t>
            </a:r>
            <a:r>
              <a:rPr lang="en-US" sz="2400" baseline="-25000" dirty="0" smtClean="0">
                <a:latin typeface="Times New Roman" charset="0"/>
              </a:rPr>
              <a:t>3 </a:t>
            </a:r>
            <a:r>
              <a:rPr lang="en-US" sz="2400" dirty="0" smtClean="0">
                <a:latin typeface="Times New Roman" charset="0"/>
              </a:rPr>
              <a:t>+</a:t>
            </a:r>
            <a:r>
              <a:rPr lang="en-US" sz="2400" dirty="0" smtClean="0">
                <a:latin typeface="Symbol" charset="2"/>
              </a:rPr>
              <a:t>g</a:t>
            </a:r>
            <a:r>
              <a:rPr lang="en-US" sz="2400" baseline="-25000" dirty="0" smtClean="0">
                <a:latin typeface="Times New Roman" charset="0"/>
              </a:rPr>
              <a:t>44</a:t>
            </a:r>
            <a:r>
              <a:rPr lang="en-US" sz="2400" dirty="0" smtClean="0">
                <a:latin typeface="Times New Roman" charset="0"/>
              </a:rPr>
              <a:t>P</a:t>
            </a:r>
            <a:r>
              <a:rPr lang="en-US" sz="2400" baseline="-25000" dirty="0" smtClean="0">
                <a:latin typeface="Times New Roman" charset="0"/>
              </a:rPr>
              <a:t>0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400" baseline="-25000" dirty="0" smtClean="0">
              <a:latin typeface="Times New Roman" charset="0"/>
            </a:endParaRPr>
          </a:p>
        </p:txBody>
      </p:sp>
      <p:sp>
        <p:nvSpPr>
          <p:cNvPr id="33799" name="Text Box 1030"/>
          <p:cNvSpPr txBox="1">
            <a:spLocks noChangeArrowheads="1"/>
          </p:cNvSpPr>
          <p:nvPr/>
        </p:nvSpPr>
        <p:spPr bwMode="auto">
          <a:xfrm>
            <a:off x="685800" y="1600200"/>
            <a:ext cx="472437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Extending what we did with change of bases</a:t>
            </a:r>
          </a:p>
        </p:txBody>
      </p:sp>
      <p:sp>
        <p:nvSpPr>
          <p:cNvPr id="33800" name="Text Box 1031"/>
          <p:cNvSpPr txBox="1">
            <a:spLocks noChangeArrowheads="1"/>
          </p:cNvSpPr>
          <p:nvPr/>
        </p:nvSpPr>
        <p:spPr bwMode="auto">
          <a:xfrm>
            <a:off x="838200" y="3733800"/>
            <a:ext cx="2441694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defining a 4 x 4 matrix</a:t>
            </a:r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3810000" y="4038600"/>
          <a:ext cx="2971800" cy="229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3" imgW="1218960" imgH="939600" progId="Equation.3">
                  <p:embed/>
                </p:oleObj>
              </mc:Choice>
              <mc:Fallback>
                <p:oleObj name="Equation" r:id="rId3" imgW="1218960" imgH="939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038600"/>
                        <a:ext cx="2971800" cy="2290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1" name="Text Box 1033"/>
          <p:cNvSpPr txBox="1">
            <a:spLocks noChangeArrowheads="1"/>
          </p:cNvSpPr>
          <p:nvPr/>
        </p:nvSpPr>
        <p:spPr bwMode="auto">
          <a:xfrm>
            <a:off x="3048000" y="4953000"/>
            <a:ext cx="575799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M</a:t>
            </a:r>
            <a:r>
              <a:rPr lang="en-US" dirty="0">
                <a:solidFill>
                  <a:schemeClr val="bg1"/>
                </a:solidFill>
              </a:rPr>
              <a:t> =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Introduce concepts such as dimension and basis</a:t>
            </a:r>
          </a:p>
          <a:p>
            <a:r>
              <a:rPr lang="en-US" smtClean="0"/>
              <a:t>Introduce coordinate systems for representing vectors spaces and frames for representing affine spaces</a:t>
            </a:r>
          </a:p>
          <a:p>
            <a:r>
              <a:rPr lang="en-US" smtClean="0"/>
              <a:t>Discuss change of frames and bases</a:t>
            </a:r>
          </a:p>
          <a:p>
            <a:r>
              <a:rPr lang="en-US" smtClean="0"/>
              <a:t>Introduce homogeneous coordinates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Working with Representations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700" smtClean="0"/>
              <a:t>Within the two frames any point or vector has a representation of the same form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700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700" b="1" smtClean="0">
                <a:latin typeface="Times New Roman" charset="0"/>
              </a:rPr>
              <a:t>a</a:t>
            </a:r>
            <a:r>
              <a:rPr lang="en-US" sz="2700" i="1" smtClean="0">
                <a:latin typeface="Times New Roman" charset="0"/>
              </a:rPr>
              <a:t>=</a:t>
            </a:r>
            <a:r>
              <a:rPr lang="en-US" sz="2700" smtClean="0">
                <a:latin typeface="Times New Roman" charset="0"/>
              </a:rPr>
              <a:t>[</a:t>
            </a:r>
            <a:r>
              <a:rPr lang="en-US" sz="2700" smtClean="0">
                <a:latin typeface="Symbol" charset="2"/>
              </a:rPr>
              <a:t>a</a:t>
            </a:r>
            <a:r>
              <a:rPr lang="en-US" sz="2700" baseline="-25000" smtClean="0">
                <a:latin typeface="Times New Roman" charset="0"/>
              </a:rPr>
              <a:t>1</a:t>
            </a:r>
            <a:r>
              <a:rPr lang="en-US" sz="2700" i="1" smtClean="0">
                <a:latin typeface="Times New Roman" charset="0"/>
              </a:rPr>
              <a:t> </a:t>
            </a:r>
            <a:r>
              <a:rPr lang="en-US" sz="2700" smtClean="0">
                <a:latin typeface="Symbol" charset="2"/>
              </a:rPr>
              <a:t>a</a:t>
            </a:r>
            <a:r>
              <a:rPr lang="en-US" sz="2700" baseline="-25000" smtClean="0">
                <a:latin typeface="Times New Roman" charset="0"/>
              </a:rPr>
              <a:t>2</a:t>
            </a:r>
            <a:r>
              <a:rPr lang="en-US" sz="2700" i="1" smtClean="0">
                <a:latin typeface="Times New Roman" charset="0"/>
              </a:rPr>
              <a:t>  </a:t>
            </a:r>
            <a:r>
              <a:rPr lang="en-US" sz="2700" smtClean="0">
                <a:latin typeface="Symbol" charset="2"/>
              </a:rPr>
              <a:t>a</a:t>
            </a:r>
            <a:r>
              <a:rPr lang="en-US" sz="2700" baseline="-25000" smtClean="0">
                <a:latin typeface="Times New Roman" charset="0"/>
              </a:rPr>
              <a:t>3 </a:t>
            </a:r>
            <a:r>
              <a:rPr lang="en-US" sz="2700" smtClean="0">
                <a:latin typeface="Symbol" charset="2"/>
              </a:rPr>
              <a:t>a</a:t>
            </a:r>
            <a:r>
              <a:rPr lang="en-US" sz="2700" baseline="-25000" smtClean="0">
                <a:latin typeface="Times New Roman" charset="0"/>
              </a:rPr>
              <a:t>4 </a:t>
            </a:r>
            <a:r>
              <a:rPr lang="en-US" sz="2700" smtClean="0">
                <a:latin typeface="Times New Roman" charset="0"/>
              </a:rPr>
              <a:t>] </a:t>
            </a:r>
            <a:r>
              <a:rPr lang="en-US" sz="2700" smtClean="0"/>
              <a:t>in the first frame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700" b="1" smtClean="0">
                <a:latin typeface="Times New Roman" charset="0"/>
              </a:rPr>
              <a:t>b</a:t>
            </a:r>
            <a:r>
              <a:rPr lang="en-US" sz="2700" i="1" smtClean="0">
                <a:latin typeface="Times New Roman" charset="0"/>
              </a:rPr>
              <a:t>=</a:t>
            </a:r>
            <a:r>
              <a:rPr lang="en-US" sz="2700" smtClean="0">
                <a:latin typeface="Times New Roman" charset="0"/>
              </a:rPr>
              <a:t>[</a:t>
            </a:r>
            <a:r>
              <a:rPr lang="en-US" sz="2700" smtClean="0">
                <a:latin typeface="Symbol" charset="2"/>
              </a:rPr>
              <a:t>b</a:t>
            </a:r>
            <a:r>
              <a:rPr lang="en-US" sz="2700" baseline="-25000" smtClean="0">
                <a:latin typeface="Times New Roman" charset="0"/>
              </a:rPr>
              <a:t>1</a:t>
            </a:r>
            <a:r>
              <a:rPr lang="en-US" sz="2700" i="1" smtClean="0">
                <a:latin typeface="Times New Roman" charset="0"/>
              </a:rPr>
              <a:t> </a:t>
            </a:r>
            <a:r>
              <a:rPr lang="en-US" sz="2700" smtClean="0">
                <a:latin typeface="Symbol" charset="2"/>
              </a:rPr>
              <a:t>b</a:t>
            </a:r>
            <a:r>
              <a:rPr lang="en-US" sz="2700" baseline="-25000" smtClean="0">
                <a:latin typeface="Times New Roman" charset="0"/>
              </a:rPr>
              <a:t>2</a:t>
            </a:r>
            <a:r>
              <a:rPr lang="en-US" sz="2700" i="1" smtClean="0">
                <a:latin typeface="Times New Roman" charset="0"/>
              </a:rPr>
              <a:t>  </a:t>
            </a:r>
            <a:r>
              <a:rPr lang="en-US" sz="2700" smtClean="0">
                <a:latin typeface="Symbol" charset="2"/>
              </a:rPr>
              <a:t>b</a:t>
            </a:r>
            <a:r>
              <a:rPr lang="en-US" sz="2700" baseline="-25000" smtClean="0">
                <a:latin typeface="Times New Roman" charset="0"/>
              </a:rPr>
              <a:t>3 </a:t>
            </a:r>
            <a:r>
              <a:rPr lang="en-US" sz="2700" smtClean="0">
                <a:latin typeface="Symbol" charset="2"/>
              </a:rPr>
              <a:t>b</a:t>
            </a:r>
            <a:r>
              <a:rPr lang="en-US" sz="2700" baseline="-25000" smtClean="0">
                <a:latin typeface="Times New Roman" charset="0"/>
              </a:rPr>
              <a:t>4 </a:t>
            </a:r>
            <a:r>
              <a:rPr lang="en-US" sz="2700" smtClean="0">
                <a:latin typeface="Times New Roman" charset="0"/>
              </a:rPr>
              <a:t>] </a:t>
            </a:r>
            <a:r>
              <a:rPr lang="en-US" sz="2700" smtClean="0"/>
              <a:t>in the second frame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700" smtClean="0">
              <a:latin typeface="Times New Roman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700" smtClean="0"/>
              <a:t>where </a:t>
            </a:r>
            <a:r>
              <a:rPr lang="en-US" sz="2300" smtClean="0">
                <a:latin typeface="Symbol" charset="2"/>
              </a:rPr>
              <a:t>a</a:t>
            </a:r>
            <a:r>
              <a:rPr lang="en-US" sz="2300" baseline="-25000" smtClean="0">
                <a:latin typeface="Times New Roman" charset="0"/>
              </a:rPr>
              <a:t>4 </a:t>
            </a:r>
            <a:r>
              <a:rPr lang="en-US" sz="2300" smtClean="0">
                <a:latin typeface="Symbol" charset="2"/>
              </a:rPr>
              <a:t>=</a:t>
            </a:r>
            <a:r>
              <a:rPr lang="en-US" sz="2300" baseline="-25000" smtClean="0">
                <a:latin typeface="Times New Roman" charset="0"/>
              </a:rPr>
              <a:t> </a:t>
            </a:r>
            <a:r>
              <a:rPr lang="en-US" sz="2300" smtClean="0">
                <a:latin typeface="Symbol" charset="2"/>
              </a:rPr>
              <a:t>b</a:t>
            </a:r>
            <a:r>
              <a:rPr lang="en-US" sz="2300" baseline="-25000" smtClean="0">
                <a:latin typeface="Times New Roman" charset="0"/>
              </a:rPr>
              <a:t>4 </a:t>
            </a:r>
            <a:r>
              <a:rPr lang="en-US" sz="2300" smtClean="0">
                <a:latin typeface="Symbol" charset="2"/>
              </a:rPr>
              <a:t>= 1 </a:t>
            </a:r>
            <a:r>
              <a:rPr lang="en-US" sz="2300" smtClean="0"/>
              <a:t>for points and</a:t>
            </a:r>
            <a:r>
              <a:rPr lang="en-US" sz="2700" smtClean="0"/>
              <a:t> </a:t>
            </a:r>
            <a:r>
              <a:rPr lang="en-US" sz="2300" smtClean="0">
                <a:latin typeface="Symbol" charset="2"/>
              </a:rPr>
              <a:t>a</a:t>
            </a:r>
            <a:r>
              <a:rPr lang="en-US" sz="2300" baseline="-25000" smtClean="0">
                <a:latin typeface="Times New Roman" charset="0"/>
              </a:rPr>
              <a:t>4 </a:t>
            </a:r>
            <a:r>
              <a:rPr lang="en-US" sz="2300" smtClean="0">
                <a:latin typeface="Symbol" charset="2"/>
              </a:rPr>
              <a:t>=</a:t>
            </a:r>
            <a:r>
              <a:rPr lang="en-US" sz="2300" baseline="-25000" smtClean="0">
                <a:latin typeface="Times New Roman" charset="0"/>
              </a:rPr>
              <a:t> </a:t>
            </a:r>
            <a:r>
              <a:rPr lang="en-US" sz="2300" smtClean="0">
                <a:latin typeface="Symbol" charset="2"/>
              </a:rPr>
              <a:t>b</a:t>
            </a:r>
            <a:r>
              <a:rPr lang="en-US" sz="2300" baseline="-25000" smtClean="0">
                <a:latin typeface="Times New Roman" charset="0"/>
              </a:rPr>
              <a:t>4 </a:t>
            </a:r>
            <a:r>
              <a:rPr lang="en-US" sz="2300" smtClean="0">
                <a:latin typeface="Symbol" charset="2"/>
              </a:rPr>
              <a:t>= 0 </a:t>
            </a:r>
            <a:r>
              <a:rPr lang="en-US" sz="2300" smtClean="0"/>
              <a:t>for vectors and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300" smtClean="0"/>
          </a:p>
          <a:p>
            <a:pPr>
              <a:lnSpc>
                <a:spcPct val="90000"/>
              </a:lnSpc>
              <a:buFontTx/>
              <a:buNone/>
            </a:pPr>
            <a:endParaRPr lang="en-US" sz="23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300" smtClean="0"/>
              <a:t>The matrix </a:t>
            </a:r>
            <a:r>
              <a:rPr lang="en-US" sz="2300" b="1" smtClean="0">
                <a:latin typeface="Times New Roman" charset="0"/>
              </a:rPr>
              <a:t>M</a:t>
            </a:r>
            <a:r>
              <a:rPr lang="en-US" sz="2300" smtClean="0"/>
              <a:t> is 4 x 4 and specifies an affine transformation in homogeneous coordinates</a:t>
            </a:r>
          </a:p>
        </p:txBody>
      </p:sp>
      <p:sp>
        <p:nvSpPr>
          <p:cNvPr id="34822" name="Text Box 4"/>
          <p:cNvSpPr txBox="1">
            <a:spLocks noChangeArrowheads="1"/>
          </p:cNvSpPr>
          <p:nvPr/>
        </p:nvSpPr>
        <p:spPr bwMode="auto">
          <a:xfrm>
            <a:off x="2574925" y="5527675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endParaRPr lang="en-US"/>
          </a:p>
        </p:txBody>
      </p:sp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3810000" y="4495800"/>
            <a:ext cx="1410964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a=</a:t>
            </a:r>
            <a:r>
              <a:rPr lang="en-US" sz="3200" b="1" dirty="0" err="1">
                <a:solidFill>
                  <a:schemeClr val="bg1"/>
                </a:solidFill>
              </a:rPr>
              <a:t>M</a:t>
            </a:r>
            <a:r>
              <a:rPr lang="en-US" sz="3200" baseline="30000" dirty="0" err="1">
                <a:solidFill>
                  <a:schemeClr val="bg1"/>
                </a:solidFill>
              </a:rPr>
              <a:t>T</a:t>
            </a:r>
            <a:r>
              <a:rPr lang="en-US" sz="3200" b="1" dirty="0" err="1">
                <a:solidFill>
                  <a:schemeClr val="bg1"/>
                </a:solidFill>
              </a:rPr>
              <a:t>b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Affine Transformations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Every linear transformation is equivalent to a change in frames</a:t>
            </a:r>
          </a:p>
          <a:p>
            <a:r>
              <a:rPr lang="en-US" smtClean="0"/>
              <a:t>Every affine transformation preserves lines</a:t>
            </a:r>
          </a:p>
          <a:p>
            <a:r>
              <a:rPr lang="en-US" smtClean="0"/>
              <a:t>However, an affine transformation has only 12 </a:t>
            </a:r>
            <a:r>
              <a:rPr lang="en-US" i="1" smtClean="0"/>
              <a:t>degrees of freedom</a:t>
            </a:r>
            <a:r>
              <a:rPr lang="en-US" smtClean="0"/>
              <a:t> because 4 of the elements in the matrix are fixed and are a subset of all possible 4 x 4 linear transformations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World and Camera Frames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When we work with representations, we work with n-tuples or arrays of scalars</a:t>
            </a:r>
          </a:p>
          <a:p>
            <a:r>
              <a:rPr lang="en-US" sz="2700" smtClean="0"/>
              <a:t>Changes in frame are then defined by 4 x 4 matrices</a:t>
            </a:r>
          </a:p>
          <a:p>
            <a:r>
              <a:rPr lang="en-US" sz="2700" smtClean="0"/>
              <a:t>In OpenGL, the base frame that we start with is the world frame </a:t>
            </a:r>
          </a:p>
          <a:p>
            <a:r>
              <a:rPr lang="en-US" sz="2700" smtClean="0"/>
              <a:t>Eventually we represent entities in the camera frame by changing the world representation using the model-view matrix</a:t>
            </a:r>
          </a:p>
          <a:p>
            <a:r>
              <a:rPr lang="en-US" sz="2700" smtClean="0"/>
              <a:t>Initially these frames are the same (</a:t>
            </a:r>
            <a:r>
              <a:rPr lang="en-US" sz="2700" b="1" smtClean="0">
                <a:latin typeface="Times New Roman" charset="0"/>
              </a:rPr>
              <a:t>M</a:t>
            </a:r>
            <a:r>
              <a:rPr lang="en-US" sz="2700" smtClean="0">
                <a:latin typeface="Times New Roman" charset="0"/>
              </a:rPr>
              <a:t>=</a:t>
            </a:r>
            <a:r>
              <a:rPr lang="en-US" sz="2700" b="1" smtClean="0">
                <a:latin typeface="Times New Roman" charset="0"/>
              </a:rPr>
              <a:t>I</a:t>
            </a:r>
            <a:r>
              <a:rPr lang="en-US" sz="2700" smtClean="0"/>
              <a:t>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Moving the Camera 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700" smtClean="0"/>
              <a:t>If objects are on both sides of z=0, we must move camera frame</a:t>
            </a:r>
          </a:p>
        </p:txBody>
      </p:sp>
      <p:pic>
        <p:nvPicPr>
          <p:cNvPr id="37895" name="Picture 5" descr="an04f2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2682875"/>
            <a:ext cx="6264275" cy="387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3048000" y="2819400"/>
          <a:ext cx="15240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4" imgW="1015920" imgH="914400" progId="Equation.3">
                  <p:embed/>
                </p:oleObj>
              </mc:Choice>
              <mc:Fallback>
                <p:oleObj name="Equation" r:id="rId4" imgW="1015920" imgH="914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819400"/>
                        <a:ext cx="1524000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2247900" y="2895600"/>
            <a:ext cx="79533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/>
              <a:t>M </a:t>
            </a:r>
            <a:r>
              <a:rPr lang="en-US"/>
              <a:t>=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Linear Independence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A set of vectors </a:t>
            </a:r>
            <a:r>
              <a:rPr lang="en-US" i="1" dirty="0" smtClean="0">
                <a:latin typeface="Times New Roman" charset="0"/>
              </a:rPr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>
                <a:latin typeface="Times New Roman" charset="0"/>
              </a:rPr>
              <a:t>v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i="1" dirty="0" err="1" smtClean="0">
                <a:latin typeface="Times New Roman" charset="0"/>
              </a:rPr>
              <a:t>v</a:t>
            </a:r>
            <a:r>
              <a:rPr lang="en-US" baseline="-25000" dirty="0" err="1" smtClean="0"/>
              <a:t>n</a:t>
            </a:r>
            <a:r>
              <a:rPr lang="en-US" dirty="0" smtClean="0"/>
              <a:t> is </a:t>
            </a:r>
            <a:r>
              <a:rPr lang="en-US" i="1" dirty="0" smtClean="0"/>
              <a:t>linearly independent</a:t>
            </a:r>
            <a:r>
              <a:rPr lang="en-US" dirty="0" smtClean="0"/>
              <a:t> if </a:t>
            </a:r>
          </a:p>
          <a:p>
            <a:pPr>
              <a:buFontTx/>
              <a:buNone/>
            </a:pPr>
            <a:r>
              <a:rPr lang="en-US" i="1" dirty="0" smtClean="0">
                <a:latin typeface="Times New Roman" charset="0"/>
              </a:rPr>
              <a:t>        </a:t>
            </a:r>
            <a:r>
              <a:rPr lang="en-US" dirty="0" smtClean="0">
                <a:latin typeface="Symbol" charset="2"/>
              </a:rPr>
              <a:t>a</a:t>
            </a:r>
            <a:r>
              <a:rPr lang="en-US" baseline="-25000" dirty="0" smtClean="0">
                <a:latin typeface="Times New Roman" charset="0"/>
              </a:rPr>
              <a:t>1</a:t>
            </a:r>
            <a:r>
              <a:rPr lang="en-US" i="1" dirty="0" smtClean="0">
                <a:latin typeface="Times New Roman" charset="0"/>
              </a:rPr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+</a:t>
            </a:r>
            <a:r>
              <a:rPr lang="en-US" dirty="0" smtClean="0">
                <a:latin typeface="Symbol" charset="2"/>
              </a:rPr>
              <a:t>a</a:t>
            </a:r>
            <a:r>
              <a:rPr lang="en-US" baseline="-25000" dirty="0" smtClean="0">
                <a:latin typeface="Times New Roman" charset="0"/>
              </a:rPr>
              <a:t>2</a:t>
            </a:r>
            <a:r>
              <a:rPr lang="en-US" i="1" dirty="0" smtClean="0">
                <a:latin typeface="Times New Roman" charset="0"/>
              </a:rPr>
              <a:t>v</a:t>
            </a:r>
            <a:r>
              <a:rPr lang="en-US" baseline="-25000" dirty="0" smtClean="0"/>
              <a:t>2</a:t>
            </a:r>
            <a:r>
              <a:rPr lang="en-US" dirty="0" smtClean="0"/>
              <a:t>+.. </a:t>
            </a:r>
            <a:r>
              <a:rPr lang="en-US" dirty="0" err="1" smtClean="0">
                <a:latin typeface="Symbol" charset="2"/>
              </a:rPr>
              <a:t>a</a:t>
            </a:r>
            <a:r>
              <a:rPr lang="en-US" baseline="-25000" dirty="0" err="1" smtClean="0">
                <a:latin typeface="Times New Roman" charset="0"/>
              </a:rPr>
              <a:t>n</a:t>
            </a:r>
            <a:r>
              <a:rPr lang="en-US" i="1" dirty="0" err="1" smtClean="0">
                <a:latin typeface="Times New Roman" charset="0"/>
              </a:rPr>
              <a:t>v</a:t>
            </a:r>
            <a:r>
              <a:rPr lang="en-US" baseline="-25000" dirty="0" err="1" smtClean="0">
                <a:latin typeface="Times New Roman" charset="0"/>
              </a:rPr>
              <a:t>n</a:t>
            </a:r>
            <a:r>
              <a:rPr lang="en-US" dirty="0" smtClean="0"/>
              <a:t>=0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  <a:r>
              <a:rPr lang="en-US" dirty="0" smtClean="0">
                <a:latin typeface="Symbol" charset="2"/>
              </a:rPr>
              <a:t>a</a:t>
            </a:r>
            <a:r>
              <a:rPr lang="en-US" baseline="-25000" dirty="0" smtClean="0">
                <a:latin typeface="Times New Roman" charset="0"/>
              </a:rPr>
              <a:t>1</a:t>
            </a:r>
            <a:r>
              <a:rPr lang="en-US" dirty="0" smtClean="0"/>
              <a:t>=</a:t>
            </a:r>
            <a:r>
              <a:rPr lang="en-US" dirty="0" smtClean="0">
                <a:latin typeface="Symbol" charset="2"/>
              </a:rPr>
              <a:t>a</a:t>
            </a:r>
            <a:r>
              <a:rPr lang="en-US" baseline="-25000" dirty="0" smtClean="0">
                <a:latin typeface="Times New Roman" charset="0"/>
              </a:rPr>
              <a:t>2</a:t>
            </a:r>
            <a:r>
              <a:rPr lang="en-US" dirty="0" smtClean="0"/>
              <a:t>=…=0</a:t>
            </a:r>
          </a:p>
          <a:p>
            <a:r>
              <a:rPr lang="en-US" dirty="0" smtClean="0"/>
              <a:t>If a set of vectors is linearly independent, we cannot represent one in terms of the others </a:t>
            </a:r>
          </a:p>
          <a:p>
            <a:r>
              <a:rPr lang="en-US" dirty="0" smtClean="0"/>
              <a:t>If a set of vectors is linearly dependent, as least one can be written in terms of the others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Dimension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5105400"/>
          </a:xfrm>
        </p:spPr>
        <p:txBody>
          <a:bodyPr/>
          <a:lstStyle/>
          <a:p>
            <a:r>
              <a:rPr lang="en-US" sz="2700" dirty="0" smtClean="0"/>
              <a:t>In a vector space, the maximum number of linearly independent vectors is fixed and is called the </a:t>
            </a:r>
            <a:r>
              <a:rPr lang="en-US" sz="2700" i="1" dirty="0" smtClean="0"/>
              <a:t>dimension</a:t>
            </a:r>
            <a:r>
              <a:rPr lang="en-US" sz="2700" dirty="0" smtClean="0"/>
              <a:t> of the space</a:t>
            </a:r>
          </a:p>
          <a:p>
            <a:r>
              <a:rPr lang="en-US" sz="2700" dirty="0" smtClean="0"/>
              <a:t>In an </a:t>
            </a:r>
            <a:r>
              <a:rPr lang="en-US" sz="2700" i="1" dirty="0" smtClean="0"/>
              <a:t>n</a:t>
            </a:r>
            <a:r>
              <a:rPr lang="en-US" sz="2700" dirty="0" smtClean="0"/>
              <a:t>-dimensional space, any set of n linearly independent vectors form a </a:t>
            </a:r>
            <a:r>
              <a:rPr lang="en-US" sz="2700" i="1" dirty="0" smtClean="0"/>
              <a:t>basis</a:t>
            </a:r>
            <a:r>
              <a:rPr lang="en-US" sz="2700" dirty="0" smtClean="0"/>
              <a:t> for the space</a:t>
            </a:r>
          </a:p>
          <a:p>
            <a:r>
              <a:rPr lang="en-US" sz="2700" dirty="0" smtClean="0"/>
              <a:t>Given a basis </a:t>
            </a:r>
            <a:r>
              <a:rPr lang="en-US" sz="2700" i="1" dirty="0" smtClean="0">
                <a:latin typeface="Times New Roman" charset="0"/>
              </a:rPr>
              <a:t>v</a:t>
            </a:r>
            <a:r>
              <a:rPr lang="en-US" sz="2700" baseline="-25000" dirty="0" smtClean="0">
                <a:latin typeface="Times New Roman" charset="0"/>
              </a:rPr>
              <a:t>1</a:t>
            </a:r>
            <a:r>
              <a:rPr lang="en-US" sz="2700" dirty="0" smtClean="0">
                <a:latin typeface="Times New Roman" charset="0"/>
              </a:rPr>
              <a:t>, </a:t>
            </a:r>
            <a:r>
              <a:rPr lang="en-US" sz="2700" i="1" dirty="0" smtClean="0">
                <a:latin typeface="Times New Roman" charset="0"/>
              </a:rPr>
              <a:t>v</a:t>
            </a:r>
            <a:r>
              <a:rPr lang="en-US" sz="2700" baseline="-25000" dirty="0" smtClean="0">
                <a:latin typeface="Times New Roman" charset="0"/>
              </a:rPr>
              <a:t>2</a:t>
            </a:r>
            <a:r>
              <a:rPr lang="en-US" sz="2700" dirty="0" smtClean="0">
                <a:latin typeface="Times New Roman" charset="0"/>
              </a:rPr>
              <a:t>,…., </a:t>
            </a:r>
            <a:r>
              <a:rPr lang="en-US" sz="2700" i="1" dirty="0" err="1" smtClean="0">
                <a:latin typeface="Times New Roman" charset="0"/>
              </a:rPr>
              <a:t>v</a:t>
            </a:r>
            <a:r>
              <a:rPr lang="en-US" sz="2700" baseline="-25000" dirty="0" err="1" smtClean="0">
                <a:latin typeface="Times New Roman" charset="0"/>
              </a:rPr>
              <a:t>n</a:t>
            </a:r>
            <a:r>
              <a:rPr lang="en-US" sz="2700" dirty="0" smtClean="0"/>
              <a:t>, any vector </a:t>
            </a:r>
            <a:r>
              <a:rPr lang="en-US" sz="2700" i="1" dirty="0" smtClean="0">
                <a:latin typeface="Times New Roman" charset="0"/>
              </a:rPr>
              <a:t>v</a:t>
            </a:r>
            <a:r>
              <a:rPr lang="en-US" sz="2700" dirty="0" smtClean="0"/>
              <a:t> can be written as</a:t>
            </a:r>
          </a:p>
          <a:p>
            <a:pPr>
              <a:buFontTx/>
              <a:buNone/>
            </a:pPr>
            <a:r>
              <a:rPr lang="en-US" sz="2700" i="1" dirty="0" smtClean="0">
                <a:latin typeface="Times New Roman" charset="0"/>
              </a:rPr>
              <a:t>      v=</a:t>
            </a:r>
            <a:r>
              <a:rPr lang="en-US" sz="2700" dirty="0" smtClean="0">
                <a:latin typeface="Symbol" charset="2"/>
              </a:rPr>
              <a:t>a</a:t>
            </a:r>
            <a:r>
              <a:rPr lang="en-US" sz="2700" baseline="-25000" dirty="0" smtClean="0">
                <a:latin typeface="Times New Roman" charset="0"/>
              </a:rPr>
              <a:t>1</a:t>
            </a:r>
            <a:r>
              <a:rPr lang="en-US" sz="2700" i="1" dirty="0" smtClean="0">
                <a:latin typeface="Times New Roman" charset="0"/>
              </a:rPr>
              <a:t>v</a:t>
            </a:r>
            <a:r>
              <a:rPr lang="en-US" sz="2700" baseline="-25000" dirty="0" smtClean="0">
                <a:latin typeface="Times New Roman" charset="0"/>
              </a:rPr>
              <a:t>1</a:t>
            </a:r>
            <a:r>
              <a:rPr lang="en-US" sz="2700" i="1" dirty="0" smtClean="0">
                <a:latin typeface="Times New Roman" charset="0"/>
              </a:rPr>
              <a:t>+ </a:t>
            </a:r>
            <a:r>
              <a:rPr lang="en-US" sz="2700" dirty="0" smtClean="0">
                <a:latin typeface="Symbol" charset="2"/>
              </a:rPr>
              <a:t>a</a:t>
            </a:r>
            <a:r>
              <a:rPr lang="en-US" sz="2700" baseline="-25000" dirty="0" smtClean="0">
                <a:latin typeface="Times New Roman" charset="0"/>
              </a:rPr>
              <a:t>2</a:t>
            </a:r>
            <a:r>
              <a:rPr lang="en-US" sz="2700" i="1" dirty="0" smtClean="0">
                <a:latin typeface="Times New Roman" charset="0"/>
              </a:rPr>
              <a:t>v</a:t>
            </a:r>
            <a:r>
              <a:rPr lang="en-US" sz="2700" baseline="-25000" dirty="0" smtClean="0">
                <a:latin typeface="Times New Roman" charset="0"/>
              </a:rPr>
              <a:t>2</a:t>
            </a:r>
            <a:r>
              <a:rPr lang="en-US" sz="2700" i="1" dirty="0" smtClean="0">
                <a:latin typeface="Times New Roman" charset="0"/>
              </a:rPr>
              <a:t> </a:t>
            </a:r>
            <a:r>
              <a:rPr lang="en-US" sz="2700" dirty="0" smtClean="0">
                <a:latin typeface="Times New Roman" charset="0"/>
              </a:rPr>
              <a:t>+….+</a:t>
            </a:r>
            <a:r>
              <a:rPr lang="en-US" sz="2700" dirty="0" err="1" smtClean="0">
                <a:latin typeface="Symbol" charset="2"/>
              </a:rPr>
              <a:t>a</a:t>
            </a:r>
            <a:r>
              <a:rPr lang="en-US" sz="2700" baseline="-25000" dirty="0" err="1" smtClean="0">
                <a:latin typeface="Times New Roman" charset="0"/>
              </a:rPr>
              <a:t>n</a:t>
            </a:r>
            <a:r>
              <a:rPr lang="en-US" sz="2700" i="1" dirty="0" err="1" smtClean="0">
                <a:latin typeface="Times New Roman" charset="0"/>
              </a:rPr>
              <a:t>v</a:t>
            </a:r>
            <a:r>
              <a:rPr lang="en-US" sz="2700" baseline="-25000" dirty="0" err="1" smtClean="0">
                <a:latin typeface="Times New Roman" charset="0"/>
              </a:rPr>
              <a:t>n</a:t>
            </a:r>
            <a:endParaRPr lang="en-US" sz="2700" baseline="-25000" dirty="0" smtClean="0">
              <a:latin typeface="Times New Roman" charset="0"/>
            </a:endParaRPr>
          </a:p>
          <a:p>
            <a:pPr>
              <a:buFontTx/>
              <a:buNone/>
            </a:pPr>
            <a:r>
              <a:rPr lang="en-US" sz="2700" dirty="0" smtClean="0"/>
              <a:t>	where the {</a:t>
            </a:r>
            <a:r>
              <a:rPr lang="en-US" sz="2700" dirty="0" err="1" smtClean="0">
                <a:latin typeface="Symbol" charset="2"/>
              </a:rPr>
              <a:t>a</a:t>
            </a:r>
            <a:r>
              <a:rPr lang="en-US" sz="2700" baseline="-25000" dirty="0" err="1" smtClean="0">
                <a:latin typeface="Times New Roman" charset="0"/>
              </a:rPr>
              <a:t>i</a:t>
            </a:r>
            <a:r>
              <a:rPr lang="en-US" sz="2700" dirty="0" smtClean="0"/>
              <a:t>} are unique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Representation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Until now we have been able to work with geometric entities without using any frame of reference, such as a coordinate system</a:t>
            </a:r>
          </a:p>
          <a:p>
            <a:r>
              <a:rPr lang="en-US" dirty="0" smtClean="0"/>
              <a:t>Need a frame of reference to relate points and objects to our physical world. </a:t>
            </a:r>
          </a:p>
          <a:p>
            <a:pPr lvl="1"/>
            <a:r>
              <a:rPr lang="en-US" dirty="0" smtClean="0"/>
              <a:t>For example, where is a point? </a:t>
            </a:r>
          </a:p>
          <a:p>
            <a:pPr lvl="2"/>
            <a:r>
              <a:rPr lang="en-US" dirty="0" smtClean="0"/>
              <a:t>Can’t answer without a reference system</a:t>
            </a:r>
          </a:p>
          <a:p>
            <a:pPr lvl="1"/>
            <a:r>
              <a:rPr lang="en-US" dirty="0" smtClean="0"/>
              <a:t>World coordinates</a:t>
            </a:r>
          </a:p>
          <a:p>
            <a:pPr lvl="1"/>
            <a:r>
              <a:rPr lang="en-US" dirty="0" smtClean="0"/>
              <a:t>Camera coordinates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Coordinate Systems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dirty="0" smtClean="0"/>
              <a:t>Consider a basis </a:t>
            </a:r>
            <a:r>
              <a:rPr lang="en-US" sz="2700" i="1" dirty="0" smtClean="0">
                <a:latin typeface="Times New Roman" charset="0"/>
              </a:rPr>
              <a:t>v</a:t>
            </a:r>
            <a:r>
              <a:rPr lang="en-US" sz="2700" baseline="-25000" dirty="0" smtClean="0">
                <a:latin typeface="Times New Roman" charset="0"/>
              </a:rPr>
              <a:t>1</a:t>
            </a:r>
            <a:r>
              <a:rPr lang="en-US" sz="2700" dirty="0" smtClean="0">
                <a:latin typeface="Times New Roman" charset="0"/>
              </a:rPr>
              <a:t>, </a:t>
            </a:r>
            <a:r>
              <a:rPr lang="en-US" sz="2700" i="1" dirty="0" smtClean="0">
                <a:latin typeface="Times New Roman" charset="0"/>
              </a:rPr>
              <a:t>v</a:t>
            </a:r>
            <a:r>
              <a:rPr lang="en-US" sz="2700" baseline="-25000" dirty="0" smtClean="0">
                <a:latin typeface="Times New Roman" charset="0"/>
              </a:rPr>
              <a:t>2</a:t>
            </a:r>
            <a:r>
              <a:rPr lang="en-US" sz="2700" dirty="0" smtClean="0">
                <a:latin typeface="Times New Roman" charset="0"/>
              </a:rPr>
              <a:t>,…., </a:t>
            </a:r>
            <a:r>
              <a:rPr lang="en-US" sz="2700" i="1" dirty="0" err="1" smtClean="0">
                <a:latin typeface="Times New Roman" charset="0"/>
              </a:rPr>
              <a:t>v</a:t>
            </a:r>
            <a:r>
              <a:rPr lang="en-US" sz="2700" baseline="-25000" dirty="0" err="1" smtClean="0">
                <a:latin typeface="Times New Roman" charset="0"/>
              </a:rPr>
              <a:t>n</a:t>
            </a:r>
            <a:endParaRPr lang="en-US" sz="2700" baseline="-25000" dirty="0" smtClean="0">
              <a:latin typeface="Times New Roman" charset="0"/>
            </a:endParaRPr>
          </a:p>
          <a:p>
            <a:r>
              <a:rPr lang="en-US" sz="2700" dirty="0" smtClean="0"/>
              <a:t>A vector is written </a:t>
            </a:r>
            <a:r>
              <a:rPr lang="en-US" sz="2700" i="1" dirty="0" smtClean="0">
                <a:latin typeface="Times New Roman" charset="0"/>
              </a:rPr>
              <a:t>v=</a:t>
            </a:r>
            <a:r>
              <a:rPr lang="en-US" sz="2700" dirty="0" smtClean="0">
                <a:latin typeface="Symbol" charset="2"/>
              </a:rPr>
              <a:t>a</a:t>
            </a:r>
            <a:r>
              <a:rPr lang="en-US" sz="2700" baseline="-25000" dirty="0" smtClean="0">
                <a:latin typeface="Times New Roman" charset="0"/>
              </a:rPr>
              <a:t>1</a:t>
            </a:r>
            <a:r>
              <a:rPr lang="en-US" sz="2700" i="1" dirty="0" smtClean="0">
                <a:latin typeface="Times New Roman" charset="0"/>
              </a:rPr>
              <a:t>v</a:t>
            </a:r>
            <a:r>
              <a:rPr lang="en-US" sz="2700" baseline="-25000" dirty="0" smtClean="0">
                <a:latin typeface="Times New Roman" charset="0"/>
              </a:rPr>
              <a:t>1</a:t>
            </a:r>
            <a:r>
              <a:rPr lang="en-US" sz="2700" i="1" dirty="0" smtClean="0">
                <a:latin typeface="Times New Roman" charset="0"/>
              </a:rPr>
              <a:t>+ </a:t>
            </a:r>
            <a:r>
              <a:rPr lang="en-US" sz="2700" dirty="0" smtClean="0">
                <a:latin typeface="Symbol" charset="2"/>
              </a:rPr>
              <a:t>a</a:t>
            </a:r>
            <a:r>
              <a:rPr lang="en-US" sz="2700" baseline="-25000" dirty="0" smtClean="0">
                <a:latin typeface="Times New Roman" charset="0"/>
              </a:rPr>
              <a:t>2</a:t>
            </a:r>
            <a:r>
              <a:rPr lang="en-US" sz="2700" i="1" dirty="0" smtClean="0">
                <a:latin typeface="Times New Roman" charset="0"/>
              </a:rPr>
              <a:t>v</a:t>
            </a:r>
            <a:r>
              <a:rPr lang="en-US" sz="2700" baseline="-25000" dirty="0" smtClean="0">
                <a:latin typeface="Times New Roman" charset="0"/>
              </a:rPr>
              <a:t>2</a:t>
            </a:r>
            <a:r>
              <a:rPr lang="en-US" sz="2700" i="1" dirty="0" smtClean="0">
                <a:latin typeface="Times New Roman" charset="0"/>
              </a:rPr>
              <a:t> </a:t>
            </a:r>
            <a:r>
              <a:rPr lang="en-US" sz="2700" dirty="0" smtClean="0">
                <a:latin typeface="Times New Roman" charset="0"/>
              </a:rPr>
              <a:t>+….+</a:t>
            </a:r>
            <a:r>
              <a:rPr lang="en-US" sz="2700" dirty="0" err="1" smtClean="0">
                <a:latin typeface="Symbol" charset="2"/>
              </a:rPr>
              <a:t>a</a:t>
            </a:r>
            <a:r>
              <a:rPr lang="en-US" sz="2700" baseline="-25000" dirty="0" err="1" smtClean="0">
                <a:latin typeface="Times New Roman" charset="0"/>
              </a:rPr>
              <a:t>n</a:t>
            </a:r>
            <a:r>
              <a:rPr lang="en-US" sz="2700" i="1" dirty="0" err="1" smtClean="0">
                <a:latin typeface="Times New Roman" charset="0"/>
              </a:rPr>
              <a:t>v</a:t>
            </a:r>
            <a:r>
              <a:rPr lang="en-US" sz="2700" baseline="-25000" dirty="0" err="1" smtClean="0">
                <a:latin typeface="Times New Roman" charset="0"/>
              </a:rPr>
              <a:t>n</a:t>
            </a:r>
            <a:endParaRPr lang="en-US" sz="2700" baseline="-25000" dirty="0" smtClean="0">
              <a:latin typeface="Times New Roman" charset="0"/>
            </a:endParaRPr>
          </a:p>
          <a:p>
            <a:r>
              <a:rPr lang="en-US" sz="2700" dirty="0" smtClean="0"/>
              <a:t>The list of scalars </a:t>
            </a:r>
            <a:r>
              <a:rPr lang="en-US" sz="2700" dirty="0" smtClean="0">
                <a:latin typeface="Times New Roman" charset="0"/>
              </a:rPr>
              <a:t>{</a:t>
            </a:r>
            <a:r>
              <a:rPr lang="en-US" sz="2700" dirty="0" smtClean="0">
                <a:latin typeface="Symbol" charset="2"/>
              </a:rPr>
              <a:t>a</a:t>
            </a:r>
            <a:r>
              <a:rPr lang="en-US" sz="2700" baseline="-25000" dirty="0" smtClean="0">
                <a:latin typeface="Times New Roman" charset="0"/>
              </a:rPr>
              <a:t>1</a:t>
            </a:r>
            <a:r>
              <a:rPr lang="en-US" sz="2700" i="1" dirty="0" smtClean="0">
                <a:latin typeface="Times New Roman" charset="0"/>
              </a:rPr>
              <a:t>, </a:t>
            </a:r>
            <a:r>
              <a:rPr lang="en-US" sz="2700" dirty="0" smtClean="0">
                <a:latin typeface="Symbol" charset="2"/>
              </a:rPr>
              <a:t>a</a:t>
            </a:r>
            <a:r>
              <a:rPr lang="en-US" sz="2700" baseline="-25000" dirty="0" smtClean="0">
                <a:latin typeface="Times New Roman" charset="0"/>
              </a:rPr>
              <a:t>2</a:t>
            </a:r>
            <a:r>
              <a:rPr lang="en-US" sz="2700" i="1" dirty="0" smtClean="0">
                <a:latin typeface="Times New Roman" charset="0"/>
              </a:rPr>
              <a:t>,</a:t>
            </a:r>
            <a:r>
              <a:rPr lang="en-US" sz="2700" dirty="0" smtClean="0">
                <a:latin typeface="Times New Roman" charset="0"/>
              </a:rPr>
              <a:t> …. </a:t>
            </a:r>
            <a:r>
              <a:rPr lang="en-US" sz="2700" dirty="0" smtClean="0">
                <a:latin typeface="Symbol" charset="2"/>
              </a:rPr>
              <a:t>a</a:t>
            </a:r>
            <a:r>
              <a:rPr lang="en-US" sz="2700" baseline="-25000" dirty="0" smtClean="0">
                <a:latin typeface="Times New Roman" charset="0"/>
              </a:rPr>
              <a:t>n</a:t>
            </a:r>
            <a:r>
              <a:rPr lang="en-US" sz="2700" dirty="0" smtClean="0">
                <a:latin typeface="Times New Roman" charset="0"/>
              </a:rPr>
              <a:t>}</a:t>
            </a:r>
            <a:r>
              <a:rPr lang="en-US" sz="2700" dirty="0" smtClean="0"/>
              <a:t>is the </a:t>
            </a:r>
            <a:r>
              <a:rPr lang="en-US" sz="2700" i="1" dirty="0" smtClean="0"/>
              <a:t>representation </a:t>
            </a:r>
            <a:r>
              <a:rPr lang="en-US" sz="2700" dirty="0" smtClean="0"/>
              <a:t>of</a:t>
            </a:r>
            <a:r>
              <a:rPr lang="en-US" sz="2700" i="1" dirty="0" smtClean="0"/>
              <a:t> </a:t>
            </a:r>
            <a:r>
              <a:rPr lang="en-US" sz="2700" i="1" dirty="0" smtClean="0">
                <a:latin typeface="Times New Roman" charset="0"/>
              </a:rPr>
              <a:t>v</a:t>
            </a:r>
            <a:r>
              <a:rPr lang="en-US" sz="2700" i="1" dirty="0" smtClean="0"/>
              <a:t> </a:t>
            </a:r>
            <a:r>
              <a:rPr lang="en-US" sz="2700" dirty="0" smtClean="0"/>
              <a:t>with respect to the given basis</a:t>
            </a:r>
          </a:p>
          <a:p>
            <a:r>
              <a:rPr lang="en-US" sz="2700" dirty="0" smtClean="0"/>
              <a:t>We can write the representation as a row or column array of scalars</a:t>
            </a:r>
            <a:endParaRPr lang="en-US" sz="2700" baseline="-25000" dirty="0" smtClean="0"/>
          </a:p>
        </p:txBody>
      </p:sp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2305050" y="5038725"/>
            <a:ext cx="3249613" cy="565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</a:t>
            </a:r>
            <a:r>
              <a:rPr lang="en-US" dirty="0">
                <a:solidFill>
                  <a:schemeClr val="bg1"/>
                </a:solidFill>
              </a:rPr>
              <a:t>=[</a:t>
            </a:r>
            <a:r>
              <a:rPr lang="en-US" sz="3100" dirty="0">
                <a:solidFill>
                  <a:schemeClr val="bg1"/>
                </a:solidFill>
                <a:latin typeface="Symbol" charset="2"/>
              </a:rPr>
              <a:t>a</a:t>
            </a:r>
            <a:r>
              <a:rPr lang="en-US" sz="3100" baseline="-25000" dirty="0">
                <a:solidFill>
                  <a:schemeClr val="bg1"/>
                </a:solidFill>
              </a:rPr>
              <a:t>1</a:t>
            </a:r>
            <a:r>
              <a:rPr lang="en-US" sz="3100" i="1" dirty="0">
                <a:solidFill>
                  <a:schemeClr val="bg1"/>
                </a:solidFill>
              </a:rPr>
              <a:t>  </a:t>
            </a:r>
            <a:r>
              <a:rPr lang="en-US" sz="3100" dirty="0">
                <a:solidFill>
                  <a:schemeClr val="bg1"/>
                </a:solidFill>
                <a:latin typeface="Symbol" charset="2"/>
              </a:rPr>
              <a:t>a</a:t>
            </a:r>
            <a:r>
              <a:rPr lang="en-US" sz="3100" baseline="-25000" dirty="0">
                <a:solidFill>
                  <a:schemeClr val="bg1"/>
                </a:solidFill>
              </a:rPr>
              <a:t>2</a:t>
            </a:r>
            <a:r>
              <a:rPr lang="en-US" sz="3100" i="1" dirty="0">
                <a:solidFill>
                  <a:schemeClr val="bg1"/>
                </a:solidFill>
              </a:rPr>
              <a:t> </a:t>
            </a:r>
            <a:r>
              <a:rPr lang="en-US" sz="3100" dirty="0">
                <a:solidFill>
                  <a:schemeClr val="bg1"/>
                </a:solidFill>
              </a:rPr>
              <a:t> …. </a:t>
            </a:r>
            <a:r>
              <a:rPr lang="en-US" sz="3100" dirty="0">
                <a:solidFill>
                  <a:schemeClr val="bg1"/>
                </a:solidFill>
                <a:latin typeface="Symbol" charset="2"/>
              </a:rPr>
              <a:t>a</a:t>
            </a:r>
            <a:r>
              <a:rPr lang="en-US" sz="3100" baseline="-25000" dirty="0">
                <a:solidFill>
                  <a:schemeClr val="bg1"/>
                </a:solidFill>
              </a:rPr>
              <a:t>n</a:t>
            </a:r>
            <a:r>
              <a:rPr lang="en-US" sz="3100" dirty="0">
                <a:solidFill>
                  <a:schemeClr val="bg1"/>
                </a:solidFill>
              </a:rPr>
              <a:t>]</a:t>
            </a:r>
            <a:r>
              <a:rPr lang="en-US" sz="4000" baseline="30000" dirty="0">
                <a:solidFill>
                  <a:schemeClr val="bg1"/>
                </a:solidFill>
              </a:rPr>
              <a:t>T</a:t>
            </a:r>
            <a:r>
              <a:rPr lang="en-US" dirty="0">
                <a:solidFill>
                  <a:schemeClr val="bg1"/>
                </a:solidFill>
              </a:rPr>
              <a:t>=</a:t>
            </a: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5562600" y="4419600"/>
          <a:ext cx="660400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3" imgW="342720" imgH="1066680" progId="Equation.3">
                  <p:embed/>
                </p:oleObj>
              </mc:Choice>
              <mc:Fallback>
                <p:oleObj name="Equation" r:id="rId3" imgW="342720" imgH="10666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419600"/>
                        <a:ext cx="660400" cy="20574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</a:rPr>
              <a:t>v=2v</a:t>
            </a:r>
            <a:r>
              <a:rPr lang="en-US" baseline="-25000" dirty="0" smtClean="0">
                <a:latin typeface="Times New Roman" charset="0"/>
              </a:rPr>
              <a:t>1</a:t>
            </a:r>
            <a:r>
              <a:rPr lang="en-US" dirty="0" smtClean="0">
                <a:latin typeface="Times New Roman" charset="0"/>
              </a:rPr>
              <a:t>+3v</a:t>
            </a:r>
            <a:r>
              <a:rPr lang="en-US" baseline="-25000" dirty="0" smtClean="0">
                <a:latin typeface="Times New Roman" charset="0"/>
              </a:rPr>
              <a:t>2</a:t>
            </a:r>
            <a:r>
              <a:rPr lang="en-US" dirty="0" smtClean="0">
                <a:latin typeface="Times New Roman" charset="0"/>
              </a:rPr>
              <a:t>-4v</a:t>
            </a:r>
            <a:r>
              <a:rPr lang="en-US" baseline="-25000" dirty="0" smtClean="0">
                <a:latin typeface="Times New Roman" charset="0"/>
              </a:rPr>
              <a:t>3</a:t>
            </a:r>
          </a:p>
          <a:p>
            <a:r>
              <a:rPr lang="en-US" b="1" dirty="0" smtClean="0">
                <a:latin typeface="Times New Roman" charset="0"/>
              </a:rPr>
              <a:t>a</a:t>
            </a:r>
            <a:r>
              <a:rPr lang="en-US" dirty="0" smtClean="0">
                <a:latin typeface="Times New Roman" charset="0"/>
              </a:rPr>
              <a:t>=[2, 3, –4]</a:t>
            </a:r>
            <a:r>
              <a:rPr lang="en-US" baseline="30000" dirty="0" smtClean="0">
                <a:latin typeface="Times New Roman" charset="0"/>
              </a:rPr>
              <a:t>T</a:t>
            </a:r>
          </a:p>
          <a:p>
            <a:r>
              <a:rPr lang="en-US" dirty="0" smtClean="0"/>
              <a:t>Note that this representation is with respect to a particular basis</a:t>
            </a:r>
          </a:p>
          <a:p>
            <a:r>
              <a:rPr lang="en-US" dirty="0" smtClean="0"/>
              <a:t>For example, in OpenGL we start by representing vectors using the object  basis but later the system needs a representation in terms of the camera or eye basis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Coordinate Systems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is correct?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Both are because vectors have no fixed location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447800" y="2209800"/>
            <a:ext cx="1981200" cy="2209800"/>
            <a:chOff x="912" y="1680"/>
            <a:chExt cx="1248" cy="1392"/>
          </a:xfrm>
        </p:grpSpPr>
        <p:sp>
          <p:nvSpPr>
            <p:cNvPr id="22542" name="Line 4"/>
            <p:cNvSpPr>
              <a:spLocks noChangeShapeType="1"/>
            </p:cNvSpPr>
            <p:nvPr/>
          </p:nvSpPr>
          <p:spPr bwMode="auto">
            <a:xfrm>
              <a:off x="1296" y="2448"/>
              <a:ext cx="86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2543" name="Line 5"/>
            <p:cNvSpPr>
              <a:spLocks noChangeShapeType="1"/>
            </p:cNvSpPr>
            <p:nvPr/>
          </p:nvSpPr>
          <p:spPr bwMode="auto">
            <a:xfrm flipV="1">
              <a:off x="1296" y="1680"/>
              <a:ext cx="0" cy="768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2544" name="Line 6"/>
            <p:cNvSpPr>
              <a:spLocks noChangeShapeType="1"/>
            </p:cNvSpPr>
            <p:nvPr/>
          </p:nvSpPr>
          <p:spPr bwMode="auto">
            <a:xfrm flipH="1">
              <a:off x="912" y="2448"/>
              <a:ext cx="384" cy="624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</p:grpSp>
      <p:sp>
        <p:nvSpPr>
          <p:cNvPr id="22535" name="Line 8"/>
          <p:cNvSpPr>
            <a:spLocks noChangeShapeType="1"/>
          </p:cNvSpPr>
          <p:nvPr/>
        </p:nvSpPr>
        <p:spPr bwMode="auto">
          <a:xfrm flipV="1">
            <a:off x="2514600" y="2590800"/>
            <a:ext cx="106680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36" name="Text Box 9"/>
          <p:cNvSpPr txBox="1">
            <a:spLocks noChangeArrowheads="1"/>
          </p:cNvSpPr>
          <p:nvPr/>
        </p:nvSpPr>
        <p:spPr bwMode="auto">
          <a:xfrm>
            <a:off x="2965450" y="2860675"/>
            <a:ext cx="30008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22537" name="Line 11"/>
          <p:cNvSpPr>
            <a:spLocks noChangeShapeType="1"/>
          </p:cNvSpPr>
          <p:nvPr/>
        </p:nvSpPr>
        <p:spPr bwMode="auto">
          <a:xfrm>
            <a:off x="5867400" y="2971800"/>
            <a:ext cx="13716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38" name="Line 12"/>
          <p:cNvSpPr>
            <a:spLocks noChangeShapeType="1"/>
          </p:cNvSpPr>
          <p:nvPr/>
        </p:nvSpPr>
        <p:spPr bwMode="auto">
          <a:xfrm flipV="1">
            <a:off x="5638800" y="2133600"/>
            <a:ext cx="0" cy="12192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39" name="Line 13"/>
          <p:cNvSpPr>
            <a:spLocks noChangeShapeType="1"/>
          </p:cNvSpPr>
          <p:nvPr/>
        </p:nvSpPr>
        <p:spPr bwMode="auto">
          <a:xfrm flipH="1">
            <a:off x="5867400" y="3200400"/>
            <a:ext cx="609600" cy="9906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40" name="Line 14"/>
          <p:cNvSpPr>
            <a:spLocks noChangeShapeType="1"/>
          </p:cNvSpPr>
          <p:nvPr/>
        </p:nvSpPr>
        <p:spPr bwMode="auto">
          <a:xfrm flipV="1">
            <a:off x="5181600" y="3276600"/>
            <a:ext cx="106680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41" name="Text Box 15"/>
          <p:cNvSpPr txBox="1">
            <a:spLocks noChangeArrowheads="1"/>
          </p:cNvSpPr>
          <p:nvPr/>
        </p:nvSpPr>
        <p:spPr bwMode="auto">
          <a:xfrm>
            <a:off x="5181600" y="3352800"/>
            <a:ext cx="30008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Frames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coordinate system is insufficient to represent points</a:t>
            </a:r>
          </a:p>
          <a:p>
            <a:r>
              <a:rPr lang="en-US" smtClean="0"/>
              <a:t>If we work in an affine space we can add a single point, the </a:t>
            </a:r>
            <a:r>
              <a:rPr lang="en-US" i="1" smtClean="0"/>
              <a:t>origin</a:t>
            </a:r>
            <a:r>
              <a:rPr lang="en-US" smtClean="0"/>
              <a:t>, to the basis vectors to form a </a:t>
            </a:r>
            <a:r>
              <a:rPr lang="en-US" i="1" smtClean="0"/>
              <a:t>frame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438400" y="4038600"/>
            <a:ext cx="1981200" cy="2209800"/>
            <a:chOff x="912" y="1680"/>
            <a:chExt cx="1248" cy="1392"/>
          </a:xfrm>
        </p:grpSpPr>
        <p:sp>
          <p:nvSpPr>
            <p:cNvPr id="23563" name="Line 6"/>
            <p:cNvSpPr>
              <a:spLocks noChangeShapeType="1"/>
            </p:cNvSpPr>
            <p:nvPr/>
          </p:nvSpPr>
          <p:spPr bwMode="auto">
            <a:xfrm>
              <a:off x="1296" y="2448"/>
              <a:ext cx="86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3564" name="Line 7"/>
            <p:cNvSpPr>
              <a:spLocks noChangeShapeType="1"/>
            </p:cNvSpPr>
            <p:nvPr/>
          </p:nvSpPr>
          <p:spPr bwMode="auto">
            <a:xfrm flipV="1">
              <a:off x="1296" y="1680"/>
              <a:ext cx="0" cy="768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3565" name="Line 8"/>
            <p:cNvSpPr>
              <a:spLocks noChangeShapeType="1"/>
            </p:cNvSpPr>
            <p:nvPr/>
          </p:nvSpPr>
          <p:spPr bwMode="auto">
            <a:xfrm flipH="1">
              <a:off x="912" y="2448"/>
              <a:ext cx="384" cy="624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</p:grpSp>
      <p:sp>
        <p:nvSpPr>
          <p:cNvPr id="23559" name="Text Box 9"/>
          <p:cNvSpPr txBox="1">
            <a:spLocks noChangeArrowheads="1"/>
          </p:cNvSpPr>
          <p:nvPr/>
        </p:nvSpPr>
        <p:spPr bwMode="auto">
          <a:xfrm>
            <a:off x="2540000" y="4953000"/>
            <a:ext cx="423514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</a:t>
            </a:r>
            <a:r>
              <a:rPr lang="en-US" baseline="-25000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23560" name="Text Box 10"/>
          <p:cNvSpPr txBox="1">
            <a:spLocks noChangeArrowheads="1"/>
          </p:cNvSpPr>
          <p:nvPr/>
        </p:nvSpPr>
        <p:spPr bwMode="auto">
          <a:xfrm>
            <a:off x="3752850" y="4888468"/>
            <a:ext cx="38504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3561" name="Text Box 11"/>
          <p:cNvSpPr txBox="1">
            <a:spLocks noChangeArrowheads="1"/>
          </p:cNvSpPr>
          <p:nvPr/>
        </p:nvSpPr>
        <p:spPr bwMode="auto">
          <a:xfrm>
            <a:off x="3055938" y="4343400"/>
            <a:ext cx="38504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3562" name="Text Box 12"/>
          <p:cNvSpPr txBox="1">
            <a:spLocks noChangeArrowheads="1"/>
          </p:cNvSpPr>
          <p:nvPr/>
        </p:nvSpPr>
        <p:spPr bwMode="auto">
          <a:xfrm>
            <a:off x="2590800" y="5802868"/>
            <a:ext cx="38504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</a:rPr>
              <a:t>v</a:t>
            </a:r>
            <a:r>
              <a:rPr lang="en-US" baseline="-25000" dirty="0" smtClean="0">
                <a:solidFill>
                  <a:schemeClr val="bg1"/>
                </a:solidFill>
              </a:rPr>
              <a:t>3</a:t>
            </a:r>
            <a:endParaRPr lang="en-US" baseline="-25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1178</Words>
  <Application>Microsoft Office PowerPoint</Application>
  <PresentationFormat>On-screen Show (4:3)</PresentationFormat>
  <Paragraphs>178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Symbol</vt:lpstr>
      <vt:lpstr>Times New Roman</vt:lpstr>
      <vt:lpstr>Default Design</vt:lpstr>
      <vt:lpstr>Equation</vt:lpstr>
      <vt:lpstr>CS 480/680</vt:lpstr>
      <vt:lpstr>Objectives</vt:lpstr>
      <vt:lpstr>Linear Independence</vt:lpstr>
      <vt:lpstr>Dimension</vt:lpstr>
      <vt:lpstr>Representation</vt:lpstr>
      <vt:lpstr>Coordinate Systems</vt:lpstr>
      <vt:lpstr>Example</vt:lpstr>
      <vt:lpstr>Coordinate Systems</vt:lpstr>
      <vt:lpstr>Frames</vt:lpstr>
      <vt:lpstr>Representation in a Frame</vt:lpstr>
      <vt:lpstr>Confusing Points and Vectors</vt:lpstr>
      <vt:lpstr>A Single Representation </vt:lpstr>
      <vt:lpstr>Homogeneous Coordinates</vt:lpstr>
      <vt:lpstr>Homogeneous Coordinates and Computer Graphics</vt:lpstr>
      <vt:lpstr>Change of Coordinate Systems</vt:lpstr>
      <vt:lpstr>Representing second basis in terms of first</vt:lpstr>
      <vt:lpstr>Matrix Form </vt:lpstr>
      <vt:lpstr>Change of Frames</vt:lpstr>
      <vt:lpstr>Representing One Frame in Terms of the Other</vt:lpstr>
      <vt:lpstr>Working with Representations</vt:lpstr>
      <vt:lpstr>Affine Transformations</vt:lpstr>
      <vt:lpstr>The World and Camera Frames</vt:lpstr>
      <vt:lpstr>Moving the Camera </vt:lpstr>
      <vt:lpstr>PowerPoint Presentation</vt:lpstr>
    </vt:vector>
  </TitlesOfParts>
  <Manager>David</Manager>
  <Company>Presentationfx.com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Blocks</dc:title>
  <dc:subject>Business</dc:subject>
  <dc:creator>Presentationfx.com</dc:creator>
  <cp:keywords>Blocks, Four, Colors</cp:keywords>
  <dc:description>This presentation template is copyright 2008 and may not be redistributed. Any attempt to redistribute will be enforced to the maximum extent under law.</dc:description>
  <cp:lastModifiedBy>fredh</cp:lastModifiedBy>
  <cp:revision>27</cp:revision>
  <dcterms:created xsi:type="dcterms:W3CDTF">2008-04-10T18:13:29Z</dcterms:created>
  <dcterms:modified xsi:type="dcterms:W3CDTF">2014-08-27T02:06:09Z</dcterms:modified>
  <cp:category>Business</cp:category>
</cp:coreProperties>
</file>