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29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1D7"/>
    <a:srgbClr val="FFD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2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52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5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Transformations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Translation Matrix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We can also express translation using 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4 x 4 matrix </a:t>
            </a:r>
            <a:r>
              <a:rPr lang="en-US" sz="2400" b="1" smtClean="0">
                <a:latin typeface="Times New Roman" charset="0"/>
              </a:rPr>
              <a:t>T</a:t>
            </a:r>
            <a:r>
              <a:rPr lang="en-US" sz="2400" smtClean="0"/>
              <a:t> in homogeneous coordinates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smtClean="0">
                <a:latin typeface="Times New Roman" charset="0"/>
              </a:rPr>
              <a:t>p</a:t>
            </a:r>
            <a:r>
              <a:rPr lang="en-US" sz="2400" smtClean="0"/>
              <a:t>’=</a:t>
            </a:r>
            <a:r>
              <a:rPr lang="en-US" sz="2400" b="1" smtClean="0">
                <a:latin typeface="Times New Roman" charset="0"/>
              </a:rPr>
              <a:t>Tp</a:t>
            </a:r>
            <a:r>
              <a:rPr lang="en-US" sz="2400" smtClean="0"/>
              <a:t> where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endParaRPr lang="en-US" sz="2400" b="1" smtClean="0">
              <a:latin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smtClean="0">
                <a:latin typeface="Times New Roman" charset="0"/>
              </a:rPr>
              <a:t>T </a:t>
            </a:r>
            <a:r>
              <a:rPr lang="en-US" sz="2400" smtClean="0"/>
              <a:t>= </a:t>
            </a:r>
            <a:r>
              <a:rPr lang="en-US" sz="2400" b="1" smtClean="0">
                <a:latin typeface="Times New Roman" charset="0"/>
              </a:rPr>
              <a:t>T</a:t>
            </a:r>
            <a:r>
              <a:rPr lang="en-US" sz="2400" smtClean="0"/>
              <a:t>(d</a:t>
            </a:r>
            <a:r>
              <a:rPr lang="en-US" sz="2400" baseline="-25000" smtClean="0"/>
              <a:t>x</a:t>
            </a:r>
            <a:r>
              <a:rPr lang="en-US" sz="2400" smtClean="0"/>
              <a:t>, d</a:t>
            </a:r>
            <a:r>
              <a:rPr lang="en-US" sz="2400" baseline="-25000" smtClean="0"/>
              <a:t>y</a:t>
            </a:r>
            <a:r>
              <a:rPr lang="en-US" sz="2400" smtClean="0"/>
              <a:t>, d</a:t>
            </a:r>
            <a:r>
              <a:rPr lang="en-US" sz="2400" baseline="-25000" smtClean="0"/>
              <a:t>z</a:t>
            </a:r>
            <a:r>
              <a:rPr lang="en-US" sz="2400" smtClean="0"/>
              <a:t>) =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This form is better for implementation because all affine transformations can be expressed this way and multiple transformations can be concatenated together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686175" y="2743200"/>
          <a:ext cx="2105025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965160" imgH="914400" progId="Equation.3">
                  <p:embed/>
                </p:oleObj>
              </mc:Choice>
              <mc:Fallback>
                <p:oleObj name="Equation" r:id="rId3" imgW="96516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6175" y="2743200"/>
                        <a:ext cx="2105025" cy="1995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(2D)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dirty="0" smtClean="0"/>
              <a:t>Consider rotation about the origin by </a:t>
            </a:r>
            <a:r>
              <a:rPr lang="en-US" sz="2700" dirty="0" smtClean="0">
                <a:latin typeface="Symbol" charset="2"/>
              </a:rPr>
              <a:t>q</a:t>
            </a:r>
            <a:r>
              <a:rPr lang="en-US" sz="2700" dirty="0" smtClean="0"/>
              <a:t> degrees</a:t>
            </a:r>
          </a:p>
          <a:p>
            <a:pPr lvl="1"/>
            <a:r>
              <a:rPr lang="en-US" dirty="0" smtClean="0"/>
              <a:t>radius stays the same, angle increases by </a:t>
            </a:r>
            <a:r>
              <a:rPr lang="en-US" i="1" dirty="0" smtClean="0">
                <a:latin typeface="Symbol" charset="2"/>
              </a:rPr>
              <a:t>q</a:t>
            </a:r>
          </a:p>
        </p:txBody>
      </p:sp>
      <p:pic>
        <p:nvPicPr>
          <p:cNvPr id="25606" name="Picture 7" descr="AN04F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124200"/>
            <a:ext cx="253047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2250360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x’=x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 –y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  <a:p>
            <a:r>
              <a:rPr lang="en-US" dirty="0">
                <a:solidFill>
                  <a:schemeClr val="bg1"/>
                </a:solidFill>
              </a:rPr>
              <a:t>y’ = x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 + y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953000" y="5105400"/>
            <a:ext cx="1247457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 = r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f</a:t>
            </a:r>
          </a:p>
          <a:p>
            <a:r>
              <a:rPr lang="en-US" dirty="0">
                <a:solidFill>
                  <a:schemeClr val="bg1"/>
                </a:solidFill>
              </a:rPr>
              <a:t>y = r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f</a:t>
            </a:r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H="1" flipV="1">
            <a:off x="3886200" y="4953000"/>
            <a:ext cx="8382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3581400" y="2590800"/>
            <a:ext cx="176362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 = r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f + q)</a:t>
            </a:r>
          </a:p>
          <a:p>
            <a:r>
              <a:rPr lang="en-US" dirty="0">
                <a:solidFill>
                  <a:schemeClr val="bg1"/>
                </a:solidFill>
              </a:rPr>
              <a:t>y = r sin (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f + q)</a:t>
            </a:r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 flipH="1">
            <a:off x="3124200" y="3048000"/>
            <a:ext cx="381000" cy="533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about the </a:t>
            </a:r>
            <a:r>
              <a:rPr lang="en-US" smtClean="0">
                <a:latin typeface="Times New Roman" charset="0"/>
              </a:rPr>
              <a:t>z</a:t>
            </a:r>
            <a:r>
              <a:rPr lang="en-US" smtClean="0"/>
              <a:t> axis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Rotation about </a:t>
            </a:r>
            <a:r>
              <a:rPr lang="en-US" sz="2700" smtClean="0">
                <a:latin typeface="Times New Roman" charset="0"/>
              </a:rPr>
              <a:t>z</a:t>
            </a:r>
            <a:r>
              <a:rPr lang="en-US" sz="2700" smtClean="0"/>
              <a:t> axis in three dimensions leaves all points with the same </a:t>
            </a:r>
            <a:r>
              <a:rPr lang="en-US" sz="2700" smtClean="0">
                <a:latin typeface="Times New Roman" charset="0"/>
              </a:rPr>
              <a:t>z</a:t>
            </a:r>
          </a:p>
          <a:p>
            <a:pPr lvl="1"/>
            <a:r>
              <a:rPr lang="en-US" smtClean="0"/>
              <a:t>Equivalent to rotation in two dimensions in planes of constant </a:t>
            </a:r>
            <a:r>
              <a:rPr lang="en-US" smtClean="0">
                <a:latin typeface="Times New Roman" charset="0"/>
              </a:rPr>
              <a:t>z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or in homogeneous coordinates</a:t>
            </a:r>
          </a:p>
          <a:p>
            <a:pPr lvl="1">
              <a:buFontTx/>
              <a:buNone/>
            </a:pPr>
            <a:r>
              <a:rPr lang="en-US" b="1" smtClean="0">
                <a:latin typeface="Times New Roman" charset="0"/>
              </a:rPr>
              <a:t>        p</a:t>
            </a:r>
            <a:r>
              <a:rPr lang="en-US" smtClean="0"/>
              <a:t>’=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sz="4200" b="1" baseline="-25000" smtClean="0">
                <a:latin typeface="Times New Roman" charset="0"/>
              </a:rPr>
              <a:t>z</a:t>
            </a:r>
            <a:r>
              <a:rPr lang="en-US" smtClean="0">
                <a:latin typeface="Times New Roman" charset="0"/>
              </a:rPr>
              <a:t>(</a:t>
            </a:r>
            <a:r>
              <a:rPr lang="en-US" smtClean="0">
                <a:latin typeface="Symbol" charset="2"/>
              </a:rPr>
              <a:t>q</a:t>
            </a:r>
            <a:r>
              <a:rPr lang="en-US" smtClean="0">
                <a:latin typeface="Times New Roman" charset="0"/>
              </a:rPr>
              <a:t>)</a:t>
            </a:r>
            <a:r>
              <a:rPr lang="en-US" b="1" smtClean="0">
                <a:latin typeface="Times New Roman" charset="0"/>
              </a:rPr>
              <a:t>p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2057400" y="3496270"/>
            <a:ext cx="225036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x’=x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 –y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  <a:p>
            <a:r>
              <a:rPr lang="en-US" dirty="0">
                <a:solidFill>
                  <a:schemeClr val="bg1"/>
                </a:solidFill>
              </a:rPr>
              <a:t>y’ = x sin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 + y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  <a:p>
            <a:r>
              <a:rPr lang="en-US" dirty="0">
                <a:solidFill>
                  <a:schemeClr val="bg1"/>
                </a:solidFill>
              </a:rPr>
              <a:t>z’ =z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Matrix</a:t>
            </a:r>
          </a:p>
        </p:txBody>
      </p:sp>
      <p:sp>
        <p:nvSpPr>
          <p:cNvPr id="27654" name="Text Box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R</a:t>
            </a:r>
            <a:r>
              <a:rPr lang="en-US" sz="2400" smtClean="0">
                <a:latin typeface="Times New Roman" charset="0"/>
              </a:rPr>
              <a:t> = </a:t>
            </a:r>
            <a:r>
              <a:rPr lang="en-US" sz="2400" b="1" smtClean="0">
                <a:latin typeface="Times New Roman" charset="0"/>
              </a:rPr>
              <a:t>R</a:t>
            </a:r>
            <a:r>
              <a:rPr lang="en-US" sz="3200" baseline="-25000" smtClean="0">
                <a:latin typeface="Times New Roman" charset="0"/>
              </a:rPr>
              <a:t>z</a:t>
            </a:r>
            <a:r>
              <a:rPr lang="en-US" sz="2400" smtClean="0">
                <a:latin typeface="Times New Roman" charset="0"/>
              </a:rPr>
              <a:t>(</a:t>
            </a:r>
            <a:r>
              <a:rPr lang="en-US" sz="2400" smtClean="0">
                <a:latin typeface="Symbol" charset="2"/>
              </a:rPr>
              <a:t>q</a:t>
            </a:r>
            <a:r>
              <a:rPr lang="en-US" sz="2400" smtClean="0">
                <a:latin typeface="Times New Roman" charset="0"/>
              </a:rPr>
              <a:t>) =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228975" y="2590800"/>
          <a:ext cx="344805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1460160" imgH="914400" progId="Equation.3">
                  <p:embed/>
                </p:oleObj>
              </mc:Choice>
              <mc:Fallback>
                <p:oleObj name="Equation" r:id="rId3" imgW="146016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2590800"/>
                        <a:ext cx="3448050" cy="2159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about </a:t>
            </a:r>
            <a:r>
              <a:rPr lang="en-US" smtClean="0">
                <a:latin typeface="Times New Roman" charset="0"/>
              </a:rPr>
              <a:t>x</a:t>
            </a:r>
            <a:r>
              <a:rPr lang="en-US" smtClean="0"/>
              <a:t> and </a:t>
            </a:r>
            <a:r>
              <a:rPr lang="en-US" smtClean="0">
                <a:latin typeface="Times New Roman" charset="0"/>
              </a:rPr>
              <a:t>y</a:t>
            </a:r>
            <a:r>
              <a:rPr lang="en-US" smtClean="0"/>
              <a:t> axes</a:t>
            </a:r>
          </a:p>
        </p:txBody>
      </p:sp>
      <p:sp>
        <p:nvSpPr>
          <p:cNvPr id="286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Same argument as for rotation about </a:t>
            </a:r>
            <a:r>
              <a:rPr lang="en-US" sz="2700" i="1" dirty="0" smtClean="0"/>
              <a:t>z</a:t>
            </a:r>
            <a:r>
              <a:rPr lang="en-US" sz="2700" dirty="0" smtClean="0"/>
              <a:t> axis</a:t>
            </a:r>
          </a:p>
          <a:p>
            <a:pPr lvl="1"/>
            <a:r>
              <a:rPr lang="en-US" sz="2200" dirty="0" smtClean="0"/>
              <a:t>For rotation about </a:t>
            </a:r>
            <a:r>
              <a:rPr lang="en-US" sz="2200" i="1" dirty="0" smtClean="0">
                <a:latin typeface="Times New Roman" charset="0"/>
              </a:rPr>
              <a:t>x</a:t>
            </a:r>
            <a:r>
              <a:rPr lang="en-US" sz="2200" dirty="0" smtClean="0"/>
              <a:t> axis, </a:t>
            </a:r>
            <a:r>
              <a:rPr lang="en-US" sz="2200" i="1" dirty="0" smtClean="0">
                <a:latin typeface="Times New Roman" charset="0"/>
              </a:rPr>
              <a:t>x</a:t>
            </a:r>
            <a:r>
              <a:rPr lang="en-US" sz="2200" dirty="0" smtClean="0"/>
              <a:t> is unchanged</a:t>
            </a:r>
          </a:p>
          <a:p>
            <a:pPr lvl="1"/>
            <a:r>
              <a:rPr lang="en-US" sz="2200" dirty="0" smtClean="0"/>
              <a:t>For rotation about </a:t>
            </a:r>
            <a:r>
              <a:rPr lang="en-US" sz="2200" i="1" dirty="0" smtClean="0">
                <a:latin typeface="Times New Roman" charset="0"/>
              </a:rPr>
              <a:t>y</a:t>
            </a:r>
            <a:r>
              <a:rPr lang="en-US" sz="2200" dirty="0" smtClean="0"/>
              <a:t> axis, </a:t>
            </a:r>
            <a:r>
              <a:rPr lang="en-US" sz="2200" i="1" dirty="0" smtClean="0">
                <a:latin typeface="Times New Roman" charset="0"/>
              </a:rPr>
              <a:t>y</a:t>
            </a:r>
            <a:r>
              <a:rPr lang="en-US" sz="2200" dirty="0" smtClean="0"/>
              <a:t> is unchanged</a:t>
            </a:r>
          </a:p>
        </p:txBody>
      </p:sp>
      <p:sp>
        <p:nvSpPr>
          <p:cNvPr id="28680" name="Text Box 4"/>
          <p:cNvSpPr txBox="1">
            <a:spLocks noChangeArrowheads="1"/>
          </p:cNvSpPr>
          <p:nvPr/>
        </p:nvSpPr>
        <p:spPr bwMode="auto">
          <a:xfrm>
            <a:off x="1524000" y="3505200"/>
            <a:ext cx="1752600" cy="685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/>
          <a:lstStyle/>
          <a:p>
            <a:pPr marL="190500" indent="-190500"/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) =</a:t>
            </a:r>
          </a:p>
        </p:txBody>
      </p:sp>
      <p:sp>
        <p:nvSpPr>
          <p:cNvPr id="28681" name="Text Box 5"/>
          <p:cNvSpPr txBox="1">
            <a:spLocks noChangeArrowheads="1"/>
          </p:cNvSpPr>
          <p:nvPr/>
        </p:nvSpPr>
        <p:spPr bwMode="auto">
          <a:xfrm>
            <a:off x="1600200" y="5181600"/>
            <a:ext cx="1752600" cy="685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/>
          <a:lstStyle/>
          <a:p>
            <a:pPr marL="190500" indent="-190500"/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 err="1">
                <a:solidFill>
                  <a:schemeClr val="bg1"/>
                </a:solidFill>
              </a:rPr>
              <a:t>R</a:t>
            </a:r>
            <a:r>
              <a:rPr lang="en-US" sz="3200" baseline="-25000" dirty="0" err="1">
                <a:solidFill>
                  <a:schemeClr val="bg1"/>
                </a:solidFill>
              </a:rPr>
              <a:t>y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</a:rPr>
              <a:t>) =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248025" y="2819400"/>
          <a:ext cx="2619375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1409400" imgH="914400" progId="Equation.3">
                  <p:embed/>
                </p:oleObj>
              </mc:Choice>
              <mc:Fallback>
                <p:oleObj name="Equation" r:id="rId3" imgW="140940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8025" y="2819400"/>
                        <a:ext cx="2619375" cy="17002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322638" y="4724400"/>
          <a:ext cx="2620962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5" imgW="1409400" imgH="914400" progId="Equation.3">
                  <p:embed/>
                </p:oleObj>
              </mc:Choice>
              <mc:Fallback>
                <p:oleObj name="Equation" r:id="rId5" imgW="140940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638" y="4724400"/>
                        <a:ext cx="2620962" cy="17002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Scaling</a:t>
            </a:r>
          </a:p>
        </p:txBody>
      </p:sp>
      <p:sp>
        <p:nvSpPr>
          <p:cNvPr id="29703" name="Text Box 8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Times New Roman" charset="0"/>
              </a:rPr>
              <a:t>S </a:t>
            </a:r>
            <a:r>
              <a:rPr lang="en-US" sz="2000" dirty="0" smtClean="0">
                <a:latin typeface="Times New Roman" charset="0"/>
              </a:rPr>
              <a:t>= </a:t>
            </a:r>
            <a:r>
              <a:rPr lang="en-US" sz="2000" b="1" dirty="0" smtClean="0">
                <a:latin typeface="Times New Roman" charset="0"/>
              </a:rPr>
              <a:t>S</a:t>
            </a:r>
            <a:r>
              <a:rPr lang="en-US" sz="2000" dirty="0" smtClean="0">
                <a:latin typeface="Times New Roman" charset="0"/>
              </a:rPr>
              <a:t>(</a:t>
            </a:r>
            <a:r>
              <a:rPr lang="en-US" sz="2000" dirty="0" err="1" smtClean="0">
                <a:latin typeface="Times New Roman" charset="0"/>
              </a:rPr>
              <a:t>s</a:t>
            </a:r>
            <a:r>
              <a:rPr lang="en-US" sz="2000" baseline="-25000" dirty="0" err="1" smtClean="0">
                <a:latin typeface="Times New Roman" charset="0"/>
              </a:rPr>
              <a:t>x</a:t>
            </a:r>
            <a:r>
              <a:rPr lang="en-US" sz="2000" dirty="0" smtClean="0">
                <a:latin typeface="Times New Roman" charset="0"/>
              </a:rPr>
              <a:t>, </a:t>
            </a:r>
            <a:r>
              <a:rPr lang="en-US" sz="2000" dirty="0" err="1" smtClean="0">
                <a:latin typeface="Times New Roman" charset="0"/>
              </a:rPr>
              <a:t>s</a:t>
            </a:r>
            <a:r>
              <a:rPr lang="en-US" sz="2000" baseline="-25000" dirty="0" err="1" smtClean="0">
                <a:latin typeface="Times New Roman" charset="0"/>
              </a:rPr>
              <a:t>y</a:t>
            </a:r>
            <a:r>
              <a:rPr lang="en-US" sz="2000" dirty="0" smtClean="0">
                <a:latin typeface="Times New Roman" charset="0"/>
              </a:rPr>
              <a:t>, </a:t>
            </a:r>
            <a:r>
              <a:rPr lang="en-US" sz="2000" dirty="0" err="1" smtClean="0">
                <a:latin typeface="Times New Roman" charset="0"/>
              </a:rPr>
              <a:t>s</a:t>
            </a:r>
            <a:r>
              <a:rPr lang="en-US" sz="2000" baseline="-25000" dirty="0" err="1" smtClean="0">
                <a:latin typeface="Times New Roman" charset="0"/>
              </a:rPr>
              <a:t>z</a:t>
            </a:r>
            <a:r>
              <a:rPr lang="en-US" sz="2000" dirty="0" smtClean="0">
                <a:latin typeface="Times New Roman" charset="0"/>
              </a:rPr>
              <a:t>) =</a:t>
            </a:r>
          </a:p>
        </p:txBody>
      </p:sp>
      <p:pic>
        <p:nvPicPr>
          <p:cNvPr id="29702" name="Picture 5" descr="\\Angel\BOOK\OpenGL\Paul Final\Art\jpeg\AN04F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209800"/>
            <a:ext cx="3203575" cy="348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981200" y="4038600"/>
          <a:ext cx="2438400" cy="211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4" imgW="1054080" imgH="914400" progId="Equation.3">
                  <p:embed/>
                </p:oleObj>
              </mc:Choice>
              <mc:Fallback>
                <p:oleObj name="Equation" r:id="rId4" imgW="105408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038600"/>
                        <a:ext cx="2438400" cy="21161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Text Box 9"/>
          <p:cNvSpPr txBox="1">
            <a:spLocks noChangeArrowheads="1"/>
          </p:cNvSpPr>
          <p:nvPr/>
        </p:nvSpPr>
        <p:spPr bwMode="auto">
          <a:xfrm>
            <a:off x="2286000" y="2133600"/>
            <a:ext cx="793807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x’=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x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y’=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y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z’=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z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705" name="Text Box 10"/>
          <p:cNvSpPr txBox="1">
            <a:spLocks noChangeArrowheads="1"/>
          </p:cNvSpPr>
          <p:nvPr/>
        </p:nvSpPr>
        <p:spPr bwMode="auto">
          <a:xfrm>
            <a:off x="2286000" y="3429000"/>
            <a:ext cx="80663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’=</a:t>
            </a:r>
            <a:r>
              <a:rPr lang="en-US" b="1" dirty="0">
                <a:solidFill>
                  <a:schemeClr val="bg1"/>
                </a:solidFill>
              </a:rPr>
              <a:t>Sp</a:t>
            </a:r>
          </a:p>
        </p:txBody>
      </p: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1829748" y="1295400"/>
            <a:ext cx="594265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Expand or contract along each axis (fixed point of origin)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Reflection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corresponds to negative scale factors</a:t>
            </a:r>
          </a:p>
        </p:txBody>
      </p:sp>
      <p:pic>
        <p:nvPicPr>
          <p:cNvPr id="30724" name="Picture 5" descr="\\Angel\BOOK\OpenGL\Paul Final\Art\jpeg\AN04F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63775"/>
            <a:ext cx="3778250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6553200" y="2819400"/>
            <a:ext cx="9284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original</a:t>
            </a: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874713" y="2784475"/>
            <a:ext cx="14927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 = -1 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y</a:t>
            </a:r>
            <a:r>
              <a:rPr lang="en-US" dirty="0">
                <a:solidFill>
                  <a:schemeClr val="bg1"/>
                </a:solidFill>
              </a:rPr>
              <a:t> = 1</a:t>
            </a:r>
          </a:p>
        </p:txBody>
      </p:sp>
      <p:sp>
        <p:nvSpPr>
          <p:cNvPr id="30729" name="Text Box 8"/>
          <p:cNvSpPr txBox="1">
            <a:spLocks noChangeArrowheads="1"/>
          </p:cNvSpPr>
          <p:nvPr/>
        </p:nvSpPr>
        <p:spPr bwMode="auto">
          <a:xfrm>
            <a:off x="894884" y="4876800"/>
            <a:ext cx="156966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 = -1 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baseline="-25000" dirty="0" err="1">
                <a:solidFill>
                  <a:schemeClr val="bg1"/>
                </a:solidFill>
              </a:rPr>
              <a:t>y</a:t>
            </a:r>
            <a:r>
              <a:rPr lang="en-US" dirty="0">
                <a:solidFill>
                  <a:schemeClr val="bg1"/>
                </a:solidFill>
              </a:rPr>
              <a:t> = -1</a:t>
            </a:r>
          </a:p>
        </p:txBody>
      </p:sp>
      <p:sp>
        <p:nvSpPr>
          <p:cNvPr id="30730" name="Text Box 9"/>
          <p:cNvSpPr txBox="1">
            <a:spLocks noChangeArrowheads="1"/>
          </p:cNvSpPr>
          <p:nvPr/>
        </p:nvSpPr>
        <p:spPr bwMode="auto">
          <a:xfrm>
            <a:off x="6355884" y="4876800"/>
            <a:ext cx="14927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</a:t>
            </a:r>
            <a:r>
              <a:rPr lang="en-US" baseline="-25000">
                <a:solidFill>
                  <a:schemeClr val="bg1"/>
                </a:solidFill>
              </a:rPr>
              <a:t>x</a:t>
            </a:r>
            <a:r>
              <a:rPr lang="en-US">
                <a:solidFill>
                  <a:schemeClr val="bg1"/>
                </a:solidFill>
              </a:rPr>
              <a:t> = 1 s</a:t>
            </a:r>
            <a:r>
              <a:rPr lang="en-US" baseline="-25000">
                <a:solidFill>
                  <a:schemeClr val="bg1"/>
                </a:solidFill>
              </a:rPr>
              <a:t>y</a:t>
            </a:r>
            <a:r>
              <a:rPr lang="en-US">
                <a:solidFill>
                  <a:schemeClr val="bg1"/>
                </a:solidFill>
              </a:rPr>
              <a:t> = -1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Inverses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Although we could compute inverse matrices by general formulas, we can use simple geometric observations</a:t>
            </a:r>
          </a:p>
          <a:p>
            <a:pPr lvl="1"/>
            <a:r>
              <a:rPr lang="en-US" smtClean="0"/>
              <a:t>Translation: </a:t>
            </a:r>
            <a:r>
              <a:rPr lang="en-US" sz="2400" b="1" smtClean="0">
                <a:latin typeface="Times New Roman" charset="0"/>
              </a:rPr>
              <a:t>T</a:t>
            </a:r>
            <a:r>
              <a:rPr lang="en-US" sz="3200" baseline="30000" smtClean="0">
                <a:latin typeface="Times New Roman" charset="0"/>
              </a:rPr>
              <a:t>-1</a:t>
            </a:r>
            <a:r>
              <a:rPr lang="en-US" sz="2400" smtClean="0"/>
              <a:t>(d</a:t>
            </a:r>
            <a:r>
              <a:rPr lang="en-US" sz="2400" baseline="-25000" smtClean="0"/>
              <a:t>x</a:t>
            </a:r>
            <a:r>
              <a:rPr lang="en-US" sz="2400" smtClean="0"/>
              <a:t>, d</a:t>
            </a:r>
            <a:r>
              <a:rPr lang="en-US" sz="2400" baseline="-25000" smtClean="0"/>
              <a:t>y</a:t>
            </a:r>
            <a:r>
              <a:rPr lang="en-US" sz="2400" smtClean="0"/>
              <a:t>, d</a:t>
            </a:r>
            <a:r>
              <a:rPr lang="en-US" sz="2400" baseline="-25000" smtClean="0"/>
              <a:t>z</a:t>
            </a:r>
            <a:r>
              <a:rPr lang="en-US" sz="2400" smtClean="0"/>
              <a:t>)</a:t>
            </a:r>
            <a:r>
              <a:rPr lang="en-US" sz="2000" smtClean="0"/>
              <a:t> = </a:t>
            </a:r>
            <a:r>
              <a:rPr lang="en-US" sz="2000" b="1" smtClean="0">
                <a:latin typeface="Times New Roman" charset="0"/>
              </a:rPr>
              <a:t>T</a:t>
            </a:r>
            <a:r>
              <a:rPr lang="en-US" sz="2000" smtClean="0"/>
              <a:t>(-d</a:t>
            </a:r>
            <a:r>
              <a:rPr lang="en-US" sz="2000" baseline="-25000" smtClean="0"/>
              <a:t>x</a:t>
            </a:r>
            <a:r>
              <a:rPr lang="en-US" sz="2000" smtClean="0"/>
              <a:t>, -d</a:t>
            </a:r>
            <a:r>
              <a:rPr lang="en-US" sz="2000" baseline="-25000" smtClean="0"/>
              <a:t>y</a:t>
            </a:r>
            <a:r>
              <a:rPr lang="en-US" sz="2000" smtClean="0"/>
              <a:t>, -d</a:t>
            </a:r>
            <a:r>
              <a:rPr lang="en-US" sz="2000" baseline="-25000" smtClean="0"/>
              <a:t>z</a:t>
            </a:r>
            <a:r>
              <a:rPr lang="en-US" sz="2000" smtClean="0"/>
              <a:t>) </a:t>
            </a:r>
          </a:p>
          <a:p>
            <a:pPr lvl="1"/>
            <a:r>
              <a:rPr lang="en-US" smtClean="0"/>
              <a:t>Rotation: 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smtClean="0">
                <a:latin typeface="Times New Roman" charset="0"/>
              </a:rPr>
              <a:t> </a:t>
            </a:r>
            <a:r>
              <a:rPr lang="en-US" sz="3200" baseline="30000" smtClean="0">
                <a:latin typeface="Times New Roman" charset="0"/>
              </a:rPr>
              <a:t>-1</a:t>
            </a:r>
            <a:r>
              <a:rPr lang="en-US" smtClean="0">
                <a:latin typeface="Times New Roman" charset="0"/>
              </a:rPr>
              <a:t>(</a:t>
            </a:r>
            <a:r>
              <a:rPr lang="en-US" smtClean="0">
                <a:latin typeface="Symbol" charset="2"/>
              </a:rPr>
              <a:t>q</a:t>
            </a:r>
            <a:r>
              <a:rPr lang="en-US" smtClean="0">
                <a:latin typeface="Times New Roman" charset="0"/>
              </a:rPr>
              <a:t>) = 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smtClean="0">
                <a:latin typeface="Times New Roman" charset="0"/>
              </a:rPr>
              <a:t>(-</a:t>
            </a:r>
            <a:r>
              <a:rPr lang="en-US" smtClean="0">
                <a:latin typeface="Symbol" charset="2"/>
              </a:rPr>
              <a:t>q</a:t>
            </a:r>
            <a:r>
              <a:rPr lang="en-US" smtClean="0">
                <a:latin typeface="Times New Roman" charset="0"/>
              </a:rPr>
              <a:t>)</a:t>
            </a:r>
          </a:p>
          <a:p>
            <a:pPr lvl="2"/>
            <a:r>
              <a:rPr lang="en-US" sz="2500" smtClean="0">
                <a:latin typeface="Times New Roman" charset="0"/>
              </a:rPr>
              <a:t>Holds for any rotation matrix</a:t>
            </a:r>
          </a:p>
          <a:p>
            <a:pPr lvl="2"/>
            <a:r>
              <a:rPr lang="en-US" sz="2500" smtClean="0">
                <a:latin typeface="Times New Roman" charset="0"/>
              </a:rPr>
              <a:t>Note that since cos(-</a:t>
            </a:r>
            <a:r>
              <a:rPr lang="en-US" sz="2500" smtClean="0">
                <a:latin typeface="Symbol" charset="2"/>
              </a:rPr>
              <a:t>q</a:t>
            </a:r>
            <a:r>
              <a:rPr lang="en-US" sz="2500" smtClean="0">
                <a:latin typeface="Times New Roman" charset="0"/>
              </a:rPr>
              <a:t>) = cos(</a:t>
            </a:r>
            <a:r>
              <a:rPr lang="en-US" sz="2500" smtClean="0">
                <a:latin typeface="Symbol" charset="2"/>
              </a:rPr>
              <a:t>q</a:t>
            </a:r>
            <a:r>
              <a:rPr lang="en-US" sz="2500" smtClean="0">
                <a:latin typeface="Times New Roman" charset="0"/>
              </a:rPr>
              <a:t>) and sin(-</a:t>
            </a:r>
            <a:r>
              <a:rPr lang="en-US" sz="2500" smtClean="0">
                <a:latin typeface="Symbol" charset="2"/>
              </a:rPr>
              <a:t>q</a:t>
            </a:r>
            <a:r>
              <a:rPr lang="en-US" sz="2500" smtClean="0">
                <a:latin typeface="Times New Roman" charset="0"/>
              </a:rPr>
              <a:t>)=-sin(</a:t>
            </a:r>
            <a:r>
              <a:rPr lang="en-US" sz="2500" smtClean="0">
                <a:latin typeface="Symbol" charset="2"/>
              </a:rPr>
              <a:t>q</a:t>
            </a:r>
            <a:r>
              <a:rPr lang="en-US" sz="2500" smtClean="0">
                <a:latin typeface="Times New Roman" charset="0"/>
              </a:rPr>
              <a:t>)</a:t>
            </a:r>
          </a:p>
          <a:p>
            <a:pPr lvl="2">
              <a:buFontTx/>
              <a:buNone/>
            </a:pPr>
            <a:r>
              <a:rPr lang="en-US" sz="2400" b="1" smtClean="0">
                <a:latin typeface="Times New Roman" charset="0"/>
              </a:rPr>
              <a:t>R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3000" baseline="30000" smtClean="0">
                <a:latin typeface="Times New Roman" charset="0"/>
              </a:rPr>
              <a:t>-1</a:t>
            </a:r>
            <a:r>
              <a:rPr lang="en-US" sz="2400" smtClean="0">
                <a:latin typeface="Times New Roman" charset="0"/>
              </a:rPr>
              <a:t>(</a:t>
            </a:r>
            <a:r>
              <a:rPr lang="en-US" sz="2400" smtClean="0">
                <a:latin typeface="Symbol" charset="2"/>
              </a:rPr>
              <a:t>q</a:t>
            </a:r>
            <a:r>
              <a:rPr lang="en-US" sz="2400" smtClean="0">
                <a:latin typeface="Times New Roman" charset="0"/>
              </a:rPr>
              <a:t>) = </a:t>
            </a:r>
            <a:r>
              <a:rPr lang="en-US" sz="2400" b="1" smtClean="0">
                <a:latin typeface="Times New Roman" charset="0"/>
              </a:rPr>
              <a:t>R </a:t>
            </a:r>
            <a:r>
              <a:rPr lang="en-US" sz="3000" baseline="30000" smtClean="0">
                <a:latin typeface="Times New Roman" charset="0"/>
              </a:rPr>
              <a:t>T</a:t>
            </a:r>
            <a:r>
              <a:rPr lang="en-US" sz="2400" smtClean="0">
                <a:latin typeface="Times New Roman" charset="0"/>
              </a:rPr>
              <a:t>(</a:t>
            </a:r>
            <a:r>
              <a:rPr lang="en-US" sz="2400" smtClean="0">
                <a:latin typeface="Symbol" charset="2"/>
              </a:rPr>
              <a:t>q</a:t>
            </a:r>
            <a:r>
              <a:rPr lang="en-US" sz="2400" smtClean="0">
                <a:latin typeface="Times New Roman" charset="0"/>
              </a:rPr>
              <a:t>)</a:t>
            </a:r>
          </a:p>
          <a:p>
            <a:pPr lvl="1"/>
            <a:r>
              <a:rPr lang="en-US" sz="3000" smtClean="0">
                <a:latin typeface="Times New Roman" charset="0"/>
              </a:rPr>
              <a:t>Scaling: </a:t>
            </a:r>
            <a:r>
              <a:rPr lang="en-US" sz="2800" b="1" smtClean="0">
                <a:latin typeface="Times New Roman" charset="0"/>
              </a:rPr>
              <a:t>S</a:t>
            </a:r>
            <a:r>
              <a:rPr lang="en-US" sz="2800" baseline="30000" smtClean="0">
                <a:latin typeface="Times New Roman" charset="0"/>
              </a:rPr>
              <a:t>-1</a:t>
            </a:r>
            <a:r>
              <a:rPr lang="en-US" sz="2800" smtClean="0">
                <a:latin typeface="Times New Roman" charset="0"/>
              </a:rPr>
              <a:t>(s</a:t>
            </a:r>
            <a:r>
              <a:rPr lang="en-US" sz="2800" baseline="-25000" smtClean="0">
                <a:latin typeface="Times New Roman" charset="0"/>
              </a:rPr>
              <a:t>x</a:t>
            </a:r>
            <a:r>
              <a:rPr lang="en-US" sz="2800" smtClean="0">
                <a:latin typeface="Times New Roman" charset="0"/>
              </a:rPr>
              <a:t>, s</a:t>
            </a:r>
            <a:r>
              <a:rPr lang="en-US" sz="2800" baseline="-25000" smtClean="0">
                <a:latin typeface="Times New Roman" charset="0"/>
              </a:rPr>
              <a:t>y</a:t>
            </a:r>
            <a:r>
              <a:rPr lang="en-US" sz="2800" smtClean="0">
                <a:latin typeface="Times New Roman" charset="0"/>
              </a:rPr>
              <a:t>, s</a:t>
            </a:r>
            <a:r>
              <a:rPr lang="en-US" sz="2800" baseline="-25000" smtClean="0">
                <a:latin typeface="Times New Roman" charset="0"/>
              </a:rPr>
              <a:t>z</a:t>
            </a:r>
            <a:r>
              <a:rPr lang="en-US" sz="2800" smtClean="0">
                <a:latin typeface="Times New Roman" charset="0"/>
              </a:rPr>
              <a:t>)</a:t>
            </a:r>
            <a:r>
              <a:rPr lang="en-US" sz="2000" smtClean="0">
                <a:latin typeface="Times New Roman" charset="0"/>
              </a:rPr>
              <a:t> = </a:t>
            </a:r>
            <a:r>
              <a:rPr lang="en-US" sz="2800" b="1" smtClean="0">
                <a:latin typeface="Times New Roman" charset="0"/>
              </a:rPr>
              <a:t>S</a:t>
            </a:r>
            <a:r>
              <a:rPr lang="en-US" sz="2800" smtClean="0">
                <a:latin typeface="Times New Roman" charset="0"/>
              </a:rPr>
              <a:t>(1/s</a:t>
            </a:r>
            <a:r>
              <a:rPr lang="en-US" sz="2800" baseline="-25000" smtClean="0">
                <a:latin typeface="Times New Roman" charset="0"/>
              </a:rPr>
              <a:t>x</a:t>
            </a:r>
            <a:r>
              <a:rPr lang="en-US" sz="2800" smtClean="0">
                <a:latin typeface="Times New Roman" charset="0"/>
              </a:rPr>
              <a:t>, 1/s</a:t>
            </a:r>
            <a:r>
              <a:rPr lang="en-US" sz="2800" baseline="-25000" smtClean="0">
                <a:latin typeface="Times New Roman" charset="0"/>
              </a:rPr>
              <a:t>y</a:t>
            </a:r>
            <a:r>
              <a:rPr lang="en-US" sz="2800" smtClean="0">
                <a:latin typeface="Times New Roman" charset="0"/>
              </a:rPr>
              <a:t>, 1/s</a:t>
            </a:r>
            <a:r>
              <a:rPr lang="en-US" sz="2800" baseline="-25000" smtClean="0">
                <a:latin typeface="Times New Roman" charset="0"/>
              </a:rPr>
              <a:t>z</a:t>
            </a:r>
            <a:r>
              <a:rPr lang="en-US" sz="2800" smtClean="0">
                <a:latin typeface="Times New Roman" charset="0"/>
              </a:rPr>
              <a:t>)</a:t>
            </a:r>
            <a:r>
              <a:rPr lang="en-US" sz="2000" smtClean="0">
                <a:latin typeface="Times New Roman" charset="0"/>
              </a:rPr>
              <a:t> </a:t>
            </a:r>
            <a:endParaRPr lang="en-US" sz="3000" smtClean="0">
              <a:latin typeface="Times New Roman" charset="0"/>
            </a:endParaRPr>
          </a:p>
          <a:p>
            <a:pPr lvl="2">
              <a:buFontTx/>
              <a:buNone/>
            </a:pPr>
            <a:r>
              <a:rPr lang="en-US" sz="2400" smtClean="0">
                <a:latin typeface="Times New Roman" charset="0"/>
              </a:rPr>
              <a:t>			</a:t>
            </a:r>
            <a:endParaRPr lang="en-US" sz="2500" smtClean="0">
              <a:latin typeface="Times New Roman" charset="0"/>
            </a:endParaRPr>
          </a:p>
          <a:p>
            <a:pPr lvl="1"/>
            <a:endParaRPr lang="en-US" sz="32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Concatenation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We can form arbitrary affine transformation matrices by multiplying together rotation, translation, and scaling matrices</a:t>
            </a:r>
          </a:p>
          <a:p>
            <a:r>
              <a:rPr lang="en-US" sz="2700" smtClean="0"/>
              <a:t>Because the same transformation is applied to many vertices, the cost of forming a matrix </a:t>
            </a:r>
            <a:r>
              <a:rPr lang="en-US" sz="2700" b="1" smtClean="0">
                <a:latin typeface="Times New Roman" charset="0"/>
              </a:rPr>
              <a:t>M</a:t>
            </a:r>
            <a:r>
              <a:rPr lang="en-US" sz="2700" smtClean="0">
                <a:latin typeface="Times New Roman" charset="0"/>
              </a:rPr>
              <a:t>=</a:t>
            </a:r>
            <a:r>
              <a:rPr lang="en-US" sz="2700" b="1" smtClean="0">
                <a:latin typeface="Times New Roman" charset="0"/>
              </a:rPr>
              <a:t>ABCD</a:t>
            </a:r>
            <a:r>
              <a:rPr lang="en-US" sz="2700" smtClean="0"/>
              <a:t> is not significant compared to the cost of computing </a:t>
            </a:r>
            <a:r>
              <a:rPr lang="en-US" sz="2700" b="1" smtClean="0">
                <a:latin typeface="Times New Roman" charset="0"/>
              </a:rPr>
              <a:t>Mp</a:t>
            </a:r>
            <a:r>
              <a:rPr lang="en-US" sz="2700" smtClean="0"/>
              <a:t> for many vertices </a:t>
            </a:r>
            <a:r>
              <a:rPr lang="en-US" sz="2700" b="1" smtClean="0">
                <a:latin typeface="Times New Roman" charset="0"/>
              </a:rPr>
              <a:t>p</a:t>
            </a:r>
          </a:p>
          <a:p>
            <a:r>
              <a:rPr lang="en-US" sz="2700" smtClean="0"/>
              <a:t>The difficult part is how to form a desired transformation from the specifications in the application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Order of Transformations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Note that matrix on the right is the first applied</a:t>
            </a:r>
          </a:p>
          <a:p>
            <a:pPr>
              <a:lnSpc>
                <a:spcPct val="90000"/>
              </a:lnSpc>
            </a:pPr>
            <a:r>
              <a:rPr lang="en-US" smtClean="0"/>
              <a:t>Mathematically, the following are equivalent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   p</a:t>
            </a:r>
            <a:r>
              <a:rPr lang="en-US" smtClean="0">
                <a:latin typeface="Times New Roman" charset="0"/>
              </a:rPr>
              <a:t>’ = </a:t>
            </a:r>
            <a:r>
              <a:rPr lang="en-US" b="1" smtClean="0">
                <a:latin typeface="Times New Roman" charset="0"/>
              </a:rPr>
              <a:t>ABCp</a:t>
            </a:r>
            <a:r>
              <a:rPr lang="en-US" smtClean="0">
                <a:latin typeface="Times New Roman" charset="0"/>
              </a:rPr>
              <a:t> = </a:t>
            </a:r>
            <a:r>
              <a:rPr lang="en-US" b="1" smtClean="0">
                <a:latin typeface="Times New Roman" charset="0"/>
              </a:rPr>
              <a:t>A</a:t>
            </a:r>
            <a:r>
              <a:rPr lang="en-US" smtClean="0">
                <a:latin typeface="Times New Roman" charset="0"/>
              </a:rPr>
              <a:t>(</a:t>
            </a:r>
            <a:r>
              <a:rPr lang="en-US" b="1" smtClean="0">
                <a:latin typeface="Times New Roman" charset="0"/>
              </a:rPr>
              <a:t>B</a:t>
            </a:r>
            <a:r>
              <a:rPr lang="en-US" smtClean="0">
                <a:latin typeface="Times New Roman" charset="0"/>
              </a:rPr>
              <a:t>(</a:t>
            </a:r>
            <a:r>
              <a:rPr lang="en-US" b="1" smtClean="0">
                <a:latin typeface="Times New Roman" charset="0"/>
              </a:rPr>
              <a:t>Cp</a:t>
            </a:r>
            <a:r>
              <a:rPr lang="en-US" smtClean="0">
                <a:latin typeface="Times New Roman" charset="0"/>
              </a:rPr>
              <a:t>))</a:t>
            </a:r>
          </a:p>
          <a:p>
            <a:pPr>
              <a:lnSpc>
                <a:spcPct val="90000"/>
              </a:lnSpc>
            </a:pPr>
            <a:r>
              <a:rPr lang="en-US" smtClean="0"/>
              <a:t>Note many references use column matrices to represent points. In terms of column matrices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    p</a:t>
            </a:r>
            <a:r>
              <a:rPr lang="en-US" baseline="30000" smtClean="0">
                <a:latin typeface="Times New Roman" charset="0"/>
              </a:rPr>
              <a:t>’T</a:t>
            </a:r>
            <a:r>
              <a:rPr lang="en-US" smtClean="0">
                <a:latin typeface="Times New Roman" charset="0"/>
              </a:rPr>
              <a:t> = </a:t>
            </a:r>
            <a:r>
              <a:rPr lang="en-US" b="1" smtClean="0">
                <a:latin typeface="Times New Roman" charset="0"/>
              </a:rPr>
              <a:t>p</a:t>
            </a:r>
            <a:r>
              <a:rPr lang="en-US" baseline="30000" smtClean="0">
                <a:latin typeface="Times New Roman" charset="0"/>
              </a:rPr>
              <a:t>T</a:t>
            </a:r>
            <a:r>
              <a:rPr lang="en-US" b="1" smtClean="0">
                <a:latin typeface="Times New Roman" charset="0"/>
              </a:rPr>
              <a:t>C</a:t>
            </a:r>
            <a:r>
              <a:rPr lang="en-US" baseline="30000" smtClean="0">
                <a:latin typeface="Times New Roman" charset="0"/>
              </a:rPr>
              <a:t>T</a:t>
            </a:r>
            <a:r>
              <a:rPr lang="en-US" b="1" smtClean="0">
                <a:latin typeface="Times New Roman" charset="0"/>
              </a:rPr>
              <a:t>B</a:t>
            </a:r>
            <a:r>
              <a:rPr lang="en-US" baseline="30000" smtClean="0">
                <a:latin typeface="Times New Roman" charset="0"/>
              </a:rPr>
              <a:t>T</a:t>
            </a:r>
            <a:r>
              <a:rPr lang="en-US" b="1" smtClean="0">
                <a:latin typeface="Times New Roman" charset="0"/>
              </a:rPr>
              <a:t>A</a:t>
            </a:r>
            <a:r>
              <a:rPr lang="en-US" baseline="30000" smtClean="0">
                <a:latin typeface="Times New Roman" charset="0"/>
              </a:rPr>
              <a:t>T</a:t>
            </a:r>
            <a:endParaRPr lang="en-US" smtClean="0">
              <a:latin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standard transformations</a:t>
            </a:r>
          </a:p>
          <a:p>
            <a:pPr lvl="1"/>
            <a:r>
              <a:rPr lang="en-US" smtClean="0"/>
              <a:t>Rotation</a:t>
            </a:r>
          </a:p>
          <a:p>
            <a:pPr lvl="1"/>
            <a:r>
              <a:rPr lang="en-US" smtClean="0"/>
              <a:t>Translation</a:t>
            </a:r>
          </a:p>
          <a:p>
            <a:pPr lvl="1"/>
            <a:r>
              <a:rPr lang="en-US" smtClean="0"/>
              <a:t>Scaling</a:t>
            </a:r>
          </a:p>
          <a:p>
            <a:pPr lvl="1"/>
            <a:r>
              <a:rPr lang="en-US" smtClean="0"/>
              <a:t>Shear</a:t>
            </a:r>
          </a:p>
          <a:p>
            <a:r>
              <a:rPr lang="en-US" smtClean="0"/>
              <a:t>Derive homogeneous coordinate transformation matrices</a:t>
            </a:r>
          </a:p>
          <a:p>
            <a:r>
              <a:rPr lang="en-US" smtClean="0"/>
              <a:t>Learn to build arbitrary transformation matrices from simple transformations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Rotation About the Origin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>
          <a:xfrm>
            <a:off x="7010400" y="4343400"/>
            <a:ext cx="381000" cy="381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Symbol" charset="2"/>
              </a:rPr>
              <a:t>q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638800" y="4267200"/>
            <a:ext cx="2286000" cy="1905000"/>
            <a:chOff x="1344" y="1392"/>
            <a:chExt cx="1824" cy="1680"/>
          </a:xfrm>
        </p:grpSpPr>
        <p:sp>
          <p:nvSpPr>
            <p:cNvPr id="34831" name="Line 4"/>
            <p:cNvSpPr>
              <a:spLocks noChangeShapeType="1"/>
            </p:cNvSpPr>
            <p:nvPr/>
          </p:nvSpPr>
          <p:spPr bwMode="auto">
            <a:xfrm flipV="1">
              <a:off x="1824" y="1680"/>
              <a:ext cx="1248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832" name="AutoShape 5"/>
            <p:cNvSpPr>
              <a:spLocks noChangeArrowheads="1"/>
            </p:cNvSpPr>
            <p:nvPr/>
          </p:nvSpPr>
          <p:spPr bwMode="auto">
            <a:xfrm flipH="1">
              <a:off x="2400" y="1776"/>
              <a:ext cx="288" cy="624"/>
            </a:xfrm>
            <a:custGeom>
              <a:avLst/>
              <a:gdLst>
                <a:gd name="T0" fmla="*/ 2 w 21600"/>
                <a:gd name="T1" fmla="*/ 0 h 21600"/>
                <a:gd name="T2" fmla="*/ 0 w 21600"/>
                <a:gd name="T3" fmla="*/ 9 h 21600"/>
                <a:gd name="T4" fmla="*/ 2 w 21600"/>
                <a:gd name="T5" fmla="*/ 5 h 21600"/>
                <a:gd name="T6" fmla="*/ 4 w 21600"/>
                <a:gd name="T7" fmla="*/ 9 h 21600"/>
                <a:gd name="T8" fmla="*/ 3 w 21600"/>
                <a:gd name="T9" fmla="*/ 14 h 21600"/>
                <a:gd name="T10" fmla="*/ 2 w 21600"/>
                <a:gd name="T11" fmla="*/ 9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0 w 21600"/>
                <a:gd name="T19" fmla="*/ 3150 h 21600"/>
                <a:gd name="T20" fmla="*/ 18450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965" y="5399"/>
                    <a:pt x="5613" y="7591"/>
                    <a:pt x="5413" y="10419"/>
                  </a:cubicBezTo>
                  <a:lnTo>
                    <a:pt x="26" y="10038"/>
                  </a:lnTo>
                  <a:cubicBezTo>
                    <a:pt x="426" y="4383"/>
                    <a:pt x="5130" y="-1"/>
                    <a:pt x="10800" y="0"/>
                  </a:cubicBezTo>
                  <a:cubicBezTo>
                    <a:pt x="16764" y="0"/>
                    <a:pt x="21599" y="4835"/>
                    <a:pt x="21599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833" name="Line 6"/>
            <p:cNvSpPr>
              <a:spLocks noChangeShapeType="1"/>
            </p:cNvSpPr>
            <p:nvPr/>
          </p:nvSpPr>
          <p:spPr bwMode="auto">
            <a:xfrm>
              <a:off x="1824" y="2496"/>
              <a:ext cx="134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sm" len="sm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834" name="Line 7"/>
            <p:cNvSpPr>
              <a:spLocks noChangeShapeType="1"/>
            </p:cNvSpPr>
            <p:nvPr/>
          </p:nvSpPr>
          <p:spPr bwMode="auto">
            <a:xfrm flipV="1">
              <a:off x="1824" y="1392"/>
              <a:ext cx="0" cy="110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sm" len="sm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835" name="Line 8"/>
            <p:cNvSpPr>
              <a:spLocks noChangeShapeType="1"/>
            </p:cNvSpPr>
            <p:nvPr/>
          </p:nvSpPr>
          <p:spPr bwMode="auto">
            <a:xfrm flipH="1">
              <a:off x="1344" y="2496"/>
              <a:ext cx="480" cy="576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sm" len="sm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4823" name="Text Box 11"/>
          <p:cNvSpPr txBox="1">
            <a:spLocks noChangeArrowheads="1"/>
          </p:cNvSpPr>
          <p:nvPr/>
        </p:nvSpPr>
        <p:spPr bwMode="auto">
          <a:xfrm>
            <a:off x="7924800" y="51816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4824" name="Text Box 12"/>
          <p:cNvSpPr txBox="1">
            <a:spLocks noChangeArrowheads="1"/>
          </p:cNvSpPr>
          <p:nvPr/>
        </p:nvSpPr>
        <p:spPr bwMode="auto">
          <a:xfrm>
            <a:off x="5257800" y="59436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34825" name="Text Box 13"/>
          <p:cNvSpPr txBox="1">
            <a:spLocks noChangeArrowheads="1"/>
          </p:cNvSpPr>
          <p:nvPr/>
        </p:nvSpPr>
        <p:spPr bwMode="auto">
          <a:xfrm>
            <a:off x="6096000" y="38100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34826" name="Text Box 14"/>
          <p:cNvSpPr txBox="1">
            <a:spLocks noChangeArrowheads="1"/>
          </p:cNvSpPr>
          <p:nvPr/>
        </p:nvSpPr>
        <p:spPr bwMode="auto">
          <a:xfrm>
            <a:off x="8001000" y="4191000"/>
            <a:ext cx="3000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34827" name="Text Box 15"/>
          <p:cNvSpPr txBox="1">
            <a:spLocks noChangeArrowheads="1"/>
          </p:cNvSpPr>
          <p:nvPr/>
        </p:nvSpPr>
        <p:spPr bwMode="auto">
          <a:xfrm>
            <a:off x="1817494" y="1747838"/>
            <a:ext cx="4583306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A rotation by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about an arbitrary axis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can be decomposed into the concatenation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of rotations about the </a:t>
            </a:r>
            <a:r>
              <a:rPr lang="en-US" i="1" dirty="0">
                <a:solidFill>
                  <a:schemeClr val="bg1"/>
                </a:solidFill>
                <a:latin typeface="Arial" charset="0"/>
              </a:rPr>
              <a:t>x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n-US" i="1" dirty="0">
                <a:solidFill>
                  <a:schemeClr val="bg1"/>
                </a:solidFill>
                <a:latin typeface="Arial" charset="0"/>
              </a:rPr>
              <a:t>y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, and </a:t>
            </a:r>
            <a:r>
              <a:rPr lang="en-US" i="1" dirty="0">
                <a:solidFill>
                  <a:schemeClr val="bg1"/>
                </a:solidFill>
                <a:latin typeface="Arial" charset="0"/>
              </a:rPr>
              <a:t>z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axes</a:t>
            </a:r>
          </a:p>
        </p:txBody>
      </p:sp>
      <p:sp>
        <p:nvSpPr>
          <p:cNvPr id="34828" name="Text Box 16"/>
          <p:cNvSpPr txBox="1">
            <a:spLocks noChangeArrowheads="1"/>
          </p:cNvSpPr>
          <p:nvPr/>
        </p:nvSpPr>
        <p:spPr bwMode="auto">
          <a:xfrm>
            <a:off x="1371600" y="3276600"/>
            <a:ext cx="4807726" cy="56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100" b="1" dirty="0">
                <a:solidFill>
                  <a:schemeClr val="bg1"/>
                </a:solidFill>
              </a:rPr>
              <a:t>R</a:t>
            </a:r>
            <a:r>
              <a:rPr lang="en-US" sz="3100" dirty="0">
                <a:solidFill>
                  <a:schemeClr val="bg1"/>
                </a:solidFill>
              </a:rPr>
              <a:t>(</a:t>
            </a:r>
            <a:r>
              <a:rPr lang="en-US" sz="3100" dirty="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3100" dirty="0">
                <a:solidFill>
                  <a:schemeClr val="bg1"/>
                </a:solidFill>
              </a:rPr>
              <a:t>) = </a:t>
            </a:r>
            <a:r>
              <a:rPr lang="en-US" sz="3100" b="1" dirty="0" err="1">
                <a:solidFill>
                  <a:schemeClr val="bg1"/>
                </a:solidFill>
              </a:rPr>
              <a:t>R</a:t>
            </a:r>
            <a:r>
              <a:rPr lang="en-US" sz="3100" baseline="-25000" dirty="0" err="1">
                <a:solidFill>
                  <a:schemeClr val="bg1"/>
                </a:solidFill>
              </a:rPr>
              <a:t>z</a:t>
            </a:r>
            <a:r>
              <a:rPr lang="en-US" sz="3100" dirty="0">
                <a:solidFill>
                  <a:schemeClr val="bg1"/>
                </a:solidFill>
              </a:rPr>
              <a:t>(</a:t>
            </a:r>
            <a:r>
              <a:rPr lang="en-US" sz="31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3100" baseline="-25000" dirty="0" err="1">
                <a:solidFill>
                  <a:schemeClr val="bg1"/>
                </a:solidFill>
              </a:rPr>
              <a:t>z</a:t>
            </a:r>
            <a:r>
              <a:rPr lang="en-US" sz="3100" dirty="0">
                <a:solidFill>
                  <a:schemeClr val="bg1"/>
                </a:solidFill>
              </a:rPr>
              <a:t>) </a:t>
            </a:r>
            <a:r>
              <a:rPr lang="en-US" sz="3100" b="1" dirty="0" err="1">
                <a:solidFill>
                  <a:schemeClr val="bg1"/>
                </a:solidFill>
              </a:rPr>
              <a:t>R</a:t>
            </a:r>
            <a:r>
              <a:rPr lang="en-US" sz="3100" baseline="-25000" dirty="0" err="1">
                <a:solidFill>
                  <a:schemeClr val="bg1"/>
                </a:solidFill>
              </a:rPr>
              <a:t>y</a:t>
            </a:r>
            <a:r>
              <a:rPr lang="en-US" sz="3100" dirty="0">
                <a:solidFill>
                  <a:schemeClr val="bg1"/>
                </a:solidFill>
              </a:rPr>
              <a:t>(</a:t>
            </a:r>
            <a:r>
              <a:rPr lang="en-US" sz="31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3100" baseline="-25000" dirty="0" err="1">
                <a:solidFill>
                  <a:schemeClr val="bg1"/>
                </a:solidFill>
              </a:rPr>
              <a:t>y</a:t>
            </a:r>
            <a:r>
              <a:rPr lang="en-US" sz="3100" dirty="0">
                <a:solidFill>
                  <a:schemeClr val="bg1"/>
                </a:solidFill>
              </a:rPr>
              <a:t>) </a:t>
            </a:r>
            <a:r>
              <a:rPr lang="en-US" sz="3100" b="1" dirty="0">
                <a:solidFill>
                  <a:schemeClr val="bg1"/>
                </a:solidFill>
              </a:rPr>
              <a:t>R</a:t>
            </a:r>
            <a:r>
              <a:rPr lang="en-US" sz="3100" baseline="-25000" dirty="0">
                <a:solidFill>
                  <a:schemeClr val="bg1"/>
                </a:solidFill>
              </a:rPr>
              <a:t>x</a:t>
            </a:r>
            <a:r>
              <a:rPr lang="en-US" sz="3100" dirty="0">
                <a:solidFill>
                  <a:schemeClr val="bg1"/>
                </a:solidFill>
              </a:rPr>
              <a:t>(</a:t>
            </a:r>
            <a:r>
              <a:rPr lang="en-US" sz="31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3100" baseline="-25000" dirty="0" err="1">
                <a:solidFill>
                  <a:schemeClr val="bg1"/>
                </a:solidFill>
              </a:rPr>
              <a:t>x</a:t>
            </a:r>
            <a:r>
              <a:rPr lang="en-US" sz="3100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34829" name="Text Box 18"/>
          <p:cNvSpPr txBox="1">
            <a:spLocks noChangeArrowheads="1"/>
          </p:cNvSpPr>
          <p:nvPr/>
        </p:nvSpPr>
        <p:spPr bwMode="auto">
          <a:xfrm>
            <a:off x="838200" y="4419600"/>
            <a:ext cx="5363969" cy="5078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7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2700" baseline="-25000" dirty="0" err="1">
                <a:solidFill>
                  <a:schemeClr val="bg1"/>
                </a:solidFill>
              </a:rPr>
              <a:t>x</a:t>
            </a:r>
            <a:r>
              <a:rPr lang="en-US" sz="2700" baseline="-250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2700" baseline="-25000" dirty="0" err="1">
                <a:solidFill>
                  <a:schemeClr val="bg1"/>
                </a:solidFill>
              </a:rPr>
              <a:t>y</a:t>
            </a:r>
            <a:r>
              <a:rPr lang="en-US" sz="2700" baseline="-250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2700" baseline="-25000" dirty="0" err="1">
                <a:solidFill>
                  <a:schemeClr val="bg1"/>
                </a:solidFill>
              </a:rPr>
              <a:t>z</a:t>
            </a:r>
            <a:r>
              <a:rPr lang="en-US" sz="2700" baseline="-250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are called the Euler angles</a:t>
            </a:r>
          </a:p>
        </p:txBody>
      </p:sp>
      <p:sp>
        <p:nvSpPr>
          <p:cNvPr id="34830" name="Text Box 19"/>
          <p:cNvSpPr txBox="1">
            <a:spLocks noChangeArrowheads="1"/>
          </p:cNvSpPr>
          <p:nvPr/>
        </p:nvSpPr>
        <p:spPr bwMode="auto">
          <a:xfrm>
            <a:off x="914400" y="5029200"/>
            <a:ext cx="442525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Note that rotations do not commute</a:t>
            </a:r>
          </a:p>
          <a:p>
            <a:r>
              <a:rPr lang="en-US" dirty="0">
                <a:solidFill>
                  <a:schemeClr val="bg1"/>
                </a:solidFill>
              </a:rPr>
              <a:t>We can use rotations in another order but</a:t>
            </a:r>
          </a:p>
          <a:p>
            <a:r>
              <a:rPr lang="en-US" dirty="0">
                <a:solidFill>
                  <a:schemeClr val="bg1"/>
                </a:solidFill>
              </a:rPr>
              <a:t>with different angles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About a Fixed Point other than the Origin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Move fixed point to origin</a:t>
            </a:r>
          </a:p>
          <a:p>
            <a:pPr>
              <a:buFontTx/>
              <a:buNone/>
            </a:pPr>
            <a:r>
              <a:rPr lang="en-US" sz="2700" smtClean="0"/>
              <a:t>Rotate</a:t>
            </a:r>
          </a:p>
          <a:p>
            <a:pPr>
              <a:buFontTx/>
              <a:buNone/>
            </a:pPr>
            <a:r>
              <a:rPr lang="en-US" sz="2700" smtClean="0"/>
              <a:t>Move fixed point back</a:t>
            </a:r>
          </a:p>
          <a:p>
            <a:pPr>
              <a:buFontTx/>
              <a:buNone/>
            </a:pPr>
            <a:r>
              <a:rPr lang="en-US" sz="2700" b="1" smtClean="0">
                <a:latin typeface="Times New Roman" charset="0"/>
              </a:rPr>
              <a:t>M</a:t>
            </a:r>
            <a:r>
              <a:rPr lang="en-US" sz="2700" smtClean="0">
                <a:latin typeface="Times New Roman" charset="0"/>
              </a:rPr>
              <a:t> = </a:t>
            </a:r>
            <a:r>
              <a:rPr lang="en-US" sz="2700" b="1" smtClean="0">
                <a:latin typeface="Times New Roman" charset="0"/>
              </a:rPr>
              <a:t>T</a:t>
            </a:r>
            <a:r>
              <a:rPr lang="en-US" sz="2700" smtClean="0">
                <a:latin typeface="Times New Roman" charset="0"/>
              </a:rPr>
              <a:t>(p</a:t>
            </a:r>
            <a:r>
              <a:rPr lang="en-US" sz="2700" baseline="-25000" smtClean="0">
                <a:latin typeface="Times New Roman" charset="0"/>
              </a:rPr>
              <a:t>f</a:t>
            </a:r>
            <a:r>
              <a:rPr lang="en-US" sz="2700" smtClean="0">
                <a:latin typeface="Times New Roman" charset="0"/>
              </a:rPr>
              <a:t>) </a:t>
            </a:r>
            <a:r>
              <a:rPr lang="en-US" sz="2700" b="1" smtClean="0">
                <a:latin typeface="Times New Roman" charset="0"/>
              </a:rPr>
              <a:t>R</a:t>
            </a:r>
            <a:r>
              <a:rPr lang="en-US" sz="2700" smtClean="0">
                <a:latin typeface="Times New Roman" charset="0"/>
              </a:rPr>
              <a:t>(</a:t>
            </a:r>
            <a:r>
              <a:rPr lang="en-US" sz="2700" smtClean="0">
                <a:latin typeface="Symbol" charset="2"/>
              </a:rPr>
              <a:t>q</a:t>
            </a:r>
            <a:r>
              <a:rPr lang="en-US" sz="2700" smtClean="0">
                <a:latin typeface="Times New Roman" charset="0"/>
              </a:rPr>
              <a:t>) </a:t>
            </a:r>
            <a:r>
              <a:rPr lang="en-US" sz="2700" b="1" smtClean="0">
                <a:latin typeface="Times New Roman" charset="0"/>
              </a:rPr>
              <a:t>T</a:t>
            </a:r>
            <a:r>
              <a:rPr lang="en-US" sz="2700" smtClean="0">
                <a:latin typeface="Times New Roman" charset="0"/>
              </a:rPr>
              <a:t>(-p</a:t>
            </a:r>
            <a:r>
              <a:rPr lang="en-US" sz="2700" baseline="-25000" smtClean="0">
                <a:latin typeface="Times New Roman" charset="0"/>
              </a:rPr>
              <a:t>f</a:t>
            </a:r>
            <a:r>
              <a:rPr lang="en-US" sz="2700" smtClean="0">
                <a:latin typeface="Times New Roman" charset="0"/>
              </a:rPr>
              <a:t>)</a:t>
            </a:r>
          </a:p>
        </p:txBody>
      </p:sp>
      <p:pic>
        <p:nvPicPr>
          <p:cNvPr id="35846" name="Picture 5" descr="\\Angel\BOOK\OpenGL\Paul Final\Art\jpeg\AN04F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962400"/>
            <a:ext cx="7745413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Instancing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modeling, we often start with a simple object centered at the origin, oriented with the axis, and at a standard size</a:t>
            </a:r>
          </a:p>
          <a:p>
            <a:r>
              <a:rPr lang="en-US" smtClean="0"/>
              <a:t>We apply an </a:t>
            </a:r>
            <a:r>
              <a:rPr lang="en-US" i="1" smtClean="0"/>
              <a:t>instance transformation</a:t>
            </a:r>
            <a:r>
              <a:rPr lang="en-US" smtClean="0"/>
              <a:t> to its vertices to </a:t>
            </a:r>
          </a:p>
          <a:p>
            <a:pPr>
              <a:buFontTx/>
              <a:buNone/>
            </a:pPr>
            <a:r>
              <a:rPr lang="en-US" sz="2700" smtClean="0"/>
              <a:t>		Scale </a:t>
            </a:r>
          </a:p>
          <a:p>
            <a:pPr>
              <a:buFontTx/>
              <a:buNone/>
            </a:pPr>
            <a:r>
              <a:rPr lang="en-US" sz="2700" smtClean="0"/>
              <a:t>		Orient</a:t>
            </a:r>
          </a:p>
          <a:p>
            <a:pPr>
              <a:buFontTx/>
              <a:buNone/>
            </a:pPr>
            <a:r>
              <a:rPr lang="en-US" sz="2700" smtClean="0"/>
              <a:t>		Locate </a:t>
            </a:r>
          </a:p>
        </p:txBody>
      </p:sp>
      <p:pic>
        <p:nvPicPr>
          <p:cNvPr id="36870" name="Picture 5" descr="\\Angel\BOOK\OpenGL\Paul Final\Art\jpeg\AN04F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4286250"/>
            <a:ext cx="2667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Shear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Helpful to add one more basic transformation</a:t>
            </a:r>
          </a:p>
          <a:p>
            <a:r>
              <a:rPr lang="en-US" sz="2700" smtClean="0"/>
              <a:t>Equivalent to pulling faces in opposite directions</a:t>
            </a:r>
          </a:p>
        </p:txBody>
      </p:sp>
      <p:pic>
        <p:nvPicPr>
          <p:cNvPr id="37894" name="Picture 7" descr="\\Angel\BOOK\OpenGL\Paul Final\Art\jpeg\AN04F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048000"/>
            <a:ext cx="4621213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Shear Matrix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Consider simple shear along </a:t>
            </a:r>
            <a:r>
              <a:rPr lang="en-US" i="1" smtClean="0">
                <a:latin typeface="Times New Roman" charset="0"/>
              </a:rPr>
              <a:t>x</a:t>
            </a:r>
            <a:r>
              <a:rPr lang="en-US" smtClean="0"/>
              <a:t> axis</a:t>
            </a:r>
          </a:p>
        </p:txBody>
      </p:sp>
      <p:pic>
        <p:nvPicPr>
          <p:cNvPr id="38919" name="Picture 4" descr="\\Angel\BOOK\OpenGL\Paul Final\Art\jpeg\AN04F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133600"/>
            <a:ext cx="2036763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1828800" y="2514600"/>
            <a:ext cx="1655646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x’ = x + y cot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q</a:t>
            </a:r>
          </a:p>
          <a:p>
            <a:r>
              <a:rPr lang="en-US" dirty="0">
                <a:solidFill>
                  <a:schemeClr val="bg1"/>
                </a:solidFill>
              </a:rPr>
              <a:t>y’ = y</a:t>
            </a:r>
          </a:p>
          <a:p>
            <a:r>
              <a:rPr lang="en-US" dirty="0">
                <a:solidFill>
                  <a:schemeClr val="bg1"/>
                </a:solidFill>
              </a:rPr>
              <a:t>z’ = z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924175" y="3886200"/>
          <a:ext cx="26384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4" imgW="1117440" imgH="914400" progId="Equation.3">
                  <p:embed/>
                </p:oleObj>
              </mc:Choice>
              <mc:Fallback>
                <p:oleObj name="Equation" r:id="rId4" imgW="111744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4175" y="3886200"/>
                        <a:ext cx="2638425" cy="2159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1681163" y="4597400"/>
            <a:ext cx="1249362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H</a:t>
            </a:r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en-US" sz="2800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sz="2800">
                <a:solidFill>
                  <a:schemeClr val="bg1"/>
                </a:solidFill>
              </a:rPr>
              <a:t>) =</a:t>
            </a:r>
            <a:r>
              <a:rPr lang="en-US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Transformations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A transformation maps points to other points and/or vectors to other vectors</a:t>
            </a:r>
          </a:p>
        </p:txBody>
      </p:sp>
      <p:pic>
        <p:nvPicPr>
          <p:cNvPr id="17414" name="Picture 5" descr="AN04F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693988"/>
            <a:ext cx="3657600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2667000" y="4648200"/>
            <a:ext cx="11350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Q=T(P)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5554663" y="2667000"/>
            <a:ext cx="85792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v=T(u)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Affine Transformations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Line preserving</a:t>
            </a:r>
          </a:p>
          <a:p>
            <a:r>
              <a:rPr lang="en-US" dirty="0" smtClean="0"/>
              <a:t>Characteristic of many physically important transformations</a:t>
            </a:r>
          </a:p>
          <a:p>
            <a:pPr lvl="1"/>
            <a:r>
              <a:rPr lang="en-US" dirty="0" smtClean="0"/>
              <a:t>Rigid body transformations: rotation, translation</a:t>
            </a:r>
          </a:p>
          <a:p>
            <a:pPr lvl="1"/>
            <a:r>
              <a:rPr lang="en-US" dirty="0" smtClean="0"/>
              <a:t>Scaling, shear</a:t>
            </a:r>
          </a:p>
          <a:p>
            <a:r>
              <a:rPr lang="en-US" dirty="0" smtClean="0"/>
              <a:t>Importance in graphics is that we need only transform endpoints of line segments and let implementation draw line segment between the transformed endpoints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Pipeline Implementation</a:t>
            </a:r>
          </a:p>
        </p:txBody>
      </p:sp>
      <p:sp>
        <p:nvSpPr>
          <p:cNvPr id="19468" name="Text Box 13"/>
          <p:cNvSpPr>
            <a:spLocks noGrp="1" noChangeArrowheads="1"/>
          </p:cNvSpPr>
          <p:nvPr>
            <p:ph idx="1"/>
          </p:nvPr>
        </p:nvSpPr>
        <p:spPr>
          <a:xfrm>
            <a:off x="1066800" y="3733800"/>
            <a:ext cx="381000" cy="457200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Times New Roman" charset="0"/>
              </a:rPr>
              <a:t>v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828800" y="3200400"/>
            <a:ext cx="2286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transformation</a:t>
            </a:r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1066800" y="3733800"/>
            <a:ext cx="762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63" name="Line 6"/>
          <p:cNvSpPr>
            <a:spLocks noChangeShapeType="1"/>
          </p:cNvSpPr>
          <p:nvPr/>
        </p:nvSpPr>
        <p:spPr bwMode="auto">
          <a:xfrm>
            <a:off x="4114800" y="3733800"/>
            <a:ext cx="1143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5257800" y="3200400"/>
            <a:ext cx="19812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rasterizer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>
            <a:off x="7239000" y="3733800"/>
            <a:ext cx="457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7620000" y="4419600"/>
            <a:ext cx="990600" cy="838200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1143000" y="5105400"/>
            <a:ext cx="37702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 u</a:t>
            </a:r>
          </a:p>
        </p:txBody>
      </p:sp>
      <p:sp>
        <p:nvSpPr>
          <p:cNvPr id="19469" name="Text Box 14"/>
          <p:cNvSpPr txBox="1">
            <a:spLocks noChangeArrowheads="1"/>
          </p:cNvSpPr>
          <p:nvPr/>
        </p:nvSpPr>
        <p:spPr bwMode="auto">
          <a:xfrm>
            <a:off x="990600" y="3200400"/>
            <a:ext cx="37702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u</a:t>
            </a:r>
          </a:p>
        </p:txBody>
      </p:sp>
      <p:sp>
        <p:nvSpPr>
          <p:cNvPr id="19470" name="Text Box 15"/>
          <p:cNvSpPr txBox="1">
            <a:spLocks noChangeArrowheads="1"/>
          </p:cNvSpPr>
          <p:nvPr/>
        </p:nvSpPr>
        <p:spPr bwMode="auto">
          <a:xfrm>
            <a:off x="381000" y="4572000"/>
            <a:ext cx="36420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 v</a:t>
            </a:r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>
            <a:off x="2971800" y="2667000"/>
            <a:ext cx="0" cy="5334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2819400" y="2057400"/>
            <a:ext cx="3257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4267200" y="3124200"/>
            <a:ext cx="6078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T(u)</a:t>
            </a:r>
          </a:p>
        </p:txBody>
      </p:sp>
      <p:sp>
        <p:nvSpPr>
          <p:cNvPr id="19474" name="Text Box 19"/>
          <p:cNvSpPr txBox="1">
            <a:spLocks noChangeArrowheads="1"/>
          </p:cNvSpPr>
          <p:nvPr/>
        </p:nvSpPr>
        <p:spPr bwMode="auto">
          <a:xfrm>
            <a:off x="4343400" y="3886200"/>
            <a:ext cx="5950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T(v)</a:t>
            </a:r>
          </a:p>
        </p:txBody>
      </p:sp>
      <p:sp>
        <p:nvSpPr>
          <p:cNvPr id="19475" name="Oval 22"/>
          <p:cNvSpPr>
            <a:spLocks noChangeArrowheads="1"/>
          </p:cNvSpPr>
          <p:nvPr/>
        </p:nvSpPr>
        <p:spPr bwMode="auto">
          <a:xfrm>
            <a:off x="75438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6" name="Oval 23"/>
          <p:cNvSpPr>
            <a:spLocks noChangeArrowheads="1"/>
          </p:cNvSpPr>
          <p:nvPr/>
        </p:nvSpPr>
        <p:spPr bwMode="auto">
          <a:xfrm>
            <a:off x="8610600" y="4343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7" name="Oval 24"/>
          <p:cNvSpPr>
            <a:spLocks noChangeArrowheads="1"/>
          </p:cNvSpPr>
          <p:nvPr/>
        </p:nvSpPr>
        <p:spPr bwMode="auto">
          <a:xfrm>
            <a:off x="9906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8" name="Oval 25"/>
          <p:cNvSpPr>
            <a:spLocks noChangeArrowheads="1"/>
          </p:cNvSpPr>
          <p:nvPr/>
        </p:nvSpPr>
        <p:spPr bwMode="auto">
          <a:xfrm>
            <a:off x="762000" y="4724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79" name="Text Box 26"/>
          <p:cNvSpPr txBox="1">
            <a:spLocks noChangeArrowheads="1"/>
          </p:cNvSpPr>
          <p:nvPr/>
        </p:nvSpPr>
        <p:spPr bwMode="auto">
          <a:xfrm>
            <a:off x="6858000" y="4876800"/>
            <a:ext cx="6078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T(u)</a:t>
            </a:r>
          </a:p>
        </p:txBody>
      </p:sp>
      <p:sp>
        <p:nvSpPr>
          <p:cNvPr id="19480" name="Text Box 27"/>
          <p:cNvSpPr txBox="1">
            <a:spLocks noChangeArrowheads="1"/>
          </p:cNvSpPr>
          <p:nvPr/>
        </p:nvSpPr>
        <p:spPr bwMode="auto">
          <a:xfrm>
            <a:off x="3962400" y="5181600"/>
            <a:ext cx="6078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T(u)</a:t>
            </a:r>
          </a:p>
        </p:txBody>
      </p:sp>
      <p:sp>
        <p:nvSpPr>
          <p:cNvPr id="19481" name="Text Box 28"/>
          <p:cNvSpPr txBox="1">
            <a:spLocks noChangeArrowheads="1"/>
          </p:cNvSpPr>
          <p:nvPr/>
        </p:nvSpPr>
        <p:spPr bwMode="auto">
          <a:xfrm>
            <a:off x="5181600" y="4419600"/>
            <a:ext cx="5950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T(v)</a:t>
            </a:r>
          </a:p>
        </p:txBody>
      </p:sp>
      <p:sp>
        <p:nvSpPr>
          <p:cNvPr id="19482" name="Text Box 29"/>
          <p:cNvSpPr txBox="1">
            <a:spLocks noChangeArrowheads="1"/>
          </p:cNvSpPr>
          <p:nvPr/>
        </p:nvSpPr>
        <p:spPr bwMode="auto">
          <a:xfrm>
            <a:off x="8153400" y="3810000"/>
            <a:ext cx="5950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T(v)</a:t>
            </a:r>
          </a:p>
        </p:txBody>
      </p:sp>
      <p:sp>
        <p:nvSpPr>
          <p:cNvPr id="19483" name="Oval 30"/>
          <p:cNvSpPr>
            <a:spLocks noChangeArrowheads="1"/>
          </p:cNvSpPr>
          <p:nvPr/>
        </p:nvSpPr>
        <p:spPr bwMode="auto">
          <a:xfrm>
            <a:off x="3810000" y="5334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84" name="Oval 31"/>
          <p:cNvSpPr>
            <a:spLocks noChangeArrowheads="1"/>
          </p:cNvSpPr>
          <p:nvPr/>
        </p:nvSpPr>
        <p:spPr bwMode="auto">
          <a:xfrm>
            <a:off x="4953000" y="4572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85" name="Text Box 32"/>
          <p:cNvSpPr txBox="1">
            <a:spLocks noChangeArrowheads="1"/>
          </p:cNvSpPr>
          <p:nvPr/>
        </p:nvSpPr>
        <p:spPr bwMode="auto">
          <a:xfrm>
            <a:off x="349250" y="5527675"/>
            <a:ext cx="979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vertices</a:t>
            </a:r>
          </a:p>
        </p:txBody>
      </p:sp>
      <p:sp>
        <p:nvSpPr>
          <p:cNvPr id="19486" name="Text Box 33"/>
          <p:cNvSpPr txBox="1">
            <a:spLocks noChangeArrowheads="1"/>
          </p:cNvSpPr>
          <p:nvPr/>
        </p:nvSpPr>
        <p:spPr bwMode="auto">
          <a:xfrm>
            <a:off x="3810000" y="5562600"/>
            <a:ext cx="979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vertices</a:t>
            </a:r>
          </a:p>
        </p:txBody>
      </p:sp>
      <p:sp>
        <p:nvSpPr>
          <p:cNvPr id="19487" name="Text Box 34"/>
          <p:cNvSpPr txBox="1">
            <a:spLocks noChangeArrowheads="1"/>
          </p:cNvSpPr>
          <p:nvPr/>
        </p:nvSpPr>
        <p:spPr bwMode="auto">
          <a:xfrm>
            <a:off x="7011988" y="5527675"/>
            <a:ext cx="77457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pixels</a:t>
            </a:r>
          </a:p>
        </p:txBody>
      </p:sp>
      <p:sp>
        <p:nvSpPr>
          <p:cNvPr id="19488" name="Line 35"/>
          <p:cNvSpPr>
            <a:spLocks noChangeShapeType="1"/>
          </p:cNvSpPr>
          <p:nvPr/>
        </p:nvSpPr>
        <p:spPr bwMode="auto">
          <a:xfrm>
            <a:off x="1600200" y="5791200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89" name="Line 36"/>
          <p:cNvSpPr>
            <a:spLocks noChangeShapeType="1"/>
          </p:cNvSpPr>
          <p:nvPr/>
        </p:nvSpPr>
        <p:spPr bwMode="auto">
          <a:xfrm>
            <a:off x="5029200" y="5791200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490" name="Text Box 37"/>
          <p:cNvSpPr txBox="1">
            <a:spLocks noChangeArrowheads="1"/>
          </p:cNvSpPr>
          <p:nvPr/>
        </p:nvSpPr>
        <p:spPr bwMode="auto">
          <a:xfrm>
            <a:off x="7385050" y="2784475"/>
            <a:ext cx="77457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frame</a:t>
            </a:r>
          </a:p>
          <a:p>
            <a:r>
              <a:rPr lang="en-US">
                <a:solidFill>
                  <a:schemeClr val="bg1"/>
                </a:solidFill>
              </a:rPr>
              <a:t>buffer</a:t>
            </a:r>
          </a:p>
        </p:txBody>
      </p:sp>
      <p:sp>
        <p:nvSpPr>
          <p:cNvPr id="19491" name="Text Box 38"/>
          <p:cNvSpPr txBox="1">
            <a:spLocks noChangeArrowheads="1"/>
          </p:cNvSpPr>
          <p:nvPr/>
        </p:nvSpPr>
        <p:spPr bwMode="auto">
          <a:xfrm>
            <a:off x="3200400" y="2057400"/>
            <a:ext cx="28905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(from application program)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Notation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We will be working with both coordinate-free representations of transformations and representations within a particular frame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charset="0"/>
              </a:rPr>
              <a:t> </a:t>
            </a:r>
            <a:r>
              <a:rPr lang="en-US" sz="2700" dirty="0" smtClean="0">
                <a:latin typeface="Times New Roman" charset="0"/>
              </a:rPr>
              <a:t>P,Q, R:</a:t>
            </a:r>
            <a:r>
              <a:rPr lang="en-US" sz="2700" dirty="0" smtClean="0"/>
              <a:t> points in an affine space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>
                <a:latin typeface="Times New Roman" charset="0"/>
              </a:rPr>
              <a:t> u, v, w</a:t>
            </a:r>
            <a:r>
              <a:rPr lang="en-US" sz="2700" dirty="0" smtClean="0"/>
              <a:t>: vectors in an affine space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 </a:t>
            </a:r>
            <a:r>
              <a:rPr lang="en-US" sz="2700" dirty="0" smtClean="0">
                <a:latin typeface="Symbol" charset="2"/>
              </a:rPr>
              <a:t>a</a:t>
            </a:r>
            <a:r>
              <a:rPr lang="en-US" sz="2700" dirty="0" smtClean="0"/>
              <a:t>, </a:t>
            </a:r>
            <a:r>
              <a:rPr lang="en-US" sz="2700" dirty="0" smtClean="0">
                <a:latin typeface="Symbol" charset="2"/>
              </a:rPr>
              <a:t>b</a:t>
            </a:r>
            <a:r>
              <a:rPr lang="en-US" sz="2700" dirty="0" smtClean="0"/>
              <a:t>, </a:t>
            </a:r>
            <a:r>
              <a:rPr lang="en-US" sz="2700" dirty="0" smtClean="0">
                <a:latin typeface="Symbol" charset="2"/>
              </a:rPr>
              <a:t>g</a:t>
            </a:r>
            <a:r>
              <a:rPr lang="en-US" sz="2700" dirty="0" smtClean="0"/>
              <a:t>: scalars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 </a:t>
            </a:r>
            <a:r>
              <a:rPr lang="en-US" sz="2700" b="1" dirty="0" smtClean="0">
                <a:latin typeface="Times New Roman" charset="0"/>
              </a:rPr>
              <a:t>p</a:t>
            </a:r>
            <a:r>
              <a:rPr lang="en-US" sz="2700" dirty="0" smtClean="0"/>
              <a:t>, </a:t>
            </a:r>
            <a:r>
              <a:rPr lang="en-US" sz="2700" b="1" dirty="0" smtClean="0">
                <a:latin typeface="Times New Roman" charset="0"/>
              </a:rPr>
              <a:t>q</a:t>
            </a:r>
            <a:r>
              <a:rPr lang="en-US" sz="2700" dirty="0" smtClean="0"/>
              <a:t>, </a:t>
            </a:r>
            <a:r>
              <a:rPr lang="en-US" sz="2700" b="1" dirty="0" smtClean="0">
                <a:latin typeface="Times New Roman" charset="0"/>
              </a:rPr>
              <a:t>r</a:t>
            </a:r>
            <a:r>
              <a:rPr lang="en-US" sz="2700" dirty="0" smtClean="0"/>
              <a:t>: representations of points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	-array of 4 scalars in homogeneous coordinates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b="1" dirty="0" smtClean="0">
                <a:latin typeface="Times New Roman" charset="0"/>
              </a:rPr>
              <a:t> u</a:t>
            </a:r>
            <a:r>
              <a:rPr lang="en-US" sz="2700" dirty="0" smtClean="0"/>
              <a:t>, </a:t>
            </a:r>
            <a:r>
              <a:rPr lang="en-US" sz="2700" b="1" dirty="0" smtClean="0">
                <a:latin typeface="Times New Roman" charset="0"/>
              </a:rPr>
              <a:t>v</a:t>
            </a:r>
            <a:r>
              <a:rPr lang="en-US" sz="2700" dirty="0" smtClean="0"/>
              <a:t>, </a:t>
            </a:r>
            <a:r>
              <a:rPr lang="en-US" sz="2700" b="1" dirty="0" smtClean="0">
                <a:latin typeface="Times New Roman" charset="0"/>
              </a:rPr>
              <a:t>w</a:t>
            </a:r>
            <a:r>
              <a:rPr lang="en-US" sz="2700" dirty="0" smtClean="0"/>
              <a:t>: representations of points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700" dirty="0" smtClean="0"/>
              <a:t>	-array of 4 scalars in homogeneous coordinates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Translation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Move (translate, displace) a point to a new location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Displacement determined by a vector </a:t>
            </a:r>
            <a:r>
              <a:rPr lang="en-US" dirty="0" smtClean="0">
                <a:latin typeface="Times New Roman" charset="0"/>
              </a:rPr>
              <a:t>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Three degrees of freedom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P’=</a:t>
            </a:r>
            <a:r>
              <a:rPr lang="en-US" dirty="0" err="1" smtClean="0"/>
              <a:t>P+d</a:t>
            </a:r>
            <a:endParaRPr lang="en-US" dirty="0" smtClean="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2692400" y="3733800"/>
            <a:ext cx="33855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4927600" y="2209800"/>
            <a:ext cx="38985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P’</a:t>
            </a:r>
          </a:p>
        </p:txBody>
      </p:sp>
      <p:sp>
        <p:nvSpPr>
          <p:cNvPr id="21512" name="Oval 6"/>
          <p:cNvSpPr>
            <a:spLocks noChangeArrowheads="1"/>
          </p:cNvSpPr>
          <p:nvPr/>
        </p:nvSpPr>
        <p:spPr bwMode="auto">
          <a:xfrm>
            <a:off x="3021013" y="4073525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7"/>
          <p:cNvSpPr>
            <a:spLocks noChangeArrowheads="1"/>
          </p:cNvSpPr>
          <p:nvPr/>
        </p:nvSpPr>
        <p:spPr bwMode="auto">
          <a:xfrm>
            <a:off x="4849813" y="2549525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8"/>
          <p:cNvSpPr>
            <a:spLocks noChangeShapeType="1"/>
          </p:cNvSpPr>
          <p:nvPr/>
        </p:nvSpPr>
        <p:spPr bwMode="auto">
          <a:xfrm flipV="1">
            <a:off x="3173413" y="2701925"/>
            <a:ext cx="1676400" cy="1371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1515" name="Text Box 9"/>
          <p:cNvSpPr txBox="1">
            <a:spLocks noChangeArrowheads="1"/>
          </p:cNvSpPr>
          <p:nvPr/>
        </p:nvSpPr>
        <p:spPr bwMode="auto">
          <a:xfrm>
            <a:off x="4148138" y="320040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 many ways?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dirty="0" smtClean="0"/>
              <a:t>Although we can move a point to a new location in infinite ways, when we move many points there is usually only one way</a:t>
            </a:r>
          </a:p>
        </p:txBody>
      </p:sp>
      <p:pic>
        <p:nvPicPr>
          <p:cNvPr id="22534" name="Picture 5" descr="C:\BOOK\OpenGL\Paul Final\Art\jpeg\AN04F35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124200"/>
            <a:ext cx="21113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7" descr="C:\BOOK\OpenGL\Paul Final\Art\jpeg\AN04F35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895600"/>
            <a:ext cx="4237038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143000" y="5562600"/>
            <a:ext cx="80021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object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191000" y="5830669"/>
            <a:ext cx="354456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translation: every point displaced</a:t>
            </a:r>
          </a:p>
          <a:p>
            <a:r>
              <a:rPr lang="en-US" dirty="0">
                <a:solidFill>
                  <a:schemeClr val="bg1"/>
                </a:solidFill>
              </a:rPr>
              <a:t>        by same vector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Translation Using Representations</a:t>
            </a:r>
          </a:p>
        </p:txBody>
      </p:sp>
      <p:sp>
        <p:nvSpPr>
          <p:cNvPr id="2355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Using the homogeneous coordinate representation in some frame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p</a:t>
            </a:r>
            <a:r>
              <a:rPr lang="en-US" smtClean="0">
                <a:latin typeface="Times New Roman" charset="0"/>
              </a:rPr>
              <a:t>=[ x y z 1]</a:t>
            </a:r>
            <a:r>
              <a:rPr lang="en-US" baseline="30000" smtClean="0">
                <a:latin typeface="Times New Roman" charset="0"/>
              </a:rPr>
              <a:t>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p</a:t>
            </a:r>
            <a:r>
              <a:rPr lang="en-US" smtClean="0">
                <a:latin typeface="Times New Roman" charset="0"/>
              </a:rPr>
              <a:t>’=[x’ y’ z’ 1]</a:t>
            </a:r>
            <a:r>
              <a:rPr lang="en-US" baseline="30000" smtClean="0">
                <a:latin typeface="Times New Roman" charset="0"/>
              </a:rPr>
              <a:t>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Times New Roman" charset="0"/>
              </a:rPr>
              <a:t>     d</a:t>
            </a:r>
            <a:r>
              <a:rPr lang="en-US" smtClean="0">
                <a:latin typeface="Times New Roman" charset="0"/>
              </a:rPr>
              <a:t>=[dx dy dz 0]</a:t>
            </a:r>
            <a:r>
              <a:rPr lang="en-US" baseline="30000" smtClean="0">
                <a:latin typeface="Times New Roman" charset="0"/>
              </a:rPr>
              <a:t>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Hence</a:t>
            </a:r>
            <a:r>
              <a:rPr lang="en-US" b="1" smtClean="0">
                <a:latin typeface="Times New Roman" charset="0"/>
              </a:rPr>
              <a:t> p</a:t>
            </a:r>
            <a:r>
              <a:rPr lang="en-US" smtClean="0">
                <a:latin typeface="Times New Roman" charset="0"/>
              </a:rPr>
              <a:t>’ = </a:t>
            </a:r>
            <a:r>
              <a:rPr lang="en-US" b="1" smtClean="0">
                <a:latin typeface="Times New Roman" charset="0"/>
              </a:rPr>
              <a:t>p</a:t>
            </a:r>
            <a:r>
              <a:rPr lang="en-US" smtClean="0">
                <a:latin typeface="Times New Roman" charset="0"/>
              </a:rPr>
              <a:t> + </a:t>
            </a:r>
            <a:r>
              <a:rPr lang="en-US" b="1" smtClean="0">
                <a:latin typeface="Times New Roman" charset="0"/>
              </a:rPr>
              <a:t>d </a:t>
            </a:r>
            <a:r>
              <a:rPr lang="en-US" smtClean="0"/>
              <a:t>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charset="0"/>
              </a:rPr>
              <a:t>     x’=x+d</a:t>
            </a:r>
            <a:r>
              <a:rPr lang="en-US" sz="4300" baseline="-25000" smtClean="0">
                <a:latin typeface="Times New Roman" charset="0"/>
              </a:rPr>
              <a:t>x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charset="0"/>
              </a:rPr>
              <a:t>     y’=y+d</a:t>
            </a:r>
            <a:r>
              <a:rPr lang="en-US" sz="4300" baseline="-25000" smtClean="0">
                <a:latin typeface="Times New Roman" charset="0"/>
              </a:rPr>
              <a:t>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charset="0"/>
              </a:rPr>
              <a:t>     z’=z+d</a:t>
            </a:r>
            <a:r>
              <a:rPr lang="en-US" sz="4300" baseline="-25000" smtClean="0">
                <a:latin typeface="Times New Roman" charset="0"/>
              </a:rPr>
              <a:t>z</a:t>
            </a:r>
          </a:p>
        </p:txBody>
      </p:sp>
      <p:sp>
        <p:nvSpPr>
          <p:cNvPr id="23558" name="Line 1030"/>
          <p:cNvSpPr>
            <a:spLocks noChangeShapeType="1"/>
          </p:cNvSpPr>
          <p:nvPr/>
        </p:nvSpPr>
        <p:spPr bwMode="auto">
          <a:xfrm flipH="1" flipV="1">
            <a:off x="3733800" y="4648200"/>
            <a:ext cx="8382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3559" name="Text Box 1031"/>
          <p:cNvSpPr txBox="1">
            <a:spLocks noChangeArrowheads="1"/>
          </p:cNvSpPr>
          <p:nvPr/>
        </p:nvSpPr>
        <p:spPr bwMode="auto">
          <a:xfrm>
            <a:off x="4565650" y="4572000"/>
            <a:ext cx="3377848" cy="92333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note that this expression is in </a:t>
            </a:r>
          </a:p>
          <a:p>
            <a:r>
              <a:rPr lang="en-US" dirty="0">
                <a:solidFill>
                  <a:schemeClr val="bg1"/>
                </a:solidFill>
              </a:rPr>
              <a:t>four dimensions and expresses</a:t>
            </a:r>
          </a:p>
          <a:p>
            <a:r>
              <a:rPr lang="en-US" dirty="0">
                <a:solidFill>
                  <a:schemeClr val="bg1"/>
                </a:solidFill>
              </a:rPr>
              <a:t>point = vector + point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997</Words>
  <Application>Microsoft Office PowerPoint</Application>
  <PresentationFormat>On-screen Show (4:3)</PresentationFormat>
  <Paragraphs>185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Default Design</vt:lpstr>
      <vt:lpstr>Equation</vt:lpstr>
      <vt:lpstr>CS 480/680</vt:lpstr>
      <vt:lpstr>Objectives</vt:lpstr>
      <vt:lpstr>General Transformations</vt:lpstr>
      <vt:lpstr>Affine Transformations</vt:lpstr>
      <vt:lpstr>Pipeline Implementation</vt:lpstr>
      <vt:lpstr>Notation</vt:lpstr>
      <vt:lpstr>Translation</vt:lpstr>
      <vt:lpstr>How  many ways?</vt:lpstr>
      <vt:lpstr>Translation Using Representations</vt:lpstr>
      <vt:lpstr>Translation Matrix</vt:lpstr>
      <vt:lpstr>Rotation (2D)</vt:lpstr>
      <vt:lpstr>Rotation about the z axis</vt:lpstr>
      <vt:lpstr>Rotation Matrix</vt:lpstr>
      <vt:lpstr>Rotation about x and y axes</vt:lpstr>
      <vt:lpstr>Scaling</vt:lpstr>
      <vt:lpstr>Reflection</vt:lpstr>
      <vt:lpstr>Inverses</vt:lpstr>
      <vt:lpstr>Concatenation</vt:lpstr>
      <vt:lpstr>Order of Transformations</vt:lpstr>
      <vt:lpstr>General Rotation About the Origin</vt:lpstr>
      <vt:lpstr>Rotation About a Fixed Point other than the Origin</vt:lpstr>
      <vt:lpstr>Instancing</vt:lpstr>
      <vt:lpstr>Shear</vt:lpstr>
      <vt:lpstr>Shear Matrix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36</cp:revision>
  <dcterms:created xsi:type="dcterms:W3CDTF">2008-04-10T18:13:29Z</dcterms:created>
  <dcterms:modified xsi:type="dcterms:W3CDTF">2014-08-27T02:06:26Z</dcterms:modified>
  <cp:category>Business</cp:category>
</cp:coreProperties>
</file>