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29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D1D7"/>
    <a:srgbClr val="FFDB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1374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18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8/25/2013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9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OpenGL Transformations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Fall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Rotation about z axis by 30 degrees with a fixed point of (1.0, 2.0, 3.0)</a:t>
            </a:r>
          </a:p>
          <a:p>
            <a:pPr lvl="4"/>
            <a:endParaRPr lang="en-US" sz="1500" dirty="0" smtClean="0"/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glMatrixMode</a:t>
            </a:r>
            <a:r>
              <a:rPr lang="en-US" sz="2000" b="1" dirty="0" smtClean="0">
                <a:latin typeface="Courier New" charset="0"/>
              </a:rPr>
              <a:t>(GL_MODELVIEW);</a:t>
            </a:r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glLoadIdentity</a:t>
            </a:r>
            <a:r>
              <a:rPr lang="en-US" sz="2000" b="1" dirty="0" smtClean="0">
                <a:latin typeface="Courier New" charset="0"/>
              </a:rPr>
              <a:t>();</a:t>
            </a:r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glTranslatef</a:t>
            </a:r>
            <a:r>
              <a:rPr lang="en-US" sz="2000" b="1" dirty="0" smtClean="0">
                <a:latin typeface="Courier New" charset="0"/>
              </a:rPr>
              <a:t>(1.0, 2.0, 3.0);</a:t>
            </a:r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glRotatef</a:t>
            </a:r>
            <a:r>
              <a:rPr lang="en-US" sz="2000" b="1" dirty="0" smtClean="0">
                <a:latin typeface="Courier New" charset="0"/>
              </a:rPr>
              <a:t>(30.0, 0.0, 0.0, 1.0);</a:t>
            </a:r>
          </a:p>
          <a:p>
            <a:pPr lvl="2">
              <a:buNone/>
            </a:pPr>
            <a:r>
              <a:rPr lang="en-US" sz="2000" b="1" dirty="0" err="1" smtClean="0">
                <a:latin typeface="Courier New" charset="0"/>
              </a:rPr>
              <a:t>glTranslatef</a:t>
            </a:r>
            <a:r>
              <a:rPr lang="en-US" sz="2000" b="1" dirty="0" smtClean="0">
                <a:latin typeface="Courier New" charset="0"/>
              </a:rPr>
              <a:t>(-1.0, -2.0, -3.0);</a:t>
            </a:r>
          </a:p>
          <a:p>
            <a:pPr lvl="1"/>
            <a:endParaRPr lang="en-US" sz="2300" dirty="0" smtClean="0"/>
          </a:p>
          <a:p>
            <a:r>
              <a:rPr lang="en-US" sz="2700" dirty="0" smtClean="0"/>
              <a:t>Remember that last matrix specified in the program is the first applied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Arbitrary Matrices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Can load and multiply by matrices defined in the application program</a:t>
            </a: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glLoadMatrixf</a:t>
            </a:r>
            <a:r>
              <a:rPr lang="en-US" b="1" dirty="0" smtClean="0">
                <a:latin typeface="Courier New" charset="0"/>
              </a:rPr>
              <a:t>(m)</a:t>
            </a: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glMultMatrixf</a:t>
            </a:r>
            <a:r>
              <a:rPr lang="en-US" b="1" dirty="0" smtClean="0">
                <a:latin typeface="Courier New" charset="0"/>
              </a:rPr>
              <a:t>(m)</a:t>
            </a:r>
          </a:p>
          <a:p>
            <a:pPr lvl="2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The matrix </a:t>
            </a:r>
            <a:r>
              <a:rPr lang="en-US" b="1" dirty="0" smtClean="0">
                <a:latin typeface="Courier New" charset="0"/>
              </a:rPr>
              <a:t>m</a:t>
            </a:r>
            <a:r>
              <a:rPr lang="en-US" dirty="0" smtClean="0"/>
              <a:t> is a one dimension array of 16 elements which are the components of the desired 4 x 4 matrix stored by </a:t>
            </a:r>
            <a:r>
              <a:rPr lang="en-US" u="sng" dirty="0" smtClean="0"/>
              <a:t>columns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In </a:t>
            </a:r>
            <a:r>
              <a:rPr lang="en-US" sz="2700" b="1" dirty="0" err="1" smtClean="0">
                <a:latin typeface="Courier New" charset="0"/>
              </a:rPr>
              <a:t>glMultMatrixf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charset="0"/>
              </a:rPr>
              <a:t>m</a:t>
            </a:r>
            <a:r>
              <a:rPr lang="en-US" dirty="0" smtClean="0"/>
              <a:t> multiplies the existing matrix on the right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Matrix Stacks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many situations we want to save transformation matrices for use later</a:t>
            </a:r>
          </a:p>
          <a:p>
            <a:pPr lvl="1"/>
            <a:r>
              <a:rPr lang="en-US" dirty="0" smtClean="0"/>
              <a:t>Traversing hierarchical data structures (Chapter 10)</a:t>
            </a:r>
          </a:p>
          <a:p>
            <a:pPr lvl="1"/>
            <a:r>
              <a:rPr lang="en-US" dirty="0" smtClean="0"/>
              <a:t>Avoiding state changes when executing display lists</a:t>
            </a:r>
          </a:p>
          <a:p>
            <a:r>
              <a:rPr lang="en-US" dirty="0" smtClean="0"/>
              <a:t>OpenGL maintains stacks for each type of matrix</a:t>
            </a:r>
          </a:p>
          <a:p>
            <a:pPr lvl="1"/>
            <a:r>
              <a:rPr lang="en-US" dirty="0" smtClean="0"/>
              <a:t>Access present type (as set by </a:t>
            </a:r>
            <a:r>
              <a:rPr lang="en-US" b="1" dirty="0" err="1" smtClean="0">
                <a:latin typeface="Courier New" charset="0"/>
              </a:rPr>
              <a:t>glMatrixMode</a:t>
            </a:r>
            <a:r>
              <a:rPr lang="en-US" b="1" dirty="0" smtClean="0">
                <a:latin typeface="Courier New" charset="0"/>
              </a:rPr>
              <a:t>)</a:t>
            </a:r>
            <a:r>
              <a:rPr lang="en-US" dirty="0" smtClean="0"/>
              <a:t> by</a:t>
            </a:r>
          </a:p>
          <a:p>
            <a:pPr lvl="2"/>
            <a:r>
              <a:rPr lang="en-US" sz="2000" b="1" dirty="0" err="1" smtClean="0">
                <a:latin typeface="Courier New" charset="0"/>
              </a:rPr>
              <a:t>glPushMatrix</a:t>
            </a:r>
            <a:r>
              <a:rPr lang="en-US" sz="2000" b="1" dirty="0" smtClean="0">
                <a:latin typeface="Courier New" charset="0"/>
              </a:rPr>
              <a:t>()</a:t>
            </a:r>
          </a:p>
          <a:p>
            <a:pPr lvl="2"/>
            <a:r>
              <a:rPr lang="en-US" sz="2000" b="1" dirty="0" err="1" smtClean="0">
                <a:latin typeface="Courier New" charset="0"/>
              </a:rPr>
              <a:t>glPopMatrix</a:t>
            </a:r>
            <a:r>
              <a:rPr lang="en-US" sz="2000" b="1" dirty="0" smtClean="0">
                <a:latin typeface="Courier New" charset="0"/>
              </a:rPr>
              <a:t>()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Back Matrices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/>
              <a:t>Can also access matrices (and other parts of the state) by </a:t>
            </a:r>
            <a:r>
              <a:rPr lang="en-US" sz="2700" i="1" dirty="0" smtClean="0"/>
              <a:t>query </a:t>
            </a:r>
            <a:r>
              <a:rPr lang="en-US" sz="2700" dirty="0" smtClean="0"/>
              <a:t>functions</a:t>
            </a: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glGetIntegerv</a:t>
            </a:r>
            <a:endParaRPr lang="en-US" b="1" dirty="0" smtClean="0">
              <a:latin typeface="Courier New" charset="0"/>
            </a:endParaRP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glGetFloatv</a:t>
            </a:r>
            <a:endParaRPr lang="en-US" b="1" dirty="0" smtClean="0">
              <a:latin typeface="Courier New" charset="0"/>
            </a:endParaRP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glGetBooleanv</a:t>
            </a:r>
            <a:endParaRPr lang="en-US" b="1" dirty="0" smtClean="0">
              <a:latin typeface="Courier New" charset="0"/>
            </a:endParaRP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glGetDoublev</a:t>
            </a:r>
            <a:endParaRPr lang="en-US" b="1" dirty="0" smtClean="0">
              <a:latin typeface="Courier New" charset="0"/>
            </a:endParaRP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glIsEnabled</a:t>
            </a:r>
            <a:endParaRPr lang="en-US" b="1" dirty="0" smtClean="0">
              <a:latin typeface="Courier New" charset="0"/>
            </a:endParaRPr>
          </a:p>
          <a:p>
            <a:pPr lvl="2">
              <a:buNone/>
            </a:pPr>
            <a:endParaRPr lang="en-US" b="1" dirty="0" smtClean="0">
              <a:latin typeface="Courier New" charset="0"/>
            </a:endParaRPr>
          </a:p>
          <a:p>
            <a:r>
              <a:rPr lang="en-US" sz="2700" dirty="0" smtClean="0"/>
              <a:t>For matrices, we use as</a:t>
            </a:r>
          </a:p>
          <a:p>
            <a:pPr lvl="2">
              <a:buNone/>
            </a:pPr>
            <a:r>
              <a:rPr lang="en-US" b="1" dirty="0" smtClean="0">
                <a:latin typeface="Courier New" charset="0"/>
              </a:rPr>
              <a:t>double m[16];</a:t>
            </a:r>
          </a:p>
          <a:p>
            <a:pPr lvl="2">
              <a:buNone/>
            </a:pPr>
            <a:r>
              <a:rPr lang="en-US" b="1" dirty="0" err="1" smtClean="0">
                <a:latin typeface="Courier New" charset="0"/>
              </a:rPr>
              <a:t>glGetFloatv</a:t>
            </a:r>
            <a:r>
              <a:rPr lang="en-US" b="1" dirty="0" smtClean="0">
                <a:latin typeface="Courier New" charset="0"/>
              </a:rPr>
              <a:t>(GL_MODELVIEW, m);</a:t>
            </a:r>
          </a:p>
          <a:p>
            <a:endParaRPr lang="en-US" sz="27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Using Transformations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Example: use idle function to rotate a cube and mouse function to change direction of rotation </a:t>
            </a:r>
          </a:p>
          <a:p>
            <a:r>
              <a:rPr lang="en-US" sz="2700" smtClean="0"/>
              <a:t>Start with a program that draws a cube</a:t>
            </a:r>
            <a:r>
              <a:rPr lang="en-US" smtClean="0"/>
              <a:t> (</a:t>
            </a:r>
            <a:r>
              <a:rPr lang="en-US" sz="2400" b="1" smtClean="0">
                <a:latin typeface="Courier New" charset="0"/>
              </a:rPr>
              <a:t>colorcube.c</a:t>
            </a:r>
            <a:r>
              <a:rPr lang="en-US" smtClean="0"/>
              <a:t>) </a:t>
            </a:r>
            <a:r>
              <a:rPr lang="en-US" sz="2700" smtClean="0"/>
              <a:t>in a standard way</a:t>
            </a:r>
          </a:p>
          <a:p>
            <a:pPr lvl="1"/>
            <a:r>
              <a:rPr lang="en-US" smtClean="0"/>
              <a:t>Centered at origin</a:t>
            </a:r>
          </a:p>
          <a:p>
            <a:pPr lvl="1"/>
            <a:r>
              <a:rPr lang="en-US" smtClean="0"/>
              <a:t>Sides aligned with axes</a:t>
            </a:r>
          </a:p>
          <a:p>
            <a:pPr lvl="1"/>
            <a:r>
              <a:rPr lang="en-US" smtClean="0"/>
              <a:t>Will discuss modeling in next lecture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main.c </a:t>
            </a:r>
          </a:p>
        </p:txBody>
      </p:sp>
      <p:sp>
        <p:nvSpPr>
          <p:cNvPr id="29701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void main(int argc, char **argv)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{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glutInit(&amp;argc, argv);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glutInitDisplayMode(GLUT_DOUBLE | GLUT_RGB |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   GLUT_DEPTH);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glutInitWindowSize(500, 500);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glutCreateWindow("colorcube");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glutReshapeFunc(myReshape);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glutDisplayFunc(display);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glutIdleFunc(spinCube);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glutMouseFunc(mouse);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glEnable(GL_DEPTH_TEST);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    glutMainLoop();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Idle and Mouse callbacks</a:t>
            </a:r>
          </a:p>
        </p:txBody>
      </p:sp>
      <p:sp>
        <p:nvSpPr>
          <p:cNvPr id="30725" name="Text Box 5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8077200" cy="5105400"/>
          </a:xfrm>
          <a:noFill/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void </a:t>
            </a:r>
            <a:r>
              <a:rPr lang="en-US" sz="2000" b="1" dirty="0" err="1" smtClean="0">
                <a:latin typeface="Courier New" charset="0"/>
              </a:rPr>
              <a:t>spinCube</a:t>
            </a:r>
            <a:r>
              <a:rPr lang="en-US" sz="2000" b="1" dirty="0" smtClean="0">
                <a:latin typeface="Courier New" charset="0"/>
              </a:rPr>
              <a:t>()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	theta[axis] += 2.0;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	if( theta[axis] &gt; 360.0 ) theta[axis] -= 360.0;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	</a:t>
            </a:r>
            <a:r>
              <a:rPr lang="en-US" sz="2000" b="1" dirty="0" err="1" smtClean="0">
                <a:latin typeface="Courier New" charset="0"/>
              </a:rPr>
              <a:t>glutPostRedisplay</a:t>
            </a:r>
            <a:r>
              <a:rPr lang="en-US" sz="2000" b="1" dirty="0" smtClean="0">
                <a:latin typeface="Courier New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}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void mouse(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</a:t>
            </a:r>
            <a:r>
              <a:rPr lang="en-US" sz="2000" b="1" dirty="0" err="1" smtClean="0">
                <a:latin typeface="Courier New" charset="0"/>
              </a:rPr>
              <a:t>btn</a:t>
            </a:r>
            <a:r>
              <a:rPr lang="en-US" sz="2000" b="1" dirty="0" smtClean="0">
                <a:latin typeface="Courier New" charset="0"/>
              </a:rPr>
              <a:t>, 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state, 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x, </a:t>
            </a:r>
            <a:r>
              <a:rPr lang="en-US" sz="2000" b="1" dirty="0" err="1" smtClean="0">
                <a:latin typeface="Courier New" charset="0"/>
              </a:rPr>
              <a:t>int</a:t>
            </a:r>
            <a:r>
              <a:rPr lang="en-US" sz="2000" b="1" dirty="0" smtClean="0">
                <a:latin typeface="Courier New" charset="0"/>
              </a:rPr>
              <a:t> y)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{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if(</a:t>
            </a:r>
            <a:r>
              <a:rPr lang="en-US" sz="2000" b="1" dirty="0" err="1" smtClean="0">
                <a:latin typeface="Courier New" charset="0"/>
              </a:rPr>
              <a:t>btn</a:t>
            </a:r>
            <a:r>
              <a:rPr lang="en-US" sz="2000" b="1" dirty="0" smtClean="0">
                <a:latin typeface="Courier New" charset="0"/>
              </a:rPr>
              <a:t>==GLUT_LEFT_BUTTON &amp;&amp; state == GLUT_DOWN) 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        axis = 0;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if(</a:t>
            </a:r>
            <a:r>
              <a:rPr lang="en-US" sz="2000" b="1" dirty="0" err="1" smtClean="0">
                <a:latin typeface="Courier New" charset="0"/>
              </a:rPr>
              <a:t>btn</a:t>
            </a:r>
            <a:r>
              <a:rPr lang="en-US" sz="2000" b="1" dirty="0" smtClean="0">
                <a:latin typeface="Courier New" charset="0"/>
              </a:rPr>
              <a:t>==GLUT_MIDDLE_BUTTON &amp;&amp; state == GLUT_DOWN) 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        axis = 1;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if(</a:t>
            </a:r>
            <a:r>
              <a:rPr lang="en-US" sz="2000" b="1" dirty="0" err="1" smtClean="0">
                <a:latin typeface="Courier New" charset="0"/>
              </a:rPr>
              <a:t>btn</a:t>
            </a:r>
            <a:r>
              <a:rPr lang="en-US" sz="2000" b="1" dirty="0" smtClean="0">
                <a:latin typeface="Courier New" charset="0"/>
              </a:rPr>
              <a:t>==GLUT_RIGHT_BUTTON &amp;&amp; state == GLUT_DOWN) 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           axis = 2;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dirty="0" smtClean="0">
              <a:latin typeface="Courier New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Display callback</a:t>
            </a:r>
          </a:p>
        </p:txBody>
      </p:sp>
      <p:sp>
        <p:nvSpPr>
          <p:cNvPr id="31749" name="Text Box 5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4525963"/>
          </a:xfrm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void display()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glClear</a:t>
            </a:r>
            <a:r>
              <a:rPr lang="en-US" sz="2000" b="1" dirty="0" smtClean="0">
                <a:latin typeface="Courier New" charset="0"/>
              </a:rPr>
              <a:t>(GL_COLOR_BUFFER_BIT | GL_DEPTH_BUFFER_BIT);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glLoadIdentity</a:t>
            </a:r>
            <a:r>
              <a:rPr lang="en-US" sz="2000" b="1" dirty="0" smtClean="0">
                <a:latin typeface="Courier New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glRotatef</a:t>
            </a:r>
            <a:r>
              <a:rPr lang="en-US" sz="2000" b="1" dirty="0" smtClean="0">
                <a:latin typeface="Courier New" charset="0"/>
              </a:rPr>
              <a:t>(theta[0], 1.0, 0.0, 0.0);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glRotatef</a:t>
            </a:r>
            <a:r>
              <a:rPr lang="en-US" sz="2000" b="1" dirty="0" smtClean="0">
                <a:latin typeface="Courier New" charset="0"/>
              </a:rPr>
              <a:t>(theta[1], 0.0, 1.0, 0.0);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glRotatef</a:t>
            </a:r>
            <a:r>
              <a:rPr lang="en-US" sz="2000" b="1" dirty="0" smtClean="0">
                <a:latin typeface="Courier New" charset="0"/>
              </a:rPr>
              <a:t>(theta[2], 0.0, 0.0, 1.0);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colorcube</a:t>
            </a:r>
            <a:r>
              <a:rPr lang="en-US" sz="2000" b="1" dirty="0" smtClean="0">
                <a:latin typeface="Courier New" charset="0"/>
              </a:rPr>
              <a:t>();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   </a:t>
            </a:r>
            <a:r>
              <a:rPr lang="en-US" sz="2000" b="1" dirty="0" err="1" smtClean="0">
                <a:latin typeface="Courier New" charset="0"/>
              </a:rPr>
              <a:t>glutSwapBuffers</a:t>
            </a:r>
            <a:r>
              <a:rPr lang="en-US" sz="2000" b="1" dirty="0" smtClean="0">
                <a:latin typeface="Courier New" charset="0"/>
              </a:rPr>
              <a:t>();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000" b="1" dirty="0" smtClean="0">
                <a:latin typeface="Courier New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dirty="0" smtClean="0">
              <a:latin typeface="Courier New" charset="0"/>
            </a:endParaRPr>
          </a:p>
          <a:p>
            <a:r>
              <a:rPr lang="en-US" sz="2000" dirty="0" smtClean="0">
                <a:latin typeface="Arial" charset="0"/>
              </a:rPr>
              <a:t>Note that because of the fixed form of callbacks, variables such as  </a:t>
            </a:r>
            <a:r>
              <a:rPr lang="en-US" sz="2400" b="1" dirty="0" smtClean="0">
                <a:latin typeface="Courier New" charset="0"/>
              </a:rPr>
              <a:t>theta</a:t>
            </a:r>
            <a:r>
              <a:rPr lang="en-US" sz="2000" dirty="0" smtClean="0">
                <a:latin typeface="Arial" charset="0"/>
              </a:rPr>
              <a:t> and </a:t>
            </a:r>
            <a:r>
              <a:rPr lang="en-US" sz="2400" b="1" dirty="0" smtClean="0">
                <a:latin typeface="Courier New" charset="0"/>
              </a:rPr>
              <a:t>axis</a:t>
            </a:r>
            <a:r>
              <a:rPr lang="en-US" sz="2000" dirty="0" smtClean="0">
                <a:latin typeface="Arial" charset="0"/>
              </a:rPr>
              <a:t> must be defined as </a:t>
            </a:r>
            <a:r>
              <a:rPr lang="en-US" sz="2000" dirty="0" err="1" smtClean="0">
                <a:latin typeface="Arial" charset="0"/>
              </a:rPr>
              <a:t>globals</a:t>
            </a:r>
            <a:endParaRPr lang="en-US" sz="2000" dirty="0" smtClean="0">
              <a:latin typeface="Arial" charset="0"/>
            </a:endParaRPr>
          </a:p>
          <a:p>
            <a:r>
              <a:rPr lang="en-US" sz="2000" dirty="0" smtClean="0">
                <a:latin typeface="Arial" charset="0"/>
              </a:rPr>
              <a:t>Camera information is in standard reshape callback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000" b="1" dirty="0" smtClean="0">
              <a:latin typeface="Courier New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Model-view Matrix</a:t>
            </a:r>
          </a:p>
        </p:txBody>
      </p:sp>
      <p:sp>
        <p:nvSpPr>
          <p:cNvPr id="3277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In OpenGL the model-view matrix is used to</a:t>
            </a:r>
          </a:p>
          <a:p>
            <a:pPr lvl="1"/>
            <a:r>
              <a:rPr lang="en-US" smtClean="0"/>
              <a:t>Position the camera</a:t>
            </a:r>
          </a:p>
          <a:p>
            <a:pPr lvl="2"/>
            <a:r>
              <a:rPr lang="en-US" sz="2400" smtClean="0"/>
              <a:t>Can be done by rotations and translations but is often easier to use </a:t>
            </a:r>
            <a:r>
              <a:rPr lang="en-US" b="1" smtClean="0">
                <a:latin typeface="Courier New" charset="0"/>
              </a:rPr>
              <a:t>gluLookAt </a:t>
            </a:r>
          </a:p>
          <a:p>
            <a:pPr lvl="1"/>
            <a:r>
              <a:rPr lang="en-US" smtClean="0"/>
              <a:t>Build models of objects </a:t>
            </a:r>
          </a:p>
          <a:p>
            <a:r>
              <a:rPr lang="en-US" sz="2800" smtClean="0"/>
              <a:t>The projection matrix is used to define the view volume and to select a camera lens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smtClean="0"/>
              <a:t>Model-view and Projection Matrices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Although both are manipulated by the same functions, we have to be careful because incremental changes are always made by postmultiplication</a:t>
            </a:r>
          </a:p>
          <a:p>
            <a:pPr lvl="1"/>
            <a:r>
              <a:rPr lang="en-US" sz="2400" smtClean="0"/>
              <a:t>For example, rotating model-view and projection matrices by the same matrix are not equivalent operations. Postmultiplication of the model-view matrix is equivalent to premultiplication of the projection matrix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how to carry out transformations in OpenGL</a:t>
            </a:r>
          </a:p>
          <a:p>
            <a:pPr lvl="1"/>
            <a:r>
              <a:rPr lang="en-US" dirty="0" smtClean="0"/>
              <a:t>Rotation</a:t>
            </a:r>
          </a:p>
          <a:p>
            <a:pPr lvl="1"/>
            <a:r>
              <a:rPr lang="en-US" dirty="0" smtClean="0"/>
              <a:t>Translation </a:t>
            </a:r>
          </a:p>
          <a:p>
            <a:pPr lvl="1"/>
            <a:r>
              <a:rPr lang="en-US" dirty="0" smtClean="0"/>
              <a:t>Scaling</a:t>
            </a:r>
          </a:p>
          <a:p>
            <a:r>
              <a:rPr lang="en-US" dirty="0" smtClean="0"/>
              <a:t>Introduce </a:t>
            </a:r>
            <a:r>
              <a:rPr lang="en-US" dirty="0" err="1" smtClean="0"/>
              <a:t>mat.h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vec.h</a:t>
            </a:r>
            <a:r>
              <a:rPr lang="en-US" dirty="0" smtClean="0"/>
              <a:t> transformations</a:t>
            </a:r>
          </a:p>
          <a:p>
            <a:pPr lvl="1"/>
            <a:r>
              <a:rPr lang="en-US" dirty="0" smtClean="0"/>
              <a:t>Model-view</a:t>
            </a:r>
          </a:p>
          <a:p>
            <a:pPr lvl="1"/>
            <a:r>
              <a:rPr lang="en-US" dirty="0" smtClean="0"/>
              <a:t>Projection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Smooth Rotation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From a practical standpoint, we are often want to use transformations to move and reorient an object smoothly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Problem: find a sequence of model-view matrices </a:t>
            </a:r>
            <a:r>
              <a:rPr lang="en-US" b="1" dirty="0" smtClean="0">
                <a:latin typeface="Times New Roman" charset="0"/>
              </a:rPr>
              <a:t>M</a:t>
            </a:r>
            <a:r>
              <a:rPr lang="en-US" b="1" baseline="-25000" dirty="0" smtClean="0">
                <a:latin typeface="Times New Roman" charset="0"/>
              </a:rPr>
              <a:t>0</a:t>
            </a:r>
            <a:r>
              <a:rPr lang="en-US" dirty="0" smtClean="0">
                <a:latin typeface="Times New Roman" charset="0"/>
              </a:rPr>
              <a:t>,</a:t>
            </a:r>
            <a:r>
              <a:rPr lang="en-US" b="1" dirty="0" smtClean="0">
                <a:latin typeface="Times New Roman" charset="0"/>
              </a:rPr>
              <a:t>M</a:t>
            </a:r>
            <a:r>
              <a:rPr lang="en-US" b="1" baseline="-25000" dirty="0" smtClean="0">
                <a:latin typeface="Times New Roman" charset="0"/>
              </a:rPr>
              <a:t>1</a:t>
            </a:r>
            <a:r>
              <a:rPr lang="en-US" dirty="0" smtClean="0">
                <a:latin typeface="Times New Roman" charset="0"/>
              </a:rPr>
              <a:t>,…..,</a:t>
            </a:r>
            <a:r>
              <a:rPr lang="en-US" b="1" dirty="0" err="1" smtClean="0">
                <a:latin typeface="Times New Roman" charset="0"/>
              </a:rPr>
              <a:t>M</a:t>
            </a:r>
            <a:r>
              <a:rPr lang="en-US" b="1" baseline="-25000" dirty="0" err="1" smtClean="0">
                <a:latin typeface="Times New Roman" charset="0"/>
              </a:rPr>
              <a:t>n</a:t>
            </a:r>
            <a:r>
              <a:rPr lang="en-US" dirty="0" smtClean="0"/>
              <a:t> so that when they are applied successively to one or more objects we see a smooth transition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For orientating an object, we can use the fact that every rotation corresponds to part of a great circle on a sphere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Find the axis of rotation and angle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Virtual trackball (see text)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Incremental Rotation 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Consider the two approaches</a:t>
            </a:r>
          </a:p>
          <a:p>
            <a:pPr lvl="1"/>
            <a:r>
              <a:rPr lang="en-US" smtClean="0"/>
              <a:t>For a sequence of rotation matrices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0</a:t>
            </a:r>
            <a:r>
              <a:rPr lang="en-US" smtClean="0">
                <a:latin typeface="Times New Roman" charset="0"/>
              </a:rPr>
              <a:t>,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1</a:t>
            </a:r>
            <a:r>
              <a:rPr lang="en-US" smtClean="0">
                <a:latin typeface="Times New Roman" charset="0"/>
              </a:rPr>
              <a:t>,…..,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n</a:t>
            </a:r>
            <a:r>
              <a:rPr lang="en-US" sz="3000" smtClean="0"/>
              <a:t> , </a:t>
            </a:r>
            <a:r>
              <a:rPr lang="en-US" smtClean="0"/>
              <a:t>find the Euler angles for each and use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i</a:t>
            </a:r>
            <a:r>
              <a:rPr lang="en-US" b="1" smtClean="0">
                <a:latin typeface="Times New Roman" charset="0"/>
              </a:rPr>
              <a:t>= R</a:t>
            </a:r>
            <a:r>
              <a:rPr lang="en-US" b="1" baseline="-25000" smtClean="0">
                <a:latin typeface="Times New Roman" charset="0"/>
              </a:rPr>
              <a:t>iz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iy </a:t>
            </a:r>
            <a:r>
              <a:rPr lang="en-US" b="1" smtClean="0">
                <a:latin typeface="Times New Roman" charset="0"/>
              </a:rPr>
              <a:t>R</a:t>
            </a:r>
            <a:r>
              <a:rPr lang="en-US" b="1" baseline="-25000" smtClean="0">
                <a:latin typeface="Times New Roman" charset="0"/>
              </a:rPr>
              <a:t>ix</a:t>
            </a:r>
          </a:p>
          <a:p>
            <a:pPr lvl="2"/>
            <a:r>
              <a:rPr lang="en-US" sz="2400" smtClean="0"/>
              <a:t>Not very efficient</a:t>
            </a:r>
            <a:r>
              <a:rPr lang="en-US" sz="2400" b="1" baseline="-25000" smtClean="0">
                <a:latin typeface="Times New Roman" charset="0"/>
              </a:rPr>
              <a:t> </a:t>
            </a:r>
          </a:p>
          <a:p>
            <a:pPr lvl="1"/>
            <a:r>
              <a:rPr lang="en-US" smtClean="0"/>
              <a:t>Use the final positions to determine the axis and angle of rotation, then increment only the angle</a:t>
            </a:r>
          </a:p>
          <a:p>
            <a:r>
              <a:rPr lang="en-US" sz="2700" smtClean="0"/>
              <a:t>Quaternions can be more efficient</a:t>
            </a:r>
            <a:r>
              <a:rPr lang="en-US" smtClean="0"/>
              <a:t> </a:t>
            </a:r>
            <a:r>
              <a:rPr lang="en-US" sz="2700" smtClean="0"/>
              <a:t>than either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Quaternions</a:t>
            </a:r>
          </a:p>
        </p:txBody>
      </p:sp>
      <p:sp>
        <p:nvSpPr>
          <p:cNvPr id="3686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dirty="0" smtClean="0"/>
              <a:t>Extension of imaginary numbers from two to three dimensions</a:t>
            </a:r>
          </a:p>
          <a:p>
            <a:pPr>
              <a:lnSpc>
                <a:spcPct val="90000"/>
              </a:lnSpc>
            </a:pPr>
            <a:r>
              <a:rPr lang="en-US" sz="2700" dirty="0" smtClean="0"/>
              <a:t>Requires one real and three imaginary components </a:t>
            </a:r>
            <a:r>
              <a:rPr lang="en-US" sz="2700" b="1" dirty="0" err="1" smtClean="0">
                <a:latin typeface="Times New Roman" charset="0"/>
              </a:rPr>
              <a:t>i</a:t>
            </a:r>
            <a:r>
              <a:rPr lang="en-US" sz="2700" i="1" dirty="0" smtClean="0">
                <a:latin typeface="Times New Roman" charset="0"/>
              </a:rPr>
              <a:t>,</a:t>
            </a:r>
            <a:r>
              <a:rPr lang="en-US" sz="2700" b="1" i="1" dirty="0" smtClean="0">
                <a:latin typeface="Times New Roman" charset="0"/>
              </a:rPr>
              <a:t> </a:t>
            </a:r>
            <a:r>
              <a:rPr lang="en-US" sz="2700" b="1" dirty="0" smtClean="0">
                <a:latin typeface="Times New Roman" charset="0"/>
              </a:rPr>
              <a:t>j</a:t>
            </a:r>
            <a:r>
              <a:rPr lang="en-US" sz="2700" i="1" dirty="0" smtClean="0">
                <a:latin typeface="Times New Roman" charset="0"/>
              </a:rPr>
              <a:t>, </a:t>
            </a:r>
            <a:r>
              <a:rPr lang="en-US" sz="2700" b="1" dirty="0" smtClean="0">
                <a:latin typeface="Times New Roman" charset="0"/>
              </a:rPr>
              <a:t>k</a:t>
            </a:r>
            <a:endParaRPr lang="en-US" sz="2700" dirty="0" smtClean="0"/>
          </a:p>
          <a:p>
            <a:pPr lvl="2">
              <a:lnSpc>
                <a:spcPct val="90000"/>
              </a:lnSpc>
              <a:buNone/>
            </a:pPr>
            <a:r>
              <a:rPr lang="en-US" sz="2000" i="1" dirty="0" smtClean="0"/>
              <a:t>q=q</a:t>
            </a:r>
            <a:r>
              <a:rPr lang="en-US" sz="2000" baseline="-25000" dirty="0" smtClean="0"/>
              <a:t>0</a:t>
            </a:r>
            <a:r>
              <a:rPr lang="en-US" sz="2000" i="1" dirty="0" smtClean="0"/>
              <a:t>+q</a:t>
            </a:r>
            <a:r>
              <a:rPr lang="en-US" sz="2000" baseline="-25000" dirty="0" smtClean="0"/>
              <a:t>1</a:t>
            </a:r>
            <a:r>
              <a:rPr lang="en-US" sz="2000" b="1" dirty="0" smtClean="0"/>
              <a:t>i</a:t>
            </a:r>
            <a:r>
              <a:rPr lang="en-US" sz="2000" i="1" dirty="0" smtClean="0"/>
              <a:t>+q</a:t>
            </a:r>
            <a:r>
              <a:rPr lang="en-US" sz="2000" baseline="-25000" dirty="0" smtClean="0"/>
              <a:t>2</a:t>
            </a:r>
            <a:r>
              <a:rPr lang="en-US" sz="2000" b="1" dirty="0" smtClean="0"/>
              <a:t>j</a:t>
            </a:r>
            <a:r>
              <a:rPr lang="en-US" sz="2000" i="1" dirty="0" smtClean="0"/>
              <a:t>+q</a:t>
            </a:r>
            <a:r>
              <a:rPr lang="en-US" sz="2000" baseline="-25000" dirty="0" smtClean="0"/>
              <a:t>3</a:t>
            </a:r>
            <a:r>
              <a:rPr lang="en-US" sz="2000" b="1" dirty="0" smtClean="0"/>
              <a:t>k</a:t>
            </a: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2700" i="1" dirty="0" smtClean="0"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700" dirty="0" err="1" smtClean="0"/>
              <a:t>Quaternions</a:t>
            </a:r>
            <a:r>
              <a:rPr lang="en-US" sz="2700" dirty="0" smtClean="0"/>
              <a:t> can express rotations on sphere smoothly and efficiently. </a:t>
            </a:r>
            <a:r>
              <a:rPr lang="en-US" sz="2800" dirty="0" smtClean="0"/>
              <a:t>Process: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Model-view matrix </a:t>
            </a:r>
            <a:r>
              <a:rPr lang="en-US" sz="2200" dirty="0" smtClean="0">
                <a:sym typeface="Symbol" charset="2"/>
              </a:rPr>
              <a:t> </a:t>
            </a:r>
            <a:r>
              <a:rPr lang="en-US" sz="2200" dirty="0" smtClean="0"/>
              <a:t>quaternion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Carry out operations with </a:t>
            </a:r>
            <a:r>
              <a:rPr lang="en-US" sz="2200" dirty="0" err="1" smtClean="0"/>
              <a:t>quaternions</a:t>
            </a:r>
            <a:endParaRPr lang="en-US" sz="2200" dirty="0" smtClean="0"/>
          </a:p>
          <a:p>
            <a:pPr lvl="1">
              <a:lnSpc>
                <a:spcPct val="90000"/>
              </a:lnSpc>
            </a:pPr>
            <a:r>
              <a:rPr lang="en-US" sz="2200" dirty="0" smtClean="0"/>
              <a:t>Quaternion </a:t>
            </a:r>
            <a:r>
              <a:rPr lang="en-US" sz="2200" dirty="0" smtClean="0">
                <a:sym typeface="Symbol" charset="2"/>
              </a:rPr>
              <a:t></a:t>
            </a:r>
            <a:r>
              <a:rPr lang="en-US" sz="2200" dirty="0" smtClean="0"/>
              <a:t> Model-view matrix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Interfaces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700" smtClean="0"/>
              <a:t>One of the major problems in interactive computer graphics is how to use two-dimensional devices such as a mouse to interface with three dimensional obejcts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Example: how to form an instance matrix?</a:t>
            </a:r>
          </a:p>
          <a:p>
            <a:pPr>
              <a:lnSpc>
                <a:spcPct val="90000"/>
              </a:lnSpc>
            </a:pPr>
            <a:r>
              <a:rPr lang="en-US" sz="2700" smtClean="0"/>
              <a:t>Some alternatives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Virtual trackball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3D input devices such as the spaceball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Use areas of the screen</a:t>
            </a:r>
          </a:p>
          <a:p>
            <a:pPr lvl="2">
              <a:lnSpc>
                <a:spcPct val="90000"/>
              </a:lnSpc>
            </a:pPr>
            <a:r>
              <a:rPr lang="en-US" sz="2400" smtClean="0"/>
              <a:t>Distance from center controls angle, position, scale depending on mouse button depressed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 3.1OpenGL Matrices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In OpenGL matrices were part of the state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Multiple types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Model-View (</a:t>
            </a:r>
            <a:r>
              <a:rPr lang="en-US" b="1" dirty="0" smtClean="0">
                <a:latin typeface="Courier New" charset="0"/>
              </a:rPr>
              <a:t>GL_MODELVIEW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Projection (</a:t>
            </a:r>
            <a:r>
              <a:rPr lang="en-US" b="1" dirty="0" smtClean="0">
                <a:latin typeface="Courier New" charset="0"/>
              </a:rPr>
              <a:t>GL_PROJECTION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Texture (</a:t>
            </a:r>
            <a:r>
              <a:rPr lang="en-US" b="1" dirty="0" smtClean="0">
                <a:latin typeface="Courier New" charset="0"/>
              </a:rPr>
              <a:t>GL_TEXTURE</a:t>
            </a:r>
            <a:r>
              <a:rPr lang="en-US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Color(</a:t>
            </a:r>
            <a:r>
              <a:rPr lang="en-US" b="1" dirty="0" smtClean="0">
                <a:latin typeface="Courier New" charset="0"/>
              </a:rPr>
              <a:t>GL_COLOR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Single set of functions for manipulation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Select which to manipulated by</a:t>
            </a:r>
          </a:p>
          <a:p>
            <a:pPr lvl="1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glMatrixMode</a:t>
            </a:r>
            <a:r>
              <a:rPr lang="en-US" b="1" dirty="0" smtClean="0">
                <a:latin typeface="Courier New" charset="0"/>
              </a:rPr>
              <a:t>(GL_MODELVIEW);</a:t>
            </a:r>
          </a:p>
          <a:p>
            <a:pPr lvl="1">
              <a:lnSpc>
                <a:spcPct val="90000"/>
              </a:lnSpc>
            </a:pPr>
            <a:r>
              <a:rPr lang="en-US" b="1" dirty="0" err="1" smtClean="0">
                <a:latin typeface="Courier New" charset="0"/>
              </a:rPr>
              <a:t>glMatrixMode</a:t>
            </a:r>
            <a:r>
              <a:rPr lang="en-US" b="1" dirty="0" smtClean="0">
                <a:latin typeface="Courier New" charset="0"/>
              </a:rPr>
              <a:t>(GL_PROJECTION);</a:t>
            </a:r>
          </a:p>
          <a:p>
            <a:pPr>
              <a:lnSpc>
                <a:spcPct val="90000"/>
              </a:lnSpc>
            </a:pPr>
            <a:endParaRPr lang="en-US" b="1" dirty="0" smtClean="0">
              <a:latin typeface="Courier New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Transformation Matrix (CTM)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700" smtClean="0"/>
              <a:t>Conceptually there is a 4 x 4 homogeneous coordinate matrix, the </a:t>
            </a:r>
            <a:r>
              <a:rPr lang="en-US" sz="2700" i="1" smtClean="0"/>
              <a:t>current transformation matrix</a:t>
            </a:r>
            <a:r>
              <a:rPr lang="en-US" sz="2700" smtClean="0"/>
              <a:t> (CTM) that is part of the state and is applied to all vertices that pass down the pipeline</a:t>
            </a:r>
          </a:p>
          <a:p>
            <a:r>
              <a:rPr lang="en-US" sz="2700" smtClean="0"/>
              <a:t>The CTM is defined in the user program and loaded into a transformation unit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76400" y="5334000"/>
            <a:ext cx="4267200" cy="685800"/>
            <a:chOff x="1056" y="2400"/>
            <a:chExt cx="2688" cy="432"/>
          </a:xfrm>
        </p:grpSpPr>
        <p:sp>
          <p:nvSpPr>
            <p:cNvPr id="18446" name="Rectangle 4"/>
            <p:cNvSpPr>
              <a:spLocks noChangeArrowheads="1"/>
            </p:cNvSpPr>
            <p:nvPr/>
          </p:nvSpPr>
          <p:spPr bwMode="auto">
            <a:xfrm>
              <a:off x="1776" y="2400"/>
              <a:ext cx="1248" cy="4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7" name="Line 5"/>
            <p:cNvSpPr>
              <a:spLocks noChangeShapeType="1"/>
            </p:cNvSpPr>
            <p:nvPr/>
          </p:nvSpPr>
          <p:spPr bwMode="auto">
            <a:xfrm>
              <a:off x="1056" y="2640"/>
              <a:ext cx="72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  <p:sp>
          <p:nvSpPr>
            <p:cNvPr id="18448" name="Line 6"/>
            <p:cNvSpPr>
              <a:spLocks noChangeShapeType="1"/>
            </p:cNvSpPr>
            <p:nvPr/>
          </p:nvSpPr>
          <p:spPr bwMode="auto">
            <a:xfrm>
              <a:off x="3024" y="2640"/>
              <a:ext cx="72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triangle" w="med" len="med"/>
            </a:ln>
          </p:spPr>
          <p:txBody>
            <a:bodyPr anchor="ctr" anchorCtr="1"/>
            <a:lstStyle/>
            <a:p>
              <a:endParaRPr lang="en-US"/>
            </a:p>
          </p:txBody>
        </p:sp>
      </p:grp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3429000" y="5486400"/>
            <a:ext cx="8445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/>
              <a:t>CTM</a:t>
            </a:r>
          </a:p>
        </p:txBody>
      </p:sp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457200" y="54864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8441" name="Text Box 10"/>
          <p:cNvSpPr txBox="1">
            <a:spLocks noChangeArrowheads="1"/>
          </p:cNvSpPr>
          <p:nvPr/>
        </p:nvSpPr>
        <p:spPr bwMode="auto">
          <a:xfrm>
            <a:off x="6096000" y="5486400"/>
            <a:ext cx="9797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vertices</a:t>
            </a:r>
          </a:p>
        </p:txBody>
      </p:sp>
      <p:sp>
        <p:nvSpPr>
          <p:cNvPr id="18442" name="Text Box 11"/>
          <p:cNvSpPr txBox="1">
            <a:spLocks noChangeArrowheads="1"/>
          </p:cNvSpPr>
          <p:nvPr/>
        </p:nvSpPr>
        <p:spPr bwMode="auto">
          <a:xfrm>
            <a:off x="2133600" y="5029200"/>
            <a:ext cx="32573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8443" name="Text Box 12"/>
          <p:cNvSpPr txBox="1">
            <a:spLocks noChangeArrowheads="1"/>
          </p:cNvSpPr>
          <p:nvPr/>
        </p:nvSpPr>
        <p:spPr bwMode="auto">
          <a:xfrm>
            <a:off x="5105400" y="4953000"/>
            <a:ext cx="81945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’=</a:t>
            </a:r>
            <a:r>
              <a:rPr lang="en-US" b="1">
                <a:solidFill>
                  <a:schemeClr val="bg1"/>
                </a:solidFill>
              </a:rPr>
              <a:t>Cp</a:t>
            </a:r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3733800" y="4876800"/>
            <a:ext cx="0" cy="45720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3886200" y="4648200"/>
            <a:ext cx="35137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C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 smtClean="0"/>
              <a:t>CTM operations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700" dirty="0" smtClean="0"/>
              <a:t>The CTM can be altered either by loading a new CTM or by </a:t>
            </a:r>
            <a:r>
              <a:rPr lang="en-US" sz="2700" dirty="0" err="1" smtClean="0"/>
              <a:t>postmutiplication</a:t>
            </a:r>
            <a:endParaRPr lang="en-US" sz="2700" dirty="0" smtClean="0"/>
          </a:p>
          <a:p>
            <a:endParaRPr lang="en-US" sz="2700" dirty="0" smtClean="0"/>
          </a:p>
          <a:p>
            <a:pPr lvl="2">
              <a:buNone/>
            </a:pPr>
            <a:r>
              <a:rPr lang="en-US" sz="2000" dirty="0" smtClean="0"/>
              <a:t>Load an identity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I</a:t>
            </a:r>
          </a:p>
          <a:p>
            <a:pPr lvl="2">
              <a:buNone/>
            </a:pPr>
            <a:r>
              <a:rPr lang="en-US" sz="2000" dirty="0" smtClean="0"/>
              <a:t>Load an arbitrary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M</a:t>
            </a:r>
          </a:p>
          <a:p>
            <a:pPr lvl="2">
              <a:buNone/>
            </a:pPr>
            <a:endParaRPr lang="en-US" sz="2000" b="1" dirty="0" smtClean="0"/>
          </a:p>
          <a:p>
            <a:pPr lvl="2">
              <a:buNone/>
            </a:pPr>
            <a:r>
              <a:rPr lang="en-US" sz="2000" dirty="0" smtClean="0"/>
              <a:t>Load a translation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T</a:t>
            </a:r>
          </a:p>
          <a:p>
            <a:pPr lvl="2">
              <a:buNone/>
            </a:pPr>
            <a:r>
              <a:rPr lang="en-US" sz="2000" dirty="0" smtClean="0"/>
              <a:t>Load a rotation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</a:p>
          <a:p>
            <a:pPr lvl="2">
              <a:buNone/>
            </a:pPr>
            <a:r>
              <a:rPr lang="en-US" sz="2000" dirty="0" smtClean="0"/>
              <a:t>Load a scaling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S</a:t>
            </a:r>
          </a:p>
          <a:p>
            <a:pPr lvl="2">
              <a:buNone/>
            </a:pPr>
            <a:endParaRPr lang="en-US" sz="2000" b="1" dirty="0" smtClean="0"/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an arbitrary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CM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translation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CT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rotation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</a:t>
            </a:r>
            <a:r>
              <a:rPr lang="en-US" sz="2000" dirty="0" smtClean="0"/>
              <a:t> </a:t>
            </a:r>
            <a:r>
              <a:rPr lang="en-US" sz="2000" b="1" dirty="0" smtClean="0"/>
              <a:t>R</a:t>
            </a:r>
          </a:p>
          <a:p>
            <a:pPr lvl="2">
              <a:buNone/>
            </a:pPr>
            <a:r>
              <a:rPr lang="en-US" sz="2000" dirty="0" err="1" smtClean="0"/>
              <a:t>Postmultiply</a:t>
            </a:r>
            <a:r>
              <a:rPr lang="en-US" sz="2000" dirty="0" smtClean="0"/>
              <a:t> by a scaling matrix:</a:t>
            </a:r>
            <a:r>
              <a:rPr lang="en-US" sz="2000" b="1" dirty="0" smtClean="0"/>
              <a:t> C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charset="2"/>
              </a:rPr>
              <a:t></a:t>
            </a:r>
            <a:r>
              <a:rPr lang="en-US" sz="2000" dirty="0" smtClean="0"/>
              <a:t> </a:t>
            </a:r>
            <a:r>
              <a:rPr lang="en-US" sz="2000" b="1" dirty="0" smtClean="0"/>
              <a:t>C</a:t>
            </a:r>
            <a:r>
              <a:rPr lang="en-US" sz="2000" dirty="0" smtClean="0"/>
              <a:t> </a:t>
            </a:r>
            <a:r>
              <a:rPr lang="en-US" sz="2000" b="1" dirty="0" smtClean="0"/>
              <a:t>S</a:t>
            </a:r>
          </a:p>
          <a:p>
            <a:pPr>
              <a:buNone/>
            </a:pPr>
            <a:endParaRPr lang="en-US" sz="27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 about a Fixed Point</a:t>
            </a:r>
          </a:p>
        </p:txBody>
      </p:sp>
      <p:sp>
        <p:nvSpPr>
          <p:cNvPr id="20485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Start with identity matrix:</a:t>
            </a:r>
            <a:r>
              <a:rPr lang="en-US" sz="2400" b="1" smtClean="0">
                <a:latin typeface="Times New Roman" charset="0"/>
              </a:rPr>
              <a:t> 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I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Move fixed point to origin: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</a:t>
            </a:r>
            <a:endParaRPr lang="en-US" sz="2400" baseline="3000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Rotate: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Move fixed point back: </a:t>
            </a: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 </a:t>
            </a:r>
            <a:r>
              <a:rPr lang="en-US" sz="2400" baseline="30000" smtClean="0">
                <a:latin typeface="Times New Roman" charset="0"/>
              </a:rPr>
              <a:t>-1</a:t>
            </a:r>
            <a:endParaRPr lang="en-US" sz="2400" b="1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Result</a:t>
            </a:r>
            <a:r>
              <a:rPr lang="en-US" sz="2400" smtClean="0">
                <a:latin typeface="Times New Roman" charset="0"/>
              </a:rPr>
              <a:t>:</a:t>
            </a:r>
            <a:r>
              <a:rPr lang="en-US" sz="2400" b="1" smtClean="0">
                <a:latin typeface="Times New Roman" charset="0"/>
              </a:rPr>
              <a:t> C = TR T </a:t>
            </a:r>
            <a:r>
              <a:rPr lang="en-US" sz="2400" baseline="30000" smtClean="0">
                <a:latin typeface="Times New Roman" charset="0"/>
              </a:rPr>
              <a:t>–1</a:t>
            </a:r>
            <a:r>
              <a:rPr lang="en-US" sz="2400" b="1" smtClean="0">
                <a:latin typeface="Times New Roman" charset="0"/>
              </a:rPr>
              <a:t> </a:t>
            </a:r>
            <a:r>
              <a:rPr lang="en-US" sz="2400" smtClean="0"/>
              <a:t>which is </a:t>
            </a:r>
            <a:r>
              <a:rPr lang="en-US" sz="2400" b="1" smtClean="0"/>
              <a:t>backwards</a:t>
            </a:r>
            <a:r>
              <a:rPr lang="en-US" sz="2400" smtClean="0">
                <a:latin typeface="Times New Roman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sz="2400" smtClean="0">
              <a:latin typeface="Times New Roman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This result is a consequence of doing postmultiplications.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smtClean="0">
                <a:latin typeface="Times New Roman" charset="0"/>
              </a:rPr>
              <a:t>Let’s try again.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smtClean="0">
                <a:latin typeface="Times New Roman" charset="0"/>
              </a:rPr>
              <a:t>Reversing the Order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We want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 = T </a:t>
            </a:r>
            <a:r>
              <a:rPr lang="en-US" sz="2400" baseline="30000" smtClean="0">
                <a:latin typeface="Times New Roman" charset="0"/>
              </a:rPr>
              <a:t>–1</a:t>
            </a:r>
            <a:r>
              <a:rPr lang="en-US" sz="2400" b="1" smtClean="0">
                <a:latin typeface="Times New Roman" charset="0"/>
              </a:rPr>
              <a:t> R T 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so we must do the operations in the following order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I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 </a:t>
            </a:r>
            <a:r>
              <a:rPr lang="en-US" sz="2400" baseline="30000" smtClean="0">
                <a:latin typeface="Times New Roman" charset="0"/>
              </a:rPr>
              <a:t>-1</a:t>
            </a: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CR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b="1" smtClean="0">
                <a:latin typeface="Times New Roman" charset="0"/>
              </a:rPr>
              <a:t>C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smtClean="0">
                <a:latin typeface="Times New Roman" charset="0"/>
                <a:sym typeface="Symbol" charset="2"/>
              </a:rPr>
              <a:t></a:t>
            </a:r>
            <a:r>
              <a:rPr lang="en-US" sz="2400" smtClean="0">
                <a:latin typeface="Times New Roman" charset="0"/>
              </a:rPr>
              <a:t> </a:t>
            </a:r>
            <a:r>
              <a:rPr lang="en-US" sz="2400" b="1" smtClean="0">
                <a:latin typeface="Times New Roman" charset="0"/>
              </a:rPr>
              <a:t>CT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b="1" smtClean="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Each operation corresponds to one function call in the program.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400" smtClean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400" smtClean="0"/>
              <a:t>Note that the last operation specified is the first executed in the program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CTM in OpenGL 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OpenGL has a model-view and a projection matrix in the pipeline which are concatenated together to form the CTM</a:t>
            </a:r>
          </a:p>
          <a:p>
            <a:r>
              <a:rPr lang="en-US" smtClean="0"/>
              <a:t>Can manipulate each by first setting the correct matrix mode</a:t>
            </a:r>
          </a:p>
        </p:txBody>
      </p:sp>
      <p:pic>
        <p:nvPicPr>
          <p:cNvPr id="22534" name="Picture 5" descr="C:\BOOK\OpenGL\Paul Final\Art\jpeg\AN04F6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860925"/>
            <a:ext cx="61880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Rotation, Translation, Scaling</a:t>
            </a:r>
          </a:p>
        </p:txBody>
      </p:sp>
      <p:sp>
        <p:nvSpPr>
          <p:cNvPr id="23557" name="Text Box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b="1" dirty="0" err="1" smtClean="0">
                <a:latin typeface="Courier New" charset="0"/>
              </a:rPr>
              <a:t>glRotatef</a:t>
            </a:r>
            <a:r>
              <a:rPr lang="en-US" sz="2400" b="1" dirty="0" smtClean="0">
                <a:latin typeface="Courier New" charset="0"/>
              </a:rPr>
              <a:t>(theta, </a:t>
            </a:r>
            <a:r>
              <a:rPr lang="en-US" sz="2400" b="1" dirty="0" err="1" smtClean="0">
                <a:latin typeface="Courier New" charset="0"/>
              </a:rPr>
              <a:t>vx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vy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vz</a:t>
            </a:r>
            <a:r>
              <a:rPr lang="en-US" sz="2400" b="1" dirty="0" smtClean="0">
                <a:latin typeface="Courier New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endParaRPr lang="en-US" sz="2400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2400" dirty="0" smtClean="0">
                <a:latin typeface="Arial" charset="0"/>
              </a:rPr>
              <a:t>Load an identity matrix:</a:t>
            </a:r>
          </a:p>
          <a:p>
            <a:pPr>
              <a:spcBef>
                <a:spcPct val="0"/>
              </a:spcBef>
              <a:buNone/>
            </a:pPr>
            <a:r>
              <a:rPr lang="en-US" sz="2400" dirty="0" smtClean="0">
                <a:latin typeface="Arial" charset="0"/>
              </a:rPr>
              <a:t>	</a:t>
            </a:r>
            <a:r>
              <a:rPr lang="en-US" sz="2400" b="1" dirty="0" err="1" smtClean="0">
                <a:latin typeface="Courier New" charset="0"/>
              </a:rPr>
              <a:t>glLoadIdentity</a:t>
            </a:r>
            <a:r>
              <a:rPr lang="en-US" sz="2400" b="1" dirty="0" smtClean="0">
                <a:latin typeface="Courier New" charset="0"/>
              </a:rPr>
              <a:t>()</a:t>
            </a:r>
          </a:p>
          <a:p>
            <a:pPr>
              <a:spcBef>
                <a:spcPct val="0"/>
              </a:spcBef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None/>
            </a:pPr>
            <a:r>
              <a:rPr lang="en-US" sz="2400" dirty="0" smtClean="0"/>
              <a:t>Multiply on right:</a:t>
            </a:r>
          </a:p>
          <a:p>
            <a:pPr>
              <a:spcBef>
                <a:spcPct val="0"/>
              </a:spcBef>
              <a:buNone/>
            </a:pPr>
            <a:r>
              <a:rPr lang="en-US" sz="2400" b="1" dirty="0" smtClean="0">
                <a:latin typeface="Courier New" charset="0"/>
              </a:rPr>
              <a:t>	theta</a:t>
            </a:r>
            <a:r>
              <a:rPr lang="en-US" sz="2400" dirty="0" smtClean="0">
                <a:latin typeface="Arial" charset="0"/>
              </a:rPr>
              <a:t> in degrees, </a:t>
            </a:r>
          </a:p>
          <a:p>
            <a:pPr>
              <a:spcBef>
                <a:spcPct val="0"/>
              </a:spcBef>
              <a:buNone/>
            </a:pPr>
            <a:r>
              <a:rPr lang="en-US" sz="2400" dirty="0" smtClean="0">
                <a:latin typeface="Arial" charset="0"/>
              </a:rPr>
              <a:t>	(</a:t>
            </a:r>
            <a:r>
              <a:rPr lang="en-US" sz="2400" b="1" dirty="0" err="1" smtClean="0">
                <a:latin typeface="Courier New" charset="0"/>
              </a:rPr>
              <a:t>vx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vy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vz</a:t>
            </a:r>
            <a:r>
              <a:rPr lang="en-US" sz="2400" dirty="0" smtClean="0">
                <a:latin typeface="Arial" charset="0"/>
              </a:rPr>
              <a:t>) define axis of rotation</a:t>
            </a:r>
          </a:p>
          <a:p>
            <a:pPr>
              <a:spcBef>
                <a:spcPct val="0"/>
              </a:spcBef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r>
              <a:rPr lang="en-US" sz="2400" b="1" dirty="0" err="1" smtClean="0">
                <a:latin typeface="Courier New" charset="0"/>
              </a:rPr>
              <a:t>glTranslatef</a:t>
            </a:r>
            <a:r>
              <a:rPr lang="en-US" sz="2400" b="1" dirty="0" smtClean="0">
                <a:latin typeface="Courier New" charset="0"/>
              </a:rPr>
              <a:t>(</a:t>
            </a:r>
            <a:r>
              <a:rPr lang="en-US" sz="2400" b="1" dirty="0" err="1" smtClean="0">
                <a:latin typeface="Courier New" charset="0"/>
              </a:rPr>
              <a:t>dx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dy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dz</a:t>
            </a:r>
            <a:r>
              <a:rPr lang="en-US" sz="2400" b="1" dirty="0" smtClean="0">
                <a:latin typeface="Courier New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r>
              <a:rPr lang="en-US" sz="2400" b="1" dirty="0" err="1" smtClean="0">
                <a:latin typeface="Courier New" charset="0"/>
              </a:rPr>
              <a:t>glScalef</a:t>
            </a:r>
            <a:r>
              <a:rPr lang="en-US" sz="2400" b="1" dirty="0" smtClean="0">
                <a:latin typeface="Courier New" charset="0"/>
              </a:rPr>
              <a:t>( </a:t>
            </a:r>
            <a:r>
              <a:rPr lang="en-US" sz="2400" b="1" dirty="0" err="1" smtClean="0">
                <a:latin typeface="Courier New" charset="0"/>
              </a:rPr>
              <a:t>sx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sy</a:t>
            </a:r>
            <a:r>
              <a:rPr lang="en-US" sz="2400" b="1" dirty="0" smtClean="0">
                <a:latin typeface="Courier New" charset="0"/>
              </a:rPr>
              <a:t>, </a:t>
            </a:r>
            <a:r>
              <a:rPr lang="en-US" sz="2400" b="1" dirty="0" err="1" smtClean="0">
                <a:latin typeface="Courier New" charset="0"/>
              </a:rPr>
              <a:t>sz</a:t>
            </a:r>
            <a:r>
              <a:rPr lang="en-US" sz="2400" b="1" dirty="0" smtClean="0">
                <a:latin typeface="Courier New" charset="0"/>
              </a:rPr>
              <a:t>)</a:t>
            </a:r>
          </a:p>
          <a:p>
            <a:pPr>
              <a:spcBef>
                <a:spcPct val="0"/>
              </a:spcBef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None/>
            </a:pPr>
            <a:r>
              <a:rPr lang="en-US" sz="2400" dirty="0" smtClean="0"/>
              <a:t>Each has a float (f) and double (d) format (</a:t>
            </a:r>
            <a:r>
              <a:rPr lang="en-US" sz="2400" b="1" dirty="0" err="1" smtClean="0">
                <a:latin typeface="Courier New" charset="0"/>
              </a:rPr>
              <a:t>glScaled</a:t>
            </a:r>
            <a:r>
              <a:rPr lang="en-US" sz="2400" dirty="0" smtClean="0"/>
              <a:t>)</a:t>
            </a:r>
          </a:p>
          <a:p>
            <a:pPr>
              <a:spcBef>
                <a:spcPct val="0"/>
              </a:spcBef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endParaRPr lang="en-US" sz="2400" dirty="0" smtClean="0">
              <a:latin typeface="Arial" charset="0"/>
            </a:endParaRPr>
          </a:p>
          <a:p>
            <a:pPr>
              <a:spcBef>
                <a:spcPct val="0"/>
              </a:spcBef>
              <a:buNone/>
            </a:pPr>
            <a:endParaRPr lang="en-US" sz="2400" dirty="0" smtClean="0"/>
          </a:p>
          <a:p>
            <a:pPr>
              <a:spcBef>
                <a:spcPct val="0"/>
              </a:spcBef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None/>
            </a:pPr>
            <a:endParaRPr lang="en-US" sz="2400" dirty="0" smtClean="0"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b="1" dirty="0" smtClean="0">
              <a:latin typeface="Courier New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sz="2400" b="1" dirty="0" smtClean="0">
              <a:latin typeface="Courier New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1119</Words>
  <Application>Microsoft Office PowerPoint</Application>
  <PresentationFormat>On-screen Show (4:3)</PresentationFormat>
  <Paragraphs>218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CS 480/680</vt:lpstr>
      <vt:lpstr>Objectives</vt:lpstr>
      <vt:lpstr>Pre 3.1OpenGL Matrices</vt:lpstr>
      <vt:lpstr>Current Transformation Matrix (CTM)</vt:lpstr>
      <vt:lpstr>CTM operations</vt:lpstr>
      <vt:lpstr>Rotation about a Fixed Point</vt:lpstr>
      <vt:lpstr>Reversing the Order</vt:lpstr>
      <vt:lpstr>CTM in OpenGL </vt:lpstr>
      <vt:lpstr>Rotation, Translation, Scaling</vt:lpstr>
      <vt:lpstr>Example</vt:lpstr>
      <vt:lpstr>Arbitrary Matrices</vt:lpstr>
      <vt:lpstr>Matrix Stacks</vt:lpstr>
      <vt:lpstr>Reading Back Matrices</vt:lpstr>
      <vt:lpstr>Using Transformations</vt:lpstr>
      <vt:lpstr>main.c </vt:lpstr>
      <vt:lpstr>Idle and Mouse callbacks</vt:lpstr>
      <vt:lpstr>Display callback</vt:lpstr>
      <vt:lpstr>Using the Model-view Matrix</vt:lpstr>
      <vt:lpstr>Model-view and Projection Matrices</vt:lpstr>
      <vt:lpstr>Smooth Rotation</vt:lpstr>
      <vt:lpstr>Incremental Rotation </vt:lpstr>
      <vt:lpstr>Quaternions</vt:lpstr>
      <vt:lpstr>Interfaces</vt:lpstr>
      <vt:lpstr>PowerPoint Presentation</vt:lpstr>
    </vt:vector>
  </TitlesOfParts>
  <Manager>David</Manager>
  <Company>Presentationfx.com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37</cp:revision>
  <dcterms:created xsi:type="dcterms:W3CDTF">2008-04-10T18:13:29Z</dcterms:created>
  <dcterms:modified xsi:type="dcterms:W3CDTF">2013-08-26T01:03:26Z</dcterms:modified>
  <cp:category>Business</cp:category>
</cp:coreProperties>
</file>