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1" r:id="rId3"/>
    <p:sldId id="318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24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9" r:id="rId31"/>
    <p:sldId id="320" r:id="rId32"/>
    <p:sldId id="321" r:id="rId33"/>
    <p:sldId id="322" r:id="rId34"/>
    <p:sldId id="323" r:id="rId35"/>
    <p:sldId id="290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8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766EC4B-A3AB-4ECD-A3A2-E2B0393628B2}" type="datetimeFigureOut">
              <a:rPr lang="en-US"/>
              <a:pPr>
                <a:defRPr/>
              </a:pPr>
              <a:t>10/9/2011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F9C664-8BC8-4896-A90E-6FA8E9AFA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B9AF6B5-F82C-4504-BC92-E84FB87608DA}" type="datetimeFigureOut">
              <a:rPr lang="en-US"/>
              <a:pPr>
                <a:defRPr/>
              </a:pPr>
              <a:t>10/9/2011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B78688-7C55-4DA4-BC94-8AD35C0CC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8C0A1A-50E2-4915-9E0E-4CD267613EAD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BA74F-9781-442D-A0A0-B8C0329ED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3A03C-A709-4D02-B684-0EB5C9F3E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607C3-9EF9-4B5F-8453-60D227C90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ECD85-3087-41E3-810A-D832DC07D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4B198-CA7D-454E-931E-9A1FBD091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BB4AC-FAC9-47ED-ABDA-1D8480884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3067F-5B2F-4B59-A54E-5908AC69C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333F8-5722-4DAE-AD8A-A6EC30BD8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0C556-C840-4006-9741-10CD154EC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60CEB-9C8F-4A69-A716-5A2F42512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93B2B-9A89-4198-B098-5444AC24A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00ED3-8B20-44F9-B1B4-A67BD1D47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AC976CA7-6CE5-4DF9-A6AC-4D9EE38C6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smtClean="0">
                <a:solidFill>
                  <a:schemeClr val="bg1"/>
                </a:solidFill>
              </a:rPr>
              <a:t>Building Models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Modeling a Cube</a:t>
            </a:r>
          </a:p>
        </p:txBody>
      </p:sp>
      <p:sp>
        <p:nvSpPr>
          <p:cNvPr id="25602" name="Text Box 5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848600" cy="4525963"/>
          </a:xfrm>
        </p:spPr>
        <p:txBody>
          <a:bodyPr/>
          <a:lstStyle/>
          <a:p>
            <a:r>
              <a:rPr lang="en-US" sz="2000" smtClean="0"/>
              <a:t>Model a color cube for rotating cube program</a:t>
            </a:r>
          </a:p>
          <a:p>
            <a:r>
              <a:rPr lang="en-US" sz="2000" smtClean="0"/>
              <a:t>Define global arrays for vertices and colors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smtClean="0">
              <a:latin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GLfloat vertices[][3] =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{{-1.0,-1.0,-1.0},{1.0,-1.0,-1.0},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{1.0,1.0,-1.0}, {-1.0,1.0,-1.0},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{-1.0,-1.0,1.0},{1.0,-1.0,1.0},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{1.0,1.0,1.0}, {-1.0,1.0,1.0}};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smtClean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GLfloat colors[][3] = {{0.0,0.0,0.0},{1.0,0.0,0.0},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{1.0,1.0,0.0}, {0.0,1.0,0.0}, 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{0.0,0.0,1.0}, {1.0,0.0,1.0}, </a:t>
            </a:r>
          </a:p>
          <a:p>
            <a:pPr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{1.0,1.0,1.0}, {0.0,1.0,1.0}};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Drawing a triangle from a list of indices 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Draw a triangle from a list of indices into the array </a:t>
            </a:r>
            <a:r>
              <a:rPr lang="en-US" sz="2300" b="1" smtClean="0">
                <a:latin typeface="Courier New" pitchFamily="49" charset="0"/>
              </a:rPr>
              <a:t>vertices</a:t>
            </a:r>
            <a:r>
              <a:rPr lang="en-US" sz="2700" smtClean="0"/>
              <a:t> and assign a color to each index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void triangle(int a, int b, int c, int d)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{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vcolors[i] = colors[d];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position[i] = vertices[a];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vcolors[i+1] = colors[d];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position[i+1] = vertices[a];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vcolors[i+2] = colors[d];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position[i+2] = vertices[a];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i+=3;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 cube from faces</a:t>
            </a:r>
          </a:p>
        </p:txBody>
      </p:sp>
      <p:sp>
        <p:nvSpPr>
          <p:cNvPr id="27650" name="Text Box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void colorcube(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quad(0,3,2,1);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quad(2,3,7,6);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quad(0,4,7,3);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quad(1,2,6,5);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quad(4,5,6,7);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    quad(0,1,5,4);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smtClean="0">
              <a:latin typeface="Courier New" pitchFamily="49" charset="0"/>
            </a:endParaRPr>
          </a:p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Note that vertices are ordered so that we obtain correct outward facing normals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smtClean="0">
              <a:latin typeface="Courier New" pitchFamily="49" charset="0"/>
            </a:endParaRPr>
          </a:p>
        </p:txBody>
      </p:sp>
      <p:grpSp>
        <p:nvGrpSpPr>
          <p:cNvPr id="27651" name="Group 12"/>
          <p:cNvGrpSpPr>
            <a:grpSpLocks/>
          </p:cNvGrpSpPr>
          <p:nvPr/>
        </p:nvGrpSpPr>
        <p:grpSpPr bwMode="auto">
          <a:xfrm>
            <a:off x="5029200" y="2514600"/>
            <a:ext cx="1905000" cy="2286000"/>
            <a:chOff x="3168" y="1584"/>
            <a:chExt cx="1200" cy="1440"/>
          </a:xfrm>
        </p:grpSpPr>
        <p:sp>
          <p:nvSpPr>
            <p:cNvPr id="27660" name="Rectangle 6"/>
            <p:cNvSpPr>
              <a:spLocks noChangeArrowheads="1"/>
            </p:cNvSpPr>
            <p:nvPr/>
          </p:nvSpPr>
          <p:spPr bwMode="auto">
            <a:xfrm>
              <a:off x="3168" y="2112"/>
              <a:ext cx="912" cy="912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Rectangle 7"/>
            <p:cNvSpPr>
              <a:spLocks noChangeArrowheads="1"/>
            </p:cNvSpPr>
            <p:nvPr/>
          </p:nvSpPr>
          <p:spPr bwMode="auto">
            <a:xfrm>
              <a:off x="3456" y="1584"/>
              <a:ext cx="912" cy="912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Line 8"/>
            <p:cNvSpPr>
              <a:spLocks noChangeShapeType="1"/>
            </p:cNvSpPr>
            <p:nvPr/>
          </p:nvSpPr>
          <p:spPr bwMode="auto">
            <a:xfrm flipH="1">
              <a:off x="3168" y="1584"/>
              <a:ext cx="288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7663" name="Line 9"/>
            <p:cNvSpPr>
              <a:spLocks noChangeShapeType="1"/>
            </p:cNvSpPr>
            <p:nvPr/>
          </p:nvSpPr>
          <p:spPr bwMode="auto">
            <a:xfrm flipH="1">
              <a:off x="3168" y="2496"/>
              <a:ext cx="288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7664" name="Line 10"/>
            <p:cNvSpPr>
              <a:spLocks noChangeShapeType="1"/>
            </p:cNvSpPr>
            <p:nvPr/>
          </p:nvSpPr>
          <p:spPr bwMode="auto">
            <a:xfrm flipH="1">
              <a:off x="4080" y="1584"/>
              <a:ext cx="288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7665" name="Line 11"/>
            <p:cNvSpPr>
              <a:spLocks noChangeShapeType="1"/>
            </p:cNvSpPr>
            <p:nvPr/>
          </p:nvSpPr>
          <p:spPr bwMode="auto">
            <a:xfrm flipH="1">
              <a:off x="4080" y="2496"/>
              <a:ext cx="288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27652" name="Text Box 13"/>
          <p:cNvSpPr txBox="1">
            <a:spLocks noChangeArrowheads="1"/>
          </p:cNvSpPr>
          <p:nvPr/>
        </p:nvSpPr>
        <p:spPr bwMode="auto">
          <a:xfrm>
            <a:off x="4724400" y="46482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7653" name="Text Box 14"/>
          <p:cNvSpPr txBox="1">
            <a:spLocks noChangeArrowheads="1"/>
          </p:cNvSpPr>
          <p:nvPr/>
        </p:nvSpPr>
        <p:spPr bwMode="auto">
          <a:xfrm>
            <a:off x="5334000" y="20574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7654" name="Text Box 15"/>
          <p:cNvSpPr txBox="1">
            <a:spLocks noChangeArrowheads="1"/>
          </p:cNvSpPr>
          <p:nvPr/>
        </p:nvSpPr>
        <p:spPr bwMode="auto">
          <a:xfrm>
            <a:off x="7010400" y="20574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7655" name="Text Box 16"/>
          <p:cNvSpPr txBox="1">
            <a:spLocks noChangeArrowheads="1"/>
          </p:cNvSpPr>
          <p:nvPr/>
        </p:nvSpPr>
        <p:spPr bwMode="auto">
          <a:xfrm>
            <a:off x="6172200" y="29718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656" name="Text Box 17"/>
          <p:cNvSpPr txBox="1">
            <a:spLocks noChangeArrowheads="1"/>
          </p:cNvSpPr>
          <p:nvPr/>
        </p:nvSpPr>
        <p:spPr bwMode="auto">
          <a:xfrm>
            <a:off x="5486400" y="39624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7657" name="Text Box 18"/>
          <p:cNvSpPr txBox="1">
            <a:spLocks noChangeArrowheads="1"/>
          </p:cNvSpPr>
          <p:nvPr/>
        </p:nvSpPr>
        <p:spPr bwMode="auto">
          <a:xfrm>
            <a:off x="7010400" y="38100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27658" name="Text Box 19"/>
          <p:cNvSpPr txBox="1">
            <a:spLocks noChangeArrowheads="1"/>
          </p:cNvSpPr>
          <p:nvPr/>
        </p:nvSpPr>
        <p:spPr bwMode="auto">
          <a:xfrm>
            <a:off x="4648200" y="3124200"/>
            <a:ext cx="312738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7659" name="Text Box 20"/>
          <p:cNvSpPr txBox="1">
            <a:spLocks noChangeArrowheads="1"/>
          </p:cNvSpPr>
          <p:nvPr/>
        </p:nvSpPr>
        <p:spPr bwMode="auto">
          <a:xfrm>
            <a:off x="6477000" y="4800600"/>
            <a:ext cx="336550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Efficiency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The weakness of our approach is that we are building the model in the application and must do many function calls to draw the cube</a:t>
            </a:r>
          </a:p>
          <a:p>
            <a:pPr>
              <a:lnSpc>
                <a:spcPct val="90000"/>
              </a:lnSpc>
            </a:pPr>
            <a:r>
              <a:rPr lang="en-US" smtClean="0"/>
              <a:t>Drawing a cube by its faces in the most straight forward way used to require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6 </a:t>
            </a:r>
            <a:r>
              <a:rPr lang="en-US" b="1" smtClean="0">
                <a:latin typeface="Courier New" pitchFamily="49" charset="0"/>
              </a:rPr>
              <a:t>glBegin</a:t>
            </a:r>
            <a:r>
              <a:rPr lang="en-US" smtClean="0"/>
              <a:t>, 6 </a:t>
            </a:r>
            <a:r>
              <a:rPr lang="en-US" b="1" smtClean="0">
                <a:latin typeface="Courier New" pitchFamily="49" charset="0"/>
              </a:rPr>
              <a:t>glEnd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6 </a:t>
            </a:r>
            <a:r>
              <a:rPr lang="en-US" b="1" smtClean="0">
                <a:latin typeface="Courier New" pitchFamily="49" charset="0"/>
              </a:rPr>
              <a:t>glColor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24 </a:t>
            </a:r>
            <a:r>
              <a:rPr lang="en-US" b="1" smtClean="0">
                <a:latin typeface="Courier New" pitchFamily="49" charset="0"/>
              </a:rPr>
              <a:t>glVertex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More if we use texture and lighting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Arrays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OpenGL provided a facility called </a:t>
            </a:r>
            <a:r>
              <a:rPr lang="en-US" sz="2700" i="1" smtClean="0"/>
              <a:t>vertex arrays</a:t>
            </a:r>
            <a:r>
              <a:rPr lang="en-US" sz="2700" smtClean="0"/>
              <a:t> that allows us to store array data in the implementation</a:t>
            </a:r>
          </a:p>
          <a:p>
            <a:r>
              <a:rPr lang="en-US" sz="2700" smtClean="0"/>
              <a:t>Six types of arrays were supported initially</a:t>
            </a:r>
          </a:p>
          <a:p>
            <a:pPr lvl="1"/>
            <a:r>
              <a:rPr lang="en-US" sz="2200" smtClean="0"/>
              <a:t>Vertices</a:t>
            </a:r>
          </a:p>
          <a:p>
            <a:pPr lvl="1"/>
            <a:r>
              <a:rPr lang="en-US" sz="2200" smtClean="0"/>
              <a:t>Colors</a:t>
            </a:r>
          </a:p>
          <a:p>
            <a:pPr lvl="1"/>
            <a:r>
              <a:rPr lang="en-US" sz="2200" smtClean="0"/>
              <a:t>Color indices</a:t>
            </a:r>
          </a:p>
          <a:p>
            <a:pPr lvl="1"/>
            <a:r>
              <a:rPr lang="en-US" sz="2200" smtClean="0"/>
              <a:t>Normals</a:t>
            </a:r>
          </a:p>
          <a:p>
            <a:pPr lvl="1"/>
            <a:r>
              <a:rPr lang="en-US" sz="2200" smtClean="0"/>
              <a:t>Texture coordinates</a:t>
            </a:r>
          </a:p>
          <a:p>
            <a:pPr lvl="1"/>
            <a:r>
              <a:rPr lang="en-US" sz="2200" smtClean="0"/>
              <a:t>Edge flags</a:t>
            </a:r>
          </a:p>
          <a:p>
            <a:r>
              <a:rPr lang="en-US" sz="2700" smtClean="0"/>
              <a:t>Now vertex arrays can be used for any attributes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Old Style Initialization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/>
          <a:lstStyle/>
          <a:p>
            <a:r>
              <a:rPr lang="en-US" sz="2700" smtClean="0"/>
              <a:t>Using the same color and vertex data, first we enable</a:t>
            </a:r>
          </a:p>
          <a:p>
            <a:pPr lvl="1">
              <a:buFontTx/>
              <a:buNone/>
            </a:pPr>
            <a:r>
              <a:rPr lang="en-US" sz="2200" b="1" smtClean="0">
                <a:latin typeface="Courier New" pitchFamily="49" charset="0"/>
              </a:rPr>
              <a:t>glEnableClientState(GL_COLOR_ARRAY);</a:t>
            </a:r>
          </a:p>
          <a:p>
            <a:pPr lvl="1">
              <a:buFontTx/>
              <a:buNone/>
            </a:pPr>
            <a:r>
              <a:rPr lang="en-US" sz="2200" b="1" smtClean="0">
                <a:latin typeface="Courier New" pitchFamily="49" charset="0"/>
              </a:rPr>
              <a:t>glEnableClientState(GL_VERTEX_ARRAY);</a:t>
            </a:r>
          </a:p>
          <a:p>
            <a:r>
              <a:rPr lang="en-US" sz="2700" smtClean="0"/>
              <a:t>Identify location of arrays</a:t>
            </a:r>
          </a:p>
          <a:p>
            <a:pPr lvl="1">
              <a:buFontTx/>
              <a:buNone/>
            </a:pPr>
            <a:r>
              <a:rPr lang="en-US" sz="2200" b="1" smtClean="0">
                <a:latin typeface="Courier New" pitchFamily="49" charset="0"/>
              </a:rPr>
              <a:t>glVertexPointer(3, GL_FLOAT, 0, vertices);</a:t>
            </a:r>
          </a:p>
          <a:p>
            <a:pPr lvl="1">
              <a:buFontTx/>
              <a:buNone/>
            </a:pPr>
            <a:endParaRPr lang="en-US" sz="2200" b="1" smtClean="0">
              <a:latin typeface="Courier New" pitchFamily="49" charset="0"/>
            </a:endParaRPr>
          </a:p>
          <a:p>
            <a:pPr lvl="1">
              <a:buFontTx/>
              <a:buNone/>
            </a:pPr>
            <a:endParaRPr lang="en-US" sz="2200" b="1" smtClean="0">
              <a:latin typeface="Courier New" pitchFamily="49" charset="0"/>
            </a:endParaRPr>
          </a:p>
          <a:p>
            <a:pPr lvl="1">
              <a:buFontTx/>
              <a:buNone/>
            </a:pPr>
            <a:endParaRPr lang="en-US" sz="2200" b="1" smtClean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2200" b="1" smtClean="0">
                <a:latin typeface="Courier New" pitchFamily="49" charset="0"/>
              </a:rPr>
              <a:t>glColorPointer(3, GL_FLOAT, 0, colors);</a:t>
            </a:r>
          </a:p>
        </p:txBody>
      </p:sp>
      <p:sp>
        <p:nvSpPr>
          <p:cNvPr id="30723" name="Line 4"/>
          <p:cNvSpPr>
            <a:spLocks noChangeShapeType="1"/>
          </p:cNvSpPr>
          <p:nvPr/>
        </p:nvSpPr>
        <p:spPr bwMode="auto">
          <a:xfrm flipV="1">
            <a:off x="2971800" y="4114800"/>
            <a:ext cx="1371600" cy="609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1976438" y="4659313"/>
            <a:ext cx="1147762" cy="369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3d arrays</a:t>
            </a:r>
          </a:p>
        </p:txBody>
      </p:sp>
      <p:sp>
        <p:nvSpPr>
          <p:cNvPr id="30725" name="Line 7"/>
          <p:cNvSpPr>
            <a:spLocks noChangeShapeType="1"/>
          </p:cNvSpPr>
          <p:nvPr/>
        </p:nvSpPr>
        <p:spPr bwMode="auto">
          <a:xfrm flipH="1">
            <a:off x="5029200" y="4267200"/>
            <a:ext cx="152400" cy="457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triangle" w="med" len="med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3576638" y="4659313"/>
            <a:ext cx="1749425" cy="369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stored as floats</a:t>
            </a:r>
          </a:p>
        </p:txBody>
      </p:sp>
      <p:sp>
        <p:nvSpPr>
          <p:cNvPr id="30727" name="Line 9"/>
          <p:cNvSpPr>
            <a:spLocks noChangeShapeType="1"/>
          </p:cNvSpPr>
          <p:nvPr/>
        </p:nvSpPr>
        <p:spPr bwMode="auto">
          <a:xfrm flipV="1">
            <a:off x="6553200" y="4191000"/>
            <a:ext cx="0" cy="457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28" name="Text Box 10"/>
          <p:cNvSpPr txBox="1">
            <a:spLocks noChangeArrowheads="1"/>
          </p:cNvSpPr>
          <p:nvPr/>
        </p:nvSpPr>
        <p:spPr bwMode="auto">
          <a:xfrm>
            <a:off x="5710238" y="4583113"/>
            <a:ext cx="1814512" cy="369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data contiguous</a:t>
            </a:r>
          </a:p>
        </p:txBody>
      </p:sp>
      <p:sp>
        <p:nvSpPr>
          <p:cNvPr id="30729" name="Line 11"/>
          <p:cNvSpPr>
            <a:spLocks noChangeShapeType="1"/>
          </p:cNvSpPr>
          <p:nvPr/>
        </p:nvSpPr>
        <p:spPr bwMode="auto">
          <a:xfrm flipH="1" flipV="1">
            <a:off x="7620000" y="4114800"/>
            <a:ext cx="228600" cy="228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7386638" y="4278313"/>
            <a:ext cx="1223962" cy="369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data array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Mapping indices to faces</a:t>
            </a:r>
          </a:p>
        </p:txBody>
      </p:sp>
      <p:sp>
        <p:nvSpPr>
          <p:cNvPr id="31746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Form an array of face indices</a:t>
            </a:r>
          </a:p>
          <a:p>
            <a:pPr>
              <a:buFontTx/>
              <a:buNone/>
            </a:pPr>
            <a:r>
              <a:rPr lang="en-US" b="1" smtClean="0">
                <a:latin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</a:rPr>
              <a:t>GLubyte cubeIndices[24] = {0,3,2,1,2,3,7,6,    0,4,7,3,1,2,6,5,4,5,6,7,0,1,5,4};</a:t>
            </a:r>
            <a:endParaRPr lang="en-US" sz="2000" smtClean="0"/>
          </a:p>
          <a:p>
            <a:r>
              <a:rPr lang="en-US" smtClean="0"/>
              <a:t>Each successive four indices describe a face of the cube</a:t>
            </a:r>
          </a:p>
          <a:p>
            <a:r>
              <a:rPr lang="en-US" smtClean="0"/>
              <a:t>Draw through </a:t>
            </a:r>
            <a:r>
              <a:rPr lang="en-US" sz="2700" b="1" smtClean="0">
                <a:latin typeface="Courier New" pitchFamily="49" charset="0"/>
              </a:rPr>
              <a:t>glDrawElements</a:t>
            </a:r>
            <a:r>
              <a:rPr lang="en-US" smtClean="0"/>
              <a:t> which replaces all </a:t>
            </a:r>
            <a:r>
              <a:rPr lang="en-US" sz="2700" b="1" smtClean="0">
                <a:latin typeface="Courier New" pitchFamily="49" charset="0"/>
              </a:rPr>
              <a:t>glVertex</a:t>
            </a:r>
            <a:r>
              <a:rPr lang="en-US" smtClean="0"/>
              <a:t> and </a:t>
            </a:r>
            <a:r>
              <a:rPr lang="en-US" sz="2700" b="1" smtClean="0">
                <a:latin typeface="Courier New" pitchFamily="49" charset="0"/>
              </a:rPr>
              <a:t>glColor</a:t>
            </a:r>
            <a:r>
              <a:rPr lang="en-US" smtClean="0"/>
              <a:t> calls in the display callback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Drawing the cube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Old Method: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glDrawElements(GL_QUADS, 24, GL_UNSIGNED_BYTE, cubeIndices);</a:t>
            </a:r>
          </a:p>
          <a:p>
            <a:pPr lvl="1"/>
            <a:r>
              <a:rPr lang="en-US" sz="2400" smtClean="0"/>
              <a:t>Draws cube with 1 function call!!</a:t>
            </a:r>
          </a:p>
          <a:p>
            <a:endParaRPr lang="en-US" sz="2700" smtClean="0"/>
          </a:p>
          <a:p>
            <a:r>
              <a:rPr lang="en-US" sz="2700" smtClean="0"/>
              <a:t>Problem is that although we avoid many function calls, data are still on client side</a:t>
            </a:r>
          </a:p>
          <a:p>
            <a:r>
              <a:rPr lang="en-US" sz="2700" smtClean="0"/>
              <a:t>Solution: </a:t>
            </a:r>
          </a:p>
          <a:p>
            <a:pPr lvl="1"/>
            <a:r>
              <a:rPr lang="en-US" sz="2400" smtClean="0"/>
              <a:t>no immediate mode</a:t>
            </a:r>
          </a:p>
          <a:p>
            <a:pPr lvl="1"/>
            <a:r>
              <a:rPr lang="en-US" smtClean="0"/>
              <a:t>Vertex buffer object</a:t>
            </a:r>
          </a:p>
          <a:p>
            <a:pPr lvl="1"/>
            <a:r>
              <a:rPr lang="en-US" smtClean="0"/>
              <a:t>Use glDrawArrays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Rotating Cube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Full example</a:t>
            </a:r>
          </a:p>
          <a:p>
            <a:r>
              <a:rPr lang="en-US" smtClean="0"/>
              <a:t>Model Colored Cube</a:t>
            </a:r>
          </a:p>
          <a:p>
            <a:r>
              <a:rPr lang="en-US" smtClean="0"/>
              <a:t>Use 3 button mouse to change direction of rotation</a:t>
            </a:r>
          </a:p>
          <a:p>
            <a:r>
              <a:rPr lang="en-US" smtClean="0"/>
              <a:t>Use idle function to increment angle of rotation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simple data structures for building polygonal models</a:t>
            </a:r>
          </a:p>
          <a:p>
            <a:pPr lvl="1"/>
            <a:r>
              <a:rPr lang="en-US" smtClean="0"/>
              <a:t>Vertex lists</a:t>
            </a:r>
          </a:p>
          <a:p>
            <a:pPr lvl="1"/>
            <a:r>
              <a:rPr lang="en-US" smtClean="0"/>
              <a:t>Edge lists</a:t>
            </a:r>
          </a:p>
          <a:p>
            <a:r>
              <a:rPr lang="en-US" smtClean="0"/>
              <a:t>Deprecated OpenGL vertex arrays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Cube Vertices</a:t>
            </a:r>
          </a:p>
        </p:txBody>
      </p:sp>
      <p:sp>
        <p:nvSpPr>
          <p:cNvPr id="34818" name="Content Placeholder 6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/>
          <a:lstStyle/>
          <a:p>
            <a:pPr lvl="2">
              <a:buFontTx/>
              <a:buNone/>
            </a:pPr>
            <a:r>
              <a:rPr lang="en-US" sz="2000" smtClean="0"/>
              <a:t>// Vertices of a unit cube centered at origin, sides aligned with axes</a:t>
            </a:r>
          </a:p>
          <a:p>
            <a:pPr lvl="2">
              <a:buFontTx/>
              <a:buNone/>
            </a:pPr>
            <a:r>
              <a:rPr lang="en-US" sz="2000" smtClean="0"/>
              <a:t>point4 vertices[8] = {</a:t>
            </a:r>
          </a:p>
          <a:p>
            <a:pPr lvl="2">
              <a:buFontTx/>
              <a:buNone/>
            </a:pPr>
            <a:r>
              <a:rPr lang="en-US" sz="2000" smtClean="0"/>
              <a:t>    point4( -0.5, -0.5,  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-0.5,  0.5,  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 0.5,  0.5,  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 0.5, -0.5,  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-0.5, -0.5, -0.5,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-0.5,  0.5, -0.5,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 0.5,  0.5, -0.5, 1.0 ),</a:t>
            </a:r>
          </a:p>
          <a:p>
            <a:pPr lvl="2">
              <a:buFontTx/>
              <a:buNone/>
            </a:pPr>
            <a:r>
              <a:rPr lang="en-US" sz="2000" smtClean="0"/>
              <a:t>    point4(  0.5, -0.5, -0.5, 1.0 )</a:t>
            </a:r>
          </a:p>
          <a:p>
            <a:pPr lvl="2">
              <a:buFontTx/>
              <a:buNone/>
            </a:pPr>
            <a:r>
              <a:rPr lang="en-US" sz="2000" smtClean="0"/>
              <a:t>};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Colors</a:t>
            </a:r>
          </a:p>
        </p:txBody>
      </p:sp>
      <p:sp>
        <p:nvSpPr>
          <p:cNvPr id="35842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Tx/>
              <a:buNone/>
            </a:pPr>
            <a:r>
              <a:rPr lang="en-US" sz="2000" smtClean="0"/>
              <a:t>// RGBA colors</a:t>
            </a:r>
          </a:p>
          <a:p>
            <a:pPr lvl="2">
              <a:buFontTx/>
              <a:buNone/>
            </a:pPr>
            <a:r>
              <a:rPr lang="en-US" sz="2000" smtClean="0"/>
              <a:t>color4 vertex_colors[8] = {</a:t>
            </a:r>
          </a:p>
          <a:p>
            <a:pPr lvl="2">
              <a:buFontTx/>
              <a:buNone/>
            </a:pPr>
            <a:r>
              <a:rPr lang="en-US" sz="2000" smtClean="0"/>
              <a:t>    color4( 0.0, 0.0, 0.0, 1.0 ),  // black</a:t>
            </a:r>
          </a:p>
          <a:p>
            <a:pPr lvl="2">
              <a:buFontTx/>
              <a:buNone/>
            </a:pPr>
            <a:r>
              <a:rPr lang="en-US" sz="2000" smtClean="0"/>
              <a:t>    color4( 1.0, 0.0, 0.0, 1.0 ),  // red</a:t>
            </a:r>
          </a:p>
          <a:p>
            <a:pPr lvl="2">
              <a:buFontTx/>
              <a:buNone/>
            </a:pPr>
            <a:r>
              <a:rPr lang="en-US" sz="2000" smtClean="0"/>
              <a:t>    color4( 1.0, 1.0, 0.0, 1.0 ),  // yellow</a:t>
            </a:r>
          </a:p>
          <a:p>
            <a:pPr lvl="2">
              <a:buFontTx/>
              <a:buNone/>
            </a:pPr>
            <a:r>
              <a:rPr lang="en-US" sz="2000" smtClean="0"/>
              <a:t>    color4( 0.0, 1.0, 0.0, 1.0 ),  // green</a:t>
            </a:r>
          </a:p>
          <a:p>
            <a:pPr lvl="2">
              <a:buFontTx/>
              <a:buNone/>
            </a:pPr>
            <a:r>
              <a:rPr lang="en-US" sz="2000" smtClean="0"/>
              <a:t>    color4( 0.0, 0.0, 1.0, 1.0 ),  // blue</a:t>
            </a:r>
          </a:p>
          <a:p>
            <a:pPr lvl="2">
              <a:buFontTx/>
              <a:buNone/>
            </a:pPr>
            <a:r>
              <a:rPr lang="en-US" sz="2000" smtClean="0"/>
              <a:t>    color4( 1.0, 0.0, 1.0, 1.0 ),  // magenta</a:t>
            </a:r>
          </a:p>
          <a:p>
            <a:pPr lvl="2">
              <a:buFontTx/>
              <a:buNone/>
            </a:pPr>
            <a:r>
              <a:rPr lang="en-US" sz="2000" smtClean="0"/>
              <a:t>    color4( 1.0, 1.0, 1.0, 1.0 ),  // white</a:t>
            </a:r>
          </a:p>
          <a:p>
            <a:pPr lvl="2">
              <a:buFontTx/>
              <a:buNone/>
            </a:pPr>
            <a:r>
              <a:rPr lang="en-US" sz="2000" smtClean="0"/>
              <a:t>    color4( 0.0, 1.0, 1.0, 1.0 )   // cyan</a:t>
            </a:r>
          </a:p>
          <a:p>
            <a:pPr lvl="2">
              <a:buFontTx/>
              <a:buNone/>
            </a:pPr>
            <a:r>
              <a:rPr lang="en-US" sz="2000" smtClean="0"/>
              <a:t>};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Quad Function</a:t>
            </a:r>
          </a:p>
        </p:txBody>
      </p:sp>
      <p:sp>
        <p:nvSpPr>
          <p:cNvPr id="36866" name="Content Placeholder 6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1900" smtClean="0"/>
              <a:t>// quad generates two triangles for each face and assigns colors</a:t>
            </a:r>
          </a:p>
          <a:p>
            <a:pPr>
              <a:buFontTx/>
              <a:buNone/>
            </a:pPr>
            <a:r>
              <a:rPr lang="en-US" sz="1900" smtClean="0"/>
              <a:t>//    to the vertices</a:t>
            </a:r>
          </a:p>
          <a:p>
            <a:pPr>
              <a:buFontTx/>
              <a:buNone/>
            </a:pPr>
            <a:r>
              <a:rPr lang="en-US" sz="1900" smtClean="0"/>
              <a:t>int Index = 0;</a:t>
            </a:r>
          </a:p>
          <a:p>
            <a:pPr>
              <a:buFontTx/>
              <a:buNone/>
            </a:pPr>
            <a:r>
              <a:rPr lang="en-US" sz="1900" smtClean="0"/>
              <a:t>void quad( int a, int b, int c, int d )</a:t>
            </a:r>
          </a:p>
          <a:p>
            <a:pPr>
              <a:buFontTx/>
              <a:buNone/>
            </a:pPr>
            <a:r>
              <a:rPr lang="en-US" sz="1900" smtClean="0"/>
              <a:t>{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vertex_colors[a]; points[Index] = vertices[a]; Index++;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vertex_colors[b]; points[Index] = vertices[b]; Index++;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vertex_colors[c]; points[Index] = vertices[c]; Index++;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vertex_colors[a]; points[Index] = vertices[a]; Index++;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vertex_colors[c]; points[Index] = vertices[c]; Index++;</a:t>
            </a:r>
          </a:p>
          <a:p>
            <a:pPr>
              <a:buFontTx/>
              <a:buNone/>
            </a:pPr>
            <a:r>
              <a:rPr lang="en-US" sz="1900" smtClean="0"/>
              <a:t>    colors[Index] = vertex_colors[d]; points[Index] = vertices[d]; Index++;</a:t>
            </a:r>
          </a:p>
          <a:p>
            <a:pPr>
              <a:buFontTx/>
              <a:buNone/>
            </a:pPr>
            <a:r>
              <a:rPr lang="en-US" sz="1900" smtClean="0"/>
              <a:t>}</a:t>
            </a:r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Color Cube</a:t>
            </a:r>
          </a:p>
        </p:txBody>
      </p:sp>
      <p:sp>
        <p:nvSpPr>
          <p:cNvPr id="3789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Tx/>
              <a:buNone/>
            </a:pPr>
            <a:r>
              <a:rPr lang="en-US" sz="2000" smtClean="0"/>
              <a:t>// generate 12 triangles: 36 vertices and 36 colors</a:t>
            </a:r>
          </a:p>
          <a:p>
            <a:pPr lvl="2">
              <a:buFontTx/>
              <a:buNone/>
            </a:pPr>
            <a:r>
              <a:rPr lang="en-US" sz="2000" smtClean="0"/>
              <a:t>void</a:t>
            </a:r>
          </a:p>
          <a:p>
            <a:pPr lvl="2">
              <a:buFontTx/>
              <a:buNone/>
            </a:pPr>
            <a:r>
              <a:rPr lang="en-US" sz="2000" smtClean="0"/>
              <a:t>colorcube()</a:t>
            </a:r>
          </a:p>
          <a:p>
            <a:pPr lvl="2">
              <a:buFontTx/>
              <a:buNone/>
            </a:pPr>
            <a:r>
              <a:rPr lang="en-US" sz="2000" smtClean="0"/>
              <a:t>{</a:t>
            </a:r>
          </a:p>
          <a:p>
            <a:pPr lvl="2">
              <a:buFontTx/>
              <a:buNone/>
            </a:pPr>
            <a:r>
              <a:rPr lang="en-US" sz="2000" smtClean="0"/>
              <a:t>    quad( 1, 0, 3, 2 );</a:t>
            </a:r>
          </a:p>
          <a:p>
            <a:pPr lvl="2">
              <a:buFontTx/>
              <a:buNone/>
            </a:pPr>
            <a:r>
              <a:rPr lang="en-US" sz="2000" smtClean="0"/>
              <a:t>    quad( 2, 3, 7, 6 );</a:t>
            </a:r>
          </a:p>
          <a:p>
            <a:pPr lvl="2">
              <a:buFontTx/>
              <a:buNone/>
            </a:pPr>
            <a:r>
              <a:rPr lang="en-US" sz="2000" smtClean="0"/>
              <a:t>    quad( 3, 0, 4, 7 );</a:t>
            </a:r>
          </a:p>
          <a:p>
            <a:pPr lvl="2">
              <a:buFontTx/>
              <a:buNone/>
            </a:pPr>
            <a:r>
              <a:rPr lang="en-US" sz="2000" smtClean="0"/>
              <a:t>    quad( 6, 5, 1, 2 );</a:t>
            </a:r>
          </a:p>
          <a:p>
            <a:pPr lvl="2">
              <a:buFontTx/>
              <a:buNone/>
            </a:pPr>
            <a:r>
              <a:rPr lang="en-US" sz="2000" smtClean="0"/>
              <a:t>    quad( 4, 5, 6, 7 );</a:t>
            </a:r>
          </a:p>
          <a:p>
            <a:pPr lvl="2">
              <a:buFontTx/>
              <a:buNone/>
            </a:pPr>
            <a:r>
              <a:rPr lang="en-US" sz="2000" smtClean="0"/>
              <a:t>    quad( 5, 4, 0, 1 );</a:t>
            </a:r>
          </a:p>
          <a:p>
            <a:pPr lvl="2">
              <a:buFontTx/>
              <a:buNone/>
            </a:pPr>
            <a:r>
              <a:rPr lang="en-US" sz="2000" smtClean="0"/>
              <a:t>}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Initialization I</a:t>
            </a:r>
          </a:p>
        </p:txBody>
      </p:sp>
      <p:sp>
        <p:nvSpPr>
          <p:cNvPr id="3891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void </a:t>
            </a:r>
          </a:p>
          <a:p>
            <a:pPr>
              <a:buFontTx/>
              <a:buNone/>
            </a:pPr>
            <a:r>
              <a:rPr lang="en-US" sz="2000" smtClean="0"/>
              <a:t>init()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colorcube();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// Create a vertex array object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GLuint vao;</a:t>
            </a:r>
          </a:p>
          <a:p>
            <a:pPr>
              <a:buFontTx/>
              <a:buNone/>
            </a:pPr>
            <a:r>
              <a:rPr lang="en-US" sz="2000" smtClean="0"/>
              <a:t>    glGenVertexArrays ( 1, &amp;vao );</a:t>
            </a:r>
          </a:p>
          <a:p>
            <a:pPr>
              <a:buFontTx/>
              <a:buNone/>
            </a:pPr>
            <a:r>
              <a:rPr lang="en-US" sz="2000" smtClean="0"/>
              <a:t>    glBindVertexArray ( vao );</a:t>
            </a:r>
          </a:p>
          <a:p>
            <a:pPr>
              <a:buFontTx/>
              <a:buNone/>
            </a:pPr>
            <a:r>
              <a:rPr lang="en-US" sz="2000" smtClean="0"/>
              <a:t>   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Initialization II</a:t>
            </a:r>
          </a:p>
        </p:txBody>
      </p:sp>
      <p:sp>
        <p:nvSpPr>
          <p:cNvPr id="39938" name="Content Placeholder 5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// Create and initialize a buffer object</a:t>
            </a:r>
          </a:p>
          <a:p>
            <a:pPr>
              <a:buFontTx/>
              <a:buNone/>
            </a:pPr>
            <a:r>
              <a:rPr lang="en-US" sz="2000" smtClean="0"/>
              <a:t>    GLuint buffer;</a:t>
            </a:r>
          </a:p>
          <a:p>
            <a:pPr>
              <a:buFontTx/>
              <a:buNone/>
            </a:pPr>
            <a:r>
              <a:rPr lang="en-US" sz="2000" smtClean="0"/>
              <a:t>    glGenBuffers( 1, &amp;buffer );</a:t>
            </a:r>
          </a:p>
          <a:p>
            <a:pPr>
              <a:buFontTx/>
              <a:buNone/>
            </a:pPr>
            <a:r>
              <a:rPr lang="en-US" sz="2000" smtClean="0"/>
              <a:t>    glBindBuffer( GL_ARRAY_BUFFER, buffer );</a:t>
            </a:r>
          </a:p>
          <a:p>
            <a:pPr>
              <a:buFontTx/>
              <a:buNone/>
            </a:pPr>
            <a:r>
              <a:rPr lang="en-US" sz="2000" smtClean="0"/>
              <a:t>    glBufferData( GL_ARRAY_BUFFER, sizeof(points) + </a:t>
            </a:r>
          </a:p>
          <a:p>
            <a:pPr>
              <a:buFontTx/>
              <a:buNone/>
            </a:pPr>
            <a:r>
              <a:rPr lang="en-US" sz="2000" smtClean="0"/>
              <a:t>       sizeof(colors), NULL, GL_STATIC_DRAW );</a:t>
            </a:r>
          </a:p>
          <a:p>
            <a:pPr>
              <a:buFontTx/>
              <a:buNone/>
            </a:pPr>
            <a:r>
              <a:rPr lang="en-US" sz="2000" smtClean="0"/>
              <a:t>    glBufferSubData( GL_ARRAY_BUFFER, 0, </a:t>
            </a:r>
          </a:p>
          <a:p>
            <a:pPr>
              <a:buFontTx/>
              <a:buNone/>
            </a:pPr>
            <a:r>
              <a:rPr lang="en-US" sz="2000" smtClean="0"/>
              <a:t>        sizeof(points), points );</a:t>
            </a:r>
          </a:p>
          <a:p>
            <a:pPr>
              <a:buFontTx/>
              <a:buNone/>
            </a:pPr>
            <a:r>
              <a:rPr lang="en-US" sz="2000" smtClean="0"/>
              <a:t>    glBufferSubData( GL_ARRAY_BUFFER, sizeof(points), </a:t>
            </a:r>
          </a:p>
          <a:p>
            <a:pPr>
              <a:buFontTx/>
              <a:buNone/>
            </a:pPr>
            <a:r>
              <a:rPr lang="en-US" sz="2000" smtClean="0"/>
              <a:t>        sizeof(colors), colors );</a:t>
            </a:r>
          </a:p>
          <a:p>
            <a:pPr>
              <a:buFontTx/>
              <a:buNone/>
            </a:pPr>
            <a:r>
              <a:rPr lang="en-US" sz="2000" smtClean="0"/>
              <a:t>// Load shaders and use the resulting shader program</a:t>
            </a:r>
          </a:p>
          <a:p>
            <a:pPr>
              <a:buFontTx/>
              <a:buNone/>
            </a:pPr>
            <a:r>
              <a:rPr lang="en-US" sz="2000" smtClean="0"/>
              <a:t>    GLuint program = InitShader( "vshader36.glsl“, "fshader36.glsl" );</a:t>
            </a:r>
          </a:p>
          <a:p>
            <a:pPr>
              <a:buFontTx/>
              <a:buNone/>
            </a:pPr>
            <a:r>
              <a:rPr lang="en-US" sz="2000" smtClean="0"/>
              <a:t>    glUseProgram( program );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Initialization III</a:t>
            </a:r>
          </a:p>
        </p:txBody>
      </p:sp>
      <p:sp>
        <p:nvSpPr>
          <p:cNvPr id="41986" name="Content Placeholder 5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// set up vertex arrays</a:t>
            </a:r>
          </a:p>
          <a:p>
            <a:pPr>
              <a:buFontTx/>
              <a:buNone/>
            </a:pPr>
            <a:r>
              <a:rPr lang="en-US" sz="2000" smtClean="0"/>
              <a:t>    GLuint vPosition = glGetAttribLocation( program, "vPosition" );</a:t>
            </a:r>
          </a:p>
          <a:p>
            <a:pPr>
              <a:buFontTx/>
              <a:buNone/>
            </a:pPr>
            <a:r>
              <a:rPr lang="en-US" sz="2000" smtClean="0"/>
              <a:t>    glEnableVertexAttribArray( vPosition );</a:t>
            </a:r>
          </a:p>
          <a:p>
            <a:pPr>
              <a:buFontTx/>
              <a:buNone/>
            </a:pPr>
            <a:r>
              <a:rPr lang="en-US" sz="2000" smtClean="0"/>
              <a:t>    glVertexAttribPointer( vPosition, 4, GL_FLOAT, GL_FALSE, 0,</a:t>
            </a:r>
          </a:p>
          <a:p>
            <a:pPr>
              <a:buFontTx/>
              <a:buNone/>
            </a:pPr>
            <a:r>
              <a:rPr lang="en-US" sz="2000" smtClean="0"/>
              <a:t>                           BUFFER_OFFSET(0)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GLuint vColor = glGetAttribLocation( program, "vColor" );</a:t>
            </a:r>
          </a:p>
          <a:p>
            <a:pPr>
              <a:buFontTx/>
              <a:buNone/>
            </a:pPr>
            <a:r>
              <a:rPr lang="en-US" sz="2000" smtClean="0"/>
              <a:t>    glEnableVertexAttribArray( vColor );</a:t>
            </a:r>
          </a:p>
          <a:p>
            <a:pPr>
              <a:buFontTx/>
              <a:buNone/>
            </a:pPr>
            <a:r>
              <a:rPr lang="en-US" sz="2000" smtClean="0"/>
              <a:t>    glVertexAttribPointer( vColor, 4, GL_FLOAT, GL_FALSE, 0,</a:t>
            </a:r>
          </a:p>
          <a:p>
            <a:pPr>
              <a:buFontTx/>
              <a:buNone/>
            </a:pPr>
            <a:r>
              <a:rPr lang="en-US" sz="2000" smtClean="0"/>
              <a:t>                           BUFFER_OFFSET(sizeof(points))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theta = glGetUniformLocation( program, "theta" );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Display Callback</a:t>
            </a:r>
          </a:p>
        </p:txBody>
      </p:sp>
      <p:sp>
        <p:nvSpPr>
          <p:cNvPr id="43010" name="Content Placeholder 5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void</a:t>
            </a:r>
          </a:p>
          <a:p>
            <a:pPr>
              <a:buFontTx/>
              <a:buNone/>
            </a:pPr>
            <a:r>
              <a:rPr lang="en-US" sz="2000" smtClean="0"/>
              <a:t>display( void )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glClear( GL_COLOR_BUFFER_BIT | GL_DEPTH_BUFFER_BIT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glUniform3fv( theta, 1, Theta );</a:t>
            </a:r>
          </a:p>
          <a:p>
            <a:pPr>
              <a:buFontTx/>
              <a:buNone/>
            </a:pPr>
            <a:r>
              <a:rPr lang="en-US" sz="2000" smtClean="0"/>
              <a:t>    glDrawArrays( GL_TRIANGLES, 0, NumVertices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glutSwapBuffers();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Mouse Callback</a:t>
            </a:r>
          </a:p>
        </p:txBody>
      </p:sp>
      <p:sp>
        <p:nvSpPr>
          <p:cNvPr id="44034" name="Content Placeholder 5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void</a:t>
            </a:r>
          </a:p>
          <a:p>
            <a:pPr>
              <a:buFontTx/>
              <a:buNone/>
            </a:pPr>
            <a:r>
              <a:rPr lang="en-US" sz="2000" smtClean="0"/>
              <a:t>mouse( int button, int state, int x, int y )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if ( state == GLUT_DOWN ) {</a:t>
            </a:r>
          </a:p>
          <a:p>
            <a:pPr>
              <a:buFontTx/>
              <a:buNone/>
            </a:pPr>
            <a:r>
              <a:rPr lang="en-US" sz="2000" smtClean="0"/>
              <a:t>        switch( button ) {</a:t>
            </a:r>
          </a:p>
          <a:p>
            <a:pPr>
              <a:buFontTx/>
              <a:buNone/>
            </a:pPr>
            <a:r>
              <a:rPr lang="en-US" sz="2000" smtClean="0"/>
              <a:t>            case GLUT_LEFT_BUTTON:    Axis = Xaxis;  break;</a:t>
            </a:r>
          </a:p>
          <a:p>
            <a:pPr>
              <a:buFontTx/>
              <a:buNone/>
            </a:pPr>
            <a:r>
              <a:rPr lang="en-US" sz="2000" smtClean="0"/>
              <a:t>            case GLUT_MIDDLE_BUTTON:  Axis = Yaxis;  break;</a:t>
            </a:r>
          </a:p>
          <a:p>
            <a:pPr>
              <a:buFontTx/>
              <a:buNone/>
            </a:pPr>
            <a:r>
              <a:rPr lang="en-US" sz="2000" smtClean="0"/>
              <a:t>            case GLUT_RIGHT_BUTTON:   Axis = Zaxis;  break;</a:t>
            </a:r>
          </a:p>
          <a:p>
            <a:pPr>
              <a:buFontTx/>
              <a:buNone/>
            </a:pPr>
            <a:r>
              <a:rPr lang="en-US" sz="2000" smtClean="0"/>
              <a:t>        }</a:t>
            </a:r>
          </a:p>
          <a:p>
            <a:pPr>
              <a:buFontTx/>
              <a:buNone/>
            </a:pPr>
            <a:r>
              <a:rPr lang="en-US" sz="2000" smtClean="0"/>
              <a:t>    }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Idle Callback</a:t>
            </a:r>
          </a:p>
        </p:txBody>
      </p:sp>
      <p:sp>
        <p:nvSpPr>
          <p:cNvPr id="45058" name="Content Placeholder 5"/>
          <p:cNvSpPr>
            <a:spLocks noGrp="1"/>
          </p:cNvSpPr>
          <p:nvPr>
            <p:ph idx="1"/>
          </p:nvPr>
        </p:nvSpPr>
        <p:spPr>
          <a:xfrm>
            <a:off x="1066800" y="1524000"/>
            <a:ext cx="76200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void</a:t>
            </a:r>
          </a:p>
          <a:p>
            <a:pPr>
              <a:buFontTx/>
              <a:buNone/>
            </a:pPr>
            <a:r>
              <a:rPr lang="en-US" sz="2000" smtClean="0"/>
              <a:t>idle( void )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Theta[Axis] += 0.01;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if ( Theta[Axis] &gt; 360.0 ) {</a:t>
            </a:r>
          </a:p>
          <a:p>
            <a:pPr>
              <a:buFontTx/>
              <a:buNone/>
            </a:pPr>
            <a:r>
              <a:rPr lang="en-US" sz="2000" smtClean="0"/>
              <a:t>        Theta[Axis] -= 360.0;</a:t>
            </a:r>
          </a:p>
          <a:p>
            <a:pPr>
              <a:buFontTx/>
              <a:buNone/>
            </a:pPr>
            <a:r>
              <a:rPr lang="en-US" sz="2000" smtClean="0"/>
              <a:t>    }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glutPostRedisplay();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Representing a Mesh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Consider a mesh</a:t>
            </a:r>
          </a:p>
          <a:p>
            <a:endParaRPr lang="en-US" sz="2700" smtClean="0"/>
          </a:p>
          <a:p>
            <a:endParaRPr lang="en-US" smtClean="0"/>
          </a:p>
          <a:p>
            <a:endParaRPr lang="en-US" smtClean="0"/>
          </a:p>
          <a:p>
            <a:endParaRPr lang="en-US" sz="2700" smtClean="0"/>
          </a:p>
          <a:p>
            <a:r>
              <a:rPr lang="en-US" sz="2700" smtClean="0"/>
              <a:t>There are 8 nodes and 12 edges</a:t>
            </a:r>
          </a:p>
          <a:p>
            <a:pPr lvl="1"/>
            <a:r>
              <a:rPr lang="en-US" smtClean="0"/>
              <a:t>5 interior polygons</a:t>
            </a:r>
          </a:p>
          <a:p>
            <a:pPr lvl="1"/>
            <a:r>
              <a:rPr lang="en-US" smtClean="0"/>
              <a:t>6 interior (shared) edges</a:t>
            </a:r>
          </a:p>
          <a:p>
            <a:r>
              <a:rPr lang="en-US" sz="2700" smtClean="0"/>
              <a:t>Each vertex has a location </a:t>
            </a:r>
            <a:r>
              <a:rPr lang="en-US" sz="2700" smtClean="0">
                <a:latin typeface="Times New Roman" pitchFamily="18" charset="0"/>
              </a:rPr>
              <a:t>v</a:t>
            </a:r>
            <a:r>
              <a:rPr lang="en-US" sz="2700" baseline="-25000" smtClean="0">
                <a:latin typeface="Times New Roman" pitchFamily="18" charset="0"/>
              </a:rPr>
              <a:t>i</a:t>
            </a:r>
            <a:r>
              <a:rPr lang="en-US" sz="2700" smtClean="0">
                <a:latin typeface="Times New Roman" pitchFamily="18" charset="0"/>
              </a:rPr>
              <a:t> = (x</a:t>
            </a:r>
            <a:r>
              <a:rPr lang="en-US" sz="2700" baseline="-25000" smtClean="0">
                <a:latin typeface="Times New Roman" pitchFamily="18" charset="0"/>
              </a:rPr>
              <a:t>i</a:t>
            </a:r>
            <a:r>
              <a:rPr lang="en-US" sz="2700" smtClean="0">
                <a:latin typeface="Times New Roman" pitchFamily="18" charset="0"/>
              </a:rPr>
              <a:t> y</a:t>
            </a:r>
            <a:r>
              <a:rPr lang="en-US" sz="2700" baseline="-25000" smtClean="0">
                <a:latin typeface="Times New Roman" pitchFamily="18" charset="0"/>
              </a:rPr>
              <a:t>i</a:t>
            </a:r>
            <a:r>
              <a:rPr lang="en-US" sz="2700" smtClean="0">
                <a:latin typeface="Times New Roman" pitchFamily="18" charset="0"/>
              </a:rPr>
              <a:t> z</a:t>
            </a:r>
            <a:r>
              <a:rPr lang="en-US" sz="2700" baseline="-25000" smtClean="0">
                <a:latin typeface="Times New Roman" pitchFamily="18" charset="0"/>
              </a:rPr>
              <a:t>i</a:t>
            </a:r>
            <a:r>
              <a:rPr lang="en-US" sz="2700" smtClean="0">
                <a:latin typeface="Times New Roman" pitchFamily="18" charset="0"/>
              </a:rPr>
              <a:t>)</a:t>
            </a:r>
          </a:p>
          <a:p>
            <a:pPr>
              <a:buFontTx/>
              <a:buNone/>
            </a:pPr>
            <a:endParaRPr lang="en-US" smtClean="0"/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1700213" y="1752600"/>
            <a:ext cx="4090987" cy="2590800"/>
            <a:chOff x="1600200" y="1600200"/>
            <a:chExt cx="4090732" cy="2590800"/>
          </a:xfrm>
        </p:grpSpPr>
        <p:sp>
          <p:nvSpPr>
            <p:cNvPr id="18436" name="Freeform 6"/>
            <p:cNvSpPr>
              <a:spLocks/>
            </p:cNvSpPr>
            <p:nvPr/>
          </p:nvSpPr>
          <p:spPr bwMode="auto">
            <a:xfrm>
              <a:off x="2209800" y="1905000"/>
              <a:ext cx="2743200" cy="2209800"/>
            </a:xfrm>
            <a:custGeom>
              <a:avLst/>
              <a:gdLst>
                <a:gd name="T0" fmla="*/ 0 w 1728"/>
                <a:gd name="T1" fmla="*/ 2147483647 h 1392"/>
                <a:gd name="T2" fmla="*/ 725804993 w 1728"/>
                <a:gd name="T3" fmla="*/ 362902472 h 1392"/>
                <a:gd name="T4" fmla="*/ 2147483647 w 1728"/>
                <a:gd name="T5" fmla="*/ 0 h 1392"/>
                <a:gd name="T6" fmla="*/ 2147483647 w 1728"/>
                <a:gd name="T7" fmla="*/ 1088707515 h 1392"/>
                <a:gd name="T8" fmla="*/ 2147483647 w 1728"/>
                <a:gd name="T9" fmla="*/ 2147483647 h 1392"/>
                <a:gd name="T10" fmla="*/ 1693545315 w 1728"/>
                <a:gd name="T11" fmla="*/ 2147483647 h 1392"/>
                <a:gd name="T12" fmla="*/ 0 w 1728"/>
                <a:gd name="T13" fmla="*/ 2147483647 h 1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28"/>
                <a:gd name="T22" fmla="*/ 0 h 1392"/>
                <a:gd name="T23" fmla="*/ 1728 w 1728"/>
                <a:gd name="T24" fmla="*/ 1392 h 1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28" h="1392">
                  <a:moveTo>
                    <a:pt x="0" y="1008"/>
                  </a:moveTo>
                  <a:lnTo>
                    <a:pt x="288" y="144"/>
                  </a:lnTo>
                  <a:lnTo>
                    <a:pt x="1344" y="0"/>
                  </a:lnTo>
                  <a:lnTo>
                    <a:pt x="1728" y="432"/>
                  </a:lnTo>
                  <a:lnTo>
                    <a:pt x="1296" y="1152"/>
                  </a:lnTo>
                  <a:lnTo>
                    <a:pt x="672" y="1392"/>
                  </a:lnTo>
                  <a:lnTo>
                    <a:pt x="0" y="1008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37" name="Line 8"/>
            <p:cNvSpPr>
              <a:spLocks noChangeShapeType="1"/>
            </p:cNvSpPr>
            <p:nvPr/>
          </p:nvSpPr>
          <p:spPr bwMode="auto">
            <a:xfrm flipV="1">
              <a:off x="2209800" y="3048000"/>
              <a:ext cx="1295400" cy="4572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38" name="Line 9"/>
            <p:cNvSpPr>
              <a:spLocks noChangeShapeType="1"/>
            </p:cNvSpPr>
            <p:nvPr/>
          </p:nvSpPr>
          <p:spPr bwMode="auto">
            <a:xfrm flipH="1">
              <a:off x="3276600" y="3048000"/>
              <a:ext cx="228600" cy="10668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39" name="Line 10"/>
            <p:cNvSpPr>
              <a:spLocks noChangeShapeType="1"/>
            </p:cNvSpPr>
            <p:nvPr/>
          </p:nvSpPr>
          <p:spPr bwMode="auto">
            <a:xfrm flipV="1">
              <a:off x="3505200" y="2590800"/>
              <a:ext cx="1447800" cy="4572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40" name="Line 11"/>
            <p:cNvSpPr>
              <a:spLocks noChangeShapeType="1"/>
            </p:cNvSpPr>
            <p:nvPr/>
          </p:nvSpPr>
          <p:spPr bwMode="auto">
            <a:xfrm flipH="1" flipV="1">
              <a:off x="3276600" y="2514600"/>
              <a:ext cx="2286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41" name="Line 12"/>
            <p:cNvSpPr>
              <a:spLocks noChangeShapeType="1"/>
            </p:cNvSpPr>
            <p:nvPr/>
          </p:nvSpPr>
          <p:spPr bwMode="auto">
            <a:xfrm flipV="1">
              <a:off x="3276600" y="1905000"/>
              <a:ext cx="1066800" cy="6096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42" name="Line 13"/>
            <p:cNvSpPr>
              <a:spLocks noChangeShapeType="1"/>
            </p:cNvSpPr>
            <p:nvPr/>
          </p:nvSpPr>
          <p:spPr bwMode="auto">
            <a:xfrm flipH="1" flipV="1">
              <a:off x="2667000" y="2133600"/>
              <a:ext cx="609600" cy="3810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43" name="Oval 14"/>
            <p:cNvSpPr>
              <a:spLocks noChangeArrowheads="1"/>
            </p:cNvSpPr>
            <p:nvPr/>
          </p:nvSpPr>
          <p:spPr bwMode="auto">
            <a:xfrm>
              <a:off x="2133600" y="3429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4" name="Oval 15"/>
            <p:cNvSpPr>
              <a:spLocks noChangeArrowheads="1"/>
            </p:cNvSpPr>
            <p:nvPr/>
          </p:nvSpPr>
          <p:spPr bwMode="auto">
            <a:xfrm>
              <a:off x="2590800" y="2057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5" name="Oval 16"/>
            <p:cNvSpPr>
              <a:spLocks noChangeArrowheads="1"/>
            </p:cNvSpPr>
            <p:nvPr/>
          </p:nvSpPr>
          <p:spPr bwMode="auto">
            <a:xfrm>
              <a:off x="3429000" y="2971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6" name="Oval 17"/>
            <p:cNvSpPr>
              <a:spLocks noChangeArrowheads="1"/>
            </p:cNvSpPr>
            <p:nvPr/>
          </p:nvSpPr>
          <p:spPr bwMode="auto">
            <a:xfrm>
              <a:off x="3200400" y="40386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7" name="Oval 18"/>
            <p:cNvSpPr>
              <a:spLocks noChangeArrowheads="1"/>
            </p:cNvSpPr>
            <p:nvPr/>
          </p:nvSpPr>
          <p:spPr bwMode="auto">
            <a:xfrm>
              <a:off x="4191000" y="36576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8" name="Oval 19"/>
            <p:cNvSpPr>
              <a:spLocks noChangeArrowheads="1"/>
            </p:cNvSpPr>
            <p:nvPr/>
          </p:nvSpPr>
          <p:spPr bwMode="auto">
            <a:xfrm>
              <a:off x="3200400" y="2438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49" name="Oval 20"/>
            <p:cNvSpPr>
              <a:spLocks noChangeArrowheads="1"/>
            </p:cNvSpPr>
            <p:nvPr/>
          </p:nvSpPr>
          <p:spPr bwMode="auto">
            <a:xfrm>
              <a:off x="4876800" y="25146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50" name="Oval 21"/>
            <p:cNvSpPr>
              <a:spLocks noChangeArrowheads="1"/>
            </p:cNvSpPr>
            <p:nvPr/>
          </p:nvSpPr>
          <p:spPr bwMode="auto">
            <a:xfrm>
              <a:off x="4191000" y="1828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51" name="Text Box 22"/>
            <p:cNvSpPr txBox="1">
              <a:spLocks noChangeArrowheads="1"/>
            </p:cNvSpPr>
            <p:nvPr/>
          </p:nvSpPr>
          <p:spPr bwMode="auto">
            <a:xfrm>
              <a:off x="1600200" y="32766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8452" name="Text Box 23"/>
            <p:cNvSpPr txBox="1">
              <a:spLocks noChangeArrowheads="1"/>
            </p:cNvSpPr>
            <p:nvPr/>
          </p:nvSpPr>
          <p:spPr bwMode="auto">
            <a:xfrm>
              <a:off x="2819400" y="35052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8453" name="Text Box 24"/>
            <p:cNvSpPr txBox="1">
              <a:spLocks noChangeArrowheads="1"/>
            </p:cNvSpPr>
            <p:nvPr/>
          </p:nvSpPr>
          <p:spPr bwMode="auto">
            <a:xfrm>
              <a:off x="3505200" y="30480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454" name="Text Box 25"/>
            <p:cNvSpPr txBox="1">
              <a:spLocks noChangeArrowheads="1"/>
            </p:cNvSpPr>
            <p:nvPr/>
          </p:nvSpPr>
          <p:spPr bwMode="auto">
            <a:xfrm>
              <a:off x="2057400" y="19812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8455" name="Text Box 26"/>
            <p:cNvSpPr txBox="1">
              <a:spLocks noChangeArrowheads="1"/>
            </p:cNvSpPr>
            <p:nvPr/>
          </p:nvSpPr>
          <p:spPr bwMode="auto">
            <a:xfrm>
              <a:off x="3429000" y="23622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8456" name="Text Box 27"/>
            <p:cNvSpPr txBox="1">
              <a:spLocks noChangeArrowheads="1"/>
            </p:cNvSpPr>
            <p:nvPr/>
          </p:nvSpPr>
          <p:spPr bwMode="auto">
            <a:xfrm>
              <a:off x="4495800" y="16002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457" name="Text Box 28"/>
            <p:cNvSpPr txBox="1">
              <a:spLocks noChangeArrowheads="1"/>
            </p:cNvSpPr>
            <p:nvPr/>
          </p:nvSpPr>
          <p:spPr bwMode="auto">
            <a:xfrm>
              <a:off x="5257800" y="23622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8458" name="Text Box 29"/>
            <p:cNvSpPr txBox="1">
              <a:spLocks noChangeArrowheads="1"/>
            </p:cNvSpPr>
            <p:nvPr/>
          </p:nvSpPr>
          <p:spPr bwMode="auto">
            <a:xfrm>
              <a:off x="4419600" y="3581400"/>
              <a:ext cx="433132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59" name="Text Box 30"/>
            <p:cNvSpPr txBox="1">
              <a:spLocks noChangeArrowheads="1"/>
            </p:cNvSpPr>
            <p:nvPr/>
          </p:nvSpPr>
          <p:spPr bwMode="auto">
            <a:xfrm>
              <a:off x="1760538" y="25908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8460" name="Text Box 31"/>
            <p:cNvSpPr txBox="1">
              <a:spLocks noChangeArrowheads="1"/>
            </p:cNvSpPr>
            <p:nvPr/>
          </p:nvSpPr>
          <p:spPr bwMode="auto">
            <a:xfrm>
              <a:off x="2743200" y="22860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8461" name="Text Box 32"/>
            <p:cNvSpPr txBox="1">
              <a:spLocks noChangeArrowheads="1"/>
            </p:cNvSpPr>
            <p:nvPr/>
          </p:nvSpPr>
          <p:spPr bwMode="auto">
            <a:xfrm>
              <a:off x="4724400" y="19812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62" name="Text Box 34"/>
            <p:cNvSpPr txBox="1">
              <a:spLocks noChangeArrowheads="1"/>
            </p:cNvSpPr>
            <p:nvPr/>
          </p:nvSpPr>
          <p:spPr bwMode="auto">
            <a:xfrm>
              <a:off x="2895600" y="2667000"/>
              <a:ext cx="561244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11</a:t>
              </a:r>
            </a:p>
          </p:txBody>
        </p:sp>
        <p:sp>
          <p:nvSpPr>
            <p:cNvPr id="18463" name="Text Box 35"/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8464" name="Text Box 36"/>
            <p:cNvSpPr txBox="1">
              <a:spLocks noChangeArrowheads="1"/>
            </p:cNvSpPr>
            <p:nvPr/>
          </p:nvSpPr>
          <p:spPr bwMode="auto">
            <a:xfrm>
              <a:off x="2819400" y="31242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465" name="Text Box 37"/>
            <p:cNvSpPr txBox="1">
              <a:spLocks noChangeArrowheads="1"/>
            </p:cNvSpPr>
            <p:nvPr/>
          </p:nvSpPr>
          <p:spPr bwMode="auto">
            <a:xfrm>
              <a:off x="3902075" y="2819400"/>
              <a:ext cx="579005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8466" name="Text Box 38"/>
            <p:cNvSpPr txBox="1">
              <a:spLocks noChangeArrowheads="1"/>
            </p:cNvSpPr>
            <p:nvPr/>
          </p:nvSpPr>
          <p:spPr bwMode="auto">
            <a:xfrm>
              <a:off x="3733800" y="37338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467" name="Text Box 39"/>
            <p:cNvSpPr txBox="1">
              <a:spLocks noChangeArrowheads="1"/>
            </p:cNvSpPr>
            <p:nvPr/>
          </p:nvSpPr>
          <p:spPr bwMode="auto">
            <a:xfrm>
              <a:off x="4724400" y="30480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8468" name="Text Box 40"/>
            <p:cNvSpPr txBox="1">
              <a:spLocks noChangeArrowheads="1"/>
            </p:cNvSpPr>
            <p:nvPr/>
          </p:nvSpPr>
          <p:spPr bwMode="auto">
            <a:xfrm>
              <a:off x="3810000" y="2133600"/>
              <a:ext cx="445956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18469" name="Text Box 41"/>
            <p:cNvSpPr txBox="1">
              <a:spLocks noChangeArrowheads="1"/>
            </p:cNvSpPr>
            <p:nvPr/>
          </p:nvSpPr>
          <p:spPr bwMode="auto">
            <a:xfrm>
              <a:off x="3352800" y="3429000"/>
              <a:ext cx="579005" cy="3795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12</a:t>
              </a: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vshader36.glsl (1)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#version 150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in  vec4 vPosition;</a:t>
            </a:r>
          </a:p>
          <a:p>
            <a:pPr>
              <a:buFontTx/>
              <a:buNone/>
            </a:pPr>
            <a:r>
              <a:rPr lang="en-US" sz="2000" smtClean="0"/>
              <a:t>in  vec4 vColor;</a:t>
            </a:r>
          </a:p>
          <a:p>
            <a:pPr>
              <a:buFontTx/>
              <a:buNone/>
            </a:pPr>
            <a:r>
              <a:rPr lang="en-US" sz="2000" smtClean="0"/>
              <a:t>out vec4 color;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uniform vec3 theta;</a:t>
            </a:r>
          </a:p>
          <a:p>
            <a:pPr>
              <a:buFontTx/>
              <a:buNone/>
            </a:pPr>
            <a:endParaRPr lang="en-US" sz="20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vshader36.glsl (2)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void main() </a:t>
            </a:r>
          </a:p>
          <a:p>
            <a:pPr>
              <a:buFontTx/>
              <a:buNone/>
            </a:pPr>
            <a:r>
              <a:rPr lang="en-US" sz="2000" smtClean="0"/>
              <a:t>{</a:t>
            </a:r>
          </a:p>
          <a:p>
            <a:pPr>
              <a:buFontTx/>
              <a:buNone/>
            </a:pPr>
            <a:r>
              <a:rPr lang="en-US" sz="2000" smtClean="0"/>
              <a:t>    // Compute the sines and cosines of theta for each of</a:t>
            </a:r>
          </a:p>
          <a:p>
            <a:pPr>
              <a:buFontTx/>
              <a:buNone/>
            </a:pPr>
            <a:r>
              <a:rPr lang="en-US" sz="2000" smtClean="0"/>
              <a:t>    //   the three axes in one computation.</a:t>
            </a:r>
          </a:p>
          <a:p>
            <a:pPr>
              <a:buFontTx/>
              <a:buNone/>
            </a:pPr>
            <a:r>
              <a:rPr lang="en-US" sz="2000" smtClean="0"/>
              <a:t>    vec3 angles = radians( theta );</a:t>
            </a:r>
          </a:p>
          <a:p>
            <a:pPr>
              <a:buFontTx/>
              <a:buNone/>
            </a:pPr>
            <a:r>
              <a:rPr lang="en-US" sz="2000" smtClean="0"/>
              <a:t>    vec3 c = cos( angles );</a:t>
            </a:r>
          </a:p>
          <a:p>
            <a:pPr>
              <a:buFontTx/>
              <a:buNone/>
            </a:pPr>
            <a:r>
              <a:rPr lang="en-US" sz="2000" smtClean="0"/>
              <a:t>    vec3 s = sin( angles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// Remeber: thse matrices are column-major</a:t>
            </a:r>
          </a:p>
          <a:p>
            <a:pPr>
              <a:buFontTx/>
              <a:buNone/>
            </a:pPr>
            <a:r>
              <a:rPr lang="fi-FI" sz="2000" smtClean="0"/>
              <a:t>    mat4 rx = mat4( 1.0,  0.0,  0.0, 0.0,</a:t>
            </a:r>
          </a:p>
          <a:p>
            <a:pPr>
              <a:buFontTx/>
              <a:buNone/>
            </a:pPr>
            <a:r>
              <a:rPr lang="en-US" sz="2000" smtClean="0"/>
              <a:t>		    0.0,  c.x,  s.x, 0.0,</a:t>
            </a:r>
          </a:p>
          <a:p>
            <a:pPr>
              <a:buFontTx/>
              <a:buNone/>
            </a:pPr>
            <a:r>
              <a:rPr lang="en-US" sz="2000" smtClean="0"/>
              <a:t>		    0.0, -s.x,  c.x, 0.0,</a:t>
            </a:r>
          </a:p>
          <a:p>
            <a:pPr>
              <a:buFontTx/>
              <a:buNone/>
            </a:pPr>
            <a:r>
              <a:rPr lang="en-US" sz="2000" smtClean="0"/>
              <a:t>		    0.0,  0.0,  0.0, 1.0 );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vshader36.glsl (3)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mtClean="0"/>
              <a:t> </a:t>
            </a:r>
            <a:r>
              <a:rPr lang="pl-PL" sz="2000" smtClean="0"/>
              <a:t>mat4 ry = mat4( c.y, 0.0, -s.y, 0.0,</a:t>
            </a:r>
          </a:p>
          <a:p>
            <a:pPr>
              <a:buFontTx/>
              <a:buNone/>
            </a:pPr>
            <a:r>
              <a:rPr lang="en-US" sz="2000" smtClean="0"/>
              <a:t>		    0.0, 1.0,  0.0, 0.0,</a:t>
            </a:r>
          </a:p>
          <a:p>
            <a:pPr>
              <a:buFontTx/>
              <a:buNone/>
            </a:pPr>
            <a:r>
              <a:rPr lang="en-US" sz="2000" smtClean="0"/>
              <a:t>		    s.y, 0.0,  c.y, 0.0,</a:t>
            </a:r>
          </a:p>
          <a:p>
            <a:pPr>
              <a:buFontTx/>
              <a:buNone/>
            </a:pPr>
            <a:r>
              <a:rPr lang="en-US" sz="2000" smtClean="0"/>
              <a:t>		    0.0, 0.0,  0.0, 1.0 );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  // Workaround for bug in ATI driver</a:t>
            </a:r>
          </a:p>
          <a:p>
            <a:pPr>
              <a:buFontTx/>
              <a:buNone/>
            </a:pPr>
            <a:r>
              <a:rPr lang="en-US" sz="2000" smtClean="0"/>
              <a:t>    ry[1][0] = 0.0;</a:t>
            </a:r>
          </a:p>
          <a:p>
            <a:pPr>
              <a:buFontTx/>
              <a:buNone/>
            </a:pPr>
            <a:r>
              <a:rPr lang="en-US" sz="2000" smtClean="0"/>
              <a:t>    ry[1][1] = 1.0;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pl-PL" sz="2000" smtClean="0"/>
              <a:t>    mat4 rz = mat4( c.z, -s.z, 0.0, 0.0,</a:t>
            </a:r>
          </a:p>
          <a:p>
            <a:pPr>
              <a:buFontTx/>
              <a:buNone/>
            </a:pPr>
            <a:r>
              <a:rPr lang="en-US" sz="2000" smtClean="0"/>
              <a:t>		    s.z,  c.z, 0.0, 0.0,</a:t>
            </a:r>
          </a:p>
          <a:p>
            <a:pPr>
              <a:buFontTx/>
              <a:buNone/>
            </a:pPr>
            <a:r>
              <a:rPr lang="en-US" sz="2000" smtClean="0"/>
              <a:t>		    0.0,  0.0, 1.0, 0.0,</a:t>
            </a:r>
          </a:p>
          <a:p>
            <a:pPr>
              <a:buFontTx/>
              <a:buNone/>
            </a:pPr>
            <a:r>
              <a:rPr lang="en-US" sz="2000" smtClean="0"/>
              <a:t>		    0.0,  0.0, 0.0, 1.0 );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vshader36.glsl (4)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mtClean="0"/>
              <a:t> </a:t>
            </a:r>
            <a:r>
              <a:rPr lang="en-US" sz="2000" smtClean="0"/>
              <a:t>   // Workaround for bug in ATI driver</a:t>
            </a:r>
          </a:p>
          <a:p>
            <a:pPr>
              <a:buFontTx/>
              <a:buNone/>
            </a:pPr>
            <a:r>
              <a:rPr lang="en-US" sz="2000" smtClean="0"/>
              <a:t>    rz[2][2] = 1.0;</a:t>
            </a:r>
          </a:p>
          <a:p>
            <a:pPr>
              <a:buFontTx/>
              <a:buNone/>
            </a:pPr>
            <a:r>
              <a:rPr lang="en-US" sz="2000" smtClean="0"/>
              <a:t>    </a:t>
            </a:r>
          </a:p>
          <a:p>
            <a:pPr>
              <a:buFontTx/>
              <a:buNone/>
            </a:pPr>
            <a:r>
              <a:rPr lang="en-US" sz="2000" smtClean="0"/>
              <a:t>    color = vColor;</a:t>
            </a:r>
          </a:p>
          <a:p>
            <a:pPr>
              <a:buFontTx/>
              <a:buNone/>
            </a:pPr>
            <a:r>
              <a:rPr lang="fr-FR" sz="2000" smtClean="0"/>
              <a:t>    gl_Position = rz * ry * rx * vPosition;</a:t>
            </a:r>
          </a:p>
          <a:p>
            <a:pPr>
              <a:buFontTx/>
              <a:buNone/>
            </a:pPr>
            <a:r>
              <a:rPr lang="en-US" sz="2000" smtClean="0"/>
              <a:t>}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fshader36.glsl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/>
              <a:t>#version 150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in  vec4 color;</a:t>
            </a:r>
          </a:p>
          <a:p>
            <a:pPr>
              <a:buFontTx/>
              <a:buNone/>
            </a:pPr>
            <a:r>
              <a:rPr lang="en-US" sz="2000" smtClean="0"/>
              <a:t>out vec4 fColor;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void main() </a:t>
            </a:r>
          </a:p>
          <a:p>
            <a:pPr>
              <a:buFontTx/>
              <a:buNone/>
            </a:pPr>
            <a:r>
              <a:rPr lang="en-US" sz="2000" smtClean="0"/>
              <a:t>{ </a:t>
            </a:r>
          </a:p>
          <a:p>
            <a:pPr>
              <a:buFontTx/>
              <a:buNone/>
            </a:pPr>
            <a:r>
              <a:rPr lang="en-US" sz="2000" smtClean="0"/>
              <a:t>    fColor = color;</a:t>
            </a:r>
          </a:p>
          <a:p>
            <a:pPr>
              <a:buFontTx/>
              <a:buNone/>
            </a:pPr>
            <a:r>
              <a:rPr lang="en-US" sz="2000" smtClean="0"/>
              <a:t>}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Representation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Define each polygon by the geometric locations of its vertices</a:t>
            </a:r>
          </a:p>
          <a:p>
            <a:r>
              <a:rPr lang="en-US" sz="2700" smtClean="0"/>
              <a:t>Leads to OpenGL code such as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vertex[i] = vec3(x1, x1, x1);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vertex[i+1] = vec3(x6, x6, x6);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vertex[i+2] = vec3(x7, x7, x7);</a:t>
            </a:r>
          </a:p>
          <a:p>
            <a:pPr lvl="2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i+=3;</a:t>
            </a:r>
          </a:p>
          <a:p>
            <a:endParaRPr lang="en-US" sz="2700" smtClean="0"/>
          </a:p>
          <a:p>
            <a:r>
              <a:rPr lang="en-US" sz="2700" smtClean="0"/>
              <a:t>Inefficient and unstructured</a:t>
            </a:r>
          </a:p>
          <a:p>
            <a:pPr lvl="1"/>
            <a:r>
              <a:rPr lang="en-US" sz="2200" smtClean="0"/>
              <a:t>Consider moving a vertex to a new location</a:t>
            </a:r>
          </a:p>
          <a:p>
            <a:pPr lvl="1"/>
            <a:r>
              <a:rPr lang="en-US" sz="2200" smtClean="0"/>
              <a:t>Must search for all occurrences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Inward and Outward Facing Polygons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5562600" cy="4525963"/>
          </a:xfrm>
        </p:spPr>
        <p:txBody>
          <a:bodyPr/>
          <a:lstStyle/>
          <a:p>
            <a:r>
              <a:rPr lang="en-US" sz="2400" smtClean="0"/>
              <a:t>The order </a:t>
            </a:r>
            <a:r>
              <a:rPr lang="en-US" sz="2400" smtClean="0">
                <a:latin typeface="Times New Roman" pitchFamily="18" charset="0"/>
              </a:rPr>
              <a:t>{v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6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7</a:t>
            </a:r>
            <a:r>
              <a:rPr lang="en-US" sz="2400" smtClean="0">
                <a:latin typeface="Times New Roman" pitchFamily="18" charset="0"/>
              </a:rPr>
              <a:t>}</a:t>
            </a:r>
            <a:r>
              <a:rPr lang="en-US" sz="2400" smtClean="0"/>
              <a:t> and </a:t>
            </a:r>
            <a:r>
              <a:rPr lang="en-US" sz="2400" smtClean="0">
                <a:latin typeface="Times New Roman" pitchFamily="18" charset="0"/>
              </a:rPr>
              <a:t>{v</a:t>
            </a:r>
            <a:r>
              <a:rPr lang="en-US" sz="2400" baseline="-25000" smtClean="0">
                <a:latin typeface="Times New Roman" pitchFamily="18" charset="0"/>
              </a:rPr>
              <a:t>6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7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}</a:t>
            </a:r>
            <a:r>
              <a:rPr lang="en-US" sz="2400" smtClean="0"/>
              <a:t> are equivalent in that the same polygon will be rendered by OpenGL but the order </a:t>
            </a:r>
            <a:r>
              <a:rPr lang="en-US" sz="2400" smtClean="0">
                <a:latin typeface="Times New Roman" pitchFamily="18" charset="0"/>
              </a:rPr>
              <a:t>{v</a:t>
            </a:r>
            <a:r>
              <a:rPr lang="en-US" sz="2400" baseline="-25000" smtClean="0">
                <a:latin typeface="Times New Roman" pitchFamily="18" charset="0"/>
              </a:rPr>
              <a:t>1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7</a:t>
            </a:r>
            <a:r>
              <a:rPr lang="en-US" sz="2400" smtClean="0">
                <a:latin typeface="Times New Roman" pitchFamily="18" charset="0"/>
              </a:rPr>
              <a:t>, v</a:t>
            </a:r>
            <a:r>
              <a:rPr lang="en-US" sz="2400" baseline="-25000" smtClean="0">
                <a:latin typeface="Times New Roman" pitchFamily="18" charset="0"/>
              </a:rPr>
              <a:t>6</a:t>
            </a:r>
            <a:r>
              <a:rPr lang="en-US" sz="2400" smtClean="0">
                <a:latin typeface="Times New Roman" pitchFamily="18" charset="0"/>
              </a:rPr>
              <a:t>}</a:t>
            </a:r>
            <a:r>
              <a:rPr lang="en-US" sz="2400" smtClean="0"/>
              <a:t> is different</a:t>
            </a:r>
          </a:p>
          <a:p>
            <a:r>
              <a:rPr lang="en-US" sz="2400" smtClean="0"/>
              <a:t>The first two describe </a:t>
            </a:r>
            <a:r>
              <a:rPr lang="en-US" sz="2400" i="1" smtClean="0"/>
              <a:t>outwardly facing</a:t>
            </a:r>
            <a:r>
              <a:rPr lang="en-US" sz="2400" smtClean="0"/>
              <a:t> polygons</a:t>
            </a:r>
          </a:p>
          <a:p>
            <a:r>
              <a:rPr lang="en-US" sz="2400" smtClean="0"/>
              <a:t>Use the </a:t>
            </a:r>
            <a:r>
              <a:rPr lang="en-US" sz="2400" i="1" smtClean="0"/>
              <a:t>right-hand rule</a:t>
            </a:r>
            <a:r>
              <a:rPr lang="en-US" sz="2400" smtClean="0"/>
              <a:t> = counter-clockwise encirclement of outward-pointing normal </a:t>
            </a:r>
          </a:p>
          <a:p>
            <a:r>
              <a:rPr lang="en-US" sz="2400" smtClean="0"/>
              <a:t>OpenGL can treat inward and outward facing polygons differently</a:t>
            </a:r>
          </a:p>
        </p:txBody>
      </p:sp>
      <p:pic>
        <p:nvPicPr>
          <p:cNvPr id="20483" name="Picture 5" descr="C:\BOOK\OpenGL\Paul Final\Art\jpeg\AN04F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286000"/>
            <a:ext cx="2359025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Geometry vs Topology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Generally it is a good idea to look for data structures that separate the geometry from the topology</a:t>
            </a:r>
          </a:p>
          <a:p>
            <a:pPr lvl="1">
              <a:defRPr/>
            </a:pPr>
            <a:r>
              <a:rPr lang="en-US" dirty="0" smtClean="0"/>
              <a:t>Geometry: locations of the vertices</a:t>
            </a:r>
          </a:p>
          <a:p>
            <a:pPr lvl="1">
              <a:defRPr/>
            </a:pPr>
            <a:r>
              <a:rPr lang="en-US" dirty="0" smtClean="0"/>
              <a:t>Topology: organization of the vertices and edges</a:t>
            </a:r>
          </a:p>
          <a:p>
            <a:pPr lvl="1">
              <a:defRPr/>
            </a:pPr>
            <a:r>
              <a:rPr lang="en-US" dirty="0" smtClean="0"/>
              <a:t>Example: a polygon is an ordered list of vertices with an edge connecting successive pairs of vertices and the last to the first</a:t>
            </a:r>
          </a:p>
          <a:p>
            <a:pPr lvl="1">
              <a:defRPr/>
            </a:pPr>
            <a:r>
              <a:rPr lang="en-US" dirty="0" smtClean="0"/>
              <a:t>Topology holds even if geometry changes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Lists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Put the geometry in an array</a:t>
            </a:r>
          </a:p>
          <a:p>
            <a:r>
              <a:rPr lang="en-US" sz="2700" smtClean="0"/>
              <a:t>Use pointers from the vertices into this array</a:t>
            </a:r>
          </a:p>
          <a:p>
            <a:r>
              <a:rPr lang="en-US" sz="2700" smtClean="0"/>
              <a:t>Introduce a polygon list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212725" y="33178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endParaRPr lang="en-US"/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6048375" y="3060700"/>
            <a:ext cx="1344613" cy="34163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1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1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1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2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2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2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3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3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3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4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4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4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5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5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5.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6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6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6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7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7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7</a:t>
            </a:r>
          </a:p>
          <a:p>
            <a:r>
              <a:rPr lang="en-US" sz="2700">
                <a:solidFill>
                  <a:schemeClr val="bg1"/>
                </a:solidFill>
              </a:rPr>
              <a:t>x</a:t>
            </a:r>
            <a:r>
              <a:rPr lang="en-US" sz="2700" baseline="-25000">
                <a:solidFill>
                  <a:schemeClr val="bg1"/>
                </a:solidFill>
              </a:rPr>
              <a:t>8</a:t>
            </a:r>
            <a:r>
              <a:rPr lang="en-US" sz="2700">
                <a:solidFill>
                  <a:schemeClr val="bg1"/>
                </a:solidFill>
              </a:rPr>
              <a:t> y</a:t>
            </a:r>
            <a:r>
              <a:rPr lang="en-US" sz="2700" baseline="-25000">
                <a:solidFill>
                  <a:schemeClr val="bg1"/>
                </a:solidFill>
              </a:rPr>
              <a:t>8</a:t>
            </a:r>
            <a:r>
              <a:rPr lang="en-US" sz="2700">
                <a:solidFill>
                  <a:schemeClr val="bg1"/>
                </a:solidFill>
              </a:rPr>
              <a:t> z</a:t>
            </a:r>
            <a:r>
              <a:rPr lang="en-US" sz="2700" baseline="-250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341438" y="3711575"/>
            <a:ext cx="466725" cy="147796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P1</a:t>
            </a:r>
          </a:p>
          <a:p>
            <a:r>
              <a:rPr lang="en-US">
                <a:solidFill>
                  <a:schemeClr val="bg1"/>
                </a:solidFill>
              </a:rPr>
              <a:t>P2</a:t>
            </a:r>
          </a:p>
          <a:p>
            <a:r>
              <a:rPr lang="en-US">
                <a:solidFill>
                  <a:schemeClr val="bg1"/>
                </a:solidFill>
              </a:rPr>
              <a:t>P3</a:t>
            </a:r>
          </a:p>
          <a:p>
            <a:r>
              <a:rPr lang="en-US">
                <a:solidFill>
                  <a:schemeClr val="bg1"/>
                </a:solidFill>
              </a:rPr>
              <a:t>P4</a:t>
            </a:r>
          </a:p>
          <a:p>
            <a:r>
              <a:rPr lang="en-US">
                <a:solidFill>
                  <a:schemeClr val="bg1"/>
                </a:solidFill>
              </a:rPr>
              <a:t>P5</a:t>
            </a:r>
          </a:p>
        </p:txBody>
      </p:sp>
      <p:sp>
        <p:nvSpPr>
          <p:cNvPr id="22534" name="Text Box 8"/>
          <p:cNvSpPr txBox="1">
            <a:spLocks noChangeArrowheads="1"/>
          </p:cNvSpPr>
          <p:nvPr/>
        </p:nvSpPr>
        <p:spPr bwMode="auto">
          <a:xfrm>
            <a:off x="3276600" y="3365500"/>
            <a:ext cx="452438" cy="99536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3200" baseline="-25000">
                <a:solidFill>
                  <a:schemeClr val="bg1"/>
                </a:solidFill>
              </a:rPr>
              <a:t>1</a:t>
            </a:r>
          </a:p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2800" baseline="-25000">
                <a:solidFill>
                  <a:schemeClr val="bg1"/>
                </a:solidFill>
              </a:rPr>
              <a:t>7</a:t>
            </a:r>
          </a:p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2800" baseline="-250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3276600" y="4813300"/>
            <a:ext cx="452438" cy="99536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3200" baseline="-25000">
                <a:solidFill>
                  <a:schemeClr val="bg1"/>
                </a:solidFill>
              </a:rPr>
              <a:t>8</a:t>
            </a:r>
          </a:p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2800" baseline="-25000">
                <a:solidFill>
                  <a:schemeClr val="bg1"/>
                </a:solidFill>
              </a:rPr>
              <a:t>5</a:t>
            </a:r>
          </a:p>
          <a:p>
            <a:r>
              <a:rPr lang="en-US">
                <a:solidFill>
                  <a:schemeClr val="bg1"/>
                </a:solidFill>
              </a:rPr>
              <a:t>v</a:t>
            </a:r>
            <a:r>
              <a:rPr lang="en-US" sz="2800" baseline="-250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2536" name="Freeform 14"/>
          <p:cNvSpPr>
            <a:spLocks/>
          </p:cNvSpPr>
          <p:nvPr/>
        </p:nvSpPr>
        <p:spPr bwMode="auto">
          <a:xfrm>
            <a:off x="1905000" y="3594100"/>
            <a:ext cx="1371600" cy="381000"/>
          </a:xfrm>
          <a:custGeom>
            <a:avLst/>
            <a:gdLst>
              <a:gd name="T0" fmla="*/ 0 w 864"/>
              <a:gd name="T1" fmla="*/ 604837545 h 240"/>
              <a:gd name="T2" fmla="*/ 1088707589 w 864"/>
              <a:gd name="T3" fmla="*/ 604837545 h 240"/>
              <a:gd name="T4" fmla="*/ 1088707589 w 864"/>
              <a:gd name="T5" fmla="*/ 0 h 240"/>
              <a:gd name="T6" fmla="*/ 2147483647 w 864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240"/>
              <a:gd name="T14" fmla="*/ 864 w 864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240">
                <a:moveTo>
                  <a:pt x="0" y="240"/>
                </a:moveTo>
                <a:lnTo>
                  <a:pt x="432" y="240"/>
                </a:lnTo>
                <a:lnTo>
                  <a:pt x="432" y="0"/>
                </a:lnTo>
                <a:lnTo>
                  <a:pt x="864" y="0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7" name="Freeform 15"/>
          <p:cNvSpPr>
            <a:spLocks/>
          </p:cNvSpPr>
          <p:nvPr/>
        </p:nvSpPr>
        <p:spPr bwMode="auto">
          <a:xfrm>
            <a:off x="1828800" y="4279900"/>
            <a:ext cx="1447800" cy="838200"/>
          </a:xfrm>
          <a:custGeom>
            <a:avLst/>
            <a:gdLst>
              <a:gd name="T0" fmla="*/ 0 w 912"/>
              <a:gd name="T1" fmla="*/ 0 h 528"/>
              <a:gd name="T2" fmla="*/ 1209675073 w 912"/>
              <a:gd name="T3" fmla="*/ 0 h 528"/>
              <a:gd name="T4" fmla="*/ 1209675073 w 912"/>
              <a:gd name="T5" fmla="*/ 1330642282 h 528"/>
              <a:gd name="T6" fmla="*/ 2147483647 w 912"/>
              <a:gd name="T7" fmla="*/ 1330642282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528"/>
              <a:gd name="T14" fmla="*/ 912 w 912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528">
                <a:moveTo>
                  <a:pt x="0" y="0"/>
                </a:moveTo>
                <a:lnTo>
                  <a:pt x="480" y="0"/>
                </a:lnTo>
                <a:lnTo>
                  <a:pt x="480" y="528"/>
                </a:lnTo>
                <a:lnTo>
                  <a:pt x="912" y="528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8" name="Freeform 17"/>
          <p:cNvSpPr>
            <a:spLocks/>
          </p:cNvSpPr>
          <p:nvPr/>
        </p:nvSpPr>
        <p:spPr bwMode="auto">
          <a:xfrm>
            <a:off x="3733800" y="3289300"/>
            <a:ext cx="2362200" cy="304800"/>
          </a:xfrm>
          <a:custGeom>
            <a:avLst/>
            <a:gdLst>
              <a:gd name="T0" fmla="*/ 0 w 1488"/>
              <a:gd name="T1" fmla="*/ 483870045 h 192"/>
              <a:gd name="T2" fmla="*/ 1693545238 w 1488"/>
              <a:gd name="T3" fmla="*/ 483870045 h 192"/>
              <a:gd name="T4" fmla="*/ 1693545238 w 1488"/>
              <a:gd name="T5" fmla="*/ 0 h 192"/>
              <a:gd name="T6" fmla="*/ 2147483647 w 1488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1488"/>
              <a:gd name="T13" fmla="*/ 0 h 192"/>
              <a:gd name="T14" fmla="*/ 1488 w 1488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8" h="192">
                <a:moveTo>
                  <a:pt x="0" y="192"/>
                </a:moveTo>
                <a:lnTo>
                  <a:pt x="672" y="192"/>
                </a:lnTo>
                <a:lnTo>
                  <a:pt x="672" y="0"/>
                </a:lnTo>
                <a:lnTo>
                  <a:pt x="1488" y="0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9" name="Freeform 18"/>
          <p:cNvSpPr>
            <a:spLocks/>
          </p:cNvSpPr>
          <p:nvPr/>
        </p:nvSpPr>
        <p:spPr bwMode="auto">
          <a:xfrm>
            <a:off x="3733800" y="4051300"/>
            <a:ext cx="2286000" cy="1752600"/>
          </a:xfrm>
          <a:custGeom>
            <a:avLst/>
            <a:gdLst>
              <a:gd name="T0" fmla="*/ 0 w 1440"/>
              <a:gd name="T1" fmla="*/ 0 h 1104"/>
              <a:gd name="T2" fmla="*/ 2147483647 w 1440"/>
              <a:gd name="T3" fmla="*/ 0 h 1104"/>
              <a:gd name="T4" fmla="*/ 2147483647 w 1440"/>
              <a:gd name="T5" fmla="*/ 2147483647 h 1104"/>
              <a:gd name="T6" fmla="*/ 2147483647 w 1440"/>
              <a:gd name="T7" fmla="*/ 2147483647 h 1104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104"/>
              <a:gd name="T14" fmla="*/ 1440 w 1440"/>
              <a:gd name="T15" fmla="*/ 1104 h 1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104">
                <a:moveTo>
                  <a:pt x="0" y="0"/>
                </a:moveTo>
                <a:lnTo>
                  <a:pt x="912" y="0"/>
                </a:lnTo>
                <a:lnTo>
                  <a:pt x="912" y="1104"/>
                </a:lnTo>
                <a:lnTo>
                  <a:pt x="1440" y="1104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0" name="Freeform 19"/>
          <p:cNvSpPr>
            <a:spLocks/>
          </p:cNvSpPr>
          <p:nvPr/>
        </p:nvSpPr>
        <p:spPr bwMode="auto">
          <a:xfrm>
            <a:off x="3733800" y="4432300"/>
            <a:ext cx="2286000" cy="1066800"/>
          </a:xfrm>
          <a:custGeom>
            <a:avLst/>
            <a:gdLst>
              <a:gd name="T0" fmla="*/ 0 w 1440"/>
              <a:gd name="T1" fmla="*/ 0 h 672"/>
              <a:gd name="T2" fmla="*/ 1572577364 w 1440"/>
              <a:gd name="T3" fmla="*/ 0 h 672"/>
              <a:gd name="T4" fmla="*/ 1572577364 w 1440"/>
              <a:gd name="T5" fmla="*/ 1693545178 h 672"/>
              <a:gd name="T6" fmla="*/ 2147483647 w 1440"/>
              <a:gd name="T7" fmla="*/ 1693545178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672"/>
              <a:gd name="T14" fmla="*/ 1440 w 1440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672">
                <a:moveTo>
                  <a:pt x="0" y="0"/>
                </a:moveTo>
                <a:lnTo>
                  <a:pt x="624" y="0"/>
                </a:lnTo>
                <a:lnTo>
                  <a:pt x="624" y="672"/>
                </a:lnTo>
                <a:lnTo>
                  <a:pt x="1440" y="672"/>
                </a:lnTo>
              </a:path>
            </a:pathLst>
          </a:cu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1" name="Line 20"/>
          <p:cNvSpPr>
            <a:spLocks noChangeShapeType="1"/>
          </p:cNvSpPr>
          <p:nvPr/>
        </p:nvSpPr>
        <p:spPr bwMode="auto">
          <a:xfrm>
            <a:off x="3733800" y="5118100"/>
            <a:ext cx="6096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2" name="Line 21"/>
          <p:cNvSpPr>
            <a:spLocks noChangeShapeType="1"/>
          </p:cNvSpPr>
          <p:nvPr/>
        </p:nvSpPr>
        <p:spPr bwMode="auto">
          <a:xfrm>
            <a:off x="3810000" y="5422900"/>
            <a:ext cx="6096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3" name="Line 22"/>
          <p:cNvSpPr>
            <a:spLocks noChangeShapeType="1"/>
          </p:cNvSpPr>
          <p:nvPr/>
        </p:nvSpPr>
        <p:spPr bwMode="auto">
          <a:xfrm>
            <a:off x="3810000" y="5651500"/>
            <a:ext cx="6096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4" name="Text Box 23"/>
          <p:cNvSpPr txBox="1">
            <a:spLocks noChangeArrowheads="1"/>
          </p:cNvSpPr>
          <p:nvPr/>
        </p:nvSpPr>
        <p:spPr bwMode="auto">
          <a:xfrm>
            <a:off x="1600200" y="5715000"/>
            <a:ext cx="10572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topology</a:t>
            </a:r>
          </a:p>
        </p:txBody>
      </p:sp>
      <p:sp>
        <p:nvSpPr>
          <p:cNvPr id="22545" name="Text Box 24"/>
          <p:cNvSpPr txBox="1">
            <a:spLocks noChangeArrowheads="1"/>
          </p:cNvSpPr>
          <p:nvPr/>
        </p:nvSpPr>
        <p:spPr bwMode="auto">
          <a:xfrm>
            <a:off x="4572000" y="5791200"/>
            <a:ext cx="114617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geometry</a:t>
            </a:r>
          </a:p>
        </p:txBody>
      </p:sp>
      <p:sp>
        <p:nvSpPr>
          <p:cNvPr id="22546" name="Line 25"/>
          <p:cNvSpPr>
            <a:spLocks noChangeShapeType="1"/>
          </p:cNvSpPr>
          <p:nvPr/>
        </p:nvSpPr>
        <p:spPr bwMode="auto">
          <a:xfrm>
            <a:off x="1905000" y="4737100"/>
            <a:ext cx="457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7" name="Line 26"/>
          <p:cNvSpPr>
            <a:spLocks noChangeShapeType="1"/>
          </p:cNvSpPr>
          <p:nvPr/>
        </p:nvSpPr>
        <p:spPr bwMode="auto">
          <a:xfrm>
            <a:off x="1905000" y="5041900"/>
            <a:ext cx="457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8" name="Line 27"/>
          <p:cNvSpPr>
            <a:spLocks noChangeShapeType="1"/>
          </p:cNvSpPr>
          <p:nvPr/>
        </p:nvSpPr>
        <p:spPr bwMode="auto">
          <a:xfrm>
            <a:off x="1905000" y="5346700"/>
            <a:ext cx="457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Shared Edges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Vertex lists will draw filled polygons correctly but if we draw the polygon by its edges, shared edges are drawn twice</a:t>
            </a:r>
          </a:p>
          <a:p>
            <a:endParaRPr lang="en-US" sz="2700" smtClean="0"/>
          </a:p>
          <a:p>
            <a:endParaRPr lang="en-US" sz="2700" smtClean="0"/>
          </a:p>
          <a:p>
            <a:endParaRPr lang="en-US" sz="2700" smtClean="0"/>
          </a:p>
          <a:p>
            <a:endParaRPr lang="en-US" sz="2700" smtClean="0"/>
          </a:p>
          <a:p>
            <a:endParaRPr lang="en-US" sz="2700" smtClean="0"/>
          </a:p>
          <a:p>
            <a:r>
              <a:rPr lang="en-US" sz="2700" smtClean="0"/>
              <a:t>Can store mesh by </a:t>
            </a:r>
            <a:r>
              <a:rPr lang="en-US" sz="2700" i="1" smtClean="0"/>
              <a:t>edge list</a:t>
            </a:r>
          </a:p>
        </p:txBody>
      </p:sp>
      <p:grpSp>
        <p:nvGrpSpPr>
          <p:cNvPr id="23555" name="Group 40"/>
          <p:cNvGrpSpPr>
            <a:grpSpLocks/>
          </p:cNvGrpSpPr>
          <p:nvPr/>
        </p:nvGrpSpPr>
        <p:grpSpPr bwMode="auto">
          <a:xfrm>
            <a:off x="2971800" y="2819400"/>
            <a:ext cx="2895600" cy="2362200"/>
            <a:chOff x="1344" y="2016"/>
            <a:chExt cx="1824" cy="1488"/>
          </a:xfrm>
        </p:grpSpPr>
        <p:sp>
          <p:nvSpPr>
            <p:cNvPr id="23556" name="Freeform 5"/>
            <p:cNvSpPr>
              <a:spLocks/>
            </p:cNvSpPr>
            <p:nvPr/>
          </p:nvSpPr>
          <p:spPr bwMode="auto">
            <a:xfrm>
              <a:off x="1392" y="2064"/>
              <a:ext cx="1728" cy="1392"/>
            </a:xfrm>
            <a:custGeom>
              <a:avLst/>
              <a:gdLst>
                <a:gd name="T0" fmla="*/ 0 w 1728"/>
                <a:gd name="T1" fmla="*/ 1008 h 1392"/>
                <a:gd name="T2" fmla="*/ 288 w 1728"/>
                <a:gd name="T3" fmla="*/ 144 h 1392"/>
                <a:gd name="T4" fmla="*/ 1344 w 1728"/>
                <a:gd name="T5" fmla="*/ 0 h 1392"/>
                <a:gd name="T6" fmla="*/ 1728 w 1728"/>
                <a:gd name="T7" fmla="*/ 432 h 1392"/>
                <a:gd name="T8" fmla="*/ 1296 w 1728"/>
                <a:gd name="T9" fmla="*/ 1152 h 1392"/>
                <a:gd name="T10" fmla="*/ 672 w 1728"/>
                <a:gd name="T11" fmla="*/ 1392 h 1392"/>
                <a:gd name="T12" fmla="*/ 0 w 1728"/>
                <a:gd name="T13" fmla="*/ 1008 h 1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28"/>
                <a:gd name="T22" fmla="*/ 0 h 1392"/>
                <a:gd name="T23" fmla="*/ 1728 w 1728"/>
                <a:gd name="T24" fmla="*/ 1392 h 1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28" h="1392">
                  <a:moveTo>
                    <a:pt x="0" y="1008"/>
                  </a:moveTo>
                  <a:lnTo>
                    <a:pt x="288" y="144"/>
                  </a:lnTo>
                  <a:lnTo>
                    <a:pt x="1344" y="0"/>
                  </a:lnTo>
                  <a:lnTo>
                    <a:pt x="1728" y="432"/>
                  </a:lnTo>
                  <a:lnTo>
                    <a:pt x="1296" y="1152"/>
                  </a:lnTo>
                  <a:lnTo>
                    <a:pt x="672" y="1392"/>
                  </a:lnTo>
                  <a:lnTo>
                    <a:pt x="0" y="1008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57" name="Line 6"/>
            <p:cNvSpPr>
              <a:spLocks noChangeShapeType="1"/>
            </p:cNvSpPr>
            <p:nvPr/>
          </p:nvSpPr>
          <p:spPr bwMode="auto">
            <a:xfrm flipV="1">
              <a:off x="1392" y="2784"/>
              <a:ext cx="816" cy="28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58" name="Line 7"/>
            <p:cNvSpPr>
              <a:spLocks noChangeShapeType="1"/>
            </p:cNvSpPr>
            <p:nvPr/>
          </p:nvSpPr>
          <p:spPr bwMode="auto">
            <a:xfrm flipH="1">
              <a:off x="2064" y="2784"/>
              <a:ext cx="144" cy="672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59" name="Line 8"/>
            <p:cNvSpPr>
              <a:spLocks noChangeShapeType="1"/>
            </p:cNvSpPr>
            <p:nvPr/>
          </p:nvSpPr>
          <p:spPr bwMode="auto">
            <a:xfrm flipV="1">
              <a:off x="2208" y="2496"/>
              <a:ext cx="912" cy="28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0" name="Line 9"/>
            <p:cNvSpPr>
              <a:spLocks noChangeShapeType="1"/>
            </p:cNvSpPr>
            <p:nvPr/>
          </p:nvSpPr>
          <p:spPr bwMode="auto">
            <a:xfrm flipH="1" flipV="1">
              <a:off x="2064" y="2448"/>
              <a:ext cx="144" cy="336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1" name="Line 10"/>
            <p:cNvSpPr>
              <a:spLocks noChangeShapeType="1"/>
            </p:cNvSpPr>
            <p:nvPr/>
          </p:nvSpPr>
          <p:spPr bwMode="auto">
            <a:xfrm flipV="1">
              <a:off x="2064" y="2064"/>
              <a:ext cx="672" cy="384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2" name="Line 11"/>
            <p:cNvSpPr>
              <a:spLocks noChangeShapeType="1"/>
            </p:cNvSpPr>
            <p:nvPr/>
          </p:nvSpPr>
          <p:spPr bwMode="auto">
            <a:xfrm flipH="1" flipV="1">
              <a:off x="1680" y="2208"/>
              <a:ext cx="384" cy="24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3" name="Oval 12"/>
            <p:cNvSpPr>
              <a:spLocks noChangeArrowheads="1"/>
            </p:cNvSpPr>
            <p:nvPr/>
          </p:nvSpPr>
          <p:spPr bwMode="auto">
            <a:xfrm>
              <a:off x="1344" y="3024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Oval 13"/>
            <p:cNvSpPr>
              <a:spLocks noChangeArrowheads="1"/>
            </p:cNvSpPr>
            <p:nvPr/>
          </p:nvSpPr>
          <p:spPr bwMode="auto">
            <a:xfrm>
              <a:off x="1632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Oval 14"/>
            <p:cNvSpPr>
              <a:spLocks noChangeArrowheads="1"/>
            </p:cNvSpPr>
            <p:nvPr/>
          </p:nvSpPr>
          <p:spPr bwMode="auto">
            <a:xfrm>
              <a:off x="2160" y="273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Oval 15"/>
            <p:cNvSpPr>
              <a:spLocks noChangeArrowheads="1"/>
            </p:cNvSpPr>
            <p:nvPr/>
          </p:nvSpPr>
          <p:spPr bwMode="auto">
            <a:xfrm>
              <a:off x="2016" y="3408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Oval 16"/>
            <p:cNvSpPr>
              <a:spLocks noChangeArrowheads="1"/>
            </p:cNvSpPr>
            <p:nvPr/>
          </p:nvSpPr>
          <p:spPr bwMode="auto">
            <a:xfrm>
              <a:off x="2640" y="3168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Oval 17"/>
            <p:cNvSpPr>
              <a:spLocks noChangeArrowheads="1"/>
            </p:cNvSpPr>
            <p:nvPr/>
          </p:nvSpPr>
          <p:spPr bwMode="auto">
            <a:xfrm>
              <a:off x="2016" y="2400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Oval 18"/>
            <p:cNvSpPr>
              <a:spLocks noChangeArrowheads="1"/>
            </p:cNvSpPr>
            <p:nvPr/>
          </p:nvSpPr>
          <p:spPr bwMode="auto">
            <a:xfrm>
              <a:off x="3072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Oval 19"/>
            <p:cNvSpPr>
              <a:spLocks noChangeArrowheads="1"/>
            </p:cNvSpPr>
            <p:nvPr/>
          </p:nvSpPr>
          <p:spPr bwMode="auto">
            <a:xfrm>
              <a:off x="2640" y="201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Edge List</a:t>
            </a:r>
          </a:p>
        </p:txBody>
      </p:sp>
      <p:grpSp>
        <p:nvGrpSpPr>
          <p:cNvPr id="24578" name="Group 38"/>
          <p:cNvGrpSpPr>
            <a:grpSpLocks/>
          </p:cNvGrpSpPr>
          <p:nvPr/>
        </p:nvGrpSpPr>
        <p:grpSpPr bwMode="auto">
          <a:xfrm>
            <a:off x="4724400" y="1676400"/>
            <a:ext cx="3570288" cy="2667000"/>
            <a:chOff x="1008" y="960"/>
            <a:chExt cx="2249" cy="1680"/>
          </a:xfrm>
        </p:grpSpPr>
        <p:sp>
          <p:nvSpPr>
            <p:cNvPr id="24605" name="Freeform 4"/>
            <p:cNvSpPr>
              <a:spLocks/>
            </p:cNvSpPr>
            <p:nvPr/>
          </p:nvSpPr>
          <p:spPr bwMode="auto">
            <a:xfrm>
              <a:off x="1392" y="1200"/>
              <a:ext cx="1728" cy="1392"/>
            </a:xfrm>
            <a:custGeom>
              <a:avLst/>
              <a:gdLst>
                <a:gd name="T0" fmla="*/ 0 w 1728"/>
                <a:gd name="T1" fmla="*/ 1008 h 1392"/>
                <a:gd name="T2" fmla="*/ 288 w 1728"/>
                <a:gd name="T3" fmla="*/ 144 h 1392"/>
                <a:gd name="T4" fmla="*/ 1344 w 1728"/>
                <a:gd name="T5" fmla="*/ 0 h 1392"/>
                <a:gd name="T6" fmla="*/ 1728 w 1728"/>
                <a:gd name="T7" fmla="*/ 432 h 1392"/>
                <a:gd name="T8" fmla="*/ 1296 w 1728"/>
                <a:gd name="T9" fmla="*/ 1152 h 1392"/>
                <a:gd name="T10" fmla="*/ 672 w 1728"/>
                <a:gd name="T11" fmla="*/ 1392 h 1392"/>
                <a:gd name="T12" fmla="*/ 0 w 1728"/>
                <a:gd name="T13" fmla="*/ 1008 h 1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28"/>
                <a:gd name="T22" fmla="*/ 0 h 1392"/>
                <a:gd name="T23" fmla="*/ 1728 w 1728"/>
                <a:gd name="T24" fmla="*/ 1392 h 1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28" h="1392">
                  <a:moveTo>
                    <a:pt x="0" y="1008"/>
                  </a:moveTo>
                  <a:lnTo>
                    <a:pt x="288" y="144"/>
                  </a:lnTo>
                  <a:lnTo>
                    <a:pt x="1344" y="0"/>
                  </a:lnTo>
                  <a:lnTo>
                    <a:pt x="1728" y="432"/>
                  </a:lnTo>
                  <a:lnTo>
                    <a:pt x="1296" y="1152"/>
                  </a:lnTo>
                  <a:lnTo>
                    <a:pt x="672" y="1392"/>
                  </a:lnTo>
                  <a:lnTo>
                    <a:pt x="0" y="1008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6" name="Line 5"/>
            <p:cNvSpPr>
              <a:spLocks noChangeShapeType="1"/>
            </p:cNvSpPr>
            <p:nvPr/>
          </p:nvSpPr>
          <p:spPr bwMode="auto">
            <a:xfrm flipV="1">
              <a:off x="1392" y="1920"/>
              <a:ext cx="816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7" name="Line 6"/>
            <p:cNvSpPr>
              <a:spLocks noChangeShapeType="1"/>
            </p:cNvSpPr>
            <p:nvPr/>
          </p:nvSpPr>
          <p:spPr bwMode="auto">
            <a:xfrm flipH="1">
              <a:off x="2064" y="1920"/>
              <a:ext cx="144" cy="6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8" name="Line 7"/>
            <p:cNvSpPr>
              <a:spLocks noChangeShapeType="1"/>
            </p:cNvSpPr>
            <p:nvPr/>
          </p:nvSpPr>
          <p:spPr bwMode="auto">
            <a:xfrm flipV="1">
              <a:off x="2208" y="1632"/>
              <a:ext cx="912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9" name="Line 8"/>
            <p:cNvSpPr>
              <a:spLocks noChangeShapeType="1"/>
            </p:cNvSpPr>
            <p:nvPr/>
          </p:nvSpPr>
          <p:spPr bwMode="auto">
            <a:xfrm flipH="1" flipV="1">
              <a:off x="2064" y="1584"/>
              <a:ext cx="144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10" name="Line 9"/>
            <p:cNvSpPr>
              <a:spLocks noChangeShapeType="1"/>
            </p:cNvSpPr>
            <p:nvPr/>
          </p:nvSpPr>
          <p:spPr bwMode="auto">
            <a:xfrm flipV="1">
              <a:off x="2064" y="1200"/>
              <a:ext cx="672" cy="38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11" name="Line 10"/>
            <p:cNvSpPr>
              <a:spLocks noChangeShapeType="1"/>
            </p:cNvSpPr>
            <p:nvPr/>
          </p:nvSpPr>
          <p:spPr bwMode="auto">
            <a:xfrm flipH="1" flipV="1">
              <a:off x="1680" y="1344"/>
              <a:ext cx="384" cy="24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12" name="Oval 11"/>
            <p:cNvSpPr>
              <a:spLocks noChangeArrowheads="1"/>
            </p:cNvSpPr>
            <p:nvPr/>
          </p:nvSpPr>
          <p:spPr bwMode="auto">
            <a:xfrm>
              <a:off x="1344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3" name="Oval 12"/>
            <p:cNvSpPr>
              <a:spLocks noChangeArrowheads="1"/>
            </p:cNvSpPr>
            <p:nvPr/>
          </p:nvSpPr>
          <p:spPr bwMode="auto">
            <a:xfrm>
              <a:off x="1632" y="12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4" name="Oval 13"/>
            <p:cNvSpPr>
              <a:spLocks noChangeArrowheads="1"/>
            </p:cNvSpPr>
            <p:nvPr/>
          </p:nvSpPr>
          <p:spPr bwMode="auto">
            <a:xfrm>
              <a:off x="2160" y="1872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5" name="Oval 14"/>
            <p:cNvSpPr>
              <a:spLocks noChangeArrowheads="1"/>
            </p:cNvSpPr>
            <p:nvPr/>
          </p:nvSpPr>
          <p:spPr bwMode="auto">
            <a:xfrm>
              <a:off x="2016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6" name="Oval 15"/>
            <p:cNvSpPr>
              <a:spLocks noChangeArrowheads="1"/>
            </p:cNvSpPr>
            <p:nvPr/>
          </p:nvSpPr>
          <p:spPr bwMode="auto">
            <a:xfrm>
              <a:off x="2640" y="2304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7" name="Oval 16"/>
            <p:cNvSpPr>
              <a:spLocks noChangeArrowheads="1"/>
            </p:cNvSpPr>
            <p:nvPr/>
          </p:nvSpPr>
          <p:spPr bwMode="auto">
            <a:xfrm>
              <a:off x="2016" y="153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8" name="Oval 17"/>
            <p:cNvSpPr>
              <a:spLocks noChangeArrowheads="1"/>
            </p:cNvSpPr>
            <p:nvPr/>
          </p:nvSpPr>
          <p:spPr bwMode="auto">
            <a:xfrm>
              <a:off x="3072" y="1584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19" name="Oval 18"/>
            <p:cNvSpPr>
              <a:spLocks noChangeArrowheads="1"/>
            </p:cNvSpPr>
            <p:nvPr/>
          </p:nvSpPr>
          <p:spPr bwMode="auto">
            <a:xfrm>
              <a:off x="2640" y="1152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20" name="Text Box 19"/>
            <p:cNvSpPr txBox="1">
              <a:spLocks noChangeArrowheads="1"/>
            </p:cNvSpPr>
            <p:nvPr/>
          </p:nvSpPr>
          <p:spPr bwMode="auto">
            <a:xfrm>
              <a:off x="1008" y="2064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4621" name="Text Box 20"/>
            <p:cNvSpPr txBox="1">
              <a:spLocks noChangeArrowheads="1"/>
            </p:cNvSpPr>
            <p:nvPr/>
          </p:nvSpPr>
          <p:spPr bwMode="auto">
            <a:xfrm>
              <a:off x="1776" y="2208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622" name="Text Box 21"/>
            <p:cNvSpPr txBox="1">
              <a:spLocks noChangeArrowheads="1"/>
            </p:cNvSpPr>
            <p:nvPr/>
          </p:nvSpPr>
          <p:spPr bwMode="auto">
            <a:xfrm>
              <a:off x="2208" y="1920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24623" name="Text Box 22"/>
            <p:cNvSpPr txBox="1">
              <a:spLocks noChangeArrowheads="1"/>
            </p:cNvSpPr>
            <p:nvPr/>
          </p:nvSpPr>
          <p:spPr bwMode="auto">
            <a:xfrm>
              <a:off x="1296" y="1248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4624" name="Text Box 23"/>
            <p:cNvSpPr txBox="1">
              <a:spLocks noChangeArrowheads="1"/>
            </p:cNvSpPr>
            <p:nvPr/>
          </p:nvSpPr>
          <p:spPr bwMode="auto">
            <a:xfrm>
              <a:off x="2160" y="1488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4625" name="Text Box 24"/>
            <p:cNvSpPr txBox="1">
              <a:spLocks noChangeArrowheads="1"/>
            </p:cNvSpPr>
            <p:nvPr/>
          </p:nvSpPr>
          <p:spPr bwMode="auto">
            <a:xfrm>
              <a:off x="2832" y="1008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4626" name="Text Box 25"/>
            <p:cNvSpPr txBox="1">
              <a:spLocks noChangeArrowheads="1"/>
            </p:cNvSpPr>
            <p:nvPr/>
          </p:nvSpPr>
          <p:spPr bwMode="auto">
            <a:xfrm>
              <a:off x="2784" y="2256"/>
              <a:ext cx="273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v</a:t>
              </a:r>
              <a:r>
                <a:rPr lang="en-US" sz="2800" baseline="-250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627" name="Text Box 26"/>
            <p:cNvSpPr txBox="1">
              <a:spLocks noChangeArrowheads="1"/>
            </p:cNvSpPr>
            <p:nvPr/>
          </p:nvSpPr>
          <p:spPr bwMode="auto">
            <a:xfrm>
              <a:off x="1109" y="1632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4628" name="Text Box 27"/>
            <p:cNvSpPr txBox="1">
              <a:spLocks noChangeArrowheads="1"/>
            </p:cNvSpPr>
            <p:nvPr/>
          </p:nvSpPr>
          <p:spPr bwMode="auto">
            <a:xfrm>
              <a:off x="1728" y="1440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4629" name="Text Box 28"/>
            <p:cNvSpPr txBox="1">
              <a:spLocks noChangeArrowheads="1"/>
            </p:cNvSpPr>
            <p:nvPr/>
          </p:nvSpPr>
          <p:spPr bwMode="auto">
            <a:xfrm>
              <a:off x="2976" y="1248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630" name="Text Box 29"/>
            <p:cNvSpPr txBox="1">
              <a:spLocks noChangeArrowheads="1"/>
            </p:cNvSpPr>
            <p:nvPr/>
          </p:nvSpPr>
          <p:spPr bwMode="auto">
            <a:xfrm>
              <a:off x="2352" y="960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631" name="Text Box 30"/>
            <p:cNvSpPr txBox="1">
              <a:spLocks noChangeArrowheads="1"/>
            </p:cNvSpPr>
            <p:nvPr/>
          </p:nvSpPr>
          <p:spPr bwMode="auto">
            <a:xfrm>
              <a:off x="1824" y="1680"/>
              <a:ext cx="354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11</a:t>
              </a:r>
            </a:p>
          </p:txBody>
        </p:sp>
        <p:sp>
          <p:nvSpPr>
            <p:cNvPr id="24632" name="Text Box 31"/>
            <p:cNvSpPr txBox="1">
              <a:spLocks noChangeArrowheads="1"/>
            </p:cNvSpPr>
            <p:nvPr/>
          </p:nvSpPr>
          <p:spPr bwMode="auto">
            <a:xfrm>
              <a:off x="1440" y="2304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4633" name="Text Box 32"/>
            <p:cNvSpPr txBox="1">
              <a:spLocks noChangeArrowheads="1"/>
            </p:cNvSpPr>
            <p:nvPr/>
          </p:nvSpPr>
          <p:spPr bwMode="auto">
            <a:xfrm>
              <a:off x="1776" y="1968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24634" name="Text Box 33"/>
            <p:cNvSpPr txBox="1">
              <a:spLocks noChangeArrowheads="1"/>
            </p:cNvSpPr>
            <p:nvPr/>
          </p:nvSpPr>
          <p:spPr bwMode="auto">
            <a:xfrm>
              <a:off x="2458" y="1776"/>
              <a:ext cx="365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4635" name="Text Box 34"/>
            <p:cNvSpPr txBox="1">
              <a:spLocks noChangeArrowheads="1"/>
            </p:cNvSpPr>
            <p:nvPr/>
          </p:nvSpPr>
          <p:spPr bwMode="auto">
            <a:xfrm>
              <a:off x="2352" y="2352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4636" name="Text Box 35"/>
            <p:cNvSpPr txBox="1">
              <a:spLocks noChangeArrowheads="1"/>
            </p:cNvSpPr>
            <p:nvPr/>
          </p:nvSpPr>
          <p:spPr bwMode="auto">
            <a:xfrm>
              <a:off x="2976" y="1920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4637" name="Text Box 36"/>
            <p:cNvSpPr txBox="1">
              <a:spLocks noChangeArrowheads="1"/>
            </p:cNvSpPr>
            <p:nvPr/>
          </p:nvSpPr>
          <p:spPr bwMode="auto">
            <a:xfrm>
              <a:off x="2400" y="1344"/>
              <a:ext cx="281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4638" name="Text Box 37"/>
            <p:cNvSpPr txBox="1">
              <a:spLocks noChangeArrowheads="1"/>
            </p:cNvSpPr>
            <p:nvPr/>
          </p:nvSpPr>
          <p:spPr bwMode="auto">
            <a:xfrm>
              <a:off x="2112" y="2160"/>
              <a:ext cx="365" cy="23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e</a:t>
              </a:r>
              <a:r>
                <a:rPr lang="en-US" sz="2800" baseline="-25000">
                  <a:solidFill>
                    <a:schemeClr val="bg1"/>
                  </a:solidFill>
                </a:rPr>
                <a:t>12</a:t>
              </a:r>
            </a:p>
          </p:txBody>
        </p:sp>
      </p:grpSp>
      <p:sp>
        <p:nvSpPr>
          <p:cNvPr id="24579" name="Text Box 71"/>
          <p:cNvSpPr txBox="1">
            <a:spLocks noChangeArrowheads="1"/>
          </p:cNvSpPr>
          <p:nvPr/>
        </p:nvSpPr>
        <p:spPr bwMode="auto">
          <a:xfrm>
            <a:off x="4984750" y="4722813"/>
            <a:ext cx="3168650" cy="646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Note: polygons are</a:t>
            </a:r>
          </a:p>
          <a:p>
            <a:r>
              <a:rPr lang="en-US">
                <a:solidFill>
                  <a:schemeClr val="bg1"/>
                </a:solidFill>
              </a:rPr>
              <a:t>not represented</a:t>
            </a:r>
          </a:p>
        </p:txBody>
      </p:sp>
      <p:grpSp>
        <p:nvGrpSpPr>
          <p:cNvPr id="24580" name="Group 115"/>
          <p:cNvGrpSpPr>
            <a:grpSpLocks/>
          </p:cNvGrpSpPr>
          <p:nvPr/>
        </p:nvGrpSpPr>
        <p:grpSpPr bwMode="auto">
          <a:xfrm>
            <a:off x="990600" y="2209800"/>
            <a:ext cx="3543300" cy="3492500"/>
            <a:chOff x="990600" y="2209800"/>
            <a:chExt cx="3543300" cy="3492520"/>
          </a:xfrm>
        </p:grpSpPr>
        <p:sp>
          <p:nvSpPr>
            <p:cNvPr id="24581" name="Text Box 40"/>
            <p:cNvSpPr txBox="1">
              <a:spLocks noChangeArrowheads="1"/>
            </p:cNvSpPr>
            <p:nvPr/>
          </p:nvSpPr>
          <p:spPr bwMode="auto">
            <a:xfrm>
              <a:off x="990600" y="2286000"/>
              <a:ext cx="527709" cy="3416320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e1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e2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e3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e4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e5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e6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e7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e8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e9</a:t>
              </a:r>
            </a:p>
          </p:txBody>
        </p:sp>
        <p:sp>
          <p:nvSpPr>
            <p:cNvPr id="24582" name="Line 43"/>
            <p:cNvSpPr>
              <a:spLocks noChangeShapeType="1"/>
            </p:cNvSpPr>
            <p:nvPr/>
          </p:nvSpPr>
          <p:spPr bwMode="auto">
            <a:xfrm>
              <a:off x="990600" y="26670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3" name="Line 45"/>
            <p:cNvSpPr>
              <a:spLocks noChangeShapeType="1"/>
            </p:cNvSpPr>
            <p:nvPr/>
          </p:nvSpPr>
          <p:spPr bwMode="auto">
            <a:xfrm>
              <a:off x="990600" y="31242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4" name="Line 46"/>
            <p:cNvSpPr>
              <a:spLocks noChangeShapeType="1"/>
            </p:cNvSpPr>
            <p:nvPr/>
          </p:nvSpPr>
          <p:spPr bwMode="auto">
            <a:xfrm>
              <a:off x="990600" y="34290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5" name="Line 47"/>
            <p:cNvSpPr>
              <a:spLocks noChangeShapeType="1"/>
            </p:cNvSpPr>
            <p:nvPr/>
          </p:nvSpPr>
          <p:spPr bwMode="auto">
            <a:xfrm>
              <a:off x="990600" y="38100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6" name="Line 48"/>
            <p:cNvSpPr>
              <a:spLocks noChangeShapeType="1"/>
            </p:cNvSpPr>
            <p:nvPr/>
          </p:nvSpPr>
          <p:spPr bwMode="auto">
            <a:xfrm>
              <a:off x="990600" y="44958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7" name="Line 49"/>
            <p:cNvSpPr>
              <a:spLocks noChangeShapeType="1"/>
            </p:cNvSpPr>
            <p:nvPr/>
          </p:nvSpPr>
          <p:spPr bwMode="auto">
            <a:xfrm>
              <a:off x="990600" y="41910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8" name="Line 50"/>
            <p:cNvSpPr>
              <a:spLocks noChangeShapeType="1"/>
            </p:cNvSpPr>
            <p:nvPr/>
          </p:nvSpPr>
          <p:spPr bwMode="auto">
            <a:xfrm>
              <a:off x="990600" y="48768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89" name="Line 51"/>
            <p:cNvSpPr>
              <a:spLocks noChangeShapeType="1"/>
            </p:cNvSpPr>
            <p:nvPr/>
          </p:nvSpPr>
          <p:spPr bwMode="auto">
            <a:xfrm>
              <a:off x="990600" y="52578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0" name="Text Box 53"/>
            <p:cNvSpPr txBox="1">
              <a:spLocks noChangeArrowheads="1"/>
            </p:cNvSpPr>
            <p:nvPr/>
          </p:nvSpPr>
          <p:spPr bwMode="auto">
            <a:xfrm>
              <a:off x="3270250" y="2209800"/>
              <a:ext cx="1263650" cy="3323987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anchorCtr="1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3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3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3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5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5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5.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6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6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6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7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7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7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x</a:t>
              </a:r>
              <a:r>
                <a:rPr lang="en-US" sz="2400" baseline="-25000">
                  <a:solidFill>
                    <a:schemeClr val="bg1"/>
                  </a:solidFill>
                </a:rPr>
                <a:t>8</a:t>
              </a:r>
              <a:r>
                <a:rPr lang="en-US" sz="2400">
                  <a:solidFill>
                    <a:schemeClr val="bg1"/>
                  </a:solidFill>
                </a:rPr>
                <a:t> y</a:t>
              </a:r>
              <a:r>
                <a:rPr lang="en-US" sz="2400" baseline="-25000">
                  <a:solidFill>
                    <a:schemeClr val="bg1"/>
                  </a:solidFill>
                </a:rPr>
                <a:t>8</a:t>
              </a:r>
              <a:r>
                <a:rPr lang="en-US" sz="2400">
                  <a:solidFill>
                    <a:schemeClr val="bg1"/>
                  </a:solidFill>
                </a:rPr>
                <a:t> z</a:t>
              </a:r>
              <a:r>
                <a:rPr lang="en-US" sz="2400" baseline="-25000">
                  <a:solidFill>
                    <a:schemeClr val="bg1"/>
                  </a:solidFill>
                </a:rPr>
                <a:t>8</a:t>
              </a:r>
            </a:p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591" name="Text Box 55"/>
            <p:cNvSpPr txBox="1">
              <a:spLocks noChangeArrowheads="1"/>
            </p:cNvSpPr>
            <p:nvPr/>
          </p:nvSpPr>
          <p:spPr bwMode="auto">
            <a:xfrm>
              <a:off x="2133600" y="2286000"/>
              <a:ext cx="510076" cy="830997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v1</a:t>
              </a:r>
            </a:p>
            <a:p>
              <a:r>
                <a:rPr lang="en-US" sz="2400">
                  <a:solidFill>
                    <a:schemeClr val="bg1"/>
                  </a:solidFill>
                </a:rPr>
                <a:t>v6</a:t>
              </a:r>
            </a:p>
          </p:txBody>
        </p:sp>
        <p:sp>
          <p:nvSpPr>
            <p:cNvPr id="24592" name="Line 57"/>
            <p:cNvSpPr>
              <a:spLocks noChangeShapeType="1"/>
            </p:cNvSpPr>
            <p:nvPr/>
          </p:nvSpPr>
          <p:spPr bwMode="auto">
            <a:xfrm>
              <a:off x="1524000" y="24384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3" name="Line 58"/>
            <p:cNvSpPr>
              <a:spLocks noChangeShapeType="1"/>
            </p:cNvSpPr>
            <p:nvPr/>
          </p:nvSpPr>
          <p:spPr bwMode="auto">
            <a:xfrm>
              <a:off x="1524000" y="28956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4" name="Line 59"/>
            <p:cNvSpPr>
              <a:spLocks noChangeShapeType="1"/>
            </p:cNvSpPr>
            <p:nvPr/>
          </p:nvSpPr>
          <p:spPr bwMode="auto">
            <a:xfrm>
              <a:off x="1524000" y="32766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5" name="Line 60"/>
            <p:cNvSpPr>
              <a:spLocks noChangeShapeType="1"/>
            </p:cNvSpPr>
            <p:nvPr/>
          </p:nvSpPr>
          <p:spPr bwMode="auto">
            <a:xfrm>
              <a:off x="1524000" y="36576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6" name="Line 61"/>
            <p:cNvSpPr>
              <a:spLocks noChangeShapeType="1"/>
            </p:cNvSpPr>
            <p:nvPr/>
          </p:nvSpPr>
          <p:spPr bwMode="auto">
            <a:xfrm>
              <a:off x="1524000" y="40386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7" name="Line 62"/>
            <p:cNvSpPr>
              <a:spLocks noChangeShapeType="1"/>
            </p:cNvSpPr>
            <p:nvPr/>
          </p:nvSpPr>
          <p:spPr bwMode="auto">
            <a:xfrm>
              <a:off x="1524000" y="43434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8" name="Line 63"/>
            <p:cNvSpPr>
              <a:spLocks noChangeShapeType="1"/>
            </p:cNvSpPr>
            <p:nvPr/>
          </p:nvSpPr>
          <p:spPr bwMode="auto">
            <a:xfrm>
              <a:off x="1524000" y="47244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599" name="Line 64"/>
            <p:cNvSpPr>
              <a:spLocks noChangeShapeType="1"/>
            </p:cNvSpPr>
            <p:nvPr/>
          </p:nvSpPr>
          <p:spPr bwMode="auto">
            <a:xfrm>
              <a:off x="1524000" y="51054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0" name="Line 65"/>
            <p:cNvSpPr>
              <a:spLocks noChangeShapeType="1"/>
            </p:cNvSpPr>
            <p:nvPr/>
          </p:nvSpPr>
          <p:spPr bwMode="auto">
            <a:xfrm>
              <a:off x="1524000" y="5410200"/>
              <a:ext cx="533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1" name="Line 66"/>
            <p:cNvSpPr>
              <a:spLocks noChangeShapeType="1"/>
            </p:cNvSpPr>
            <p:nvPr/>
          </p:nvSpPr>
          <p:spPr bwMode="auto">
            <a:xfrm>
              <a:off x="2667000" y="2514600"/>
              <a:ext cx="6096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2" name="Line 68"/>
            <p:cNvSpPr>
              <a:spLocks noChangeShapeType="1"/>
            </p:cNvSpPr>
            <p:nvPr/>
          </p:nvSpPr>
          <p:spPr bwMode="auto">
            <a:xfrm>
              <a:off x="2667000" y="2895600"/>
              <a:ext cx="1524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3" name="Line 69"/>
            <p:cNvSpPr>
              <a:spLocks noChangeShapeType="1"/>
            </p:cNvSpPr>
            <p:nvPr/>
          </p:nvSpPr>
          <p:spPr bwMode="auto">
            <a:xfrm>
              <a:off x="2819400" y="2895600"/>
              <a:ext cx="0" cy="16764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4604" name="Line 70"/>
            <p:cNvSpPr>
              <a:spLocks noChangeShapeType="1"/>
            </p:cNvSpPr>
            <p:nvPr/>
          </p:nvSpPr>
          <p:spPr bwMode="auto">
            <a:xfrm>
              <a:off x="2819400" y="4572000"/>
              <a:ext cx="4572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1291</Words>
  <Application>Microsoft Office PowerPoint</Application>
  <PresentationFormat>On-screen Show (4:3)</PresentationFormat>
  <Paragraphs>413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Times New Roman</vt:lpstr>
      <vt:lpstr>Courier New</vt:lpstr>
      <vt:lpstr>Default Design</vt:lpstr>
      <vt:lpstr>Default Design</vt:lpstr>
      <vt:lpstr>CS 480/680</vt:lpstr>
      <vt:lpstr>Objectives</vt:lpstr>
      <vt:lpstr>Representing a Mesh</vt:lpstr>
      <vt:lpstr>Simple Representation</vt:lpstr>
      <vt:lpstr>Inward and Outward Facing Polygons</vt:lpstr>
      <vt:lpstr>Geometry vs Topology</vt:lpstr>
      <vt:lpstr>Vertex Lists</vt:lpstr>
      <vt:lpstr>Shared Edges</vt:lpstr>
      <vt:lpstr>Edge List</vt:lpstr>
      <vt:lpstr>Modeling a Cube</vt:lpstr>
      <vt:lpstr>Drawing a triangle from a list of indices </vt:lpstr>
      <vt:lpstr>Draw cube from faces</vt:lpstr>
      <vt:lpstr>Efficiency</vt:lpstr>
      <vt:lpstr>Vertex Arrays</vt:lpstr>
      <vt:lpstr>Old Style Initialization</vt:lpstr>
      <vt:lpstr>Mapping indices to faces</vt:lpstr>
      <vt:lpstr>Drawing the cube</vt:lpstr>
      <vt:lpstr>Slide 18</vt:lpstr>
      <vt:lpstr>Rotating Cube</vt:lpstr>
      <vt:lpstr>Cube Vertices</vt:lpstr>
      <vt:lpstr>Colors</vt:lpstr>
      <vt:lpstr>Quad Function</vt:lpstr>
      <vt:lpstr>Color Cube</vt:lpstr>
      <vt:lpstr>Initialization I</vt:lpstr>
      <vt:lpstr>Initialization II</vt:lpstr>
      <vt:lpstr>Initialization III</vt:lpstr>
      <vt:lpstr>Display Callback</vt:lpstr>
      <vt:lpstr>Mouse Callback</vt:lpstr>
      <vt:lpstr>Idle Callback</vt:lpstr>
      <vt:lpstr>vshader36.glsl (1)</vt:lpstr>
      <vt:lpstr>vshader36.glsl (2)</vt:lpstr>
      <vt:lpstr>vshader36.glsl (3)</vt:lpstr>
      <vt:lpstr>vshader36.glsl (4)</vt:lpstr>
      <vt:lpstr>fshader36.glsl</vt:lpstr>
      <vt:lpstr>Slide 35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The Harris Family</cp:lastModifiedBy>
  <cp:revision>44</cp:revision>
  <dcterms:created xsi:type="dcterms:W3CDTF">2008-04-10T18:13:29Z</dcterms:created>
  <dcterms:modified xsi:type="dcterms:W3CDTF">2011-10-10T03:29:36Z</dcterms:modified>
  <cp:category>Business</cp:category>
</cp:coreProperties>
</file>