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290" r:id="rId25"/>
    <p:sldId id="333" r:id="rId26"/>
    <p:sldId id="334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46" r:id="rId39"/>
    <p:sldId id="347" r:id="rId40"/>
    <p:sldId id="348" r:id="rId41"/>
    <p:sldId id="349" r:id="rId42"/>
    <p:sldId id="350" r:id="rId43"/>
    <p:sldId id="351" r:id="rId44"/>
    <p:sldId id="352" r:id="rId45"/>
    <p:sldId id="353" r:id="rId46"/>
    <p:sldId id="354" r:id="rId47"/>
    <p:sldId id="355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745220C-D9D4-416D-9BA0-CB68FFD4EC28}" type="datetimeFigureOut">
              <a:rPr lang="en-US"/>
              <a:pPr>
                <a:defRPr/>
              </a:pPr>
              <a:t>9/10/2012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D96F00-707E-431C-837E-D683A9ED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04FC7C5-A7FD-433D-9574-F8A9160C48B6}" type="datetimeFigureOut">
              <a:rPr lang="en-US"/>
              <a:pPr>
                <a:defRPr/>
              </a:pPr>
              <a:t>9/10/2012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97BF822-4D40-49E6-B371-A5C4BA66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F74C4-7BD4-4971-B738-2306C218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A64F-E97B-4928-A58B-1736403F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B4351-147B-486B-AED4-2A932745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41BD-28CA-4C76-BC1A-114327380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9DB5-D802-492C-AF9C-BF761C05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FF00-C063-4B64-88DB-B0EAB58C7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0E0B-FBCE-47CF-857D-E5BA492B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41B9-32E4-4726-A60E-69D29F3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B62-4319-47D1-B93C-F499A71F4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9550-DB25-4950-A5E1-E9572F9F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D164-BE05-4CD7-AF28-4DE73194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15C-25B5-4BCD-A071-FA59A23E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C86C50-123D-48C7-A8BC-9EE20868D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8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9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Representation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Fall </a:t>
            </a:r>
            <a:r>
              <a:rPr lang="en-US" dirty="0" smtClean="0">
                <a:solidFill>
                  <a:schemeClr val="bg1"/>
                </a:solidFill>
              </a:rPr>
              <a:t>2012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Representation in a Frame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Frame determined by </a:t>
            </a:r>
            <a:r>
              <a:rPr lang="en-US" smtClean="0">
                <a:latin typeface="Times New Roman" charset="0"/>
              </a:rPr>
              <a:t>(P</a:t>
            </a:r>
            <a:r>
              <a:rPr lang="en-US" baseline="-25000" smtClean="0">
                <a:latin typeface="Times New Roman" charset="0"/>
              </a:rPr>
              <a:t>0</a:t>
            </a:r>
            <a:r>
              <a:rPr lang="en-US" smtClean="0">
                <a:latin typeface="Times New Roman" charset="0"/>
              </a:rPr>
              <a:t>, v</a:t>
            </a:r>
            <a:r>
              <a:rPr lang="en-US" baseline="-25000" smtClean="0">
                <a:latin typeface="Times New Roman" charset="0"/>
              </a:rPr>
              <a:t>1</a:t>
            </a:r>
            <a:r>
              <a:rPr lang="en-US" smtClean="0">
                <a:latin typeface="Times New Roman" charset="0"/>
              </a:rPr>
              <a:t>, v</a:t>
            </a:r>
            <a:r>
              <a:rPr lang="en-US" baseline="-25000" smtClean="0">
                <a:latin typeface="Times New Roman" charset="0"/>
              </a:rPr>
              <a:t>2</a:t>
            </a:r>
            <a:r>
              <a:rPr lang="en-US" smtClean="0">
                <a:latin typeface="Times New Roman" charset="0"/>
              </a:rPr>
              <a:t>, v</a:t>
            </a:r>
            <a:r>
              <a:rPr lang="en-US" baseline="-25000" smtClean="0">
                <a:latin typeface="Times New Roman" charset="0"/>
              </a:rPr>
              <a:t>3</a:t>
            </a:r>
            <a:r>
              <a:rPr lang="en-US" smtClean="0">
                <a:latin typeface="Times New Roman" charset="0"/>
              </a:rPr>
              <a:t>)</a:t>
            </a:r>
          </a:p>
          <a:p>
            <a:r>
              <a:rPr lang="en-US" smtClean="0"/>
              <a:t>Within this frame, every vector can be written as </a:t>
            </a:r>
          </a:p>
          <a:p>
            <a:pPr>
              <a:buFontTx/>
              <a:buNone/>
            </a:pPr>
            <a:r>
              <a:rPr lang="en-US" i="1" smtClean="0">
                <a:latin typeface="Times New Roman" charset="0"/>
              </a:rPr>
              <a:t>     v=</a:t>
            </a:r>
            <a:r>
              <a:rPr lang="en-US" smtClean="0">
                <a:latin typeface="Symbol" charset="2"/>
              </a:rPr>
              <a:t>a</a:t>
            </a:r>
            <a:r>
              <a:rPr lang="en-US" baseline="-25000" smtClean="0">
                <a:latin typeface="Times New Roman" charset="0"/>
              </a:rPr>
              <a:t>1</a:t>
            </a:r>
            <a:r>
              <a:rPr lang="en-US" i="1" smtClean="0">
                <a:latin typeface="Times New Roman" charset="0"/>
              </a:rPr>
              <a:t>v</a:t>
            </a:r>
            <a:r>
              <a:rPr lang="en-US" baseline="-25000" smtClean="0">
                <a:latin typeface="Times New Roman" charset="0"/>
              </a:rPr>
              <a:t>1</a:t>
            </a:r>
            <a:r>
              <a:rPr lang="en-US" i="1" smtClean="0">
                <a:latin typeface="Times New Roman" charset="0"/>
              </a:rPr>
              <a:t>+ </a:t>
            </a:r>
            <a:r>
              <a:rPr lang="en-US" smtClean="0">
                <a:latin typeface="Symbol" charset="2"/>
              </a:rPr>
              <a:t>a</a:t>
            </a:r>
            <a:r>
              <a:rPr lang="en-US" baseline="-25000" smtClean="0">
                <a:latin typeface="Times New Roman" charset="0"/>
              </a:rPr>
              <a:t>2</a:t>
            </a:r>
            <a:r>
              <a:rPr lang="en-US" i="1" smtClean="0">
                <a:latin typeface="Times New Roman" charset="0"/>
              </a:rPr>
              <a:t>v</a:t>
            </a:r>
            <a:r>
              <a:rPr lang="en-US" baseline="-25000" smtClean="0">
                <a:latin typeface="Times New Roman" charset="0"/>
              </a:rPr>
              <a:t>2</a:t>
            </a:r>
            <a:r>
              <a:rPr lang="en-US" i="1" smtClean="0">
                <a:latin typeface="Times New Roman" charset="0"/>
              </a:rPr>
              <a:t> </a:t>
            </a:r>
            <a:r>
              <a:rPr lang="en-US" smtClean="0">
                <a:latin typeface="Times New Roman" charset="0"/>
              </a:rPr>
              <a:t>+….+</a:t>
            </a:r>
            <a:r>
              <a:rPr lang="en-US" smtClean="0">
                <a:latin typeface="Symbol" charset="2"/>
              </a:rPr>
              <a:t>a</a:t>
            </a:r>
            <a:r>
              <a:rPr lang="en-US" baseline="-25000" smtClean="0">
                <a:latin typeface="Times New Roman" charset="0"/>
              </a:rPr>
              <a:t>n</a:t>
            </a:r>
            <a:r>
              <a:rPr lang="en-US" i="1" smtClean="0">
                <a:latin typeface="Times New Roman" charset="0"/>
              </a:rPr>
              <a:t>v</a:t>
            </a:r>
            <a:r>
              <a:rPr lang="en-US" baseline="-25000" smtClean="0">
                <a:latin typeface="Times New Roman" charset="0"/>
              </a:rPr>
              <a:t>n</a:t>
            </a:r>
          </a:p>
          <a:p>
            <a:r>
              <a:rPr lang="en-US" smtClean="0"/>
              <a:t>Every point can be written as</a:t>
            </a:r>
          </a:p>
          <a:p>
            <a:pPr>
              <a:buFontTx/>
              <a:buNone/>
            </a:pPr>
            <a:r>
              <a:rPr lang="en-US" smtClean="0">
                <a:latin typeface="Times New Roman" charset="0"/>
              </a:rPr>
              <a:t>     P</a:t>
            </a:r>
            <a:r>
              <a:rPr lang="en-US" smtClean="0"/>
              <a:t> = </a:t>
            </a:r>
            <a:r>
              <a:rPr lang="en-US" smtClean="0">
                <a:latin typeface="Times New Roman" charset="0"/>
              </a:rPr>
              <a:t>P</a:t>
            </a:r>
            <a:r>
              <a:rPr lang="en-US" baseline="-25000" smtClean="0">
                <a:latin typeface="Times New Roman" charset="0"/>
              </a:rPr>
              <a:t>0 </a:t>
            </a:r>
            <a:r>
              <a:rPr lang="en-US" smtClean="0">
                <a:latin typeface="Times New Roman" charset="0"/>
              </a:rPr>
              <a:t>+ </a:t>
            </a:r>
            <a:r>
              <a:rPr lang="en-US" smtClean="0">
                <a:latin typeface="Symbol" charset="2"/>
              </a:rPr>
              <a:t>b</a:t>
            </a:r>
            <a:r>
              <a:rPr lang="en-US" baseline="-25000" smtClean="0">
                <a:latin typeface="Times New Roman" charset="0"/>
              </a:rPr>
              <a:t>1</a:t>
            </a:r>
            <a:r>
              <a:rPr lang="en-US" i="1" smtClean="0">
                <a:latin typeface="Times New Roman" charset="0"/>
              </a:rPr>
              <a:t>v</a:t>
            </a:r>
            <a:r>
              <a:rPr lang="en-US" baseline="-25000" smtClean="0">
                <a:latin typeface="Times New Roman" charset="0"/>
              </a:rPr>
              <a:t>1</a:t>
            </a:r>
            <a:r>
              <a:rPr lang="en-US" i="1" smtClean="0">
                <a:latin typeface="Times New Roman" charset="0"/>
              </a:rPr>
              <a:t>+ </a:t>
            </a:r>
            <a:r>
              <a:rPr lang="en-US" smtClean="0">
                <a:latin typeface="Symbol" charset="2"/>
              </a:rPr>
              <a:t>b</a:t>
            </a:r>
            <a:r>
              <a:rPr lang="en-US" baseline="-25000" smtClean="0">
                <a:latin typeface="Times New Roman" charset="0"/>
              </a:rPr>
              <a:t>2</a:t>
            </a:r>
            <a:r>
              <a:rPr lang="en-US" i="1" smtClean="0">
                <a:latin typeface="Times New Roman" charset="0"/>
              </a:rPr>
              <a:t>v</a:t>
            </a:r>
            <a:r>
              <a:rPr lang="en-US" baseline="-25000" smtClean="0">
                <a:latin typeface="Times New Roman" charset="0"/>
              </a:rPr>
              <a:t>2</a:t>
            </a:r>
            <a:r>
              <a:rPr lang="en-US" i="1" smtClean="0">
                <a:latin typeface="Times New Roman" charset="0"/>
              </a:rPr>
              <a:t> </a:t>
            </a:r>
            <a:r>
              <a:rPr lang="en-US" smtClean="0">
                <a:latin typeface="Times New Roman" charset="0"/>
              </a:rPr>
              <a:t>+….+</a:t>
            </a:r>
            <a:r>
              <a:rPr lang="en-US" smtClean="0">
                <a:latin typeface="Symbol" charset="2"/>
              </a:rPr>
              <a:t>b</a:t>
            </a:r>
            <a:r>
              <a:rPr lang="en-US" baseline="-25000" smtClean="0">
                <a:latin typeface="Times New Roman" charset="0"/>
              </a:rPr>
              <a:t>n</a:t>
            </a:r>
            <a:r>
              <a:rPr lang="en-US" i="1" smtClean="0">
                <a:latin typeface="Times New Roman" charset="0"/>
              </a:rPr>
              <a:t>v</a:t>
            </a:r>
            <a:r>
              <a:rPr lang="en-US" baseline="-25000" smtClean="0">
                <a:latin typeface="Times New Roman" charset="0"/>
              </a:rPr>
              <a:t>n</a:t>
            </a:r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Confusing Points and Vectors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smtClean="0"/>
              <a:t>Consider the point and the vector</a:t>
            </a:r>
          </a:p>
          <a:p>
            <a:pPr>
              <a:buFontTx/>
              <a:buNone/>
            </a:pPr>
            <a:r>
              <a:rPr lang="en-US" smtClean="0"/>
              <a:t>	</a:t>
            </a:r>
            <a:r>
              <a:rPr lang="en-US" sz="2700" smtClean="0">
                <a:latin typeface="Times New Roman" charset="0"/>
              </a:rPr>
              <a:t>P</a:t>
            </a:r>
            <a:r>
              <a:rPr lang="en-US" sz="2700" smtClean="0"/>
              <a:t> = </a:t>
            </a:r>
            <a:r>
              <a:rPr lang="en-US" sz="2700" smtClean="0">
                <a:latin typeface="Times New Roman" charset="0"/>
              </a:rPr>
              <a:t>P</a:t>
            </a:r>
            <a:r>
              <a:rPr lang="en-US" sz="2700" baseline="-25000" smtClean="0">
                <a:latin typeface="Times New Roman" charset="0"/>
              </a:rPr>
              <a:t>0 </a:t>
            </a:r>
            <a:r>
              <a:rPr lang="en-US" sz="2700" smtClean="0">
                <a:latin typeface="Times New Roman" charset="0"/>
              </a:rPr>
              <a:t>+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+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Times New Roman" charset="0"/>
              </a:rPr>
              <a:t>+….+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n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n</a:t>
            </a:r>
            <a:endParaRPr lang="en-US" sz="2700" smtClean="0">
              <a:latin typeface="Times New Roman" charset="0"/>
            </a:endParaRPr>
          </a:p>
          <a:p>
            <a:pPr>
              <a:buFontTx/>
              <a:buNone/>
            </a:pPr>
            <a:r>
              <a:rPr lang="en-US" sz="2700" i="1" smtClean="0">
                <a:latin typeface="Times New Roman" charset="0"/>
              </a:rPr>
              <a:t>  v=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+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Times New Roman" charset="0"/>
              </a:rPr>
              <a:t>+….+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n</a:t>
            </a:r>
            <a:r>
              <a:rPr lang="en-US" sz="2700" i="1" smtClean="0">
                <a:latin typeface="Times New Roman" charset="0"/>
              </a:rPr>
              <a:t>v</a:t>
            </a:r>
            <a:r>
              <a:rPr lang="en-US" sz="2700" baseline="-25000" smtClean="0">
                <a:latin typeface="Times New Roman" charset="0"/>
              </a:rPr>
              <a:t>n</a:t>
            </a:r>
          </a:p>
          <a:p>
            <a:pPr>
              <a:buFontTx/>
              <a:buNone/>
            </a:pPr>
            <a:r>
              <a:rPr lang="en-US" sz="2700" smtClean="0"/>
              <a:t>They appear to have the similar representations</a:t>
            </a:r>
          </a:p>
          <a:p>
            <a:pPr>
              <a:buFontTx/>
              <a:buNone/>
            </a:pPr>
            <a:r>
              <a:rPr lang="en-US" sz="2700" b="1" smtClean="0"/>
              <a:t>p</a:t>
            </a:r>
            <a:r>
              <a:rPr lang="en-US" sz="2700" smtClean="0"/>
              <a:t>=[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1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2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3</a:t>
            </a:r>
            <a:r>
              <a:rPr lang="en-US" sz="2700" smtClean="0">
                <a:latin typeface="Times New Roman" charset="0"/>
              </a:rPr>
              <a:t>]           </a:t>
            </a:r>
            <a:r>
              <a:rPr lang="en-US" sz="2700" b="1" smtClean="0">
                <a:latin typeface="Times New Roman" charset="0"/>
              </a:rPr>
              <a:t>v</a:t>
            </a:r>
            <a:r>
              <a:rPr lang="en-US" sz="2700" smtClean="0">
                <a:latin typeface="Times New Roman" charset="0"/>
              </a:rPr>
              <a:t>=[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1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2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3</a:t>
            </a:r>
            <a:r>
              <a:rPr lang="en-US" sz="2700" smtClean="0">
                <a:latin typeface="Times New Roman" charset="0"/>
              </a:rPr>
              <a:t>]</a:t>
            </a:r>
          </a:p>
          <a:p>
            <a:pPr>
              <a:buFontTx/>
              <a:buNone/>
            </a:pPr>
            <a:r>
              <a:rPr lang="en-US" sz="2700" smtClean="0">
                <a:latin typeface="Times New Roman" charset="0"/>
              </a:rPr>
              <a:t>which confuses the point with the vector</a:t>
            </a:r>
          </a:p>
          <a:p>
            <a:pPr>
              <a:buFontTx/>
              <a:buNone/>
            </a:pPr>
            <a:r>
              <a:rPr lang="en-US" sz="2700" smtClean="0">
                <a:latin typeface="Times New Roman" charset="0"/>
              </a:rPr>
              <a:t>A vector has no position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319644" y="4267200"/>
            <a:ext cx="1981200" cy="2209800"/>
            <a:chOff x="912" y="1680"/>
            <a:chExt cx="1248" cy="1392"/>
          </a:xfrm>
        </p:grpSpPr>
        <p:sp>
          <p:nvSpPr>
            <p:cNvPr id="25618" name="Line 5"/>
            <p:cNvSpPr>
              <a:spLocks noChangeShapeType="1"/>
            </p:cNvSpPr>
            <p:nvPr/>
          </p:nvSpPr>
          <p:spPr bwMode="auto">
            <a:xfrm>
              <a:off x="1296" y="2448"/>
              <a:ext cx="86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5619" name="Line 6"/>
            <p:cNvSpPr>
              <a:spLocks noChangeShapeType="1"/>
            </p:cNvSpPr>
            <p:nvPr/>
          </p:nvSpPr>
          <p:spPr bwMode="auto">
            <a:xfrm flipV="1">
              <a:off x="1296" y="1680"/>
              <a:ext cx="0" cy="76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5620" name="Line 7"/>
            <p:cNvSpPr>
              <a:spLocks noChangeShapeType="1"/>
            </p:cNvSpPr>
            <p:nvPr/>
          </p:nvSpPr>
          <p:spPr bwMode="auto">
            <a:xfrm flipH="1">
              <a:off x="912" y="2448"/>
              <a:ext cx="384" cy="62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</p:grpSp>
      <p:sp>
        <p:nvSpPr>
          <p:cNvPr id="25607" name="Line 8"/>
          <p:cNvSpPr>
            <a:spLocks noChangeShapeType="1"/>
          </p:cNvSpPr>
          <p:nvPr/>
        </p:nvSpPr>
        <p:spPr bwMode="auto">
          <a:xfrm flipV="1">
            <a:off x="6929244" y="4724400"/>
            <a:ext cx="914400" cy="762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7446769" y="4918075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7919844" y="4419600"/>
            <a:ext cx="32573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 flipV="1">
            <a:off x="7157844" y="3962400"/>
            <a:ext cx="914400" cy="762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5611" name="Text Box 13"/>
          <p:cNvSpPr txBox="1">
            <a:spLocks noChangeArrowheads="1"/>
          </p:cNvSpPr>
          <p:nvPr/>
        </p:nvSpPr>
        <p:spPr bwMode="auto">
          <a:xfrm>
            <a:off x="6781800" y="3733800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5612" name="Line 14"/>
          <p:cNvSpPr>
            <a:spLocks noChangeShapeType="1"/>
          </p:cNvSpPr>
          <p:nvPr/>
        </p:nvSpPr>
        <p:spPr bwMode="auto">
          <a:xfrm flipV="1">
            <a:off x="4414644" y="4648200"/>
            <a:ext cx="2667000" cy="1219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5613" name="Line 15"/>
          <p:cNvSpPr>
            <a:spLocks noChangeShapeType="1"/>
          </p:cNvSpPr>
          <p:nvPr/>
        </p:nvSpPr>
        <p:spPr bwMode="auto">
          <a:xfrm flipV="1">
            <a:off x="4643244" y="4953000"/>
            <a:ext cx="2743200" cy="990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5614" name="Text Box 16"/>
          <p:cNvSpPr txBox="1">
            <a:spLocks noChangeArrowheads="1"/>
          </p:cNvSpPr>
          <p:nvPr/>
        </p:nvSpPr>
        <p:spPr bwMode="auto">
          <a:xfrm>
            <a:off x="693544" y="5715000"/>
            <a:ext cx="3403560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Vector can be placed anywhere</a:t>
            </a:r>
          </a:p>
        </p:txBody>
      </p:sp>
      <p:sp>
        <p:nvSpPr>
          <p:cNvPr id="25615" name="Oval 17"/>
          <p:cNvSpPr>
            <a:spLocks noChangeArrowheads="1"/>
          </p:cNvSpPr>
          <p:nvPr/>
        </p:nvSpPr>
        <p:spPr bwMode="auto">
          <a:xfrm>
            <a:off x="7767444" y="4572000"/>
            <a:ext cx="1524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8"/>
          <p:cNvSpPr>
            <a:spLocks noChangeShapeType="1"/>
          </p:cNvSpPr>
          <p:nvPr/>
        </p:nvSpPr>
        <p:spPr bwMode="auto">
          <a:xfrm flipH="1" flipV="1">
            <a:off x="7919844" y="4800600"/>
            <a:ext cx="228600" cy="1219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5617" name="Text Box 19"/>
          <p:cNvSpPr txBox="1">
            <a:spLocks noChangeArrowheads="1"/>
          </p:cNvSpPr>
          <p:nvPr/>
        </p:nvSpPr>
        <p:spPr bwMode="auto">
          <a:xfrm>
            <a:off x="7081644" y="6172200"/>
            <a:ext cx="1300356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point: fixed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Representation 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848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700" dirty="0" smtClean="0"/>
              <a:t>If we define </a:t>
            </a:r>
            <a:r>
              <a:rPr lang="en-US" sz="2700" dirty="0" smtClean="0">
                <a:latin typeface="Times New Roman" charset="0"/>
              </a:rPr>
              <a:t>0</a:t>
            </a:r>
            <a:r>
              <a:rPr lang="en-US" sz="2700" dirty="0" smtClean="0">
                <a:latin typeface="Times New Roman" charset="0"/>
                <a:cs typeface="Times New Roman" charset="0"/>
              </a:rPr>
              <a:t>•</a:t>
            </a:r>
            <a:r>
              <a:rPr lang="en-US" sz="2700" dirty="0" smtClean="0">
                <a:latin typeface="Times New Roman" charset="0"/>
              </a:rPr>
              <a:t>P = </a:t>
            </a:r>
            <a:r>
              <a:rPr lang="en-US" sz="2700" b="1" dirty="0" smtClean="0">
                <a:latin typeface="Times New Roman" charset="0"/>
              </a:rPr>
              <a:t>0</a:t>
            </a:r>
            <a:r>
              <a:rPr lang="en-US" sz="2700" dirty="0" smtClean="0"/>
              <a:t> and </a:t>
            </a:r>
            <a:r>
              <a:rPr lang="en-US" sz="2700" dirty="0" smtClean="0">
                <a:latin typeface="Times New Roman" charset="0"/>
              </a:rPr>
              <a:t>1</a:t>
            </a:r>
            <a:r>
              <a:rPr lang="en-US" sz="2700" dirty="0" smtClean="0">
                <a:latin typeface="Times New Roman" charset="0"/>
                <a:cs typeface="Times New Roman" charset="0"/>
              </a:rPr>
              <a:t>•</a:t>
            </a:r>
            <a:r>
              <a:rPr lang="en-US" sz="2700" dirty="0" smtClean="0">
                <a:latin typeface="Times New Roman" charset="0"/>
              </a:rPr>
              <a:t>P =P</a:t>
            </a:r>
            <a:r>
              <a:rPr lang="en-US" sz="2700" dirty="0" smtClean="0"/>
              <a:t> then we can write</a:t>
            </a:r>
            <a:r>
              <a:rPr lang="en-US" dirty="0" smtClean="0"/>
              <a:t> </a:t>
            </a:r>
          </a:p>
          <a:p>
            <a:pPr>
              <a:buFontTx/>
              <a:buNone/>
            </a:pPr>
            <a:r>
              <a:rPr lang="en-US" sz="2700" dirty="0" smtClean="0">
                <a:latin typeface="Times New Roman" charset="0"/>
              </a:rPr>
              <a:t>v</a:t>
            </a:r>
            <a:r>
              <a:rPr lang="en-US" sz="2700" i="1" dirty="0" smtClean="0">
                <a:latin typeface="Times New Roman" charset="0"/>
              </a:rPr>
              <a:t>=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i="1" dirty="0" smtClean="0">
                <a:latin typeface="Times New Roman" charset="0"/>
              </a:rPr>
              <a:t>+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+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3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3 </a:t>
            </a:r>
            <a:r>
              <a:rPr lang="en-US" sz="2700" dirty="0" smtClean="0">
                <a:latin typeface="Times New Roman" charset="0"/>
              </a:rPr>
              <a:t>= [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1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3</a:t>
            </a:r>
            <a:r>
              <a:rPr lang="en-US" sz="2700" i="1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0</a:t>
            </a:r>
            <a:r>
              <a:rPr lang="en-US" sz="2700" baseline="-25000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]</a:t>
            </a:r>
            <a:r>
              <a:rPr lang="en-US" sz="4000" baseline="30000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[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i="1" dirty="0" smtClean="0">
                <a:latin typeface="Times New Roman" charset="0"/>
              </a:rPr>
              <a:t> v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 v</a:t>
            </a:r>
            <a:r>
              <a:rPr lang="en-US" sz="2700" baseline="-25000" dirty="0" smtClean="0">
                <a:latin typeface="Times New Roman" charset="0"/>
              </a:rPr>
              <a:t>3</a:t>
            </a:r>
            <a:r>
              <a:rPr lang="en-US" baseline="-25000" dirty="0" smtClean="0">
                <a:latin typeface="Times New Roman" charset="0"/>
              </a:rPr>
              <a:t>  </a:t>
            </a:r>
            <a:r>
              <a:rPr lang="en-US" dirty="0" smtClean="0">
                <a:latin typeface="Times New Roman" charset="0"/>
              </a:rPr>
              <a:t>P</a:t>
            </a:r>
            <a:r>
              <a:rPr lang="en-US" baseline="-25000" dirty="0" smtClean="0">
                <a:latin typeface="Times New Roman" charset="0"/>
              </a:rPr>
              <a:t>0</a:t>
            </a:r>
            <a:r>
              <a:rPr lang="en-US" dirty="0" smtClean="0">
                <a:latin typeface="Times New Roman" charset="0"/>
              </a:rPr>
              <a:t>] </a:t>
            </a:r>
            <a:r>
              <a:rPr lang="en-US" sz="4000" baseline="30000" dirty="0" smtClean="0">
                <a:latin typeface="Times New Roman" charset="0"/>
              </a:rPr>
              <a:t>T</a:t>
            </a:r>
          </a:p>
          <a:p>
            <a:pPr>
              <a:buFontTx/>
              <a:buNone/>
            </a:pPr>
            <a:r>
              <a:rPr lang="en-US" sz="2700" dirty="0" smtClean="0">
                <a:latin typeface="Times New Roman" charset="0"/>
              </a:rPr>
              <a:t>P</a:t>
            </a:r>
            <a:r>
              <a:rPr lang="en-US" sz="2700" dirty="0" smtClean="0"/>
              <a:t> = </a:t>
            </a:r>
            <a:r>
              <a:rPr lang="en-US" sz="2700" dirty="0" smtClean="0">
                <a:latin typeface="Times New Roman" charset="0"/>
              </a:rPr>
              <a:t>P</a:t>
            </a:r>
            <a:r>
              <a:rPr lang="en-US" sz="2700" baseline="-25000" dirty="0" smtClean="0">
                <a:latin typeface="Times New Roman" charset="0"/>
              </a:rPr>
              <a:t>0 </a:t>
            </a:r>
            <a:r>
              <a:rPr lang="en-US" sz="2700" dirty="0" smtClean="0">
                <a:latin typeface="Times New Roman" charset="0"/>
              </a:rPr>
              <a:t>+ </a:t>
            </a:r>
            <a:r>
              <a:rPr lang="en-US" sz="2700" dirty="0" smtClean="0">
                <a:latin typeface="Symbol" charset="2"/>
              </a:rPr>
              <a:t>b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i="1" dirty="0" smtClean="0">
                <a:latin typeface="Times New Roman" charset="0"/>
              </a:rPr>
              <a:t>+ </a:t>
            </a:r>
            <a:r>
              <a:rPr lang="en-US" sz="2700" dirty="0" smtClean="0">
                <a:latin typeface="Symbol" charset="2"/>
              </a:rPr>
              <a:t>b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+</a:t>
            </a:r>
            <a:r>
              <a:rPr lang="en-US" sz="2700" dirty="0" smtClean="0">
                <a:latin typeface="Symbol" charset="2"/>
              </a:rPr>
              <a:t>b</a:t>
            </a:r>
            <a:r>
              <a:rPr lang="en-US" sz="2700" baseline="-25000" dirty="0" smtClean="0">
                <a:latin typeface="Times New Roman" charset="0"/>
              </a:rPr>
              <a:t>3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3</a:t>
            </a:r>
            <a:r>
              <a:rPr lang="en-US" sz="2700" dirty="0" smtClean="0">
                <a:latin typeface="Times New Roman" charset="0"/>
              </a:rPr>
              <a:t>= [</a:t>
            </a:r>
            <a:r>
              <a:rPr lang="en-US" sz="2700" dirty="0" smtClean="0">
                <a:latin typeface="Symbol" charset="2"/>
              </a:rPr>
              <a:t>b</a:t>
            </a:r>
            <a:r>
              <a:rPr lang="en-US" sz="2700" baseline="-25000" dirty="0" smtClean="0">
                <a:latin typeface="Times New Roman" charset="0"/>
              </a:rPr>
              <a:t>1 </a:t>
            </a:r>
            <a:r>
              <a:rPr lang="en-US" sz="2700" dirty="0" smtClean="0">
                <a:latin typeface="Symbol" charset="2"/>
              </a:rPr>
              <a:t>b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Symbol" charset="2"/>
              </a:rPr>
              <a:t>b</a:t>
            </a:r>
            <a:r>
              <a:rPr lang="en-US" sz="2700" baseline="-25000" dirty="0" smtClean="0">
                <a:latin typeface="Times New Roman" charset="0"/>
              </a:rPr>
              <a:t>3</a:t>
            </a:r>
            <a:r>
              <a:rPr lang="en-US" sz="2700" i="1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1</a:t>
            </a:r>
            <a:r>
              <a:rPr lang="en-US" sz="2700" baseline="-25000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]</a:t>
            </a:r>
            <a:r>
              <a:rPr lang="en-US" sz="4000" baseline="30000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[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i="1" dirty="0" smtClean="0">
                <a:latin typeface="Times New Roman" charset="0"/>
              </a:rPr>
              <a:t> v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 v</a:t>
            </a:r>
            <a:r>
              <a:rPr lang="en-US" sz="2700" baseline="-25000" dirty="0" smtClean="0">
                <a:latin typeface="Times New Roman" charset="0"/>
              </a:rPr>
              <a:t>3</a:t>
            </a:r>
            <a:r>
              <a:rPr lang="en-US" baseline="-25000" dirty="0" smtClean="0">
                <a:latin typeface="Times New Roman" charset="0"/>
              </a:rPr>
              <a:t>  </a:t>
            </a:r>
            <a:r>
              <a:rPr lang="en-US" dirty="0" smtClean="0">
                <a:latin typeface="Times New Roman" charset="0"/>
              </a:rPr>
              <a:t>P</a:t>
            </a:r>
            <a:r>
              <a:rPr lang="en-US" baseline="-25000" dirty="0" smtClean="0">
                <a:latin typeface="Times New Roman" charset="0"/>
              </a:rPr>
              <a:t>0</a:t>
            </a:r>
            <a:r>
              <a:rPr lang="en-US" dirty="0" smtClean="0">
                <a:latin typeface="Times New Roman" charset="0"/>
              </a:rPr>
              <a:t>] </a:t>
            </a:r>
            <a:r>
              <a:rPr lang="en-US" sz="4000" baseline="30000" dirty="0" smtClean="0">
                <a:latin typeface="Times New Roman" charset="0"/>
              </a:rPr>
              <a:t>T</a:t>
            </a:r>
          </a:p>
          <a:p>
            <a:pPr>
              <a:buFontTx/>
              <a:buNone/>
            </a:pPr>
            <a:r>
              <a:rPr lang="en-US" sz="2800" dirty="0" smtClean="0"/>
              <a:t>Thus we obtain the four-dimensional </a:t>
            </a:r>
            <a:r>
              <a:rPr lang="en-US" sz="2800" i="1" dirty="0" smtClean="0"/>
              <a:t>homogeneous coordinate</a:t>
            </a:r>
            <a:r>
              <a:rPr lang="en-US" sz="2800" dirty="0" smtClean="0"/>
              <a:t> representation</a:t>
            </a:r>
          </a:p>
          <a:p>
            <a:pPr>
              <a:buFontTx/>
              <a:buNone/>
            </a:pPr>
            <a:r>
              <a:rPr lang="en-US" sz="2800" b="1" dirty="0" smtClean="0">
                <a:latin typeface="Times New Roman" charset="0"/>
              </a:rPr>
              <a:t>v</a:t>
            </a:r>
            <a:r>
              <a:rPr lang="en-US" sz="2800" dirty="0" smtClean="0">
                <a:latin typeface="Times New Roman" charset="0"/>
              </a:rPr>
              <a:t> = </a:t>
            </a:r>
            <a:r>
              <a:rPr lang="en-US" sz="2700" dirty="0" smtClean="0">
                <a:latin typeface="Times New Roman" charset="0"/>
              </a:rPr>
              <a:t>[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1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3</a:t>
            </a:r>
            <a:r>
              <a:rPr lang="en-US" sz="2700" i="1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0</a:t>
            </a:r>
            <a:r>
              <a:rPr lang="en-US" sz="2700" baseline="-25000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]</a:t>
            </a:r>
            <a:r>
              <a:rPr lang="en-US" sz="4000" baseline="30000" dirty="0" smtClean="0">
                <a:latin typeface="Times New Roman" charset="0"/>
              </a:rPr>
              <a:t> T</a:t>
            </a:r>
            <a:endParaRPr lang="en-US" sz="2800" dirty="0" smtClean="0">
              <a:latin typeface="Times New Roman" charset="0"/>
            </a:endParaRPr>
          </a:p>
          <a:p>
            <a:pPr>
              <a:buFontTx/>
              <a:buNone/>
            </a:pPr>
            <a:r>
              <a:rPr lang="en-US" sz="2800" b="1" dirty="0" smtClean="0">
                <a:latin typeface="Times New Roman" charset="0"/>
              </a:rPr>
              <a:t>p</a:t>
            </a:r>
            <a:r>
              <a:rPr lang="en-US" sz="2800" dirty="0" smtClean="0">
                <a:latin typeface="Times New Roman" charset="0"/>
              </a:rPr>
              <a:t> = </a:t>
            </a:r>
            <a:r>
              <a:rPr lang="en-US" sz="2700" dirty="0" smtClean="0">
                <a:latin typeface="Times New Roman" charset="0"/>
              </a:rPr>
              <a:t>[</a:t>
            </a:r>
            <a:r>
              <a:rPr lang="en-US" sz="2700" dirty="0" smtClean="0">
                <a:latin typeface="Symbol" charset="2"/>
              </a:rPr>
              <a:t>b</a:t>
            </a:r>
            <a:r>
              <a:rPr lang="en-US" sz="2700" baseline="-25000" dirty="0" smtClean="0">
                <a:latin typeface="Times New Roman" charset="0"/>
              </a:rPr>
              <a:t>1 </a:t>
            </a:r>
            <a:r>
              <a:rPr lang="en-US" sz="2700" dirty="0" smtClean="0">
                <a:latin typeface="Symbol" charset="2"/>
              </a:rPr>
              <a:t>b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Symbol" charset="2"/>
              </a:rPr>
              <a:t>b</a:t>
            </a:r>
            <a:r>
              <a:rPr lang="en-US" sz="2700" baseline="-25000" dirty="0" smtClean="0">
                <a:latin typeface="Times New Roman" charset="0"/>
              </a:rPr>
              <a:t>3</a:t>
            </a:r>
            <a:r>
              <a:rPr lang="en-US" sz="2700" i="1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1</a:t>
            </a:r>
            <a:r>
              <a:rPr lang="en-US" sz="2700" baseline="-25000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]</a:t>
            </a:r>
            <a:r>
              <a:rPr lang="en-US" sz="4000" baseline="30000" dirty="0" smtClean="0">
                <a:latin typeface="Times New Roman" charset="0"/>
              </a:rPr>
              <a:t>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Homogeneous Coordinates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The homogeneous coordinates form  for a three dimensional point [x y z] is given as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smtClean="0">
                <a:latin typeface="Times New Roman" charset="0"/>
              </a:rPr>
              <a:t>p </a:t>
            </a:r>
            <a:r>
              <a:rPr lang="en-US" sz="2400" smtClean="0">
                <a:latin typeface="Times New Roman" charset="0"/>
              </a:rPr>
              <a:t>=[x’ y’ z’ w] </a:t>
            </a:r>
            <a:r>
              <a:rPr lang="en-US" sz="3300" baseline="30000" smtClean="0">
                <a:latin typeface="Times New Roman" charset="0"/>
              </a:rPr>
              <a:t>T</a:t>
            </a:r>
            <a:r>
              <a:rPr lang="en-US" sz="2400" b="1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</a:rPr>
              <a:t>=[wx wy wz w] </a:t>
            </a:r>
            <a:r>
              <a:rPr lang="en-US" sz="3300" baseline="30000" smtClean="0">
                <a:latin typeface="Times New Roman" charset="0"/>
              </a:rPr>
              <a:t>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We return to a three dimensional point (for w</a:t>
            </a:r>
            <a:r>
              <a:rPr lang="en-US" sz="2400" smtClean="0">
                <a:latin typeface="Times New Roman" charset="0"/>
                <a:sym typeface="Symbol" charset="2"/>
              </a:rPr>
              <a:t>0</a:t>
            </a:r>
            <a:r>
              <a:rPr lang="en-US" sz="2400" smtClean="0"/>
              <a:t>) by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>
                <a:latin typeface="Times New Roman" charset="0"/>
              </a:rPr>
              <a:t>x</a:t>
            </a:r>
            <a:r>
              <a:rPr lang="en-US" sz="2400" smtClean="0">
                <a:sym typeface="Symbol" charset="2"/>
              </a:rPr>
              <a:t>x’</a:t>
            </a:r>
            <a:r>
              <a:rPr lang="en-US" sz="2400" smtClean="0">
                <a:latin typeface="Times New Roman" charset="0"/>
              </a:rPr>
              <a:t>/w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>
                <a:latin typeface="Times New Roman" charset="0"/>
              </a:rPr>
              <a:t>y</a:t>
            </a:r>
            <a:r>
              <a:rPr lang="en-US" sz="2400" smtClean="0"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y’/w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>
                <a:latin typeface="Times New Roman" charset="0"/>
              </a:rPr>
              <a:t>z</a:t>
            </a:r>
            <a:r>
              <a:rPr lang="en-US" sz="2400" smtClean="0"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z’/w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If</a:t>
            </a:r>
            <a:r>
              <a:rPr lang="en-US" sz="2400" smtClean="0">
                <a:latin typeface="Times New Roman" charset="0"/>
              </a:rPr>
              <a:t> w=0, </a:t>
            </a:r>
            <a:r>
              <a:rPr lang="en-US" sz="2400" smtClean="0"/>
              <a:t>the representation is that of a vector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Note that homogeneous coordinates replaces points in three dimensions by lines through the origin in four dimensions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For w=1, the representation of a point is [x y z 1]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Homogeneous Coordinates and Computer Graphics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Homogeneous coordinates are key to all computer graphics systems</a:t>
            </a:r>
          </a:p>
          <a:p>
            <a:pPr lvl="1"/>
            <a:r>
              <a:rPr lang="en-US" dirty="0" smtClean="0"/>
              <a:t>All standard transformations (rotation, translation, scaling) can be implemented with matrix multiplications using 4 x 4 matrices</a:t>
            </a:r>
          </a:p>
          <a:p>
            <a:pPr lvl="1"/>
            <a:r>
              <a:rPr lang="en-US" dirty="0" smtClean="0"/>
              <a:t>Hardware pipeline works with 4 dimensional representations</a:t>
            </a:r>
          </a:p>
          <a:p>
            <a:pPr lvl="1"/>
            <a:r>
              <a:rPr lang="en-US" dirty="0" smtClean="0"/>
              <a:t>For orthographic viewing, we can maintain </a:t>
            </a:r>
            <a:r>
              <a:rPr lang="en-US" dirty="0" smtClean="0">
                <a:latin typeface="Times New Roman" charset="0"/>
              </a:rPr>
              <a:t>w=0</a:t>
            </a:r>
            <a:r>
              <a:rPr lang="en-US" dirty="0" smtClean="0"/>
              <a:t> for vectors and </a:t>
            </a:r>
            <a:r>
              <a:rPr lang="en-US" dirty="0" smtClean="0">
                <a:latin typeface="Times New Roman" charset="0"/>
              </a:rPr>
              <a:t>w=1</a:t>
            </a:r>
            <a:r>
              <a:rPr lang="en-US" dirty="0" smtClean="0"/>
              <a:t> for points</a:t>
            </a:r>
          </a:p>
          <a:p>
            <a:pPr lvl="1"/>
            <a:r>
              <a:rPr lang="en-US" dirty="0" smtClean="0"/>
              <a:t>For perspective we need a </a:t>
            </a:r>
            <a:r>
              <a:rPr lang="en-US" i="1" dirty="0" smtClean="0"/>
              <a:t>perspective division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Change of Coordinate Systems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two representations of a the same vector with respect to two different bases. The representations are </a:t>
            </a:r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1066800" y="4572000"/>
            <a:ext cx="6569427" cy="14188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700" dirty="0">
                <a:solidFill>
                  <a:schemeClr val="bg1"/>
                </a:solidFill>
              </a:rPr>
              <a:t>v</a:t>
            </a:r>
            <a:r>
              <a:rPr lang="en-US" sz="2700" i="1" dirty="0">
                <a:solidFill>
                  <a:schemeClr val="bg1"/>
                </a:solidFill>
              </a:rPr>
              <a:t>=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1</a:t>
            </a:r>
            <a:r>
              <a:rPr lang="en-US" sz="2700" i="1" dirty="0">
                <a:solidFill>
                  <a:schemeClr val="bg1"/>
                </a:solidFill>
              </a:rPr>
              <a:t>v</a:t>
            </a:r>
            <a:r>
              <a:rPr lang="en-US" sz="2700" baseline="-25000" dirty="0">
                <a:solidFill>
                  <a:schemeClr val="bg1"/>
                </a:solidFill>
              </a:rPr>
              <a:t>1</a:t>
            </a:r>
            <a:r>
              <a:rPr lang="en-US" sz="2700" i="1" dirty="0">
                <a:solidFill>
                  <a:schemeClr val="bg1"/>
                </a:solidFill>
              </a:rPr>
              <a:t>+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v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+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3</a:t>
            </a:r>
            <a:r>
              <a:rPr lang="en-US" sz="2700" i="1" dirty="0">
                <a:solidFill>
                  <a:schemeClr val="bg1"/>
                </a:solidFill>
              </a:rPr>
              <a:t>v</a:t>
            </a:r>
            <a:r>
              <a:rPr lang="en-US" sz="2700" baseline="-25000" dirty="0">
                <a:solidFill>
                  <a:schemeClr val="bg1"/>
                </a:solidFill>
              </a:rPr>
              <a:t>3 </a:t>
            </a:r>
            <a:r>
              <a:rPr lang="en-US" sz="2700" dirty="0">
                <a:solidFill>
                  <a:schemeClr val="bg1"/>
                </a:solidFill>
              </a:rPr>
              <a:t>= [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1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3</a:t>
            </a:r>
            <a:r>
              <a:rPr lang="en-US" sz="2700" dirty="0">
                <a:solidFill>
                  <a:schemeClr val="bg1"/>
                </a:solidFill>
              </a:rPr>
              <a:t>]</a:t>
            </a:r>
            <a:r>
              <a:rPr lang="en-US" sz="4000" baseline="300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[</a:t>
            </a:r>
            <a:r>
              <a:rPr lang="en-US" sz="2700" i="1" dirty="0">
                <a:solidFill>
                  <a:schemeClr val="bg1"/>
                </a:solidFill>
              </a:rPr>
              <a:t>v</a:t>
            </a:r>
            <a:r>
              <a:rPr lang="en-US" sz="2700" baseline="-25000" dirty="0">
                <a:solidFill>
                  <a:schemeClr val="bg1"/>
                </a:solidFill>
              </a:rPr>
              <a:t>1</a:t>
            </a:r>
            <a:r>
              <a:rPr lang="en-US" sz="2700" i="1" dirty="0">
                <a:solidFill>
                  <a:schemeClr val="bg1"/>
                </a:solidFill>
              </a:rPr>
              <a:t> v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 v</a:t>
            </a:r>
            <a:r>
              <a:rPr lang="en-US" sz="2700" baseline="-25000" dirty="0">
                <a:solidFill>
                  <a:schemeClr val="bg1"/>
                </a:solidFill>
              </a:rPr>
              <a:t>3</a:t>
            </a:r>
            <a:r>
              <a:rPr lang="en-US" sz="3100" dirty="0">
                <a:solidFill>
                  <a:schemeClr val="bg1"/>
                </a:solidFill>
              </a:rPr>
              <a:t>] </a:t>
            </a:r>
            <a:r>
              <a:rPr lang="en-US" sz="4000" baseline="30000" dirty="0">
                <a:solidFill>
                  <a:schemeClr val="bg1"/>
                </a:solidFill>
              </a:rPr>
              <a:t>T</a:t>
            </a:r>
          </a:p>
          <a:p>
            <a:pPr>
              <a:spcBef>
                <a:spcPct val="20000"/>
              </a:spcBef>
            </a:pPr>
            <a:r>
              <a:rPr lang="en-US" sz="2700" i="1" dirty="0">
                <a:solidFill>
                  <a:schemeClr val="bg1"/>
                </a:solidFill>
              </a:rPr>
              <a:t>=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1</a:t>
            </a:r>
            <a:r>
              <a:rPr lang="en-US" sz="2700" i="1" dirty="0">
                <a:solidFill>
                  <a:schemeClr val="bg1"/>
                </a:solidFill>
              </a:rPr>
              <a:t>u</a:t>
            </a:r>
            <a:r>
              <a:rPr lang="en-US" sz="2700" baseline="-25000" dirty="0">
                <a:solidFill>
                  <a:schemeClr val="bg1"/>
                </a:solidFill>
              </a:rPr>
              <a:t>1</a:t>
            </a:r>
            <a:r>
              <a:rPr lang="en-US" sz="2700" i="1" dirty="0">
                <a:solidFill>
                  <a:schemeClr val="bg1"/>
                </a:solidFill>
              </a:rPr>
              <a:t>+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u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+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3</a:t>
            </a:r>
            <a:r>
              <a:rPr lang="en-US" sz="2700" i="1" dirty="0">
                <a:solidFill>
                  <a:schemeClr val="bg1"/>
                </a:solidFill>
              </a:rPr>
              <a:t>u</a:t>
            </a:r>
            <a:r>
              <a:rPr lang="en-US" sz="2700" baseline="-25000" dirty="0">
                <a:solidFill>
                  <a:schemeClr val="bg1"/>
                </a:solidFill>
              </a:rPr>
              <a:t>3 </a:t>
            </a:r>
            <a:r>
              <a:rPr lang="en-US" sz="2700" dirty="0">
                <a:solidFill>
                  <a:schemeClr val="bg1"/>
                </a:solidFill>
              </a:rPr>
              <a:t>= [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1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3</a:t>
            </a:r>
            <a:r>
              <a:rPr lang="en-US" sz="2700" dirty="0">
                <a:solidFill>
                  <a:schemeClr val="bg1"/>
                </a:solidFill>
              </a:rPr>
              <a:t>]</a:t>
            </a:r>
            <a:r>
              <a:rPr lang="en-US" sz="4000" baseline="300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[</a:t>
            </a:r>
            <a:r>
              <a:rPr lang="en-US" sz="2700" i="1" dirty="0">
                <a:solidFill>
                  <a:schemeClr val="bg1"/>
                </a:solidFill>
              </a:rPr>
              <a:t>u</a:t>
            </a:r>
            <a:r>
              <a:rPr lang="en-US" sz="2700" baseline="-25000" dirty="0">
                <a:solidFill>
                  <a:schemeClr val="bg1"/>
                </a:solidFill>
              </a:rPr>
              <a:t>1</a:t>
            </a:r>
            <a:r>
              <a:rPr lang="en-US" sz="2700" i="1" dirty="0">
                <a:solidFill>
                  <a:schemeClr val="bg1"/>
                </a:solidFill>
              </a:rPr>
              <a:t> u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 u</a:t>
            </a:r>
            <a:r>
              <a:rPr lang="en-US" sz="2700" baseline="-25000" dirty="0">
                <a:solidFill>
                  <a:schemeClr val="bg1"/>
                </a:solidFill>
              </a:rPr>
              <a:t>3</a:t>
            </a:r>
            <a:r>
              <a:rPr lang="en-US" sz="3100" dirty="0">
                <a:solidFill>
                  <a:schemeClr val="bg1"/>
                </a:solidFill>
              </a:rPr>
              <a:t>] </a:t>
            </a:r>
            <a:r>
              <a:rPr lang="en-US" sz="4000" baseline="30000" dirty="0">
                <a:solidFill>
                  <a:schemeClr val="bg1"/>
                </a:solidFill>
              </a:rPr>
              <a:t>T</a:t>
            </a:r>
          </a:p>
          <a:p>
            <a:endParaRPr lang="en-US" dirty="0"/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2819400" y="3124200"/>
            <a:ext cx="2162772" cy="5078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700" b="1" dirty="0">
                <a:solidFill>
                  <a:schemeClr val="bg1"/>
                </a:solidFill>
              </a:rPr>
              <a:t>a</a:t>
            </a:r>
            <a:r>
              <a:rPr lang="en-US" sz="2700" i="1" dirty="0">
                <a:solidFill>
                  <a:schemeClr val="bg1"/>
                </a:solidFill>
              </a:rPr>
              <a:t>=</a:t>
            </a:r>
            <a:r>
              <a:rPr lang="en-US" sz="2700" dirty="0">
                <a:solidFill>
                  <a:schemeClr val="bg1"/>
                </a:solidFill>
              </a:rPr>
              <a:t>[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1</a:t>
            </a:r>
            <a:r>
              <a:rPr lang="en-US" sz="2700" i="1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i="1" dirty="0">
                <a:solidFill>
                  <a:schemeClr val="bg1"/>
                </a:solidFill>
              </a:rPr>
              <a:t> 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2700" baseline="-25000" dirty="0">
                <a:solidFill>
                  <a:schemeClr val="bg1"/>
                </a:solidFill>
              </a:rPr>
              <a:t>3 </a:t>
            </a:r>
            <a:r>
              <a:rPr lang="en-US" sz="2700" dirty="0">
                <a:solidFill>
                  <a:schemeClr val="bg1"/>
                </a:solidFill>
              </a:rPr>
              <a:t>]</a:t>
            </a:r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2590800" y="3581400"/>
            <a:ext cx="2667000" cy="5078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anchorCtr="1">
            <a:spAutoFit/>
          </a:bodyPr>
          <a:lstStyle/>
          <a:p>
            <a:r>
              <a:rPr lang="en-US" sz="2700" b="1" dirty="0">
                <a:solidFill>
                  <a:schemeClr val="bg1"/>
                </a:solidFill>
              </a:rPr>
              <a:t>b</a:t>
            </a:r>
            <a:r>
              <a:rPr lang="en-US" sz="2700" i="1" dirty="0">
                <a:solidFill>
                  <a:schemeClr val="bg1"/>
                </a:solidFill>
              </a:rPr>
              <a:t>=</a:t>
            </a:r>
            <a:r>
              <a:rPr lang="en-US" sz="2700" dirty="0">
                <a:solidFill>
                  <a:schemeClr val="bg1"/>
                </a:solidFill>
              </a:rPr>
              <a:t>[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1 </a:t>
            </a:r>
            <a:r>
              <a:rPr lang="en-US" sz="2700" i="1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2</a:t>
            </a:r>
            <a:r>
              <a:rPr lang="en-US" sz="2700" dirty="0">
                <a:solidFill>
                  <a:schemeClr val="bg1"/>
                </a:solidFill>
              </a:rPr>
              <a:t>  </a:t>
            </a:r>
            <a:r>
              <a:rPr lang="en-US" sz="2700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sz="2700" baseline="-25000" dirty="0">
                <a:solidFill>
                  <a:schemeClr val="bg1"/>
                </a:solidFill>
              </a:rPr>
              <a:t>3</a:t>
            </a:r>
            <a:r>
              <a:rPr lang="en-US" sz="2700" dirty="0">
                <a:solidFill>
                  <a:schemeClr val="bg1"/>
                </a:solidFill>
              </a:rPr>
              <a:t>]</a:t>
            </a:r>
            <a:endParaRPr lang="en-US" sz="2700" baseline="-25000" dirty="0">
              <a:solidFill>
                <a:schemeClr val="bg1"/>
              </a:solidFill>
            </a:endParaRPr>
          </a:p>
        </p:txBody>
      </p:sp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1143000" y="4191000"/>
            <a:ext cx="81304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where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Representing second basis in terms of first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smtClean="0"/>
              <a:t>Each of the basis vectors, u1,u2, u3, are vectors that can be represented in terms of the first basis</a:t>
            </a:r>
          </a:p>
          <a:p>
            <a:pPr>
              <a:buFontTx/>
              <a:buNone/>
            </a:pPr>
            <a:endParaRPr lang="en-US" sz="2700" smtClean="0"/>
          </a:p>
          <a:p>
            <a:pPr>
              <a:buFontTx/>
              <a:buNone/>
            </a:pPr>
            <a:endParaRPr lang="en-US" sz="2700" smtClean="0"/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1963364" y="3657600"/>
            <a:ext cx="2303836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u</a:t>
            </a:r>
            <a:r>
              <a:rPr lang="en-US" baseline="-25000" dirty="0">
                <a:solidFill>
                  <a:schemeClr val="bg1"/>
                </a:solidFill>
              </a:rPr>
              <a:t>1 </a:t>
            </a:r>
            <a:r>
              <a:rPr lang="en-US" dirty="0">
                <a:solidFill>
                  <a:schemeClr val="bg1"/>
                </a:solidFill>
              </a:rPr>
              <a:t>=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11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+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12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+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13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3</a:t>
            </a:r>
          </a:p>
          <a:p>
            <a:r>
              <a:rPr lang="en-US" dirty="0">
                <a:solidFill>
                  <a:schemeClr val="bg1"/>
                </a:solidFill>
              </a:rPr>
              <a:t>u</a:t>
            </a:r>
            <a:r>
              <a:rPr lang="en-US" baseline="-25000" dirty="0">
                <a:solidFill>
                  <a:schemeClr val="bg1"/>
                </a:solidFill>
              </a:rPr>
              <a:t>2 </a:t>
            </a:r>
            <a:r>
              <a:rPr lang="en-US" dirty="0">
                <a:solidFill>
                  <a:schemeClr val="bg1"/>
                </a:solidFill>
              </a:rPr>
              <a:t>=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21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+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22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+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23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3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u</a:t>
            </a:r>
            <a:r>
              <a:rPr lang="en-US" baseline="-25000" dirty="0">
                <a:solidFill>
                  <a:schemeClr val="bg1"/>
                </a:solidFill>
              </a:rPr>
              <a:t>3 </a:t>
            </a:r>
            <a:r>
              <a:rPr lang="en-US" dirty="0">
                <a:solidFill>
                  <a:schemeClr val="bg1"/>
                </a:solidFill>
              </a:rPr>
              <a:t>=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31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+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32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+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g</a:t>
            </a:r>
            <a:r>
              <a:rPr lang="en-US" baseline="-25000" dirty="0">
                <a:solidFill>
                  <a:schemeClr val="bg1"/>
                </a:solidFill>
              </a:rPr>
              <a:t>33</a:t>
            </a:r>
            <a:r>
              <a:rPr lang="en-US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30727" name="Picture 9" descr="AN04F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514600"/>
            <a:ext cx="2843213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8" name="Line 10"/>
          <p:cNvSpPr>
            <a:spLocks noChangeShapeType="1"/>
          </p:cNvSpPr>
          <p:nvPr/>
        </p:nvSpPr>
        <p:spPr bwMode="auto">
          <a:xfrm flipV="1">
            <a:off x="6096000" y="3429000"/>
            <a:ext cx="76200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0729" name="Text Box 11"/>
          <p:cNvSpPr txBox="1">
            <a:spLocks noChangeArrowheads="1"/>
          </p:cNvSpPr>
          <p:nvPr/>
        </p:nvSpPr>
        <p:spPr bwMode="auto">
          <a:xfrm>
            <a:off x="6842125" y="3013075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v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Matrix Form 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smtClean="0"/>
              <a:t>The coefficients define a 3 x 3 matrix</a:t>
            </a:r>
          </a:p>
          <a:p>
            <a:pPr>
              <a:buFontTx/>
              <a:buNone/>
            </a:pPr>
            <a:endParaRPr lang="en-US" sz="2700" smtClean="0"/>
          </a:p>
          <a:p>
            <a:pPr>
              <a:buFontTx/>
              <a:buNone/>
            </a:pPr>
            <a:endParaRPr lang="en-US" sz="2700" smtClean="0"/>
          </a:p>
          <a:p>
            <a:pPr>
              <a:buFontTx/>
              <a:buNone/>
            </a:pPr>
            <a:endParaRPr lang="en-US" sz="2700" smtClean="0"/>
          </a:p>
          <a:p>
            <a:pPr>
              <a:buFontTx/>
              <a:buNone/>
            </a:pPr>
            <a:endParaRPr lang="en-US" sz="2700" smtClean="0"/>
          </a:p>
          <a:p>
            <a:pPr>
              <a:buFontTx/>
              <a:buNone/>
            </a:pPr>
            <a:r>
              <a:rPr lang="en-US" sz="2700" smtClean="0"/>
              <a:t>and the bases can be related by</a:t>
            </a:r>
          </a:p>
          <a:p>
            <a:pPr>
              <a:buFontTx/>
              <a:buNone/>
            </a:pPr>
            <a:endParaRPr lang="en-US" sz="2700" smtClean="0"/>
          </a:p>
          <a:p>
            <a:pPr>
              <a:buFontTx/>
              <a:buNone/>
            </a:pPr>
            <a:endParaRPr lang="en-US" sz="2700" smtClean="0"/>
          </a:p>
          <a:p>
            <a:pPr>
              <a:buFontTx/>
              <a:buNone/>
            </a:pPr>
            <a:r>
              <a:rPr lang="en-US" sz="2700" smtClean="0"/>
              <a:t>see text for numerical examples</a:t>
            </a:r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3657600" y="4648200"/>
            <a:ext cx="141096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a=</a:t>
            </a:r>
            <a:r>
              <a:rPr lang="en-US" sz="3200" b="1" dirty="0" err="1">
                <a:solidFill>
                  <a:schemeClr val="bg1"/>
                </a:solidFill>
              </a:rPr>
              <a:t>M</a:t>
            </a:r>
            <a:r>
              <a:rPr lang="en-US" sz="3200" baseline="30000" dirty="0" err="1">
                <a:solidFill>
                  <a:schemeClr val="bg1"/>
                </a:solidFill>
              </a:rPr>
              <a:t>T</a:t>
            </a:r>
            <a:r>
              <a:rPr lang="en-US" sz="3200" b="1" dirty="0" err="1">
                <a:solidFill>
                  <a:schemeClr val="bg1"/>
                </a:solidFill>
              </a:rPr>
              <a:t>b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3429000" y="2233612"/>
          <a:ext cx="2438400" cy="1728788"/>
        </p:xfrm>
        <a:graphic>
          <a:graphicData uri="http://schemas.openxmlformats.org/presentationml/2006/ole">
            <p:oleObj spid="_x0000_s2050" name="Equation" r:id="rId3" imgW="1002960" imgH="711000" progId="Equation.3">
              <p:embed/>
            </p:oleObj>
          </a:graphicData>
        </a:graphic>
      </p:graphicFrame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2667000" y="2667000"/>
            <a:ext cx="57579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 </a:t>
            </a:r>
            <a:r>
              <a:rPr lang="en-US" dirty="0">
                <a:solidFill>
                  <a:schemeClr val="bg1"/>
                </a:solidFill>
              </a:rPr>
              <a:t>=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Change of Frames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500" dirty="0" smtClean="0"/>
              <a:t>We can apply a similar process in homogeneous coordinates to the representations of both points and vectors</a:t>
            </a:r>
          </a:p>
          <a:p>
            <a:pPr>
              <a:lnSpc>
                <a:spcPct val="80000"/>
              </a:lnSpc>
            </a:pPr>
            <a:endParaRPr lang="en-US" sz="2500" dirty="0" smtClean="0"/>
          </a:p>
          <a:p>
            <a:pPr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endParaRPr lang="en-US" sz="2500" dirty="0" smtClean="0"/>
          </a:p>
          <a:p>
            <a:pPr>
              <a:lnSpc>
                <a:spcPct val="80000"/>
              </a:lnSpc>
            </a:pPr>
            <a:r>
              <a:rPr lang="en-US" sz="2500" dirty="0" smtClean="0"/>
              <a:t>Any point or vector can be represented in either frame</a:t>
            </a:r>
          </a:p>
          <a:p>
            <a:pPr>
              <a:lnSpc>
                <a:spcPct val="80000"/>
              </a:lnSpc>
            </a:pPr>
            <a:r>
              <a:rPr lang="en-US" sz="2500" dirty="0" smtClean="0"/>
              <a:t>We can represent </a:t>
            </a:r>
            <a:r>
              <a:rPr lang="en-US" sz="2400" dirty="0" smtClean="0">
                <a:latin typeface="Times New Roman" charset="0"/>
              </a:rPr>
              <a:t>Q</a:t>
            </a:r>
            <a:r>
              <a:rPr lang="en-US" sz="2400" baseline="-25000" dirty="0" smtClean="0">
                <a:latin typeface="Times New Roman" charset="0"/>
              </a:rPr>
              <a:t>0</a:t>
            </a:r>
            <a:r>
              <a:rPr lang="en-US" sz="2400" dirty="0" smtClean="0">
                <a:latin typeface="Times New Roman" charset="0"/>
              </a:rPr>
              <a:t>, u</a:t>
            </a:r>
            <a:r>
              <a:rPr lang="en-US" sz="2400" baseline="-25000" dirty="0" smtClean="0">
                <a:latin typeface="Times New Roman" charset="0"/>
              </a:rPr>
              <a:t>1</a:t>
            </a:r>
            <a:r>
              <a:rPr lang="en-US" sz="2400" dirty="0" smtClean="0">
                <a:latin typeface="Times New Roman" charset="0"/>
              </a:rPr>
              <a:t>, u</a:t>
            </a:r>
            <a:r>
              <a:rPr lang="en-US" sz="2400" baseline="-25000" dirty="0" smtClean="0">
                <a:latin typeface="Times New Roman" charset="0"/>
              </a:rPr>
              <a:t>2</a:t>
            </a:r>
            <a:r>
              <a:rPr lang="en-US" sz="2400" dirty="0" smtClean="0">
                <a:latin typeface="Times New Roman" charset="0"/>
              </a:rPr>
              <a:t>, u</a:t>
            </a:r>
            <a:r>
              <a:rPr lang="en-US" sz="2400" baseline="-25000" dirty="0" smtClean="0">
                <a:latin typeface="Times New Roman" charset="0"/>
              </a:rPr>
              <a:t>3</a:t>
            </a:r>
            <a:r>
              <a:rPr lang="en-US" sz="2400" dirty="0" smtClean="0"/>
              <a:t> in terms of </a:t>
            </a:r>
            <a:r>
              <a:rPr lang="en-US" sz="2400" dirty="0" smtClean="0">
                <a:latin typeface="Times New Roman" charset="0"/>
              </a:rPr>
              <a:t>P</a:t>
            </a:r>
            <a:r>
              <a:rPr lang="en-US" sz="2400" baseline="-25000" dirty="0" smtClean="0">
                <a:latin typeface="Times New Roman" charset="0"/>
              </a:rPr>
              <a:t>0</a:t>
            </a:r>
            <a:r>
              <a:rPr lang="en-US" sz="2400" dirty="0" smtClean="0">
                <a:latin typeface="Times New Roman" charset="0"/>
              </a:rPr>
              <a:t>, v</a:t>
            </a:r>
            <a:r>
              <a:rPr lang="en-US" sz="2400" baseline="-25000" dirty="0" smtClean="0">
                <a:latin typeface="Times New Roman" charset="0"/>
              </a:rPr>
              <a:t>1</a:t>
            </a:r>
            <a:r>
              <a:rPr lang="en-US" sz="2400" dirty="0" smtClean="0">
                <a:latin typeface="Times New Roman" charset="0"/>
              </a:rPr>
              <a:t>, v</a:t>
            </a:r>
            <a:r>
              <a:rPr lang="en-US" sz="2400" baseline="-25000" dirty="0" smtClean="0">
                <a:latin typeface="Times New Roman" charset="0"/>
              </a:rPr>
              <a:t>2</a:t>
            </a:r>
            <a:r>
              <a:rPr lang="en-US" sz="2400" dirty="0" smtClean="0">
                <a:latin typeface="Times New Roman" charset="0"/>
              </a:rPr>
              <a:t>, v</a:t>
            </a:r>
            <a:r>
              <a:rPr lang="en-US" sz="2400" baseline="-25000" dirty="0" smtClean="0">
                <a:latin typeface="Times New Roman" charset="0"/>
              </a:rPr>
              <a:t>3</a:t>
            </a:r>
            <a:r>
              <a:rPr lang="en-US" sz="2400" dirty="0" smtClean="0">
                <a:latin typeface="Times New Roman" charset="0"/>
              </a:rPr>
              <a:t> </a:t>
            </a: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1103313" y="2944813"/>
            <a:ext cx="3454792" cy="13388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700">
                <a:solidFill>
                  <a:schemeClr val="bg1"/>
                </a:solidFill>
              </a:rPr>
              <a:t>Consider two frames:</a:t>
            </a:r>
          </a:p>
          <a:p>
            <a:r>
              <a:rPr lang="en-US" sz="2700">
                <a:solidFill>
                  <a:schemeClr val="bg1"/>
                </a:solidFill>
              </a:rPr>
              <a:t>(P</a:t>
            </a:r>
            <a:r>
              <a:rPr lang="en-US" sz="2700" baseline="-25000">
                <a:solidFill>
                  <a:schemeClr val="bg1"/>
                </a:solidFill>
              </a:rPr>
              <a:t>0</a:t>
            </a:r>
            <a:r>
              <a:rPr lang="en-US" sz="2700">
                <a:solidFill>
                  <a:schemeClr val="bg1"/>
                </a:solidFill>
              </a:rPr>
              <a:t>, v</a:t>
            </a:r>
            <a:r>
              <a:rPr lang="en-US" sz="2700" baseline="-25000">
                <a:solidFill>
                  <a:schemeClr val="bg1"/>
                </a:solidFill>
              </a:rPr>
              <a:t>1</a:t>
            </a:r>
            <a:r>
              <a:rPr lang="en-US" sz="2700">
                <a:solidFill>
                  <a:schemeClr val="bg1"/>
                </a:solidFill>
              </a:rPr>
              <a:t>, v</a:t>
            </a:r>
            <a:r>
              <a:rPr lang="en-US" sz="2700" baseline="-25000">
                <a:solidFill>
                  <a:schemeClr val="bg1"/>
                </a:solidFill>
              </a:rPr>
              <a:t>2</a:t>
            </a:r>
            <a:r>
              <a:rPr lang="en-US" sz="2700">
                <a:solidFill>
                  <a:schemeClr val="bg1"/>
                </a:solidFill>
              </a:rPr>
              <a:t>, v</a:t>
            </a:r>
            <a:r>
              <a:rPr lang="en-US" sz="2700" baseline="-25000">
                <a:solidFill>
                  <a:schemeClr val="bg1"/>
                </a:solidFill>
              </a:rPr>
              <a:t>3</a:t>
            </a:r>
            <a:r>
              <a:rPr lang="en-US" sz="2700">
                <a:solidFill>
                  <a:schemeClr val="bg1"/>
                </a:solidFill>
              </a:rPr>
              <a:t>)</a:t>
            </a:r>
          </a:p>
          <a:p>
            <a:r>
              <a:rPr lang="en-US" sz="2700">
                <a:solidFill>
                  <a:schemeClr val="bg1"/>
                </a:solidFill>
              </a:rPr>
              <a:t>(Q</a:t>
            </a:r>
            <a:r>
              <a:rPr lang="en-US" sz="2700" baseline="-25000">
                <a:solidFill>
                  <a:schemeClr val="bg1"/>
                </a:solidFill>
              </a:rPr>
              <a:t>0</a:t>
            </a:r>
            <a:r>
              <a:rPr lang="en-US" sz="2700">
                <a:solidFill>
                  <a:schemeClr val="bg1"/>
                </a:solidFill>
              </a:rPr>
              <a:t>, u</a:t>
            </a:r>
            <a:r>
              <a:rPr lang="en-US" sz="2700" baseline="-25000">
                <a:solidFill>
                  <a:schemeClr val="bg1"/>
                </a:solidFill>
              </a:rPr>
              <a:t>1</a:t>
            </a:r>
            <a:r>
              <a:rPr lang="en-US" sz="2700">
                <a:solidFill>
                  <a:schemeClr val="bg1"/>
                </a:solidFill>
              </a:rPr>
              <a:t>, u</a:t>
            </a:r>
            <a:r>
              <a:rPr lang="en-US" sz="2700" baseline="-25000">
                <a:solidFill>
                  <a:schemeClr val="bg1"/>
                </a:solidFill>
              </a:rPr>
              <a:t>2</a:t>
            </a:r>
            <a:r>
              <a:rPr lang="en-US" sz="2700">
                <a:solidFill>
                  <a:schemeClr val="bg1"/>
                </a:solidFill>
              </a:rPr>
              <a:t>, u</a:t>
            </a:r>
            <a:r>
              <a:rPr lang="en-US" sz="2700" baseline="-25000">
                <a:solidFill>
                  <a:schemeClr val="bg1"/>
                </a:solidFill>
              </a:rPr>
              <a:t>3</a:t>
            </a:r>
            <a:r>
              <a:rPr lang="en-US" sz="270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2775" name="Line 5"/>
          <p:cNvSpPr>
            <a:spLocks noChangeShapeType="1"/>
          </p:cNvSpPr>
          <p:nvPr/>
        </p:nvSpPr>
        <p:spPr bwMode="auto">
          <a:xfrm>
            <a:off x="5334000" y="3276600"/>
            <a:ext cx="0" cy="990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triangle" w="med" len="med"/>
            <a:tailEnd type="none" w="sm" len="sm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2776" name="Line 6"/>
          <p:cNvSpPr>
            <a:spLocks noChangeShapeType="1"/>
          </p:cNvSpPr>
          <p:nvPr/>
        </p:nvSpPr>
        <p:spPr bwMode="auto">
          <a:xfrm>
            <a:off x="5334000" y="4267200"/>
            <a:ext cx="914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2777" name="Line 7"/>
          <p:cNvSpPr>
            <a:spLocks noChangeShapeType="1"/>
          </p:cNvSpPr>
          <p:nvPr/>
        </p:nvSpPr>
        <p:spPr bwMode="auto">
          <a:xfrm flipH="1">
            <a:off x="4724400" y="4267200"/>
            <a:ext cx="609600" cy="609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2778" name="Text Box 8"/>
          <p:cNvSpPr txBox="1">
            <a:spLocks noChangeArrowheads="1"/>
          </p:cNvSpPr>
          <p:nvPr/>
        </p:nvSpPr>
        <p:spPr bwMode="auto">
          <a:xfrm>
            <a:off x="4760913" y="3765550"/>
            <a:ext cx="596638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>
                <a:solidFill>
                  <a:schemeClr val="bg1"/>
                </a:solidFill>
              </a:rPr>
              <a:t>P</a:t>
            </a:r>
            <a:r>
              <a:rPr lang="en-US" sz="3100" baseline="-2500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2779" name="Text Box 9"/>
          <p:cNvSpPr txBox="1">
            <a:spLocks noChangeArrowheads="1"/>
          </p:cNvSpPr>
          <p:nvPr/>
        </p:nvSpPr>
        <p:spPr bwMode="auto">
          <a:xfrm>
            <a:off x="6143625" y="3917950"/>
            <a:ext cx="530915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>
                <a:solidFill>
                  <a:schemeClr val="bg1"/>
                </a:solidFill>
              </a:rPr>
              <a:t>v</a:t>
            </a:r>
            <a:r>
              <a:rPr lang="en-US" sz="3100" baseline="-250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2780" name="Text Box 10"/>
          <p:cNvSpPr txBox="1">
            <a:spLocks noChangeArrowheads="1"/>
          </p:cNvSpPr>
          <p:nvPr/>
        </p:nvSpPr>
        <p:spPr bwMode="auto">
          <a:xfrm>
            <a:off x="5076825" y="2774950"/>
            <a:ext cx="530915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>
                <a:solidFill>
                  <a:schemeClr val="bg1"/>
                </a:solidFill>
              </a:rPr>
              <a:t>v</a:t>
            </a:r>
            <a:r>
              <a:rPr lang="en-US" sz="3100" baseline="-25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2781" name="Text Box 11"/>
          <p:cNvSpPr txBox="1">
            <a:spLocks noChangeArrowheads="1"/>
          </p:cNvSpPr>
          <p:nvPr/>
        </p:nvSpPr>
        <p:spPr bwMode="auto">
          <a:xfrm>
            <a:off x="4191000" y="4572000"/>
            <a:ext cx="530915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>
                <a:solidFill>
                  <a:schemeClr val="bg1"/>
                </a:solidFill>
              </a:rPr>
              <a:t>v</a:t>
            </a:r>
            <a:r>
              <a:rPr lang="en-US" sz="3100" baseline="-250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2782" name="Line 12"/>
          <p:cNvSpPr>
            <a:spLocks noChangeShapeType="1"/>
          </p:cNvSpPr>
          <p:nvPr/>
        </p:nvSpPr>
        <p:spPr bwMode="auto">
          <a:xfrm flipV="1">
            <a:off x="7162800" y="2590800"/>
            <a:ext cx="685800" cy="838200"/>
          </a:xfrm>
          <a:prstGeom prst="line">
            <a:avLst/>
          </a:prstGeom>
          <a:noFill/>
          <a:ln w="12700">
            <a:solidFill>
              <a:srgbClr val="FFC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2783" name="Line 13"/>
          <p:cNvSpPr>
            <a:spLocks noChangeShapeType="1"/>
          </p:cNvSpPr>
          <p:nvPr/>
        </p:nvSpPr>
        <p:spPr bwMode="auto">
          <a:xfrm flipH="1" flipV="1">
            <a:off x="6248400" y="2971800"/>
            <a:ext cx="914400" cy="457200"/>
          </a:xfrm>
          <a:prstGeom prst="line">
            <a:avLst/>
          </a:prstGeom>
          <a:noFill/>
          <a:ln w="12700">
            <a:solidFill>
              <a:srgbClr val="FFC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2784" name="Line 14"/>
          <p:cNvSpPr>
            <a:spLocks noChangeShapeType="1"/>
          </p:cNvSpPr>
          <p:nvPr/>
        </p:nvSpPr>
        <p:spPr bwMode="auto">
          <a:xfrm>
            <a:off x="7162800" y="3429000"/>
            <a:ext cx="76200" cy="1143000"/>
          </a:xfrm>
          <a:prstGeom prst="line">
            <a:avLst/>
          </a:prstGeom>
          <a:noFill/>
          <a:ln w="12700">
            <a:solidFill>
              <a:srgbClr val="FFC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2785" name="Text Box 15"/>
          <p:cNvSpPr txBox="1">
            <a:spLocks noChangeArrowheads="1"/>
          </p:cNvSpPr>
          <p:nvPr/>
        </p:nvSpPr>
        <p:spPr bwMode="auto">
          <a:xfrm>
            <a:off x="6597650" y="3276600"/>
            <a:ext cx="641522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>
                <a:solidFill>
                  <a:schemeClr val="bg1"/>
                </a:solidFill>
              </a:rPr>
              <a:t>Q</a:t>
            </a:r>
            <a:r>
              <a:rPr lang="en-US" sz="3100" baseline="-2500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2786" name="Text Box 16"/>
          <p:cNvSpPr txBox="1">
            <a:spLocks noChangeArrowheads="1"/>
          </p:cNvSpPr>
          <p:nvPr/>
        </p:nvSpPr>
        <p:spPr bwMode="auto">
          <a:xfrm>
            <a:off x="6248400" y="2514600"/>
            <a:ext cx="553357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>
                <a:solidFill>
                  <a:schemeClr val="bg1"/>
                </a:solidFill>
              </a:rPr>
              <a:t>u</a:t>
            </a:r>
            <a:r>
              <a:rPr lang="en-US" sz="3100" baseline="-250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2787" name="Text Box 17"/>
          <p:cNvSpPr txBox="1">
            <a:spLocks noChangeArrowheads="1"/>
          </p:cNvSpPr>
          <p:nvPr/>
        </p:nvSpPr>
        <p:spPr bwMode="auto">
          <a:xfrm>
            <a:off x="8001000" y="2362200"/>
            <a:ext cx="553357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>
                <a:solidFill>
                  <a:schemeClr val="bg1"/>
                </a:solidFill>
              </a:rPr>
              <a:t>u</a:t>
            </a:r>
            <a:r>
              <a:rPr lang="en-US" sz="3100" baseline="-25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2788" name="Text Box 18"/>
          <p:cNvSpPr txBox="1">
            <a:spLocks noChangeArrowheads="1"/>
          </p:cNvSpPr>
          <p:nvPr/>
        </p:nvSpPr>
        <p:spPr bwMode="auto">
          <a:xfrm>
            <a:off x="7391400" y="4267200"/>
            <a:ext cx="553357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>
                <a:solidFill>
                  <a:schemeClr val="bg1"/>
                </a:solidFill>
              </a:rPr>
              <a:t>u</a:t>
            </a:r>
            <a:r>
              <a:rPr lang="en-US" sz="3100" baseline="-25000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Representing One Frame in Terms of the Other</a:t>
            </a:r>
          </a:p>
        </p:txBody>
      </p:sp>
      <p:sp>
        <p:nvSpPr>
          <p:cNvPr id="33798" name="Text Box 1029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endParaRPr lang="en-US" sz="2400" dirty="0" smtClean="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Times New Roman" charset="0"/>
              </a:rPr>
              <a:t>u</a:t>
            </a:r>
            <a:r>
              <a:rPr lang="en-US" sz="2400" baseline="-25000" dirty="0" smtClean="0">
                <a:latin typeface="Times New Roman" charset="0"/>
              </a:rPr>
              <a:t>1 </a:t>
            </a:r>
            <a:r>
              <a:rPr lang="en-US" sz="2400" dirty="0" smtClean="0">
                <a:latin typeface="Times New Roman" charset="0"/>
              </a:rPr>
              <a:t>= 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11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1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12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2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13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Times New Roman" charset="0"/>
              </a:rPr>
              <a:t>u</a:t>
            </a:r>
            <a:r>
              <a:rPr lang="en-US" sz="2400" baseline="-25000" dirty="0" smtClean="0">
                <a:latin typeface="Times New Roman" charset="0"/>
              </a:rPr>
              <a:t>2 </a:t>
            </a:r>
            <a:r>
              <a:rPr lang="en-US" sz="2400" dirty="0" smtClean="0">
                <a:latin typeface="Times New Roman" charset="0"/>
              </a:rPr>
              <a:t>= 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21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1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22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2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23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3</a:t>
            </a:r>
            <a:endParaRPr lang="en-US" sz="2400" dirty="0" smtClean="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Times New Roman" charset="0"/>
              </a:rPr>
              <a:t>u</a:t>
            </a:r>
            <a:r>
              <a:rPr lang="en-US" sz="2400" baseline="-25000" dirty="0" smtClean="0">
                <a:latin typeface="Times New Roman" charset="0"/>
              </a:rPr>
              <a:t>3 </a:t>
            </a:r>
            <a:r>
              <a:rPr lang="en-US" sz="2400" dirty="0" smtClean="0">
                <a:latin typeface="Times New Roman" charset="0"/>
              </a:rPr>
              <a:t>= 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31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1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32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2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33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Times New Roman" charset="0"/>
              </a:rPr>
              <a:t>Q</a:t>
            </a:r>
            <a:r>
              <a:rPr lang="en-US" sz="2400" baseline="-25000" dirty="0" smtClean="0">
                <a:latin typeface="Times New Roman" charset="0"/>
              </a:rPr>
              <a:t>0 </a:t>
            </a:r>
            <a:r>
              <a:rPr lang="en-US" sz="2400" dirty="0" smtClean="0">
                <a:latin typeface="Times New Roman" charset="0"/>
              </a:rPr>
              <a:t>= 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41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1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42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2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43</a:t>
            </a:r>
            <a:r>
              <a:rPr lang="en-US" sz="2400" dirty="0" smtClean="0">
                <a:latin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</a:rPr>
              <a:t>3 </a:t>
            </a:r>
            <a:r>
              <a:rPr lang="en-US" sz="2400" dirty="0" smtClean="0">
                <a:latin typeface="Times New Roman" charset="0"/>
              </a:rPr>
              <a:t>+</a:t>
            </a:r>
            <a:r>
              <a:rPr lang="en-US" sz="2400" dirty="0" smtClean="0">
                <a:latin typeface="Symbol" charset="2"/>
              </a:rPr>
              <a:t>g</a:t>
            </a:r>
            <a:r>
              <a:rPr lang="en-US" sz="2400" baseline="-25000" dirty="0" smtClean="0">
                <a:latin typeface="Times New Roman" charset="0"/>
              </a:rPr>
              <a:t>44</a:t>
            </a:r>
            <a:r>
              <a:rPr lang="en-US" sz="2400" dirty="0" smtClean="0">
                <a:latin typeface="Times New Roman" charset="0"/>
              </a:rPr>
              <a:t>P</a:t>
            </a:r>
            <a:r>
              <a:rPr lang="en-US" sz="2400" baseline="-25000" dirty="0" smtClean="0">
                <a:latin typeface="Times New Roman" charset="0"/>
              </a:rPr>
              <a:t>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baseline="-25000" dirty="0" smtClean="0">
              <a:latin typeface="Times New Roman" charset="0"/>
            </a:endParaRPr>
          </a:p>
        </p:txBody>
      </p:sp>
      <p:sp>
        <p:nvSpPr>
          <p:cNvPr id="33799" name="Text Box 1030"/>
          <p:cNvSpPr txBox="1">
            <a:spLocks noChangeArrowheads="1"/>
          </p:cNvSpPr>
          <p:nvPr/>
        </p:nvSpPr>
        <p:spPr bwMode="auto">
          <a:xfrm>
            <a:off x="685800" y="1600200"/>
            <a:ext cx="472437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Extending what we did with change of bases</a:t>
            </a:r>
          </a:p>
        </p:txBody>
      </p:sp>
      <p:sp>
        <p:nvSpPr>
          <p:cNvPr id="33800" name="Text Box 1031"/>
          <p:cNvSpPr txBox="1">
            <a:spLocks noChangeArrowheads="1"/>
          </p:cNvSpPr>
          <p:nvPr/>
        </p:nvSpPr>
        <p:spPr bwMode="auto">
          <a:xfrm>
            <a:off x="838200" y="3733800"/>
            <a:ext cx="244169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defining a 4 x 4 matrix</a:t>
            </a: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3810000" y="4038600"/>
          <a:ext cx="2971800" cy="2290763"/>
        </p:xfrm>
        <a:graphic>
          <a:graphicData uri="http://schemas.openxmlformats.org/presentationml/2006/ole">
            <p:oleObj spid="_x0000_s3074" name="Equation" r:id="rId3" imgW="1218960" imgH="939600" progId="Equation.3">
              <p:embed/>
            </p:oleObj>
          </a:graphicData>
        </a:graphic>
      </p:graphicFrame>
      <p:sp>
        <p:nvSpPr>
          <p:cNvPr id="33801" name="Text Box 1033"/>
          <p:cNvSpPr txBox="1">
            <a:spLocks noChangeArrowheads="1"/>
          </p:cNvSpPr>
          <p:nvPr/>
        </p:nvSpPr>
        <p:spPr bwMode="auto">
          <a:xfrm>
            <a:off x="3048000" y="4953000"/>
            <a:ext cx="57579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</a:t>
            </a:r>
            <a:r>
              <a:rPr lang="en-US" dirty="0">
                <a:solidFill>
                  <a:schemeClr val="bg1"/>
                </a:solidFill>
              </a:rPr>
              <a:t> =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Introduce concepts such as dimension and basis</a:t>
            </a:r>
          </a:p>
          <a:p>
            <a:r>
              <a:rPr lang="en-US" smtClean="0"/>
              <a:t>Introduce coordinate systems for representing vectors spaces and frames for representing affine spaces</a:t>
            </a:r>
          </a:p>
          <a:p>
            <a:r>
              <a:rPr lang="en-US" smtClean="0"/>
              <a:t>Discuss change of frames and bases</a:t>
            </a:r>
          </a:p>
          <a:p>
            <a:r>
              <a:rPr lang="en-US" smtClean="0"/>
              <a:t>Introduce homogeneous coordinates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Working with Representations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700" smtClean="0"/>
              <a:t>Within the two frames any point or vector has a representation of the same form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70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700" b="1" smtClean="0">
                <a:latin typeface="Times New Roman" charset="0"/>
              </a:rPr>
              <a:t>a</a:t>
            </a:r>
            <a:r>
              <a:rPr lang="en-US" sz="2700" i="1" smtClean="0">
                <a:latin typeface="Times New Roman" charset="0"/>
              </a:rPr>
              <a:t>=</a:t>
            </a:r>
            <a:r>
              <a:rPr lang="en-US" sz="2700" smtClean="0">
                <a:latin typeface="Times New Roman" charset="0"/>
              </a:rPr>
              <a:t>[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 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3 </a:t>
            </a:r>
            <a:r>
              <a:rPr lang="en-US" sz="2700" smtClean="0">
                <a:latin typeface="Symbol" charset="2"/>
              </a:rPr>
              <a:t>a</a:t>
            </a:r>
            <a:r>
              <a:rPr lang="en-US" sz="2700" baseline="-25000" smtClean="0">
                <a:latin typeface="Times New Roman" charset="0"/>
              </a:rPr>
              <a:t>4 </a:t>
            </a:r>
            <a:r>
              <a:rPr lang="en-US" sz="2700" smtClean="0">
                <a:latin typeface="Times New Roman" charset="0"/>
              </a:rPr>
              <a:t>] </a:t>
            </a:r>
            <a:r>
              <a:rPr lang="en-US" sz="2700" smtClean="0"/>
              <a:t>in the first frame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700" b="1" smtClean="0">
                <a:latin typeface="Times New Roman" charset="0"/>
              </a:rPr>
              <a:t>b</a:t>
            </a:r>
            <a:r>
              <a:rPr lang="en-US" sz="2700" i="1" smtClean="0">
                <a:latin typeface="Times New Roman" charset="0"/>
              </a:rPr>
              <a:t>=</a:t>
            </a:r>
            <a:r>
              <a:rPr lang="en-US" sz="2700" smtClean="0">
                <a:latin typeface="Times New Roman" charset="0"/>
              </a:rPr>
              <a:t>[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i="1" smtClean="0">
                <a:latin typeface="Times New Roman" charset="0"/>
              </a:rPr>
              <a:t>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i="1" smtClean="0">
                <a:latin typeface="Times New Roman" charset="0"/>
              </a:rPr>
              <a:t> 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3 </a:t>
            </a:r>
            <a:r>
              <a:rPr lang="en-US" sz="2700" smtClean="0">
                <a:latin typeface="Symbol" charset="2"/>
              </a:rPr>
              <a:t>b</a:t>
            </a:r>
            <a:r>
              <a:rPr lang="en-US" sz="2700" baseline="-25000" smtClean="0">
                <a:latin typeface="Times New Roman" charset="0"/>
              </a:rPr>
              <a:t>4 </a:t>
            </a:r>
            <a:r>
              <a:rPr lang="en-US" sz="2700" smtClean="0">
                <a:latin typeface="Times New Roman" charset="0"/>
              </a:rPr>
              <a:t>] </a:t>
            </a:r>
            <a:r>
              <a:rPr lang="en-US" sz="2700" smtClean="0"/>
              <a:t>in the second frame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700" smtClean="0">
              <a:latin typeface="Times New Roman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700" smtClean="0"/>
              <a:t>where </a:t>
            </a:r>
            <a:r>
              <a:rPr lang="en-US" sz="2300" smtClean="0">
                <a:latin typeface="Symbol" charset="2"/>
              </a:rPr>
              <a:t>a</a:t>
            </a:r>
            <a:r>
              <a:rPr lang="en-US" sz="2300" baseline="-25000" smtClean="0">
                <a:latin typeface="Times New Roman" charset="0"/>
              </a:rPr>
              <a:t>4 </a:t>
            </a:r>
            <a:r>
              <a:rPr lang="en-US" sz="2300" smtClean="0">
                <a:latin typeface="Symbol" charset="2"/>
              </a:rPr>
              <a:t>=</a:t>
            </a:r>
            <a:r>
              <a:rPr lang="en-US" sz="2300" baseline="-25000" smtClean="0">
                <a:latin typeface="Times New Roman" charset="0"/>
              </a:rPr>
              <a:t> </a:t>
            </a:r>
            <a:r>
              <a:rPr lang="en-US" sz="2300" smtClean="0">
                <a:latin typeface="Symbol" charset="2"/>
              </a:rPr>
              <a:t>b</a:t>
            </a:r>
            <a:r>
              <a:rPr lang="en-US" sz="2300" baseline="-25000" smtClean="0">
                <a:latin typeface="Times New Roman" charset="0"/>
              </a:rPr>
              <a:t>4 </a:t>
            </a:r>
            <a:r>
              <a:rPr lang="en-US" sz="2300" smtClean="0">
                <a:latin typeface="Symbol" charset="2"/>
              </a:rPr>
              <a:t>= 1 </a:t>
            </a:r>
            <a:r>
              <a:rPr lang="en-US" sz="2300" smtClean="0"/>
              <a:t>for points and</a:t>
            </a:r>
            <a:r>
              <a:rPr lang="en-US" sz="2700" smtClean="0"/>
              <a:t> </a:t>
            </a:r>
            <a:r>
              <a:rPr lang="en-US" sz="2300" smtClean="0">
                <a:latin typeface="Symbol" charset="2"/>
              </a:rPr>
              <a:t>a</a:t>
            </a:r>
            <a:r>
              <a:rPr lang="en-US" sz="2300" baseline="-25000" smtClean="0">
                <a:latin typeface="Times New Roman" charset="0"/>
              </a:rPr>
              <a:t>4 </a:t>
            </a:r>
            <a:r>
              <a:rPr lang="en-US" sz="2300" smtClean="0">
                <a:latin typeface="Symbol" charset="2"/>
              </a:rPr>
              <a:t>=</a:t>
            </a:r>
            <a:r>
              <a:rPr lang="en-US" sz="2300" baseline="-25000" smtClean="0">
                <a:latin typeface="Times New Roman" charset="0"/>
              </a:rPr>
              <a:t> </a:t>
            </a:r>
            <a:r>
              <a:rPr lang="en-US" sz="2300" smtClean="0">
                <a:latin typeface="Symbol" charset="2"/>
              </a:rPr>
              <a:t>b</a:t>
            </a:r>
            <a:r>
              <a:rPr lang="en-US" sz="2300" baseline="-25000" smtClean="0">
                <a:latin typeface="Times New Roman" charset="0"/>
              </a:rPr>
              <a:t>4 </a:t>
            </a:r>
            <a:r>
              <a:rPr lang="en-US" sz="2300" smtClean="0">
                <a:latin typeface="Symbol" charset="2"/>
              </a:rPr>
              <a:t>= 0 </a:t>
            </a:r>
            <a:r>
              <a:rPr lang="en-US" sz="2300" smtClean="0"/>
              <a:t>for vectors and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300" smtClean="0"/>
          </a:p>
          <a:p>
            <a:pPr>
              <a:lnSpc>
                <a:spcPct val="90000"/>
              </a:lnSpc>
              <a:buFontTx/>
              <a:buNone/>
            </a:pPr>
            <a:endParaRPr lang="en-US" sz="23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300" smtClean="0"/>
              <a:t>The matrix </a:t>
            </a:r>
            <a:r>
              <a:rPr lang="en-US" sz="2300" b="1" smtClean="0">
                <a:latin typeface="Times New Roman" charset="0"/>
              </a:rPr>
              <a:t>M</a:t>
            </a:r>
            <a:r>
              <a:rPr lang="en-US" sz="2300" smtClean="0"/>
              <a:t> is 4 x 4 and specifies an affine transformation in homogeneous coordinates</a:t>
            </a: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2574925" y="552767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endParaRPr lang="en-US"/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3810000" y="4495800"/>
            <a:ext cx="141096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a=</a:t>
            </a:r>
            <a:r>
              <a:rPr lang="en-US" sz="3200" b="1" dirty="0" err="1">
                <a:solidFill>
                  <a:schemeClr val="bg1"/>
                </a:solidFill>
              </a:rPr>
              <a:t>M</a:t>
            </a:r>
            <a:r>
              <a:rPr lang="en-US" sz="3200" baseline="30000" dirty="0" err="1">
                <a:solidFill>
                  <a:schemeClr val="bg1"/>
                </a:solidFill>
              </a:rPr>
              <a:t>T</a:t>
            </a:r>
            <a:r>
              <a:rPr lang="en-US" sz="3200" b="1" dirty="0" err="1">
                <a:solidFill>
                  <a:schemeClr val="bg1"/>
                </a:solidFill>
              </a:rPr>
              <a:t>b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Affine Transformations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Every linear transformation is equivalent to a change in frames</a:t>
            </a:r>
          </a:p>
          <a:p>
            <a:r>
              <a:rPr lang="en-US" smtClean="0"/>
              <a:t>Every affine transformation preserves lines</a:t>
            </a:r>
          </a:p>
          <a:p>
            <a:r>
              <a:rPr lang="en-US" smtClean="0"/>
              <a:t>However, an affine transformation has only 12 </a:t>
            </a:r>
            <a:r>
              <a:rPr lang="en-US" i="1" smtClean="0"/>
              <a:t>degrees of freedom</a:t>
            </a:r>
            <a:r>
              <a:rPr lang="en-US" smtClean="0"/>
              <a:t> because 4 of the elements in the matrix are fixed and are a subset of all possible 4 x 4 linear transformations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World and Camera Frames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When we work with representations, we work with n-tuples or arrays of scalars</a:t>
            </a:r>
          </a:p>
          <a:p>
            <a:r>
              <a:rPr lang="en-US" sz="2700" smtClean="0"/>
              <a:t>Changes in frame are then defined by 4 x 4 matrices</a:t>
            </a:r>
          </a:p>
          <a:p>
            <a:r>
              <a:rPr lang="en-US" sz="2700" smtClean="0"/>
              <a:t>In OpenGL, the base frame that we start with is the world frame </a:t>
            </a:r>
          </a:p>
          <a:p>
            <a:r>
              <a:rPr lang="en-US" sz="2700" smtClean="0"/>
              <a:t>Eventually we represent entities in the camera frame by changing the world representation using the model-view matrix</a:t>
            </a:r>
          </a:p>
          <a:p>
            <a:r>
              <a:rPr lang="en-US" sz="2700" smtClean="0"/>
              <a:t>Initially these frames are the same (</a:t>
            </a:r>
            <a:r>
              <a:rPr lang="en-US" sz="2700" b="1" smtClean="0">
                <a:latin typeface="Times New Roman" charset="0"/>
              </a:rPr>
              <a:t>M</a:t>
            </a:r>
            <a:r>
              <a:rPr lang="en-US" sz="2700" smtClean="0">
                <a:latin typeface="Times New Roman" charset="0"/>
              </a:rPr>
              <a:t>=</a:t>
            </a:r>
            <a:r>
              <a:rPr lang="en-US" sz="2700" b="1" smtClean="0">
                <a:latin typeface="Times New Roman" charset="0"/>
              </a:rPr>
              <a:t>I</a:t>
            </a:r>
            <a:r>
              <a:rPr lang="en-US" sz="2700" smtClean="0"/>
              <a:t>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Moving the Camera 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smtClean="0"/>
              <a:t>If objects are on both sides of z=0, we must move camera frame</a:t>
            </a:r>
          </a:p>
        </p:txBody>
      </p:sp>
      <p:pic>
        <p:nvPicPr>
          <p:cNvPr id="37895" name="Picture 5" descr="an04f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682875"/>
            <a:ext cx="6264275" cy="387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3048000" y="2819400"/>
          <a:ext cx="1524000" cy="1371600"/>
        </p:xfrm>
        <a:graphic>
          <a:graphicData uri="http://schemas.openxmlformats.org/presentationml/2006/ole">
            <p:oleObj spid="_x0000_s4098" name="Equation" r:id="rId4" imgW="1015920" imgH="914400" progId="Equation.3">
              <p:embed/>
            </p:oleObj>
          </a:graphicData>
        </a:graphic>
      </p:graphicFrame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2247900" y="2895600"/>
            <a:ext cx="7953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/>
              <a:t>M </a:t>
            </a:r>
            <a:r>
              <a:rPr lang="en-US"/>
              <a:t>=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Now on to Transformations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Introduce standard transformations</a:t>
            </a:r>
          </a:p>
          <a:p>
            <a:pPr lvl="1"/>
            <a:r>
              <a:rPr lang="en-US" smtClean="0"/>
              <a:t>Rotation</a:t>
            </a:r>
          </a:p>
          <a:p>
            <a:pPr lvl="1"/>
            <a:r>
              <a:rPr lang="en-US" smtClean="0"/>
              <a:t>Translation</a:t>
            </a:r>
          </a:p>
          <a:p>
            <a:pPr lvl="1"/>
            <a:r>
              <a:rPr lang="en-US" smtClean="0"/>
              <a:t>Scaling</a:t>
            </a:r>
          </a:p>
          <a:p>
            <a:pPr lvl="1"/>
            <a:r>
              <a:rPr lang="en-US" smtClean="0"/>
              <a:t>Shear</a:t>
            </a:r>
          </a:p>
          <a:p>
            <a:r>
              <a:rPr lang="en-US" smtClean="0"/>
              <a:t>Derive homogeneous coordinate transformation matrices</a:t>
            </a:r>
          </a:p>
          <a:p>
            <a:r>
              <a:rPr lang="en-US" smtClean="0"/>
              <a:t>Learn to build arbitrary transformation matrices from simple transformations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Transformations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A transformation maps points to other points and/or vectors to other vectors</a:t>
            </a:r>
          </a:p>
        </p:txBody>
      </p:sp>
      <p:pic>
        <p:nvPicPr>
          <p:cNvPr id="17414" name="Picture 5" descr="AN04F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693988"/>
            <a:ext cx="3657600" cy="297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2667000" y="4648200"/>
            <a:ext cx="11350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Q=T(P)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5554663" y="2667000"/>
            <a:ext cx="85792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v=T(u)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Affine Transformations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Line preserving</a:t>
            </a:r>
          </a:p>
          <a:p>
            <a:r>
              <a:rPr lang="en-US" dirty="0" smtClean="0"/>
              <a:t>Characteristic of many physically important transformations</a:t>
            </a:r>
          </a:p>
          <a:p>
            <a:pPr lvl="1"/>
            <a:r>
              <a:rPr lang="en-US" dirty="0" smtClean="0"/>
              <a:t>Rigid body transformations: rotation, translation</a:t>
            </a:r>
          </a:p>
          <a:p>
            <a:pPr lvl="1"/>
            <a:r>
              <a:rPr lang="en-US" dirty="0" smtClean="0"/>
              <a:t>Scaling, shear</a:t>
            </a:r>
          </a:p>
          <a:p>
            <a:r>
              <a:rPr lang="en-US" dirty="0" smtClean="0"/>
              <a:t>Importance in graphics is that we need only transform endpoints of line segments and let implementation draw line segment between the transformed endpoints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Pipeline Implementation</a:t>
            </a:r>
          </a:p>
        </p:txBody>
      </p:sp>
      <p:sp>
        <p:nvSpPr>
          <p:cNvPr id="19468" name="Text Box 13"/>
          <p:cNvSpPr>
            <a:spLocks noGrp="1" noChangeArrowheads="1"/>
          </p:cNvSpPr>
          <p:nvPr>
            <p:ph idx="1"/>
          </p:nvPr>
        </p:nvSpPr>
        <p:spPr>
          <a:xfrm>
            <a:off x="1066800" y="3733800"/>
            <a:ext cx="381000" cy="457200"/>
          </a:xfrm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Times New Roman" charset="0"/>
              </a:rPr>
              <a:t>v</a:t>
            </a: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1828800" y="3200400"/>
            <a:ext cx="2286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transformation</a:t>
            </a:r>
          </a:p>
        </p:txBody>
      </p:sp>
      <p:sp>
        <p:nvSpPr>
          <p:cNvPr id="19462" name="Line 5"/>
          <p:cNvSpPr>
            <a:spLocks noChangeShapeType="1"/>
          </p:cNvSpPr>
          <p:nvPr/>
        </p:nvSpPr>
        <p:spPr bwMode="auto">
          <a:xfrm>
            <a:off x="1066800" y="3733800"/>
            <a:ext cx="762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63" name="Line 6"/>
          <p:cNvSpPr>
            <a:spLocks noChangeShapeType="1"/>
          </p:cNvSpPr>
          <p:nvPr/>
        </p:nvSpPr>
        <p:spPr bwMode="auto">
          <a:xfrm>
            <a:off x="4114800" y="3733800"/>
            <a:ext cx="1143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5257800" y="3200400"/>
            <a:ext cx="19812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rasterizer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465" name="Line 8"/>
          <p:cNvSpPr>
            <a:spLocks noChangeShapeType="1"/>
          </p:cNvSpPr>
          <p:nvPr/>
        </p:nvSpPr>
        <p:spPr bwMode="auto">
          <a:xfrm>
            <a:off x="7239000" y="3733800"/>
            <a:ext cx="4572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V="1">
            <a:off x="7620000" y="4419600"/>
            <a:ext cx="990600" cy="838200"/>
          </a:xfrm>
          <a:prstGeom prst="line">
            <a:avLst/>
          </a:prstGeom>
          <a:noFill/>
          <a:ln w="28575">
            <a:solidFill>
              <a:srgbClr val="FFC000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1143000" y="5105400"/>
            <a:ext cx="37702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 u</a:t>
            </a:r>
          </a:p>
        </p:txBody>
      </p:sp>
      <p:sp>
        <p:nvSpPr>
          <p:cNvPr id="19469" name="Text Box 14"/>
          <p:cNvSpPr txBox="1">
            <a:spLocks noChangeArrowheads="1"/>
          </p:cNvSpPr>
          <p:nvPr/>
        </p:nvSpPr>
        <p:spPr bwMode="auto">
          <a:xfrm>
            <a:off x="990600" y="3200400"/>
            <a:ext cx="37702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u</a:t>
            </a:r>
          </a:p>
        </p:txBody>
      </p:sp>
      <p:sp>
        <p:nvSpPr>
          <p:cNvPr id="19470" name="Text Box 15"/>
          <p:cNvSpPr txBox="1">
            <a:spLocks noChangeArrowheads="1"/>
          </p:cNvSpPr>
          <p:nvPr/>
        </p:nvSpPr>
        <p:spPr bwMode="auto">
          <a:xfrm>
            <a:off x="381000" y="4572000"/>
            <a:ext cx="36420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 v</a:t>
            </a:r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>
            <a:off x="2971800" y="2667000"/>
            <a:ext cx="0" cy="5334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72" name="Text Box 17"/>
          <p:cNvSpPr txBox="1">
            <a:spLocks noChangeArrowheads="1"/>
          </p:cNvSpPr>
          <p:nvPr/>
        </p:nvSpPr>
        <p:spPr bwMode="auto">
          <a:xfrm>
            <a:off x="2819400" y="2057400"/>
            <a:ext cx="32573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4267200" y="3124200"/>
            <a:ext cx="6078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T(u)</a:t>
            </a:r>
          </a:p>
        </p:txBody>
      </p:sp>
      <p:sp>
        <p:nvSpPr>
          <p:cNvPr id="19474" name="Text Box 19"/>
          <p:cNvSpPr txBox="1">
            <a:spLocks noChangeArrowheads="1"/>
          </p:cNvSpPr>
          <p:nvPr/>
        </p:nvSpPr>
        <p:spPr bwMode="auto">
          <a:xfrm>
            <a:off x="4343400" y="3886200"/>
            <a:ext cx="59503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T(v)</a:t>
            </a:r>
          </a:p>
        </p:txBody>
      </p:sp>
      <p:sp>
        <p:nvSpPr>
          <p:cNvPr id="19475" name="Oval 22"/>
          <p:cNvSpPr>
            <a:spLocks noChangeArrowheads="1"/>
          </p:cNvSpPr>
          <p:nvPr/>
        </p:nvSpPr>
        <p:spPr bwMode="auto">
          <a:xfrm>
            <a:off x="7543800" y="525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76" name="Oval 23"/>
          <p:cNvSpPr>
            <a:spLocks noChangeArrowheads="1"/>
          </p:cNvSpPr>
          <p:nvPr/>
        </p:nvSpPr>
        <p:spPr bwMode="auto">
          <a:xfrm>
            <a:off x="8610600" y="43434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77" name="Oval 24"/>
          <p:cNvSpPr>
            <a:spLocks noChangeArrowheads="1"/>
          </p:cNvSpPr>
          <p:nvPr/>
        </p:nvSpPr>
        <p:spPr bwMode="auto">
          <a:xfrm>
            <a:off x="990600" y="525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78" name="Oval 25"/>
          <p:cNvSpPr>
            <a:spLocks noChangeArrowheads="1"/>
          </p:cNvSpPr>
          <p:nvPr/>
        </p:nvSpPr>
        <p:spPr bwMode="auto">
          <a:xfrm>
            <a:off x="762000" y="47244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79" name="Text Box 26"/>
          <p:cNvSpPr txBox="1">
            <a:spLocks noChangeArrowheads="1"/>
          </p:cNvSpPr>
          <p:nvPr/>
        </p:nvSpPr>
        <p:spPr bwMode="auto">
          <a:xfrm>
            <a:off x="6858000" y="4876800"/>
            <a:ext cx="6078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T(u)</a:t>
            </a:r>
          </a:p>
        </p:txBody>
      </p:sp>
      <p:sp>
        <p:nvSpPr>
          <p:cNvPr id="19480" name="Text Box 27"/>
          <p:cNvSpPr txBox="1">
            <a:spLocks noChangeArrowheads="1"/>
          </p:cNvSpPr>
          <p:nvPr/>
        </p:nvSpPr>
        <p:spPr bwMode="auto">
          <a:xfrm>
            <a:off x="3962400" y="5181600"/>
            <a:ext cx="6078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T(u)</a:t>
            </a:r>
          </a:p>
        </p:txBody>
      </p:sp>
      <p:sp>
        <p:nvSpPr>
          <p:cNvPr id="19481" name="Text Box 28"/>
          <p:cNvSpPr txBox="1">
            <a:spLocks noChangeArrowheads="1"/>
          </p:cNvSpPr>
          <p:nvPr/>
        </p:nvSpPr>
        <p:spPr bwMode="auto">
          <a:xfrm>
            <a:off x="5181600" y="4419600"/>
            <a:ext cx="59503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T(v)</a:t>
            </a:r>
          </a:p>
        </p:txBody>
      </p:sp>
      <p:sp>
        <p:nvSpPr>
          <p:cNvPr id="19482" name="Text Box 29"/>
          <p:cNvSpPr txBox="1">
            <a:spLocks noChangeArrowheads="1"/>
          </p:cNvSpPr>
          <p:nvPr/>
        </p:nvSpPr>
        <p:spPr bwMode="auto">
          <a:xfrm>
            <a:off x="8153400" y="3810000"/>
            <a:ext cx="59503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T(v)</a:t>
            </a:r>
          </a:p>
        </p:txBody>
      </p:sp>
      <p:sp>
        <p:nvSpPr>
          <p:cNvPr id="19483" name="Oval 30"/>
          <p:cNvSpPr>
            <a:spLocks noChangeArrowheads="1"/>
          </p:cNvSpPr>
          <p:nvPr/>
        </p:nvSpPr>
        <p:spPr bwMode="auto">
          <a:xfrm>
            <a:off x="3810000" y="53340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84" name="Oval 31"/>
          <p:cNvSpPr>
            <a:spLocks noChangeArrowheads="1"/>
          </p:cNvSpPr>
          <p:nvPr/>
        </p:nvSpPr>
        <p:spPr bwMode="auto">
          <a:xfrm>
            <a:off x="4953000" y="45720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85" name="Text Box 32"/>
          <p:cNvSpPr txBox="1">
            <a:spLocks noChangeArrowheads="1"/>
          </p:cNvSpPr>
          <p:nvPr/>
        </p:nvSpPr>
        <p:spPr bwMode="auto">
          <a:xfrm>
            <a:off x="349250" y="5527675"/>
            <a:ext cx="97975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vertices</a:t>
            </a:r>
          </a:p>
        </p:txBody>
      </p:sp>
      <p:sp>
        <p:nvSpPr>
          <p:cNvPr id="19486" name="Text Box 33"/>
          <p:cNvSpPr txBox="1">
            <a:spLocks noChangeArrowheads="1"/>
          </p:cNvSpPr>
          <p:nvPr/>
        </p:nvSpPr>
        <p:spPr bwMode="auto">
          <a:xfrm>
            <a:off x="3810000" y="5562600"/>
            <a:ext cx="97975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vertices</a:t>
            </a:r>
          </a:p>
        </p:txBody>
      </p:sp>
      <p:sp>
        <p:nvSpPr>
          <p:cNvPr id="19487" name="Text Box 34"/>
          <p:cNvSpPr txBox="1">
            <a:spLocks noChangeArrowheads="1"/>
          </p:cNvSpPr>
          <p:nvPr/>
        </p:nvSpPr>
        <p:spPr bwMode="auto">
          <a:xfrm>
            <a:off x="7011988" y="5527675"/>
            <a:ext cx="77457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pixels</a:t>
            </a:r>
          </a:p>
        </p:txBody>
      </p:sp>
      <p:sp>
        <p:nvSpPr>
          <p:cNvPr id="19488" name="Line 35"/>
          <p:cNvSpPr>
            <a:spLocks noChangeShapeType="1"/>
          </p:cNvSpPr>
          <p:nvPr/>
        </p:nvSpPr>
        <p:spPr bwMode="auto">
          <a:xfrm>
            <a:off x="1600200" y="5791200"/>
            <a:ext cx="1905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89" name="Line 36"/>
          <p:cNvSpPr>
            <a:spLocks noChangeShapeType="1"/>
          </p:cNvSpPr>
          <p:nvPr/>
        </p:nvSpPr>
        <p:spPr bwMode="auto">
          <a:xfrm>
            <a:off x="5029200" y="5791200"/>
            <a:ext cx="1905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90" name="Text Box 37"/>
          <p:cNvSpPr txBox="1">
            <a:spLocks noChangeArrowheads="1"/>
          </p:cNvSpPr>
          <p:nvPr/>
        </p:nvSpPr>
        <p:spPr bwMode="auto">
          <a:xfrm>
            <a:off x="7385050" y="2784475"/>
            <a:ext cx="774571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frame</a:t>
            </a:r>
          </a:p>
          <a:p>
            <a:r>
              <a:rPr lang="en-US">
                <a:solidFill>
                  <a:schemeClr val="bg1"/>
                </a:solidFill>
              </a:rPr>
              <a:t>buffer</a:t>
            </a:r>
          </a:p>
        </p:txBody>
      </p:sp>
      <p:sp>
        <p:nvSpPr>
          <p:cNvPr id="19491" name="Text Box 38"/>
          <p:cNvSpPr txBox="1">
            <a:spLocks noChangeArrowheads="1"/>
          </p:cNvSpPr>
          <p:nvPr/>
        </p:nvSpPr>
        <p:spPr bwMode="auto">
          <a:xfrm>
            <a:off x="3200400" y="2057400"/>
            <a:ext cx="289053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(from application program)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Notation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700" dirty="0" smtClean="0"/>
              <a:t>We will be working with both coordinate-free representations of transformations and representations within a particular frame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P,Q, R:</a:t>
            </a:r>
            <a:r>
              <a:rPr lang="en-US" sz="2700" dirty="0" smtClean="0"/>
              <a:t> points in an affine space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700" dirty="0" smtClean="0">
                <a:latin typeface="Times New Roman" charset="0"/>
              </a:rPr>
              <a:t> u, v, w</a:t>
            </a:r>
            <a:r>
              <a:rPr lang="en-US" sz="2700" dirty="0" smtClean="0"/>
              <a:t>: vectors in an affine space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700" dirty="0" smtClean="0"/>
              <a:t>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dirty="0" smtClean="0"/>
              <a:t>, </a:t>
            </a:r>
            <a:r>
              <a:rPr lang="en-US" sz="2700" dirty="0" smtClean="0">
                <a:latin typeface="Symbol" charset="2"/>
              </a:rPr>
              <a:t>b</a:t>
            </a:r>
            <a:r>
              <a:rPr lang="en-US" sz="2700" dirty="0" smtClean="0"/>
              <a:t>, </a:t>
            </a:r>
            <a:r>
              <a:rPr lang="en-US" sz="2700" dirty="0" smtClean="0">
                <a:latin typeface="Symbol" charset="2"/>
              </a:rPr>
              <a:t>g</a:t>
            </a:r>
            <a:r>
              <a:rPr lang="en-US" sz="2700" dirty="0" smtClean="0"/>
              <a:t>: scalars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700" dirty="0" smtClean="0"/>
              <a:t> </a:t>
            </a:r>
            <a:r>
              <a:rPr lang="en-US" sz="2700" b="1" dirty="0" smtClean="0">
                <a:latin typeface="Times New Roman" charset="0"/>
              </a:rPr>
              <a:t>p</a:t>
            </a:r>
            <a:r>
              <a:rPr lang="en-US" sz="2700" dirty="0" smtClean="0"/>
              <a:t>, </a:t>
            </a:r>
            <a:r>
              <a:rPr lang="en-US" sz="2700" b="1" dirty="0" smtClean="0">
                <a:latin typeface="Times New Roman" charset="0"/>
              </a:rPr>
              <a:t>q</a:t>
            </a:r>
            <a:r>
              <a:rPr lang="en-US" sz="2700" dirty="0" smtClean="0"/>
              <a:t>, </a:t>
            </a:r>
            <a:r>
              <a:rPr lang="en-US" sz="2700" b="1" dirty="0" smtClean="0">
                <a:latin typeface="Times New Roman" charset="0"/>
              </a:rPr>
              <a:t>r</a:t>
            </a:r>
            <a:r>
              <a:rPr lang="en-US" sz="2700" dirty="0" smtClean="0"/>
              <a:t>: representations of points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700" dirty="0" smtClean="0"/>
              <a:t>	-array of 4 scalars in homogeneous coordinates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700" b="1" dirty="0" smtClean="0">
                <a:latin typeface="Times New Roman" charset="0"/>
              </a:rPr>
              <a:t> u</a:t>
            </a:r>
            <a:r>
              <a:rPr lang="en-US" sz="2700" dirty="0" smtClean="0"/>
              <a:t>, </a:t>
            </a:r>
            <a:r>
              <a:rPr lang="en-US" sz="2700" b="1" dirty="0" smtClean="0">
                <a:latin typeface="Times New Roman" charset="0"/>
              </a:rPr>
              <a:t>v</a:t>
            </a:r>
            <a:r>
              <a:rPr lang="en-US" sz="2700" dirty="0" smtClean="0"/>
              <a:t>, </a:t>
            </a:r>
            <a:r>
              <a:rPr lang="en-US" sz="2700" b="1" dirty="0" smtClean="0">
                <a:latin typeface="Times New Roman" charset="0"/>
              </a:rPr>
              <a:t>w</a:t>
            </a:r>
            <a:r>
              <a:rPr lang="en-US" sz="2700" dirty="0" smtClean="0"/>
              <a:t>: representations of points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700" dirty="0" smtClean="0"/>
              <a:t>	-array of 4 scalars in homogeneous coordinates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 Independence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 set of vectors </a:t>
            </a:r>
            <a:r>
              <a:rPr lang="en-US" i="1" dirty="0" smtClean="0">
                <a:latin typeface="Times New Roman" charset="0"/>
              </a:rPr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>
                <a:latin typeface="Times New Roman" charset="0"/>
              </a:rPr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i="1" dirty="0" err="1" smtClean="0">
                <a:latin typeface="Times New Roman" charset="0"/>
              </a:rPr>
              <a:t>v</a:t>
            </a:r>
            <a:r>
              <a:rPr lang="en-US" baseline="-25000" dirty="0" err="1" smtClean="0"/>
              <a:t>n</a:t>
            </a:r>
            <a:r>
              <a:rPr lang="en-US" dirty="0" smtClean="0"/>
              <a:t> is </a:t>
            </a:r>
            <a:r>
              <a:rPr lang="en-US" i="1" dirty="0" smtClean="0"/>
              <a:t>linearly independent</a:t>
            </a:r>
            <a:r>
              <a:rPr lang="en-US" dirty="0" smtClean="0"/>
              <a:t> if </a:t>
            </a:r>
          </a:p>
          <a:p>
            <a:pPr>
              <a:buFontTx/>
              <a:buNone/>
            </a:pPr>
            <a:r>
              <a:rPr lang="en-US" i="1" dirty="0" smtClean="0">
                <a:latin typeface="Times New Roman" charset="0"/>
              </a:rPr>
              <a:t>        </a:t>
            </a:r>
            <a:r>
              <a:rPr lang="en-US" dirty="0" smtClean="0">
                <a:latin typeface="Symbol" charset="2"/>
              </a:rPr>
              <a:t>a</a:t>
            </a:r>
            <a:r>
              <a:rPr lang="en-US" baseline="-25000" dirty="0" smtClean="0">
                <a:latin typeface="Times New Roman" charset="0"/>
              </a:rPr>
              <a:t>1</a:t>
            </a:r>
            <a:r>
              <a:rPr lang="en-US" i="1" dirty="0" smtClean="0">
                <a:latin typeface="Times New Roman" charset="0"/>
              </a:rPr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+</a:t>
            </a:r>
            <a:r>
              <a:rPr lang="en-US" dirty="0" smtClean="0">
                <a:latin typeface="Symbol" charset="2"/>
              </a:rPr>
              <a:t>a</a:t>
            </a:r>
            <a:r>
              <a:rPr lang="en-US" baseline="-25000" dirty="0" smtClean="0">
                <a:latin typeface="Times New Roman" charset="0"/>
              </a:rPr>
              <a:t>2</a:t>
            </a:r>
            <a:r>
              <a:rPr lang="en-US" i="1" dirty="0" smtClean="0">
                <a:latin typeface="Times New Roman" charset="0"/>
              </a:rPr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+.. </a:t>
            </a:r>
            <a:r>
              <a:rPr lang="en-US" dirty="0" err="1" smtClean="0">
                <a:latin typeface="Symbol" charset="2"/>
              </a:rPr>
              <a:t>a</a:t>
            </a:r>
            <a:r>
              <a:rPr lang="en-US" baseline="-25000" dirty="0" err="1" smtClean="0">
                <a:latin typeface="Times New Roman" charset="0"/>
              </a:rPr>
              <a:t>n</a:t>
            </a:r>
            <a:r>
              <a:rPr lang="en-US" i="1" dirty="0" err="1" smtClean="0">
                <a:latin typeface="Times New Roman" charset="0"/>
              </a:rPr>
              <a:t>v</a:t>
            </a:r>
            <a:r>
              <a:rPr lang="en-US" baseline="-25000" dirty="0" err="1" smtClean="0">
                <a:latin typeface="Times New Roman" charset="0"/>
              </a:rPr>
              <a:t>n</a:t>
            </a:r>
            <a:r>
              <a:rPr lang="en-US" dirty="0" smtClean="0"/>
              <a:t>=0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</a:rPr>
              <a:t>a</a:t>
            </a:r>
            <a:r>
              <a:rPr lang="en-US" baseline="-25000" dirty="0" smtClean="0">
                <a:latin typeface="Times New Roman" charset="0"/>
              </a:rPr>
              <a:t>1</a:t>
            </a:r>
            <a:r>
              <a:rPr lang="en-US" dirty="0" smtClean="0"/>
              <a:t>=</a:t>
            </a:r>
            <a:r>
              <a:rPr lang="en-US" dirty="0" smtClean="0">
                <a:latin typeface="Symbol" charset="2"/>
              </a:rPr>
              <a:t>a</a:t>
            </a:r>
            <a:r>
              <a:rPr lang="en-US" baseline="-25000" dirty="0" smtClean="0">
                <a:latin typeface="Times New Roman" charset="0"/>
              </a:rPr>
              <a:t>2</a:t>
            </a:r>
            <a:r>
              <a:rPr lang="en-US" dirty="0" smtClean="0"/>
              <a:t>=…=0</a:t>
            </a:r>
          </a:p>
          <a:p>
            <a:r>
              <a:rPr lang="en-US" dirty="0" smtClean="0"/>
              <a:t>If a set of vectors is linearly independent, we cannot represent one in terms of the others </a:t>
            </a:r>
          </a:p>
          <a:p>
            <a:r>
              <a:rPr lang="en-US" dirty="0" smtClean="0"/>
              <a:t>If a set of vectors is linearly dependent, as least one can be written in terms of the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Translation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Move (translate, displace) a point to a new location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Displacement determined by a vector </a:t>
            </a:r>
            <a:r>
              <a:rPr lang="en-US" dirty="0" smtClean="0">
                <a:latin typeface="Times New Roman" charset="0"/>
              </a:rPr>
              <a:t>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Three degrees of freedom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P’=</a:t>
            </a:r>
            <a:r>
              <a:rPr lang="en-US" dirty="0" err="1" smtClean="0"/>
              <a:t>P+d</a:t>
            </a:r>
            <a:endParaRPr lang="en-US" dirty="0" smtClean="0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2692400" y="3733800"/>
            <a:ext cx="33855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4927600" y="2209800"/>
            <a:ext cx="38985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P’</a:t>
            </a:r>
          </a:p>
        </p:txBody>
      </p:sp>
      <p:sp>
        <p:nvSpPr>
          <p:cNvPr id="21512" name="Oval 6"/>
          <p:cNvSpPr>
            <a:spLocks noChangeArrowheads="1"/>
          </p:cNvSpPr>
          <p:nvPr/>
        </p:nvSpPr>
        <p:spPr bwMode="auto">
          <a:xfrm>
            <a:off x="3021013" y="4073525"/>
            <a:ext cx="1524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Oval 7"/>
          <p:cNvSpPr>
            <a:spLocks noChangeArrowheads="1"/>
          </p:cNvSpPr>
          <p:nvPr/>
        </p:nvSpPr>
        <p:spPr bwMode="auto">
          <a:xfrm>
            <a:off x="4849813" y="2549525"/>
            <a:ext cx="1524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8"/>
          <p:cNvSpPr>
            <a:spLocks noChangeShapeType="1"/>
          </p:cNvSpPr>
          <p:nvPr/>
        </p:nvSpPr>
        <p:spPr bwMode="auto">
          <a:xfrm flipV="1">
            <a:off x="3173413" y="2701925"/>
            <a:ext cx="1676400" cy="1371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1515" name="Text Box 9"/>
          <p:cNvSpPr txBox="1">
            <a:spLocks noChangeArrowheads="1"/>
          </p:cNvSpPr>
          <p:nvPr/>
        </p:nvSpPr>
        <p:spPr bwMode="auto">
          <a:xfrm>
            <a:off x="4148138" y="3200400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 many ways?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dirty="0" smtClean="0"/>
              <a:t>Although we can move a point to a new location in infinite ways, when we move many points there is usually only one way</a:t>
            </a:r>
          </a:p>
        </p:txBody>
      </p:sp>
      <p:pic>
        <p:nvPicPr>
          <p:cNvPr id="22534" name="Picture 5" descr="C:\BOOK\OpenGL\Paul Final\Art\jpeg\AN04F35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124200"/>
            <a:ext cx="21113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7" descr="C:\BOOK\OpenGL\Paul Final\Art\jpeg\AN04F35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895600"/>
            <a:ext cx="4237038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143000" y="5562600"/>
            <a:ext cx="80021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object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4191000" y="5830669"/>
            <a:ext cx="354456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translation: every point displaced</a:t>
            </a:r>
          </a:p>
          <a:p>
            <a:r>
              <a:rPr lang="en-US" dirty="0">
                <a:solidFill>
                  <a:schemeClr val="bg1"/>
                </a:solidFill>
              </a:rPr>
              <a:t>        by same vector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Translation Using Representations</a:t>
            </a:r>
          </a:p>
        </p:txBody>
      </p:sp>
      <p:sp>
        <p:nvSpPr>
          <p:cNvPr id="2355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Using the homogeneous coordinate representation in some frame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latin typeface="Times New Roman" charset="0"/>
              </a:rPr>
              <a:t>     p</a:t>
            </a:r>
            <a:r>
              <a:rPr lang="en-US" smtClean="0">
                <a:latin typeface="Times New Roman" charset="0"/>
              </a:rPr>
              <a:t>=[ x y z 1]</a:t>
            </a:r>
            <a:r>
              <a:rPr lang="en-US" baseline="30000" smtClean="0">
                <a:latin typeface="Times New Roman" charset="0"/>
              </a:rPr>
              <a:t>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latin typeface="Times New Roman" charset="0"/>
              </a:rPr>
              <a:t>     p</a:t>
            </a:r>
            <a:r>
              <a:rPr lang="en-US" smtClean="0">
                <a:latin typeface="Times New Roman" charset="0"/>
              </a:rPr>
              <a:t>’=[x’ y’ z’ 1]</a:t>
            </a:r>
            <a:r>
              <a:rPr lang="en-US" baseline="30000" smtClean="0">
                <a:latin typeface="Times New Roman" charset="0"/>
              </a:rPr>
              <a:t>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latin typeface="Times New Roman" charset="0"/>
              </a:rPr>
              <a:t>     d</a:t>
            </a:r>
            <a:r>
              <a:rPr lang="en-US" smtClean="0">
                <a:latin typeface="Times New Roman" charset="0"/>
              </a:rPr>
              <a:t>=[dx dy dz 0]</a:t>
            </a:r>
            <a:r>
              <a:rPr lang="en-US" baseline="30000" smtClean="0">
                <a:latin typeface="Times New Roman" charset="0"/>
              </a:rPr>
              <a:t>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Hence</a:t>
            </a:r>
            <a:r>
              <a:rPr lang="en-US" b="1" smtClean="0">
                <a:latin typeface="Times New Roman" charset="0"/>
              </a:rPr>
              <a:t> p</a:t>
            </a:r>
            <a:r>
              <a:rPr lang="en-US" smtClean="0">
                <a:latin typeface="Times New Roman" charset="0"/>
              </a:rPr>
              <a:t>’ = </a:t>
            </a:r>
            <a:r>
              <a:rPr lang="en-US" b="1" smtClean="0">
                <a:latin typeface="Times New Roman" charset="0"/>
              </a:rPr>
              <a:t>p</a:t>
            </a:r>
            <a:r>
              <a:rPr lang="en-US" smtClean="0">
                <a:latin typeface="Times New Roman" charset="0"/>
              </a:rPr>
              <a:t> + </a:t>
            </a:r>
            <a:r>
              <a:rPr lang="en-US" b="1" smtClean="0">
                <a:latin typeface="Times New Roman" charset="0"/>
              </a:rPr>
              <a:t>d </a:t>
            </a:r>
            <a:r>
              <a:rPr lang="en-US" smtClean="0"/>
              <a:t>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latin typeface="Times New Roman" charset="0"/>
              </a:rPr>
              <a:t>     x’=x+d</a:t>
            </a:r>
            <a:r>
              <a:rPr lang="en-US" sz="4300" baseline="-25000" smtClean="0">
                <a:latin typeface="Times New Roman" charset="0"/>
              </a:rPr>
              <a:t>x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latin typeface="Times New Roman" charset="0"/>
              </a:rPr>
              <a:t>     y’=y+d</a:t>
            </a:r>
            <a:r>
              <a:rPr lang="en-US" sz="4300" baseline="-25000" smtClean="0">
                <a:latin typeface="Times New Roman" charset="0"/>
              </a:rPr>
              <a:t>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latin typeface="Times New Roman" charset="0"/>
              </a:rPr>
              <a:t>     z’=z+d</a:t>
            </a:r>
            <a:r>
              <a:rPr lang="en-US" sz="4300" baseline="-25000" smtClean="0">
                <a:latin typeface="Times New Roman" charset="0"/>
              </a:rPr>
              <a:t>z</a:t>
            </a:r>
          </a:p>
        </p:txBody>
      </p:sp>
      <p:sp>
        <p:nvSpPr>
          <p:cNvPr id="23558" name="Line 1030"/>
          <p:cNvSpPr>
            <a:spLocks noChangeShapeType="1"/>
          </p:cNvSpPr>
          <p:nvPr/>
        </p:nvSpPr>
        <p:spPr bwMode="auto">
          <a:xfrm flipH="1" flipV="1">
            <a:off x="3733800" y="4648200"/>
            <a:ext cx="838200" cy="381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3559" name="Text Box 1031"/>
          <p:cNvSpPr txBox="1">
            <a:spLocks noChangeArrowheads="1"/>
          </p:cNvSpPr>
          <p:nvPr/>
        </p:nvSpPr>
        <p:spPr bwMode="auto">
          <a:xfrm>
            <a:off x="4565650" y="4572000"/>
            <a:ext cx="3377848" cy="92333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note that this expression is in </a:t>
            </a:r>
          </a:p>
          <a:p>
            <a:r>
              <a:rPr lang="en-US" dirty="0">
                <a:solidFill>
                  <a:schemeClr val="bg1"/>
                </a:solidFill>
              </a:rPr>
              <a:t>four dimensions and expresses</a:t>
            </a:r>
          </a:p>
          <a:p>
            <a:r>
              <a:rPr lang="en-US" dirty="0">
                <a:solidFill>
                  <a:schemeClr val="bg1"/>
                </a:solidFill>
              </a:rPr>
              <a:t>point = vector + point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Translation Matrix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We can also express translation using a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4 x 4 matrix </a:t>
            </a:r>
            <a:r>
              <a:rPr lang="en-US" sz="2400" b="1" smtClean="0">
                <a:latin typeface="Times New Roman" charset="0"/>
              </a:rPr>
              <a:t>T</a:t>
            </a:r>
            <a:r>
              <a:rPr lang="en-US" sz="2400" smtClean="0"/>
              <a:t> in homogeneous coordinates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smtClean="0">
                <a:latin typeface="Times New Roman" charset="0"/>
              </a:rPr>
              <a:t>p</a:t>
            </a:r>
            <a:r>
              <a:rPr lang="en-US" sz="2400" smtClean="0"/>
              <a:t>’=</a:t>
            </a:r>
            <a:r>
              <a:rPr lang="en-US" sz="2400" b="1" smtClean="0">
                <a:latin typeface="Times New Roman" charset="0"/>
              </a:rPr>
              <a:t>Tp</a:t>
            </a:r>
            <a:r>
              <a:rPr lang="en-US" sz="2400" smtClean="0"/>
              <a:t> where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buFontTx/>
              <a:buNone/>
            </a:pPr>
            <a:endParaRPr lang="en-US" sz="2400" b="1" smtClean="0">
              <a:latin typeface="Times New Roman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smtClean="0">
                <a:latin typeface="Times New Roman" charset="0"/>
              </a:rPr>
              <a:t>T </a:t>
            </a:r>
            <a:r>
              <a:rPr lang="en-US" sz="2400" smtClean="0"/>
              <a:t>= </a:t>
            </a:r>
            <a:r>
              <a:rPr lang="en-US" sz="2400" b="1" smtClean="0">
                <a:latin typeface="Times New Roman" charset="0"/>
              </a:rPr>
              <a:t>T</a:t>
            </a:r>
            <a:r>
              <a:rPr lang="en-US" sz="2400" smtClean="0"/>
              <a:t>(d</a:t>
            </a:r>
            <a:r>
              <a:rPr lang="en-US" sz="2400" baseline="-25000" smtClean="0"/>
              <a:t>x</a:t>
            </a:r>
            <a:r>
              <a:rPr lang="en-US" sz="2400" smtClean="0"/>
              <a:t>, d</a:t>
            </a:r>
            <a:r>
              <a:rPr lang="en-US" sz="2400" baseline="-25000" smtClean="0"/>
              <a:t>y</a:t>
            </a:r>
            <a:r>
              <a:rPr lang="en-US" sz="2400" smtClean="0"/>
              <a:t>, d</a:t>
            </a:r>
            <a:r>
              <a:rPr lang="en-US" sz="2400" baseline="-25000" smtClean="0"/>
              <a:t>z</a:t>
            </a:r>
            <a:r>
              <a:rPr lang="en-US" sz="2400" smtClean="0"/>
              <a:t>) =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This form is better for implementation because all affine transformations can be expressed this way and multiple transformations can be concatenated together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3686175" y="2743200"/>
          <a:ext cx="2105025" cy="1995488"/>
        </p:xfrm>
        <a:graphic>
          <a:graphicData uri="http://schemas.openxmlformats.org/presentationml/2006/ole">
            <p:oleObj spid="_x0000_s38914" name="Equation" r:id="rId3" imgW="96516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Rotation (2D)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dirty="0" smtClean="0"/>
              <a:t>Consider rotation about the origin by </a:t>
            </a:r>
            <a:r>
              <a:rPr lang="en-US" sz="2700" dirty="0" smtClean="0">
                <a:latin typeface="Symbol" charset="2"/>
              </a:rPr>
              <a:t>q</a:t>
            </a:r>
            <a:r>
              <a:rPr lang="en-US" sz="2700" dirty="0" smtClean="0"/>
              <a:t> degrees</a:t>
            </a:r>
          </a:p>
          <a:p>
            <a:pPr lvl="1"/>
            <a:r>
              <a:rPr lang="en-US" dirty="0" smtClean="0"/>
              <a:t>radius stays the same, angle increases by </a:t>
            </a:r>
            <a:r>
              <a:rPr lang="en-US" i="1" dirty="0" smtClean="0">
                <a:latin typeface="Symbol" charset="2"/>
              </a:rPr>
              <a:t>q</a:t>
            </a:r>
          </a:p>
        </p:txBody>
      </p:sp>
      <p:pic>
        <p:nvPicPr>
          <p:cNvPr id="25606" name="Picture 7" descr="AN04F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124200"/>
            <a:ext cx="253047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2250360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x’=x </a:t>
            </a:r>
            <a:r>
              <a:rPr lang="en-US" dirty="0" err="1">
                <a:solidFill>
                  <a:schemeClr val="bg1"/>
                </a:solidFill>
              </a:rPr>
              <a:t>cos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>
                <a:solidFill>
                  <a:schemeClr val="bg1"/>
                </a:solidFill>
              </a:rPr>
              <a:t> –y sin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</a:p>
          <a:p>
            <a:r>
              <a:rPr lang="en-US" dirty="0">
                <a:solidFill>
                  <a:schemeClr val="bg1"/>
                </a:solidFill>
              </a:rPr>
              <a:t>y’ = x sin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>
                <a:solidFill>
                  <a:schemeClr val="bg1"/>
                </a:solidFill>
              </a:rPr>
              <a:t> + y </a:t>
            </a:r>
            <a:r>
              <a:rPr lang="en-US" dirty="0" err="1">
                <a:solidFill>
                  <a:schemeClr val="bg1"/>
                </a:solidFill>
              </a:rPr>
              <a:t>cos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4953000" y="5105400"/>
            <a:ext cx="1247457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 = r </a:t>
            </a:r>
            <a:r>
              <a:rPr lang="en-US" dirty="0" err="1">
                <a:solidFill>
                  <a:schemeClr val="bg1"/>
                </a:solidFill>
              </a:rPr>
              <a:t>cos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f</a:t>
            </a:r>
          </a:p>
          <a:p>
            <a:r>
              <a:rPr lang="en-US" dirty="0">
                <a:solidFill>
                  <a:schemeClr val="bg1"/>
                </a:solidFill>
              </a:rPr>
              <a:t>y = r sin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f</a:t>
            </a:r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 flipH="1" flipV="1">
            <a:off x="3886200" y="4953000"/>
            <a:ext cx="8382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3581400" y="2590800"/>
            <a:ext cx="176362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 = r </a:t>
            </a:r>
            <a:r>
              <a:rPr lang="en-US" dirty="0" err="1">
                <a:solidFill>
                  <a:schemeClr val="bg1"/>
                </a:solidFill>
              </a:rPr>
              <a:t>cos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f + q)</a:t>
            </a:r>
          </a:p>
          <a:p>
            <a:r>
              <a:rPr lang="en-US" dirty="0">
                <a:solidFill>
                  <a:schemeClr val="bg1"/>
                </a:solidFill>
              </a:rPr>
              <a:t>y = r sin (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f + q)</a:t>
            </a:r>
          </a:p>
        </p:txBody>
      </p:sp>
      <p:sp>
        <p:nvSpPr>
          <p:cNvPr id="25611" name="Line 12"/>
          <p:cNvSpPr>
            <a:spLocks noChangeShapeType="1"/>
          </p:cNvSpPr>
          <p:nvPr/>
        </p:nvSpPr>
        <p:spPr bwMode="auto">
          <a:xfrm flipH="1">
            <a:off x="3124200" y="3048000"/>
            <a:ext cx="381000" cy="533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Rotation about the </a:t>
            </a:r>
            <a:r>
              <a:rPr lang="en-US" smtClean="0">
                <a:latin typeface="Times New Roman" charset="0"/>
              </a:rPr>
              <a:t>z</a:t>
            </a:r>
            <a:r>
              <a:rPr lang="en-US" smtClean="0"/>
              <a:t> axis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Rotation about </a:t>
            </a:r>
            <a:r>
              <a:rPr lang="en-US" sz="2700" smtClean="0">
                <a:latin typeface="Times New Roman" charset="0"/>
              </a:rPr>
              <a:t>z</a:t>
            </a:r>
            <a:r>
              <a:rPr lang="en-US" sz="2700" smtClean="0"/>
              <a:t> axis in three dimensions leaves all points with the same </a:t>
            </a:r>
            <a:r>
              <a:rPr lang="en-US" sz="2700" smtClean="0">
                <a:latin typeface="Times New Roman" charset="0"/>
              </a:rPr>
              <a:t>z</a:t>
            </a:r>
          </a:p>
          <a:p>
            <a:pPr lvl="1"/>
            <a:r>
              <a:rPr lang="en-US" smtClean="0"/>
              <a:t>Equivalent to rotation in two dimensions in planes of constant </a:t>
            </a:r>
            <a:r>
              <a:rPr lang="en-US" smtClean="0">
                <a:latin typeface="Times New Roman" charset="0"/>
              </a:rPr>
              <a:t>z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r>
              <a:rPr lang="en-US" smtClean="0"/>
              <a:t>or in homogeneous coordinates</a:t>
            </a:r>
          </a:p>
          <a:p>
            <a:pPr lvl="1">
              <a:buFontTx/>
              <a:buNone/>
            </a:pPr>
            <a:r>
              <a:rPr lang="en-US" b="1" smtClean="0">
                <a:latin typeface="Times New Roman" charset="0"/>
              </a:rPr>
              <a:t>        p</a:t>
            </a:r>
            <a:r>
              <a:rPr lang="en-US" smtClean="0"/>
              <a:t>’=</a:t>
            </a:r>
            <a:r>
              <a:rPr lang="en-US" b="1" smtClean="0">
                <a:latin typeface="Times New Roman" charset="0"/>
              </a:rPr>
              <a:t>R</a:t>
            </a:r>
            <a:r>
              <a:rPr lang="en-US" sz="4200" b="1" baseline="-25000" smtClean="0">
                <a:latin typeface="Times New Roman" charset="0"/>
              </a:rPr>
              <a:t>z</a:t>
            </a:r>
            <a:r>
              <a:rPr lang="en-US" smtClean="0">
                <a:latin typeface="Times New Roman" charset="0"/>
              </a:rPr>
              <a:t>(</a:t>
            </a:r>
            <a:r>
              <a:rPr lang="en-US" smtClean="0">
                <a:latin typeface="Symbol" charset="2"/>
              </a:rPr>
              <a:t>q</a:t>
            </a:r>
            <a:r>
              <a:rPr lang="en-US" smtClean="0">
                <a:latin typeface="Times New Roman" charset="0"/>
              </a:rPr>
              <a:t>)</a:t>
            </a:r>
            <a:r>
              <a:rPr lang="en-US" b="1" smtClean="0">
                <a:latin typeface="Times New Roman" charset="0"/>
              </a:rPr>
              <a:t>p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2057400" y="3496270"/>
            <a:ext cx="225036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x’=x </a:t>
            </a:r>
            <a:r>
              <a:rPr lang="en-US" dirty="0" err="1">
                <a:solidFill>
                  <a:schemeClr val="bg1"/>
                </a:solidFill>
              </a:rPr>
              <a:t>cos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>
                <a:solidFill>
                  <a:schemeClr val="bg1"/>
                </a:solidFill>
              </a:rPr>
              <a:t> –y sin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</a:p>
          <a:p>
            <a:r>
              <a:rPr lang="en-US" dirty="0">
                <a:solidFill>
                  <a:schemeClr val="bg1"/>
                </a:solidFill>
              </a:rPr>
              <a:t>y’ = x sin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>
                <a:solidFill>
                  <a:schemeClr val="bg1"/>
                </a:solidFill>
              </a:rPr>
              <a:t> + y </a:t>
            </a:r>
            <a:r>
              <a:rPr lang="en-US" dirty="0" err="1">
                <a:solidFill>
                  <a:schemeClr val="bg1"/>
                </a:solidFill>
              </a:rPr>
              <a:t>cos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</a:p>
          <a:p>
            <a:r>
              <a:rPr lang="en-US" dirty="0">
                <a:solidFill>
                  <a:schemeClr val="bg1"/>
                </a:solidFill>
              </a:rPr>
              <a:t>z’ =z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Rotation Matrix</a:t>
            </a:r>
          </a:p>
        </p:txBody>
      </p:sp>
      <p:sp>
        <p:nvSpPr>
          <p:cNvPr id="27654" name="Text Box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Times New Roman" charset="0"/>
              </a:rPr>
              <a:t>R</a:t>
            </a:r>
            <a:r>
              <a:rPr lang="en-US" sz="2400" smtClean="0">
                <a:latin typeface="Times New Roman" charset="0"/>
              </a:rPr>
              <a:t> = </a:t>
            </a:r>
            <a:r>
              <a:rPr lang="en-US" sz="2400" b="1" smtClean="0">
                <a:latin typeface="Times New Roman" charset="0"/>
              </a:rPr>
              <a:t>R</a:t>
            </a:r>
            <a:r>
              <a:rPr lang="en-US" sz="3200" baseline="-25000" smtClean="0">
                <a:latin typeface="Times New Roman" charset="0"/>
              </a:rPr>
              <a:t>z</a:t>
            </a:r>
            <a:r>
              <a:rPr lang="en-US" sz="2400" smtClean="0">
                <a:latin typeface="Times New Roman" charset="0"/>
              </a:rPr>
              <a:t>(</a:t>
            </a:r>
            <a:r>
              <a:rPr lang="en-US" sz="2400" smtClean="0">
                <a:latin typeface="Symbol" charset="2"/>
              </a:rPr>
              <a:t>q</a:t>
            </a:r>
            <a:r>
              <a:rPr lang="en-US" sz="2400" smtClean="0">
                <a:latin typeface="Times New Roman" charset="0"/>
              </a:rPr>
              <a:t>) =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228975" y="2590800"/>
          <a:ext cx="3448050" cy="2159000"/>
        </p:xfrm>
        <a:graphic>
          <a:graphicData uri="http://schemas.openxmlformats.org/presentationml/2006/ole">
            <p:oleObj spid="_x0000_s39938" name="Equation" r:id="rId3" imgW="146016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Rotation about </a:t>
            </a:r>
            <a:r>
              <a:rPr lang="en-US" smtClean="0">
                <a:latin typeface="Times New Roman" charset="0"/>
              </a:rPr>
              <a:t>x</a:t>
            </a:r>
            <a:r>
              <a:rPr lang="en-US" smtClean="0"/>
              <a:t> and </a:t>
            </a:r>
            <a:r>
              <a:rPr lang="en-US" smtClean="0">
                <a:latin typeface="Times New Roman" charset="0"/>
              </a:rPr>
              <a:t>y</a:t>
            </a:r>
            <a:r>
              <a:rPr lang="en-US" smtClean="0"/>
              <a:t> axes</a:t>
            </a:r>
          </a:p>
        </p:txBody>
      </p:sp>
      <p:sp>
        <p:nvSpPr>
          <p:cNvPr id="286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Same argument as for rotation about </a:t>
            </a:r>
            <a:r>
              <a:rPr lang="en-US" sz="2700" i="1" dirty="0" smtClean="0"/>
              <a:t>z</a:t>
            </a:r>
            <a:r>
              <a:rPr lang="en-US" sz="2700" dirty="0" smtClean="0"/>
              <a:t> axis</a:t>
            </a:r>
          </a:p>
          <a:p>
            <a:pPr lvl="1"/>
            <a:r>
              <a:rPr lang="en-US" sz="2200" dirty="0" smtClean="0"/>
              <a:t>For rotation about </a:t>
            </a:r>
            <a:r>
              <a:rPr lang="en-US" sz="2200" i="1" dirty="0" smtClean="0">
                <a:latin typeface="Times New Roman" charset="0"/>
              </a:rPr>
              <a:t>x</a:t>
            </a:r>
            <a:r>
              <a:rPr lang="en-US" sz="2200" dirty="0" smtClean="0"/>
              <a:t> axis, </a:t>
            </a:r>
            <a:r>
              <a:rPr lang="en-US" sz="2200" i="1" dirty="0" smtClean="0">
                <a:latin typeface="Times New Roman" charset="0"/>
              </a:rPr>
              <a:t>x</a:t>
            </a:r>
            <a:r>
              <a:rPr lang="en-US" sz="2200" dirty="0" smtClean="0"/>
              <a:t> is unchanged</a:t>
            </a:r>
          </a:p>
          <a:p>
            <a:pPr lvl="1"/>
            <a:r>
              <a:rPr lang="en-US" sz="2200" dirty="0" smtClean="0"/>
              <a:t>For rotation about </a:t>
            </a:r>
            <a:r>
              <a:rPr lang="en-US" sz="2200" i="1" dirty="0" smtClean="0">
                <a:latin typeface="Times New Roman" charset="0"/>
              </a:rPr>
              <a:t>y</a:t>
            </a:r>
            <a:r>
              <a:rPr lang="en-US" sz="2200" dirty="0" smtClean="0"/>
              <a:t> axis, </a:t>
            </a:r>
            <a:r>
              <a:rPr lang="en-US" sz="2200" i="1" dirty="0" smtClean="0">
                <a:latin typeface="Times New Roman" charset="0"/>
              </a:rPr>
              <a:t>y</a:t>
            </a:r>
            <a:r>
              <a:rPr lang="en-US" sz="2200" dirty="0" smtClean="0"/>
              <a:t> is unchanged</a:t>
            </a:r>
          </a:p>
        </p:txBody>
      </p:sp>
      <p:sp>
        <p:nvSpPr>
          <p:cNvPr id="28680" name="Text Box 4"/>
          <p:cNvSpPr txBox="1">
            <a:spLocks noChangeArrowheads="1"/>
          </p:cNvSpPr>
          <p:nvPr/>
        </p:nvSpPr>
        <p:spPr bwMode="auto">
          <a:xfrm>
            <a:off x="1524000" y="3505200"/>
            <a:ext cx="1752600" cy="685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/>
          <a:lstStyle/>
          <a:p>
            <a:pPr marL="190500" indent="-190500"/>
            <a:r>
              <a:rPr lang="en-US" b="1" dirty="0">
                <a:solidFill>
                  <a:schemeClr val="bg1"/>
                </a:solidFill>
              </a:rPr>
              <a:t>R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b="1" dirty="0">
                <a:solidFill>
                  <a:schemeClr val="bg1"/>
                </a:solidFill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</a:rPr>
              <a:t>x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>
                <a:solidFill>
                  <a:schemeClr val="bg1"/>
                </a:solidFill>
              </a:rPr>
              <a:t>) =</a:t>
            </a:r>
          </a:p>
        </p:txBody>
      </p:sp>
      <p:sp>
        <p:nvSpPr>
          <p:cNvPr id="28681" name="Text Box 5"/>
          <p:cNvSpPr txBox="1">
            <a:spLocks noChangeArrowheads="1"/>
          </p:cNvSpPr>
          <p:nvPr/>
        </p:nvSpPr>
        <p:spPr bwMode="auto">
          <a:xfrm>
            <a:off x="1600200" y="5181600"/>
            <a:ext cx="1752600" cy="685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/>
          <a:lstStyle/>
          <a:p>
            <a:pPr marL="190500" indent="-190500"/>
            <a:r>
              <a:rPr lang="en-US" b="1" dirty="0">
                <a:solidFill>
                  <a:schemeClr val="bg1"/>
                </a:solidFill>
              </a:rPr>
              <a:t>R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b="1" dirty="0" err="1">
                <a:solidFill>
                  <a:schemeClr val="bg1"/>
                </a:solidFill>
              </a:rPr>
              <a:t>R</a:t>
            </a:r>
            <a:r>
              <a:rPr lang="en-US" sz="3200" baseline="-25000" dirty="0" err="1">
                <a:solidFill>
                  <a:schemeClr val="bg1"/>
                </a:solidFill>
              </a:rPr>
              <a:t>y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>
                <a:solidFill>
                  <a:schemeClr val="bg1"/>
                </a:solidFill>
              </a:rPr>
              <a:t>) =</a:t>
            </a: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3248025" y="2819400"/>
          <a:ext cx="2619375" cy="1700213"/>
        </p:xfrm>
        <a:graphic>
          <a:graphicData uri="http://schemas.openxmlformats.org/presentationml/2006/ole">
            <p:oleObj spid="_x0000_s40962" name="Equation" r:id="rId3" imgW="1409400" imgH="914400" progId="Equation.3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3322638" y="4724400"/>
          <a:ext cx="2620962" cy="1700213"/>
        </p:xfrm>
        <a:graphic>
          <a:graphicData uri="http://schemas.openxmlformats.org/presentationml/2006/ole">
            <p:oleObj spid="_x0000_s40963" name="Equation" r:id="rId4" imgW="140940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Scaling</a:t>
            </a:r>
          </a:p>
        </p:txBody>
      </p:sp>
      <p:sp>
        <p:nvSpPr>
          <p:cNvPr id="29703" name="Text Box 8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Times New Roman" charset="0"/>
              </a:rPr>
              <a:t>S </a:t>
            </a:r>
            <a:r>
              <a:rPr lang="en-US" sz="2000" dirty="0" smtClean="0">
                <a:latin typeface="Times New Roman" charset="0"/>
              </a:rPr>
              <a:t>= </a:t>
            </a:r>
            <a:r>
              <a:rPr lang="en-US" sz="2000" b="1" dirty="0" smtClean="0">
                <a:latin typeface="Times New Roman" charset="0"/>
              </a:rPr>
              <a:t>S</a:t>
            </a:r>
            <a:r>
              <a:rPr lang="en-US" sz="2000" dirty="0" smtClean="0">
                <a:latin typeface="Times New Roman" charset="0"/>
              </a:rPr>
              <a:t>(</a:t>
            </a:r>
            <a:r>
              <a:rPr lang="en-US" sz="2000" dirty="0" err="1" smtClean="0">
                <a:latin typeface="Times New Roman" charset="0"/>
              </a:rPr>
              <a:t>s</a:t>
            </a:r>
            <a:r>
              <a:rPr lang="en-US" sz="2000" baseline="-25000" dirty="0" err="1" smtClean="0">
                <a:latin typeface="Times New Roman" charset="0"/>
              </a:rPr>
              <a:t>x</a:t>
            </a:r>
            <a:r>
              <a:rPr lang="en-US" sz="2000" dirty="0" smtClean="0">
                <a:latin typeface="Times New Roman" charset="0"/>
              </a:rPr>
              <a:t>, </a:t>
            </a:r>
            <a:r>
              <a:rPr lang="en-US" sz="2000" dirty="0" err="1" smtClean="0">
                <a:latin typeface="Times New Roman" charset="0"/>
              </a:rPr>
              <a:t>s</a:t>
            </a:r>
            <a:r>
              <a:rPr lang="en-US" sz="2000" baseline="-25000" dirty="0" err="1" smtClean="0">
                <a:latin typeface="Times New Roman" charset="0"/>
              </a:rPr>
              <a:t>y</a:t>
            </a:r>
            <a:r>
              <a:rPr lang="en-US" sz="2000" dirty="0" smtClean="0">
                <a:latin typeface="Times New Roman" charset="0"/>
              </a:rPr>
              <a:t>, </a:t>
            </a:r>
            <a:r>
              <a:rPr lang="en-US" sz="2000" dirty="0" err="1" smtClean="0">
                <a:latin typeface="Times New Roman" charset="0"/>
              </a:rPr>
              <a:t>s</a:t>
            </a:r>
            <a:r>
              <a:rPr lang="en-US" sz="2000" baseline="-25000" dirty="0" err="1" smtClean="0">
                <a:latin typeface="Times New Roman" charset="0"/>
              </a:rPr>
              <a:t>z</a:t>
            </a:r>
            <a:r>
              <a:rPr lang="en-US" sz="2000" dirty="0" smtClean="0">
                <a:latin typeface="Times New Roman" charset="0"/>
              </a:rPr>
              <a:t>) =</a:t>
            </a:r>
          </a:p>
        </p:txBody>
      </p:sp>
      <p:pic>
        <p:nvPicPr>
          <p:cNvPr id="29702" name="Picture 5" descr="\\Angel\BOOK\OpenGL\Paul Final\Art\jpeg\AN04F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209800"/>
            <a:ext cx="3203575" cy="348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981200" y="4038600"/>
          <a:ext cx="2438400" cy="2116138"/>
        </p:xfrm>
        <a:graphic>
          <a:graphicData uri="http://schemas.openxmlformats.org/presentationml/2006/ole">
            <p:oleObj spid="_x0000_s41986" name="Equation" r:id="rId4" imgW="1054080" imgH="914400" progId="Equation.3">
              <p:embed/>
            </p:oleObj>
          </a:graphicData>
        </a:graphic>
      </p:graphicFrame>
      <p:sp>
        <p:nvSpPr>
          <p:cNvPr id="29704" name="Text Box 9"/>
          <p:cNvSpPr txBox="1">
            <a:spLocks noChangeArrowheads="1"/>
          </p:cNvSpPr>
          <p:nvPr/>
        </p:nvSpPr>
        <p:spPr bwMode="auto">
          <a:xfrm>
            <a:off x="2286000" y="2133600"/>
            <a:ext cx="793807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x’=</a:t>
            </a:r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baseline="-25000" dirty="0" err="1">
                <a:solidFill>
                  <a:schemeClr val="bg1"/>
                </a:solidFill>
              </a:rPr>
              <a:t>x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y’=</a:t>
            </a:r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baseline="-25000" dirty="0" err="1">
                <a:solidFill>
                  <a:schemeClr val="bg1"/>
                </a:solidFill>
              </a:rPr>
              <a:t>y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z’=</a:t>
            </a:r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baseline="-25000" dirty="0" err="1">
                <a:solidFill>
                  <a:schemeClr val="bg1"/>
                </a:solidFill>
              </a:rPr>
              <a:t>z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705" name="Text Box 10"/>
          <p:cNvSpPr txBox="1">
            <a:spLocks noChangeArrowheads="1"/>
          </p:cNvSpPr>
          <p:nvPr/>
        </p:nvSpPr>
        <p:spPr bwMode="auto">
          <a:xfrm>
            <a:off x="2286000" y="3429000"/>
            <a:ext cx="80663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</a:t>
            </a:r>
            <a:r>
              <a:rPr lang="en-US" dirty="0">
                <a:solidFill>
                  <a:schemeClr val="bg1"/>
                </a:solidFill>
              </a:rPr>
              <a:t>’=</a:t>
            </a:r>
            <a:r>
              <a:rPr lang="en-US" b="1" dirty="0">
                <a:solidFill>
                  <a:schemeClr val="bg1"/>
                </a:solidFill>
              </a:rPr>
              <a:t>Sp</a:t>
            </a:r>
          </a:p>
        </p:txBody>
      </p:sp>
      <p:sp>
        <p:nvSpPr>
          <p:cNvPr id="29706" name="Text Box 11"/>
          <p:cNvSpPr txBox="1">
            <a:spLocks noChangeArrowheads="1"/>
          </p:cNvSpPr>
          <p:nvPr/>
        </p:nvSpPr>
        <p:spPr bwMode="auto">
          <a:xfrm>
            <a:off x="1829748" y="1295400"/>
            <a:ext cx="594265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Expand or contract along each axis (fixed point of origin)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Reflection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corresponds to negative scale factors</a:t>
            </a:r>
          </a:p>
        </p:txBody>
      </p:sp>
      <p:pic>
        <p:nvPicPr>
          <p:cNvPr id="30724" name="Picture 5" descr="\\Angel\BOOK\OpenGL\Paul Final\Art\jpeg\AN04F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263775"/>
            <a:ext cx="3778250" cy="398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6553200" y="2819400"/>
            <a:ext cx="9284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original</a:t>
            </a: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874713" y="2784475"/>
            <a:ext cx="149271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baseline="-25000" dirty="0" err="1">
                <a:solidFill>
                  <a:schemeClr val="bg1"/>
                </a:solidFill>
              </a:rPr>
              <a:t>x</a:t>
            </a:r>
            <a:r>
              <a:rPr lang="en-US" dirty="0">
                <a:solidFill>
                  <a:schemeClr val="bg1"/>
                </a:solidFill>
              </a:rPr>
              <a:t> = -1 </a:t>
            </a:r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baseline="-25000" dirty="0" err="1">
                <a:solidFill>
                  <a:schemeClr val="bg1"/>
                </a:solidFill>
              </a:rPr>
              <a:t>y</a:t>
            </a:r>
            <a:r>
              <a:rPr lang="en-US" dirty="0">
                <a:solidFill>
                  <a:schemeClr val="bg1"/>
                </a:solidFill>
              </a:rPr>
              <a:t> = 1</a:t>
            </a:r>
          </a:p>
        </p:txBody>
      </p:sp>
      <p:sp>
        <p:nvSpPr>
          <p:cNvPr id="30729" name="Text Box 8"/>
          <p:cNvSpPr txBox="1">
            <a:spLocks noChangeArrowheads="1"/>
          </p:cNvSpPr>
          <p:nvPr/>
        </p:nvSpPr>
        <p:spPr bwMode="auto">
          <a:xfrm>
            <a:off x="894884" y="4876800"/>
            <a:ext cx="156966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baseline="-25000" dirty="0" err="1">
                <a:solidFill>
                  <a:schemeClr val="bg1"/>
                </a:solidFill>
              </a:rPr>
              <a:t>x</a:t>
            </a:r>
            <a:r>
              <a:rPr lang="en-US" dirty="0">
                <a:solidFill>
                  <a:schemeClr val="bg1"/>
                </a:solidFill>
              </a:rPr>
              <a:t> = -1 </a:t>
            </a:r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baseline="-25000" dirty="0" err="1">
                <a:solidFill>
                  <a:schemeClr val="bg1"/>
                </a:solidFill>
              </a:rPr>
              <a:t>y</a:t>
            </a:r>
            <a:r>
              <a:rPr lang="en-US" dirty="0">
                <a:solidFill>
                  <a:schemeClr val="bg1"/>
                </a:solidFill>
              </a:rPr>
              <a:t> = -1</a:t>
            </a:r>
          </a:p>
        </p:txBody>
      </p:sp>
      <p:sp>
        <p:nvSpPr>
          <p:cNvPr id="30730" name="Text Box 9"/>
          <p:cNvSpPr txBox="1">
            <a:spLocks noChangeArrowheads="1"/>
          </p:cNvSpPr>
          <p:nvPr/>
        </p:nvSpPr>
        <p:spPr bwMode="auto">
          <a:xfrm>
            <a:off x="6355884" y="4876800"/>
            <a:ext cx="149271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s</a:t>
            </a:r>
            <a:r>
              <a:rPr lang="en-US" baseline="-25000">
                <a:solidFill>
                  <a:schemeClr val="bg1"/>
                </a:solidFill>
              </a:rPr>
              <a:t>x</a:t>
            </a:r>
            <a:r>
              <a:rPr lang="en-US">
                <a:solidFill>
                  <a:schemeClr val="bg1"/>
                </a:solidFill>
              </a:rPr>
              <a:t> = 1 s</a:t>
            </a:r>
            <a:r>
              <a:rPr lang="en-US" baseline="-25000">
                <a:solidFill>
                  <a:schemeClr val="bg1"/>
                </a:solidFill>
              </a:rPr>
              <a:t>y</a:t>
            </a:r>
            <a:r>
              <a:rPr lang="en-US">
                <a:solidFill>
                  <a:schemeClr val="bg1"/>
                </a:solidFill>
              </a:rPr>
              <a:t> = -1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Dimension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105400"/>
          </a:xfrm>
        </p:spPr>
        <p:txBody>
          <a:bodyPr/>
          <a:lstStyle/>
          <a:p>
            <a:r>
              <a:rPr lang="en-US" sz="2700" dirty="0" smtClean="0"/>
              <a:t>In a vector space, the maximum number of linearly independent vectors is fixed and is called the </a:t>
            </a:r>
            <a:r>
              <a:rPr lang="en-US" sz="2700" i="1" dirty="0" smtClean="0"/>
              <a:t>dimension</a:t>
            </a:r>
            <a:r>
              <a:rPr lang="en-US" sz="2700" dirty="0" smtClean="0"/>
              <a:t> of the space</a:t>
            </a:r>
          </a:p>
          <a:p>
            <a:r>
              <a:rPr lang="en-US" sz="2700" dirty="0" smtClean="0"/>
              <a:t>In an </a:t>
            </a:r>
            <a:r>
              <a:rPr lang="en-US" sz="2700" i="1" dirty="0" smtClean="0"/>
              <a:t>n</a:t>
            </a:r>
            <a:r>
              <a:rPr lang="en-US" sz="2700" dirty="0" smtClean="0"/>
              <a:t>-dimensional space, any set of n linearly independent vectors form a </a:t>
            </a:r>
            <a:r>
              <a:rPr lang="en-US" sz="2700" i="1" dirty="0" smtClean="0"/>
              <a:t>basis</a:t>
            </a:r>
            <a:r>
              <a:rPr lang="en-US" sz="2700" dirty="0" smtClean="0"/>
              <a:t> for the space</a:t>
            </a:r>
          </a:p>
          <a:p>
            <a:r>
              <a:rPr lang="en-US" sz="2700" dirty="0" smtClean="0"/>
              <a:t>Given a basis 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dirty="0" smtClean="0">
                <a:latin typeface="Times New Roman" charset="0"/>
              </a:rPr>
              <a:t>, 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dirty="0" smtClean="0">
                <a:latin typeface="Times New Roman" charset="0"/>
              </a:rPr>
              <a:t>,…., </a:t>
            </a:r>
            <a:r>
              <a:rPr lang="en-US" sz="2700" i="1" dirty="0" err="1" smtClean="0">
                <a:latin typeface="Times New Roman" charset="0"/>
              </a:rPr>
              <a:t>v</a:t>
            </a:r>
            <a:r>
              <a:rPr lang="en-US" sz="2700" baseline="-25000" dirty="0" err="1" smtClean="0">
                <a:latin typeface="Times New Roman" charset="0"/>
              </a:rPr>
              <a:t>n</a:t>
            </a:r>
            <a:r>
              <a:rPr lang="en-US" sz="2700" dirty="0" smtClean="0"/>
              <a:t>, any vector 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dirty="0" smtClean="0"/>
              <a:t> can be written as</a:t>
            </a:r>
          </a:p>
          <a:p>
            <a:pPr>
              <a:buFontTx/>
              <a:buNone/>
            </a:pPr>
            <a:r>
              <a:rPr lang="en-US" sz="2700" i="1" dirty="0" smtClean="0">
                <a:latin typeface="Times New Roman" charset="0"/>
              </a:rPr>
              <a:t>      v=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i="1" dirty="0" smtClean="0">
                <a:latin typeface="Times New Roman" charset="0"/>
              </a:rPr>
              <a:t>+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+….+</a:t>
            </a:r>
            <a:r>
              <a:rPr lang="en-US" sz="2700" dirty="0" err="1" smtClean="0">
                <a:latin typeface="Symbol" charset="2"/>
              </a:rPr>
              <a:t>a</a:t>
            </a:r>
            <a:r>
              <a:rPr lang="en-US" sz="2700" baseline="-25000" dirty="0" err="1" smtClean="0">
                <a:latin typeface="Times New Roman" charset="0"/>
              </a:rPr>
              <a:t>n</a:t>
            </a:r>
            <a:r>
              <a:rPr lang="en-US" sz="2700" i="1" dirty="0" err="1" smtClean="0">
                <a:latin typeface="Times New Roman" charset="0"/>
              </a:rPr>
              <a:t>v</a:t>
            </a:r>
            <a:r>
              <a:rPr lang="en-US" sz="2700" baseline="-25000" dirty="0" err="1" smtClean="0">
                <a:latin typeface="Times New Roman" charset="0"/>
              </a:rPr>
              <a:t>n</a:t>
            </a:r>
            <a:endParaRPr lang="en-US" sz="2700" baseline="-25000" dirty="0" smtClean="0">
              <a:latin typeface="Times New Roman" charset="0"/>
            </a:endParaRPr>
          </a:p>
          <a:p>
            <a:pPr>
              <a:buFontTx/>
              <a:buNone/>
            </a:pPr>
            <a:r>
              <a:rPr lang="en-US" sz="2700" dirty="0" smtClean="0"/>
              <a:t>	where the {</a:t>
            </a:r>
            <a:r>
              <a:rPr lang="en-US" sz="2700" dirty="0" err="1" smtClean="0">
                <a:latin typeface="Symbol" charset="2"/>
              </a:rPr>
              <a:t>a</a:t>
            </a:r>
            <a:r>
              <a:rPr lang="en-US" sz="2700" baseline="-25000" dirty="0" err="1" smtClean="0">
                <a:latin typeface="Times New Roman" charset="0"/>
              </a:rPr>
              <a:t>i</a:t>
            </a:r>
            <a:r>
              <a:rPr lang="en-US" sz="2700" dirty="0" smtClean="0"/>
              <a:t>} are unique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Inverses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Although we could compute inverse matrices by general formulas, we can use simple geometric observations</a:t>
            </a:r>
          </a:p>
          <a:p>
            <a:pPr lvl="1"/>
            <a:r>
              <a:rPr lang="en-US" smtClean="0"/>
              <a:t>Translation: </a:t>
            </a:r>
            <a:r>
              <a:rPr lang="en-US" sz="2400" b="1" smtClean="0">
                <a:latin typeface="Times New Roman" charset="0"/>
              </a:rPr>
              <a:t>T</a:t>
            </a:r>
            <a:r>
              <a:rPr lang="en-US" sz="3200" baseline="30000" smtClean="0">
                <a:latin typeface="Times New Roman" charset="0"/>
              </a:rPr>
              <a:t>-1</a:t>
            </a:r>
            <a:r>
              <a:rPr lang="en-US" sz="2400" smtClean="0"/>
              <a:t>(d</a:t>
            </a:r>
            <a:r>
              <a:rPr lang="en-US" sz="2400" baseline="-25000" smtClean="0"/>
              <a:t>x</a:t>
            </a:r>
            <a:r>
              <a:rPr lang="en-US" sz="2400" smtClean="0"/>
              <a:t>, d</a:t>
            </a:r>
            <a:r>
              <a:rPr lang="en-US" sz="2400" baseline="-25000" smtClean="0"/>
              <a:t>y</a:t>
            </a:r>
            <a:r>
              <a:rPr lang="en-US" sz="2400" smtClean="0"/>
              <a:t>, d</a:t>
            </a:r>
            <a:r>
              <a:rPr lang="en-US" sz="2400" baseline="-25000" smtClean="0"/>
              <a:t>z</a:t>
            </a:r>
            <a:r>
              <a:rPr lang="en-US" sz="2400" smtClean="0"/>
              <a:t>)</a:t>
            </a:r>
            <a:r>
              <a:rPr lang="en-US" sz="2000" smtClean="0"/>
              <a:t> = </a:t>
            </a:r>
            <a:r>
              <a:rPr lang="en-US" sz="2000" b="1" smtClean="0">
                <a:latin typeface="Times New Roman" charset="0"/>
              </a:rPr>
              <a:t>T</a:t>
            </a:r>
            <a:r>
              <a:rPr lang="en-US" sz="2000" smtClean="0"/>
              <a:t>(-d</a:t>
            </a:r>
            <a:r>
              <a:rPr lang="en-US" sz="2000" baseline="-25000" smtClean="0"/>
              <a:t>x</a:t>
            </a:r>
            <a:r>
              <a:rPr lang="en-US" sz="2000" smtClean="0"/>
              <a:t>, -d</a:t>
            </a:r>
            <a:r>
              <a:rPr lang="en-US" sz="2000" baseline="-25000" smtClean="0"/>
              <a:t>y</a:t>
            </a:r>
            <a:r>
              <a:rPr lang="en-US" sz="2000" smtClean="0"/>
              <a:t>, -d</a:t>
            </a:r>
            <a:r>
              <a:rPr lang="en-US" sz="2000" baseline="-25000" smtClean="0"/>
              <a:t>z</a:t>
            </a:r>
            <a:r>
              <a:rPr lang="en-US" sz="2000" smtClean="0"/>
              <a:t>) </a:t>
            </a:r>
          </a:p>
          <a:p>
            <a:pPr lvl="1"/>
            <a:r>
              <a:rPr lang="en-US" smtClean="0"/>
              <a:t>Rotation: </a:t>
            </a:r>
            <a:r>
              <a:rPr lang="en-US" b="1" smtClean="0">
                <a:latin typeface="Times New Roman" charset="0"/>
              </a:rPr>
              <a:t>R</a:t>
            </a:r>
            <a:r>
              <a:rPr lang="en-US" smtClean="0">
                <a:latin typeface="Times New Roman" charset="0"/>
              </a:rPr>
              <a:t> </a:t>
            </a:r>
            <a:r>
              <a:rPr lang="en-US" sz="3200" baseline="30000" smtClean="0">
                <a:latin typeface="Times New Roman" charset="0"/>
              </a:rPr>
              <a:t>-1</a:t>
            </a:r>
            <a:r>
              <a:rPr lang="en-US" smtClean="0">
                <a:latin typeface="Times New Roman" charset="0"/>
              </a:rPr>
              <a:t>(</a:t>
            </a:r>
            <a:r>
              <a:rPr lang="en-US" smtClean="0">
                <a:latin typeface="Symbol" charset="2"/>
              </a:rPr>
              <a:t>q</a:t>
            </a:r>
            <a:r>
              <a:rPr lang="en-US" smtClean="0">
                <a:latin typeface="Times New Roman" charset="0"/>
              </a:rPr>
              <a:t>) = </a:t>
            </a:r>
            <a:r>
              <a:rPr lang="en-US" b="1" smtClean="0">
                <a:latin typeface="Times New Roman" charset="0"/>
              </a:rPr>
              <a:t>R</a:t>
            </a:r>
            <a:r>
              <a:rPr lang="en-US" smtClean="0">
                <a:latin typeface="Times New Roman" charset="0"/>
              </a:rPr>
              <a:t>(-</a:t>
            </a:r>
            <a:r>
              <a:rPr lang="en-US" smtClean="0">
                <a:latin typeface="Symbol" charset="2"/>
              </a:rPr>
              <a:t>q</a:t>
            </a:r>
            <a:r>
              <a:rPr lang="en-US" smtClean="0">
                <a:latin typeface="Times New Roman" charset="0"/>
              </a:rPr>
              <a:t>)</a:t>
            </a:r>
          </a:p>
          <a:p>
            <a:pPr lvl="2"/>
            <a:r>
              <a:rPr lang="en-US" sz="2500" smtClean="0">
                <a:latin typeface="Times New Roman" charset="0"/>
              </a:rPr>
              <a:t>Holds for any rotation matrix</a:t>
            </a:r>
          </a:p>
          <a:p>
            <a:pPr lvl="2"/>
            <a:r>
              <a:rPr lang="en-US" sz="2500" smtClean="0">
                <a:latin typeface="Times New Roman" charset="0"/>
              </a:rPr>
              <a:t>Note that since cos(-</a:t>
            </a:r>
            <a:r>
              <a:rPr lang="en-US" sz="2500" smtClean="0">
                <a:latin typeface="Symbol" charset="2"/>
              </a:rPr>
              <a:t>q</a:t>
            </a:r>
            <a:r>
              <a:rPr lang="en-US" sz="2500" smtClean="0">
                <a:latin typeface="Times New Roman" charset="0"/>
              </a:rPr>
              <a:t>) = cos(</a:t>
            </a:r>
            <a:r>
              <a:rPr lang="en-US" sz="2500" smtClean="0">
                <a:latin typeface="Symbol" charset="2"/>
              </a:rPr>
              <a:t>q</a:t>
            </a:r>
            <a:r>
              <a:rPr lang="en-US" sz="2500" smtClean="0">
                <a:latin typeface="Times New Roman" charset="0"/>
              </a:rPr>
              <a:t>) and sin(-</a:t>
            </a:r>
            <a:r>
              <a:rPr lang="en-US" sz="2500" smtClean="0">
                <a:latin typeface="Symbol" charset="2"/>
              </a:rPr>
              <a:t>q</a:t>
            </a:r>
            <a:r>
              <a:rPr lang="en-US" sz="2500" smtClean="0">
                <a:latin typeface="Times New Roman" charset="0"/>
              </a:rPr>
              <a:t>)=-sin(</a:t>
            </a:r>
            <a:r>
              <a:rPr lang="en-US" sz="2500" smtClean="0">
                <a:latin typeface="Symbol" charset="2"/>
              </a:rPr>
              <a:t>q</a:t>
            </a:r>
            <a:r>
              <a:rPr lang="en-US" sz="2500" smtClean="0">
                <a:latin typeface="Times New Roman" charset="0"/>
              </a:rPr>
              <a:t>)</a:t>
            </a:r>
          </a:p>
          <a:p>
            <a:pPr lvl="2">
              <a:buFontTx/>
              <a:buNone/>
            </a:pPr>
            <a:r>
              <a:rPr lang="en-US" sz="2400" b="1" smtClean="0">
                <a:latin typeface="Times New Roman" charset="0"/>
              </a:rPr>
              <a:t>R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3000" baseline="30000" smtClean="0">
                <a:latin typeface="Times New Roman" charset="0"/>
              </a:rPr>
              <a:t>-1</a:t>
            </a:r>
            <a:r>
              <a:rPr lang="en-US" sz="2400" smtClean="0">
                <a:latin typeface="Times New Roman" charset="0"/>
              </a:rPr>
              <a:t>(</a:t>
            </a:r>
            <a:r>
              <a:rPr lang="en-US" sz="2400" smtClean="0">
                <a:latin typeface="Symbol" charset="2"/>
              </a:rPr>
              <a:t>q</a:t>
            </a:r>
            <a:r>
              <a:rPr lang="en-US" sz="2400" smtClean="0">
                <a:latin typeface="Times New Roman" charset="0"/>
              </a:rPr>
              <a:t>) = </a:t>
            </a:r>
            <a:r>
              <a:rPr lang="en-US" sz="2400" b="1" smtClean="0">
                <a:latin typeface="Times New Roman" charset="0"/>
              </a:rPr>
              <a:t>R </a:t>
            </a:r>
            <a:r>
              <a:rPr lang="en-US" sz="3000" baseline="30000" smtClean="0">
                <a:latin typeface="Times New Roman" charset="0"/>
              </a:rPr>
              <a:t>T</a:t>
            </a:r>
            <a:r>
              <a:rPr lang="en-US" sz="2400" smtClean="0">
                <a:latin typeface="Times New Roman" charset="0"/>
              </a:rPr>
              <a:t>(</a:t>
            </a:r>
            <a:r>
              <a:rPr lang="en-US" sz="2400" smtClean="0">
                <a:latin typeface="Symbol" charset="2"/>
              </a:rPr>
              <a:t>q</a:t>
            </a:r>
            <a:r>
              <a:rPr lang="en-US" sz="2400" smtClean="0">
                <a:latin typeface="Times New Roman" charset="0"/>
              </a:rPr>
              <a:t>)</a:t>
            </a:r>
          </a:p>
          <a:p>
            <a:pPr lvl="1"/>
            <a:r>
              <a:rPr lang="en-US" sz="3000" smtClean="0">
                <a:latin typeface="Times New Roman" charset="0"/>
              </a:rPr>
              <a:t>Scaling: </a:t>
            </a:r>
            <a:r>
              <a:rPr lang="en-US" sz="2800" b="1" smtClean="0">
                <a:latin typeface="Times New Roman" charset="0"/>
              </a:rPr>
              <a:t>S</a:t>
            </a:r>
            <a:r>
              <a:rPr lang="en-US" sz="2800" baseline="30000" smtClean="0">
                <a:latin typeface="Times New Roman" charset="0"/>
              </a:rPr>
              <a:t>-1</a:t>
            </a:r>
            <a:r>
              <a:rPr lang="en-US" sz="2800" smtClean="0">
                <a:latin typeface="Times New Roman" charset="0"/>
              </a:rPr>
              <a:t>(s</a:t>
            </a:r>
            <a:r>
              <a:rPr lang="en-US" sz="2800" baseline="-25000" smtClean="0">
                <a:latin typeface="Times New Roman" charset="0"/>
              </a:rPr>
              <a:t>x</a:t>
            </a:r>
            <a:r>
              <a:rPr lang="en-US" sz="2800" smtClean="0">
                <a:latin typeface="Times New Roman" charset="0"/>
              </a:rPr>
              <a:t>, s</a:t>
            </a:r>
            <a:r>
              <a:rPr lang="en-US" sz="2800" baseline="-25000" smtClean="0">
                <a:latin typeface="Times New Roman" charset="0"/>
              </a:rPr>
              <a:t>y</a:t>
            </a:r>
            <a:r>
              <a:rPr lang="en-US" sz="2800" smtClean="0">
                <a:latin typeface="Times New Roman" charset="0"/>
              </a:rPr>
              <a:t>, s</a:t>
            </a:r>
            <a:r>
              <a:rPr lang="en-US" sz="2800" baseline="-25000" smtClean="0">
                <a:latin typeface="Times New Roman" charset="0"/>
              </a:rPr>
              <a:t>z</a:t>
            </a:r>
            <a:r>
              <a:rPr lang="en-US" sz="2800" smtClean="0">
                <a:latin typeface="Times New Roman" charset="0"/>
              </a:rPr>
              <a:t>)</a:t>
            </a:r>
            <a:r>
              <a:rPr lang="en-US" sz="2000" smtClean="0">
                <a:latin typeface="Times New Roman" charset="0"/>
              </a:rPr>
              <a:t> = </a:t>
            </a:r>
            <a:r>
              <a:rPr lang="en-US" sz="2800" b="1" smtClean="0">
                <a:latin typeface="Times New Roman" charset="0"/>
              </a:rPr>
              <a:t>S</a:t>
            </a:r>
            <a:r>
              <a:rPr lang="en-US" sz="2800" smtClean="0">
                <a:latin typeface="Times New Roman" charset="0"/>
              </a:rPr>
              <a:t>(1/s</a:t>
            </a:r>
            <a:r>
              <a:rPr lang="en-US" sz="2800" baseline="-25000" smtClean="0">
                <a:latin typeface="Times New Roman" charset="0"/>
              </a:rPr>
              <a:t>x</a:t>
            </a:r>
            <a:r>
              <a:rPr lang="en-US" sz="2800" smtClean="0">
                <a:latin typeface="Times New Roman" charset="0"/>
              </a:rPr>
              <a:t>, 1/s</a:t>
            </a:r>
            <a:r>
              <a:rPr lang="en-US" sz="2800" baseline="-25000" smtClean="0">
                <a:latin typeface="Times New Roman" charset="0"/>
              </a:rPr>
              <a:t>y</a:t>
            </a:r>
            <a:r>
              <a:rPr lang="en-US" sz="2800" smtClean="0">
                <a:latin typeface="Times New Roman" charset="0"/>
              </a:rPr>
              <a:t>, 1/s</a:t>
            </a:r>
            <a:r>
              <a:rPr lang="en-US" sz="2800" baseline="-25000" smtClean="0">
                <a:latin typeface="Times New Roman" charset="0"/>
              </a:rPr>
              <a:t>z</a:t>
            </a:r>
            <a:r>
              <a:rPr lang="en-US" sz="2800" smtClean="0">
                <a:latin typeface="Times New Roman" charset="0"/>
              </a:rPr>
              <a:t>)</a:t>
            </a:r>
            <a:r>
              <a:rPr lang="en-US" sz="2000" smtClean="0">
                <a:latin typeface="Times New Roman" charset="0"/>
              </a:rPr>
              <a:t> </a:t>
            </a:r>
            <a:endParaRPr lang="en-US" sz="3000" smtClean="0">
              <a:latin typeface="Times New Roman" charset="0"/>
            </a:endParaRPr>
          </a:p>
          <a:p>
            <a:pPr lvl="2">
              <a:buFontTx/>
              <a:buNone/>
            </a:pPr>
            <a:r>
              <a:rPr lang="en-US" sz="2400" smtClean="0">
                <a:latin typeface="Times New Roman" charset="0"/>
              </a:rPr>
              <a:t>			</a:t>
            </a:r>
            <a:endParaRPr lang="en-US" sz="2500" smtClean="0">
              <a:latin typeface="Times New Roman" charset="0"/>
            </a:endParaRPr>
          </a:p>
          <a:p>
            <a:pPr lvl="1"/>
            <a:endParaRPr lang="en-US" sz="320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Concatenation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We can form arbitrary affine transformation matrices by multiplying together rotation, translation, and scaling matrices</a:t>
            </a:r>
          </a:p>
          <a:p>
            <a:r>
              <a:rPr lang="en-US" sz="2700" smtClean="0"/>
              <a:t>Because the same transformation is applied to many vertices, the cost of forming a matrix </a:t>
            </a:r>
            <a:r>
              <a:rPr lang="en-US" sz="2700" b="1" smtClean="0">
                <a:latin typeface="Times New Roman" charset="0"/>
              </a:rPr>
              <a:t>M</a:t>
            </a:r>
            <a:r>
              <a:rPr lang="en-US" sz="2700" smtClean="0">
                <a:latin typeface="Times New Roman" charset="0"/>
              </a:rPr>
              <a:t>=</a:t>
            </a:r>
            <a:r>
              <a:rPr lang="en-US" sz="2700" b="1" smtClean="0">
                <a:latin typeface="Times New Roman" charset="0"/>
              </a:rPr>
              <a:t>ABCD</a:t>
            </a:r>
            <a:r>
              <a:rPr lang="en-US" sz="2700" smtClean="0"/>
              <a:t> is not significant compared to the cost of computing </a:t>
            </a:r>
            <a:r>
              <a:rPr lang="en-US" sz="2700" b="1" smtClean="0">
                <a:latin typeface="Times New Roman" charset="0"/>
              </a:rPr>
              <a:t>Mp</a:t>
            </a:r>
            <a:r>
              <a:rPr lang="en-US" sz="2700" smtClean="0"/>
              <a:t> for many vertices </a:t>
            </a:r>
            <a:r>
              <a:rPr lang="en-US" sz="2700" b="1" smtClean="0">
                <a:latin typeface="Times New Roman" charset="0"/>
              </a:rPr>
              <a:t>p</a:t>
            </a:r>
          </a:p>
          <a:p>
            <a:r>
              <a:rPr lang="en-US" sz="2700" smtClean="0"/>
              <a:t>The difficult part is how to form a desired transformation from the specifications in the application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Order of Transformations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Note that matrix on the right is the first applied</a:t>
            </a:r>
          </a:p>
          <a:p>
            <a:pPr>
              <a:lnSpc>
                <a:spcPct val="90000"/>
              </a:lnSpc>
            </a:pPr>
            <a:r>
              <a:rPr lang="en-US" smtClean="0"/>
              <a:t>Mathematically, the following are equivalent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latin typeface="Times New Roman" charset="0"/>
              </a:rPr>
              <a:t>        p</a:t>
            </a:r>
            <a:r>
              <a:rPr lang="en-US" smtClean="0">
                <a:latin typeface="Times New Roman" charset="0"/>
              </a:rPr>
              <a:t>’ = </a:t>
            </a:r>
            <a:r>
              <a:rPr lang="en-US" b="1" smtClean="0">
                <a:latin typeface="Times New Roman" charset="0"/>
              </a:rPr>
              <a:t>ABCp</a:t>
            </a:r>
            <a:r>
              <a:rPr lang="en-US" smtClean="0">
                <a:latin typeface="Times New Roman" charset="0"/>
              </a:rPr>
              <a:t> = </a:t>
            </a:r>
            <a:r>
              <a:rPr lang="en-US" b="1" smtClean="0">
                <a:latin typeface="Times New Roman" charset="0"/>
              </a:rPr>
              <a:t>A</a:t>
            </a:r>
            <a:r>
              <a:rPr lang="en-US" smtClean="0">
                <a:latin typeface="Times New Roman" charset="0"/>
              </a:rPr>
              <a:t>(</a:t>
            </a:r>
            <a:r>
              <a:rPr lang="en-US" b="1" smtClean="0">
                <a:latin typeface="Times New Roman" charset="0"/>
              </a:rPr>
              <a:t>B</a:t>
            </a:r>
            <a:r>
              <a:rPr lang="en-US" smtClean="0">
                <a:latin typeface="Times New Roman" charset="0"/>
              </a:rPr>
              <a:t>(</a:t>
            </a:r>
            <a:r>
              <a:rPr lang="en-US" b="1" smtClean="0">
                <a:latin typeface="Times New Roman" charset="0"/>
              </a:rPr>
              <a:t>Cp</a:t>
            </a:r>
            <a:r>
              <a:rPr lang="en-US" smtClean="0">
                <a:latin typeface="Times New Roman" charset="0"/>
              </a:rPr>
              <a:t>))</a:t>
            </a:r>
          </a:p>
          <a:p>
            <a:pPr>
              <a:lnSpc>
                <a:spcPct val="90000"/>
              </a:lnSpc>
            </a:pPr>
            <a:r>
              <a:rPr lang="en-US" smtClean="0"/>
              <a:t>Note many references use column matrices to represent points. In terms of column matrices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latin typeface="Times New Roman" charset="0"/>
              </a:rPr>
              <a:t>         p</a:t>
            </a:r>
            <a:r>
              <a:rPr lang="en-US" baseline="30000" smtClean="0">
                <a:latin typeface="Times New Roman" charset="0"/>
              </a:rPr>
              <a:t>’T</a:t>
            </a:r>
            <a:r>
              <a:rPr lang="en-US" smtClean="0">
                <a:latin typeface="Times New Roman" charset="0"/>
              </a:rPr>
              <a:t> = </a:t>
            </a:r>
            <a:r>
              <a:rPr lang="en-US" b="1" smtClean="0">
                <a:latin typeface="Times New Roman" charset="0"/>
              </a:rPr>
              <a:t>p</a:t>
            </a:r>
            <a:r>
              <a:rPr lang="en-US" baseline="30000" smtClean="0">
                <a:latin typeface="Times New Roman" charset="0"/>
              </a:rPr>
              <a:t>T</a:t>
            </a:r>
            <a:r>
              <a:rPr lang="en-US" b="1" smtClean="0">
                <a:latin typeface="Times New Roman" charset="0"/>
              </a:rPr>
              <a:t>C</a:t>
            </a:r>
            <a:r>
              <a:rPr lang="en-US" baseline="30000" smtClean="0">
                <a:latin typeface="Times New Roman" charset="0"/>
              </a:rPr>
              <a:t>T</a:t>
            </a:r>
            <a:r>
              <a:rPr lang="en-US" b="1" smtClean="0">
                <a:latin typeface="Times New Roman" charset="0"/>
              </a:rPr>
              <a:t>B</a:t>
            </a:r>
            <a:r>
              <a:rPr lang="en-US" baseline="30000" smtClean="0">
                <a:latin typeface="Times New Roman" charset="0"/>
              </a:rPr>
              <a:t>T</a:t>
            </a:r>
            <a:r>
              <a:rPr lang="en-US" b="1" smtClean="0">
                <a:latin typeface="Times New Roman" charset="0"/>
              </a:rPr>
              <a:t>A</a:t>
            </a:r>
            <a:r>
              <a:rPr lang="en-US" baseline="30000" smtClean="0">
                <a:latin typeface="Times New Roman" charset="0"/>
              </a:rPr>
              <a:t>T</a:t>
            </a:r>
            <a:endParaRPr lang="en-US" smtClean="0">
              <a:latin typeface="Times New Roman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Rotation About the Origin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>
          <a:xfrm>
            <a:off x="7010400" y="4343400"/>
            <a:ext cx="381000" cy="381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Symbol" charset="2"/>
              </a:rPr>
              <a:t>q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638800" y="4267200"/>
            <a:ext cx="2286000" cy="1905000"/>
            <a:chOff x="1344" y="1392"/>
            <a:chExt cx="1824" cy="1680"/>
          </a:xfrm>
        </p:grpSpPr>
        <p:sp>
          <p:nvSpPr>
            <p:cNvPr id="34831" name="Line 4"/>
            <p:cNvSpPr>
              <a:spLocks noChangeShapeType="1"/>
            </p:cNvSpPr>
            <p:nvPr/>
          </p:nvSpPr>
          <p:spPr bwMode="auto">
            <a:xfrm flipV="1">
              <a:off x="1824" y="1680"/>
              <a:ext cx="1248" cy="81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4832" name="AutoShape 5"/>
            <p:cNvSpPr>
              <a:spLocks noChangeArrowheads="1"/>
            </p:cNvSpPr>
            <p:nvPr/>
          </p:nvSpPr>
          <p:spPr bwMode="auto">
            <a:xfrm flipH="1">
              <a:off x="2400" y="1776"/>
              <a:ext cx="288" cy="624"/>
            </a:xfrm>
            <a:custGeom>
              <a:avLst/>
              <a:gdLst>
                <a:gd name="T0" fmla="*/ 2 w 21600"/>
                <a:gd name="T1" fmla="*/ 0 h 21600"/>
                <a:gd name="T2" fmla="*/ 0 w 21600"/>
                <a:gd name="T3" fmla="*/ 9 h 21600"/>
                <a:gd name="T4" fmla="*/ 2 w 21600"/>
                <a:gd name="T5" fmla="*/ 5 h 21600"/>
                <a:gd name="T6" fmla="*/ 4 w 21600"/>
                <a:gd name="T7" fmla="*/ 9 h 21600"/>
                <a:gd name="T8" fmla="*/ 3 w 21600"/>
                <a:gd name="T9" fmla="*/ 14 h 21600"/>
                <a:gd name="T10" fmla="*/ 2 w 21600"/>
                <a:gd name="T11" fmla="*/ 9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50 w 21600"/>
                <a:gd name="T19" fmla="*/ 3150 h 21600"/>
                <a:gd name="T20" fmla="*/ 18450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965" y="5399"/>
                    <a:pt x="5613" y="7591"/>
                    <a:pt x="5413" y="10419"/>
                  </a:cubicBezTo>
                  <a:lnTo>
                    <a:pt x="26" y="10038"/>
                  </a:lnTo>
                  <a:cubicBezTo>
                    <a:pt x="426" y="4383"/>
                    <a:pt x="5130" y="-1"/>
                    <a:pt x="10800" y="0"/>
                  </a:cubicBezTo>
                  <a:cubicBezTo>
                    <a:pt x="16764" y="0"/>
                    <a:pt x="21599" y="4835"/>
                    <a:pt x="21599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4833" name="Line 6"/>
            <p:cNvSpPr>
              <a:spLocks noChangeShapeType="1"/>
            </p:cNvSpPr>
            <p:nvPr/>
          </p:nvSpPr>
          <p:spPr bwMode="auto">
            <a:xfrm>
              <a:off x="1824" y="2496"/>
              <a:ext cx="13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sm" len="sm"/>
            </a:ln>
          </p:spPr>
          <p:txBody>
            <a:bodyPr anchor="ctr" anchorCtr="1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4834" name="Line 7"/>
            <p:cNvSpPr>
              <a:spLocks noChangeShapeType="1"/>
            </p:cNvSpPr>
            <p:nvPr/>
          </p:nvSpPr>
          <p:spPr bwMode="auto">
            <a:xfrm flipV="1">
              <a:off x="1824" y="1392"/>
              <a:ext cx="0" cy="110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sm" len="sm"/>
            </a:ln>
          </p:spPr>
          <p:txBody>
            <a:bodyPr anchor="ctr" anchorCtr="1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4835" name="Line 8"/>
            <p:cNvSpPr>
              <a:spLocks noChangeShapeType="1"/>
            </p:cNvSpPr>
            <p:nvPr/>
          </p:nvSpPr>
          <p:spPr bwMode="auto">
            <a:xfrm flipH="1">
              <a:off x="1344" y="2496"/>
              <a:ext cx="480" cy="576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sm" len="sm"/>
            </a:ln>
          </p:spPr>
          <p:txBody>
            <a:bodyPr anchor="ctr" anchorCtr="1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34823" name="Text Box 11"/>
          <p:cNvSpPr txBox="1">
            <a:spLocks noChangeArrowheads="1"/>
          </p:cNvSpPr>
          <p:nvPr/>
        </p:nvSpPr>
        <p:spPr bwMode="auto">
          <a:xfrm>
            <a:off x="7924800" y="5181600"/>
            <a:ext cx="30008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34824" name="Text Box 12"/>
          <p:cNvSpPr txBox="1">
            <a:spLocks noChangeArrowheads="1"/>
          </p:cNvSpPr>
          <p:nvPr/>
        </p:nvSpPr>
        <p:spPr bwMode="auto">
          <a:xfrm>
            <a:off x="5257800" y="5943600"/>
            <a:ext cx="30008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34825" name="Text Box 13"/>
          <p:cNvSpPr txBox="1">
            <a:spLocks noChangeArrowheads="1"/>
          </p:cNvSpPr>
          <p:nvPr/>
        </p:nvSpPr>
        <p:spPr bwMode="auto">
          <a:xfrm>
            <a:off x="6096000" y="3810000"/>
            <a:ext cx="30008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34826" name="Text Box 14"/>
          <p:cNvSpPr txBox="1">
            <a:spLocks noChangeArrowheads="1"/>
          </p:cNvSpPr>
          <p:nvPr/>
        </p:nvSpPr>
        <p:spPr bwMode="auto">
          <a:xfrm>
            <a:off x="8001000" y="4191000"/>
            <a:ext cx="30008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34827" name="Text Box 15"/>
          <p:cNvSpPr txBox="1">
            <a:spLocks noChangeArrowheads="1"/>
          </p:cNvSpPr>
          <p:nvPr/>
        </p:nvSpPr>
        <p:spPr bwMode="auto">
          <a:xfrm>
            <a:off x="1817494" y="1747838"/>
            <a:ext cx="4583306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A rotation by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 about an arbitrary axis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can be decomposed into the concatenation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of rotations about the </a:t>
            </a:r>
            <a:r>
              <a:rPr lang="en-US" i="1" dirty="0">
                <a:solidFill>
                  <a:schemeClr val="bg1"/>
                </a:solidFill>
                <a:latin typeface="Arial" charset="0"/>
              </a:rPr>
              <a:t>x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en-US" i="1" dirty="0">
                <a:solidFill>
                  <a:schemeClr val="bg1"/>
                </a:solidFill>
                <a:latin typeface="Arial" charset="0"/>
              </a:rPr>
              <a:t>y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, and </a:t>
            </a:r>
            <a:r>
              <a:rPr lang="en-US" i="1" dirty="0">
                <a:solidFill>
                  <a:schemeClr val="bg1"/>
                </a:solidFill>
                <a:latin typeface="Arial" charset="0"/>
              </a:rPr>
              <a:t>z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 axes</a:t>
            </a:r>
          </a:p>
        </p:txBody>
      </p:sp>
      <p:sp>
        <p:nvSpPr>
          <p:cNvPr id="34828" name="Text Box 16"/>
          <p:cNvSpPr txBox="1">
            <a:spLocks noChangeArrowheads="1"/>
          </p:cNvSpPr>
          <p:nvPr/>
        </p:nvSpPr>
        <p:spPr bwMode="auto">
          <a:xfrm>
            <a:off x="1371600" y="3276600"/>
            <a:ext cx="4807726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 b="1" dirty="0">
                <a:solidFill>
                  <a:schemeClr val="bg1"/>
                </a:solidFill>
              </a:rPr>
              <a:t>R</a:t>
            </a:r>
            <a:r>
              <a:rPr lang="en-US" sz="3100" dirty="0">
                <a:solidFill>
                  <a:schemeClr val="bg1"/>
                </a:solidFill>
              </a:rPr>
              <a:t>(</a:t>
            </a:r>
            <a:r>
              <a:rPr lang="en-US" sz="3100" dirty="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sz="3100" dirty="0">
                <a:solidFill>
                  <a:schemeClr val="bg1"/>
                </a:solidFill>
              </a:rPr>
              <a:t>) = </a:t>
            </a:r>
            <a:r>
              <a:rPr lang="en-US" sz="3100" b="1" dirty="0" err="1">
                <a:solidFill>
                  <a:schemeClr val="bg1"/>
                </a:solidFill>
              </a:rPr>
              <a:t>R</a:t>
            </a:r>
            <a:r>
              <a:rPr lang="en-US" sz="3100" baseline="-25000" dirty="0" err="1">
                <a:solidFill>
                  <a:schemeClr val="bg1"/>
                </a:solidFill>
              </a:rPr>
              <a:t>z</a:t>
            </a:r>
            <a:r>
              <a:rPr lang="en-US" sz="3100" dirty="0">
                <a:solidFill>
                  <a:schemeClr val="bg1"/>
                </a:solidFill>
              </a:rPr>
              <a:t>(</a:t>
            </a:r>
            <a:r>
              <a:rPr lang="en-US" sz="3100" dirty="0" err="1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sz="3100" baseline="-25000" dirty="0" err="1">
                <a:solidFill>
                  <a:schemeClr val="bg1"/>
                </a:solidFill>
              </a:rPr>
              <a:t>z</a:t>
            </a:r>
            <a:r>
              <a:rPr lang="en-US" sz="3100" dirty="0">
                <a:solidFill>
                  <a:schemeClr val="bg1"/>
                </a:solidFill>
              </a:rPr>
              <a:t>) </a:t>
            </a:r>
            <a:r>
              <a:rPr lang="en-US" sz="3100" b="1" dirty="0" err="1">
                <a:solidFill>
                  <a:schemeClr val="bg1"/>
                </a:solidFill>
              </a:rPr>
              <a:t>R</a:t>
            </a:r>
            <a:r>
              <a:rPr lang="en-US" sz="3100" baseline="-25000" dirty="0" err="1">
                <a:solidFill>
                  <a:schemeClr val="bg1"/>
                </a:solidFill>
              </a:rPr>
              <a:t>y</a:t>
            </a:r>
            <a:r>
              <a:rPr lang="en-US" sz="3100" dirty="0">
                <a:solidFill>
                  <a:schemeClr val="bg1"/>
                </a:solidFill>
              </a:rPr>
              <a:t>(</a:t>
            </a:r>
            <a:r>
              <a:rPr lang="en-US" sz="3100" dirty="0" err="1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sz="3100" baseline="-25000" dirty="0" err="1">
                <a:solidFill>
                  <a:schemeClr val="bg1"/>
                </a:solidFill>
              </a:rPr>
              <a:t>y</a:t>
            </a:r>
            <a:r>
              <a:rPr lang="en-US" sz="3100" dirty="0">
                <a:solidFill>
                  <a:schemeClr val="bg1"/>
                </a:solidFill>
              </a:rPr>
              <a:t>) </a:t>
            </a:r>
            <a:r>
              <a:rPr lang="en-US" sz="3100" b="1" dirty="0">
                <a:solidFill>
                  <a:schemeClr val="bg1"/>
                </a:solidFill>
              </a:rPr>
              <a:t>R</a:t>
            </a:r>
            <a:r>
              <a:rPr lang="en-US" sz="3100" baseline="-25000" dirty="0">
                <a:solidFill>
                  <a:schemeClr val="bg1"/>
                </a:solidFill>
              </a:rPr>
              <a:t>x</a:t>
            </a:r>
            <a:r>
              <a:rPr lang="en-US" sz="3100" dirty="0">
                <a:solidFill>
                  <a:schemeClr val="bg1"/>
                </a:solidFill>
              </a:rPr>
              <a:t>(</a:t>
            </a:r>
            <a:r>
              <a:rPr lang="en-US" sz="3100" dirty="0" err="1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sz="3100" baseline="-25000" dirty="0" err="1">
                <a:solidFill>
                  <a:schemeClr val="bg1"/>
                </a:solidFill>
              </a:rPr>
              <a:t>x</a:t>
            </a:r>
            <a:r>
              <a:rPr lang="en-US" sz="3100" dirty="0">
                <a:solidFill>
                  <a:schemeClr val="bg1"/>
                </a:solidFill>
              </a:rPr>
              <a:t>) </a:t>
            </a:r>
          </a:p>
        </p:txBody>
      </p:sp>
      <p:sp>
        <p:nvSpPr>
          <p:cNvPr id="34829" name="Text Box 18"/>
          <p:cNvSpPr txBox="1">
            <a:spLocks noChangeArrowheads="1"/>
          </p:cNvSpPr>
          <p:nvPr/>
        </p:nvSpPr>
        <p:spPr bwMode="auto">
          <a:xfrm>
            <a:off x="838200" y="4419600"/>
            <a:ext cx="5363969" cy="5078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700" dirty="0" err="1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sz="2700" baseline="-25000" dirty="0" err="1">
                <a:solidFill>
                  <a:schemeClr val="bg1"/>
                </a:solidFill>
              </a:rPr>
              <a:t>x</a:t>
            </a:r>
            <a:r>
              <a:rPr lang="en-US" sz="2700" baseline="-250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sz="2700" baseline="-25000" dirty="0" err="1">
                <a:solidFill>
                  <a:schemeClr val="bg1"/>
                </a:solidFill>
              </a:rPr>
              <a:t>y</a:t>
            </a:r>
            <a:r>
              <a:rPr lang="en-US" sz="2700" baseline="-250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sz="2700" baseline="-25000" dirty="0" err="1">
                <a:solidFill>
                  <a:schemeClr val="bg1"/>
                </a:solidFill>
              </a:rPr>
              <a:t>z</a:t>
            </a:r>
            <a:r>
              <a:rPr lang="en-US" sz="2700" baseline="-250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are called the Euler angles</a:t>
            </a:r>
          </a:p>
        </p:txBody>
      </p:sp>
      <p:sp>
        <p:nvSpPr>
          <p:cNvPr id="34830" name="Text Box 19"/>
          <p:cNvSpPr txBox="1">
            <a:spLocks noChangeArrowheads="1"/>
          </p:cNvSpPr>
          <p:nvPr/>
        </p:nvSpPr>
        <p:spPr bwMode="auto">
          <a:xfrm>
            <a:off x="914400" y="5029200"/>
            <a:ext cx="442525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Note that rotations do not commute</a:t>
            </a:r>
          </a:p>
          <a:p>
            <a:r>
              <a:rPr lang="en-US" dirty="0">
                <a:solidFill>
                  <a:schemeClr val="bg1"/>
                </a:solidFill>
              </a:rPr>
              <a:t>We can use rotations in another order but</a:t>
            </a:r>
          </a:p>
          <a:p>
            <a:r>
              <a:rPr lang="en-US" dirty="0">
                <a:solidFill>
                  <a:schemeClr val="bg1"/>
                </a:solidFill>
              </a:rPr>
              <a:t>with different angles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Rotation About a Fixed Point other than the Origin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smtClean="0"/>
              <a:t>Move fixed point to origin</a:t>
            </a:r>
          </a:p>
          <a:p>
            <a:pPr>
              <a:buFontTx/>
              <a:buNone/>
            </a:pPr>
            <a:r>
              <a:rPr lang="en-US" sz="2700" smtClean="0"/>
              <a:t>Rotate</a:t>
            </a:r>
          </a:p>
          <a:p>
            <a:pPr>
              <a:buFontTx/>
              <a:buNone/>
            </a:pPr>
            <a:r>
              <a:rPr lang="en-US" sz="2700" smtClean="0"/>
              <a:t>Move fixed point back</a:t>
            </a:r>
          </a:p>
          <a:p>
            <a:pPr>
              <a:buFontTx/>
              <a:buNone/>
            </a:pPr>
            <a:r>
              <a:rPr lang="en-US" sz="2700" b="1" smtClean="0">
                <a:latin typeface="Times New Roman" charset="0"/>
              </a:rPr>
              <a:t>M</a:t>
            </a:r>
            <a:r>
              <a:rPr lang="en-US" sz="2700" smtClean="0">
                <a:latin typeface="Times New Roman" charset="0"/>
              </a:rPr>
              <a:t> = </a:t>
            </a:r>
            <a:r>
              <a:rPr lang="en-US" sz="2700" b="1" smtClean="0">
                <a:latin typeface="Times New Roman" charset="0"/>
              </a:rPr>
              <a:t>T</a:t>
            </a:r>
            <a:r>
              <a:rPr lang="en-US" sz="2700" smtClean="0">
                <a:latin typeface="Times New Roman" charset="0"/>
              </a:rPr>
              <a:t>(p</a:t>
            </a:r>
            <a:r>
              <a:rPr lang="en-US" sz="2700" baseline="-25000" smtClean="0">
                <a:latin typeface="Times New Roman" charset="0"/>
              </a:rPr>
              <a:t>f</a:t>
            </a:r>
            <a:r>
              <a:rPr lang="en-US" sz="2700" smtClean="0">
                <a:latin typeface="Times New Roman" charset="0"/>
              </a:rPr>
              <a:t>) </a:t>
            </a:r>
            <a:r>
              <a:rPr lang="en-US" sz="2700" b="1" smtClean="0">
                <a:latin typeface="Times New Roman" charset="0"/>
              </a:rPr>
              <a:t>R</a:t>
            </a:r>
            <a:r>
              <a:rPr lang="en-US" sz="2700" smtClean="0">
                <a:latin typeface="Times New Roman" charset="0"/>
              </a:rPr>
              <a:t>(</a:t>
            </a:r>
            <a:r>
              <a:rPr lang="en-US" sz="2700" smtClean="0">
                <a:latin typeface="Symbol" charset="2"/>
              </a:rPr>
              <a:t>q</a:t>
            </a:r>
            <a:r>
              <a:rPr lang="en-US" sz="2700" smtClean="0">
                <a:latin typeface="Times New Roman" charset="0"/>
              </a:rPr>
              <a:t>) </a:t>
            </a:r>
            <a:r>
              <a:rPr lang="en-US" sz="2700" b="1" smtClean="0">
                <a:latin typeface="Times New Roman" charset="0"/>
              </a:rPr>
              <a:t>T</a:t>
            </a:r>
            <a:r>
              <a:rPr lang="en-US" sz="2700" smtClean="0">
                <a:latin typeface="Times New Roman" charset="0"/>
              </a:rPr>
              <a:t>(-p</a:t>
            </a:r>
            <a:r>
              <a:rPr lang="en-US" sz="2700" baseline="-25000" smtClean="0">
                <a:latin typeface="Times New Roman" charset="0"/>
              </a:rPr>
              <a:t>f</a:t>
            </a:r>
            <a:r>
              <a:rPr lang="en-US" sz="2700" smtClean="0">
                <a:latin typeface="Times New Roman" charset="0"/>
              </a:rPr>
              <a:t>)</a:t>
            </a:r>
          </a:p>
        </p:txBody>
      </p:sp>
      <p:pic>
        <p:nvPicPr>
          <p:cNvPr id="35846" name="Picture 5" descr="\\Angel\BOOK\OpenGL\Paul Final\Art\jpeg\AN04F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962400"/>
            <a:ext cx="7745413" cy="221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Instancing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modeling, we often start with a simple object centered at the origin, oriented with the axis, and at a standard size</a:t>
            </a:r>
          </a:p>
          <a:p>
            <a:r>
              <a:rPr lang="en-US" smtClean="0"/>
              <a:t>We apply an </a:t>
            </a:r>
            <a:r>
              <a:rPr lang="en-US" i="1" smtClean="0"/>
              <a:t>instance transformation</a:t>
            </a:r>
            <a:r>
              <a:rPr lang="en-US" smtClean="0"/>
              <a:t> to its vertices to </a:t>
            </a:r>
          </a:p>
          <a:p>
            <a:pPr>
              <a:buFontTx/>
              <a:buNone/>
            </a:pPr>
            <a:r>
              <a:rPr lang="en-US" sz="2700" smtClean="0"/>
              <a:t>		Scale </a:t>
            </a:r>
          </a:p>
          <a:p>
            <a:pPr>
              <a:buFontTx/>
              <a:buNone/>
            </a:pPr>
            <a:r>
              <a:rPr lang="en-US" sz="2700" smtClean="0"/>
              <a:t>		Orient</a:t>
            </a:r>
          </a:p>
          <a:p>
            <a:pPr>
              <a:buFontTx/>
              <a:buNone/>
            </a:pPr>
            <a:r>
              <a:rPr lang="en-US" sz="2700" smtClean="0"/>
              <a:t>		Locate </a:t>
            </a:r>
          </a:p>
        </p:txBody>
      </p:sp>
      <p:pic>
        <p:nvPicPr>
          <p:cNvPr id="36870" name="Picture 5" descr="\\Angel\BOOK\OpenGL\Paul Final\Art\jpeg\AN04F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4286250"/>
            <a:ext cx="2667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Shear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Helpful to add one more basic transformation</a:t>
            </a:r>
          </a:p>
          <a:p>
            <a:r>
              <a:rPr lang="en-US" sz="2700" smtClean="0"/>
              <a:t>Equivalent to pulling faces in opposite directions</a:t>
            </a:r>
          </a:p>
        </p:txBody>
      </p:sp>
      <p:pic>
        <p:nvPicPr>
          <p:cNvPr id="37894" name="Picture 7" descr="\\Angel\BOOK\OpenGL\Paul Final\Art\jpeg\AN04F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048000"/>
            <a:ext cx="4621213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Shear Matrix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Consider simple shear along </a:t>
            </a:r>
            <a:r>
              <a:rPr lang="en-US" i="1" smtClean="0">
                <a:latin typeface="Times New Roman" charset="0"/>
              </a:rPr>
              <a:t>x</a:t>
            </a:r>
            <a:r>
              <a:rPr lang="en-US" smtClean="0"/>
              <a:t> axis</a:t>
            </a:r>
          </a:p>
        </p:txBody>
      </p:sp>
      <p:pic>
        <p:nvPicPr>
          <p:cNvPr id="38919" name="Picture 4" descr="\\Angel\BOOK\OpenGL\Paul Final\Art\jpeg\AN04F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133600"/>
            <a:ext cx="2036763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1828800" y="2514600"/>
            <a:ext cx="1655646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x’ = x + y cot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</a:p>
          <a:p>
            <a:r>
              <a:rPr lang="en-US" dirty="0">
                <a:solidFill>
                  <a:schemeClr val="bg1"/>
                </a:solidFill>
              </a:rPr>
              <a:t>y’ = y</a:t>
            </a:r>
          </a:p>
          <a:p>
            <a:r>
              <a:rPr lang="en-US" dirty="0">
                <a:solidFill>
                  <a:schemeClr val="bg1"/>
                </a:solidFill>
              </a:rPr>
              <a:t>z’ = z</a:t>
            </a: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2924175" y="3886200"/>
          <a:ext cx="2638425" cy="2159000"/>
        </p:xfrm>
        <a:graphic>
          <a:graphicData uri="http://schemas.openxmlformats.org/presentationml/2006/ole">
            <p:oleObj spid="_x0000_s43010" name="Equation" r:id="rId4" imgW="1117440" imgH="914400" progId="Equation.3">
              <p:embed/>
            </p:oleObj>
          </a:graphicData>
        </a:graphic>
      </p:graphicFrame>
      <p:sp>
        <p:nvSpPr>
          <p:cNvPr id="38921" name="Text Box 7"/>
          <p:cNvSpPr txBox="1">
            <a:spLocks noChangeArrowheads="1"/>
          </p:cNvSpPr>
          <p:nvPr/>
        </p:nvSpPr>
        <p:spPr bwMode="auto">
          <a:xfrm>
            <a:off x="1681163" y="4597400"/>
            <a:ext cx="1249362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H</a:t>
            </a:r>
            <a:r>
              <a:rPr lang="en-US" sz="2800">
                <a:solidFill>
                  <a:schemeClr val="bg1"/>
                </a:solidFill>
              </a:rPr>
              <a:t>(</a:t>
            </a:r>
            <a:r>
              <a:rPr lang="en-US" sz="280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sz="2800">
                <a:solidFill>
                  <a:schemeClr val="bg1"/>
                </a:solidFill>
              </a:rPr>
              <a:t>) =</a:t>
            </a:r>
            <a:r>
              <a:rPr lang="en-US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Representation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Until now we have been able to work with geometric entities without using any frame of reference, such as a coordinate system</a:t>
            </a:r>
          </a:p>
          <a:p>
            <a:r>
              <a:rPr lang="en-US" dirty="0" smtClean="0"/>
              <a:t>Need a frame of reference to relate points and objects to our physical world. </a:t>
            </a:r>
          </a:p>
          <a:p>
            <a:pPr lvl="1"/>
            <a:r>
              <a:rPr lang="en-US" dirty="0" smtClean="0"/>
              <a:t>For example, where is a point? </a:t>
            </a:r>
          </a:p>
          <a:p>
            <a:pPr lvl="2"/>
            <a:r>
              <a:rPr lang="en-US" dirty="0" smtClean="0"/>
              <a:t>Can’t answer without a reference system</a:t>
            </a:r>
          </a:p>
          <a:p>
            <a:pPr lvl="1"/>
            <a:r>
              <a:rPr lang="en-US" dirty="0" smtClean="0"/>
              <a:t>World coordinates</a:t>
            </a:r>
          </a:p>
          <a:p>
            <a:pPr lvl="1"/>
            <a:r>
              <a:rPr lang="en-US" dirty="0" smtClean="0"/>
              <a:t>Camera coordinates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Coordinate Systems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Consider a basis 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dirty="0" smtClean="0">
                <a:latin typeface="Times New Roman" charset="0"/>
              </a:rPr>
              <a:t>, 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dirty="0" smtClean="0">
                <a:latin typeface="Times New Roman" charset="0"/>
              </a:rPr>
              <a:t>,…., </a:t>
            </a:r>
            <a:r>
              <a:rPr lang="en-US" sz="2700" i="1" dirty="0" err="1" smtClean="0">
                <a:latin typeface="Times New Roman" charset="0"/>
              </a:rPr>
              <a:t>v</a:t>
            </a:r>
            <a:r>
              <a:rPr lang="en-US" sz="2700" baseline="-25000" dirty="0" err="1" smtClean="0">
                <a:latin typeface="Times New Roman" charset="0"/>
              </a:rPr>
              <a:t>n</a:t>
            </a:r>
            <a:endParaRPr lang="en-US" sz="2700" baseline="-25000" dirty="0" smtClean="0">
              <a:latin typeface="Times New Roman" charset="0"/>
            </a:endParaRPr>
          </a:p>
          <a:p>
            <a:r>
              <a:rPr lang="en-US" sz="2700" dirty="0" smtClean="0"/>
              <a:t>A vector is written </a:t>
            </a:r>
            <a:r>
              <a:rPr lang="en-US" sz="2700" i="1" dirty="0" smtClean="0">
                <a:latin typeface="Times New Roman" charset="0"/>
              </a:rPr>
              <a:t>v=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i="1" dirty="0" smtClean="0">
                <a:latin typeface="Times New Roman" charset="0"/>
              </a:rPr>
              <a:t>+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+….+</a:t>
            </a:r>
            <a:r>
              <a:rPr lang="en-US" sz="2700" dirty="0" err="1" smtClean="0">
                <a:latin typeface="Symbol" charset="2"/>
              </a:rPr>
              <a:t>a</a:t>
            </a:r>
            <a:r>
              <a:rPr lang="en-US" sz="2700" baseline="-25000" dirty="0" err="1" smtClean="0">
                <a:latin typeface="Times New Roman" charset="0"/>
              </a:rPr>
              <a:t>n</a:t>
            </a:r>
            <a:r>
              <a:rPr lang="en-US" sz="2700" i="1" dirty="0" err="1" smtClean="0">
                <a:latin typeface="Times New Roman" charset="0"/>
              </a:rPr>
              <a:t>v</a:t>
            </a:r>
            <a:r>
              <a:rPr lang="en-US" sz="2700" baseline="-25000" dirty="0" err="1" smtClean="0">
                <a:latin typeface="Times New Roman" charset="0"/>
              </a:rPr>
              <a:t>n</a:t>
            </a:r>
            <a:endParaRPr lang="en-US" sz="2700" baseline="-25000" dirty="0" smtClean="0">
              <a:latin typeface="Times New Roman" charset="0"/>
            </a:endParaRPr>
          </a:p>
          <a:p>
            <a:r>
              <a:rPr lang="en-US" sz="2700" dirty="0" smtClean="0"/>
              <a:t>The list of scalars </a:t>
            </a:r>
            <a:r>
              <a:rPr lang="en-US" sz="2700" dirty="0" smtClean="0">
                <a:latin typeface="Times New Roman" charset="0"/>
              </a:rPr>
              <a:t>{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1</a:t>
            </a:r>
            <a:r>
              <a:rPr lang="en-US" sz="2700" i="1" dirty="0" smtClean="0">
                <a:latin typeface="Times New Roman" charset="0"/>
              </a:rPr>
              <a:t>,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2</a:t>
            </a:r>
            <a:r>
              <a:rPr lang="en-US" sz="2700" i="1" dirty="0" smtClean="0">
                <a:latin typeface="Times New Roman" charset="0"/>
              </a:rPr>
              <a:t>,</a:t>
            </a:r>
            <a:r>
              <a:rPr lang="en-US" sz="2700" dirty="0" smtClean="0">
                <a:latin typeface="Times New Roman" charset="0"/>
              </a:rPr>
              <a:t> ….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baseline="-25000" dirty="0" smtClean="0">
                <a:latin typeface="Times New Roman" charset="0"/>
              </a:rPr>
              <a:t>n</a:t>
            </a:r>
            <a:r>
              <a:rPr lang="en-US" sz="2700" dirty="0" smtClean="0">
                <a:latin typeface="Times New Roman" charset="0"/>
              </a:rPr>
              <a:t>}</a:t>
            </a:r>
            <a:r>
              <a:rPr lang="en-US" sz="2700" dirty="0" smtClean="0"/>
              <a:t>is the </a:t>
            </a:r>
            <a:r>
              <a:rPr lang="en-US" sz="2700" i="1" dirty="0" smtClean="0"/>
              <a:t>representation </a:t>
            </a:r>
            <a:r>
              <a:rPr lang="en-US" sz="2700" dirty="0" smtClean="0"/>
              <a:t>of</a:t>
            </a:r>
            <a:r>
              <a:rPr lang="en-US" sz="2700" i="1" dirty="0" smtClean="0"/>
              <a:t> </a:t>
            </a:r>
            <a:r>
              <a:rPr lang="en-US" sz="2700" i="1" dirty="0" smtClean="0">
                <a:latin typeface="Times New Roman" charset="0"/>
              </a:rPr>
              <a:t>v</a:t>
            </a:r>
            <a:r>
              <a:rPr lang="en-US" sz="2700" i="1" dirty="0" smtClean="0"/>
              <a:t> </a:t>
            </a:r>
            <a:r>
              <a:rPr lang="en-US" sz="2700" dirty="0" smtClean="0"/>
              <a:t>with respect to the given basis</a:t>
            </a:r>
          </a:p>
          <a:p>
            <a:r>
              <a:rPr lang="en-US" sz="2700" dirty="0" smtClean="0"/>
              <a:t>We can write the representation as a row or column array of scalars</a:t>
            </a:r>
            <a:endParaRPr lang="en-US" sz="2700" baseline="-25000" dirty="0" smtClean="0"/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2305050" y="5038725"/>
            <a:ext cx="3249613" cy="565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</a:t>
            </a:r>
            <a:r>
              <a:rPr lang="en-US" dirty="0">
                <a:solidFill>
                  <a:schemeClr val="bg1"/>
                </a:solidFill>
              </a:rPr>
              <a:t>=[</a:t>
            </a:r>
            <a:r>
              <a:rPr lang="en-US" sz="31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3100" baseline="-25000" dirty="0">
                <a:solidFill>
                  <a:schemeClr val="bg1"/>
                </a:solidFill>
              </a:rPr>
              <a:t>1</a:t>
            </a:r>
            <a:r>
              <a:rPr lang="en-US" sz="3100" i="1" dirty="0">
                <a:solidFill>
                  <a:schemeClr val="bg1"/>
                </a:solidFill>
              </a:rPr>
              <a:t>  </a:t>
            </a:r>
            <a:r>
              <a:rPr lang="en-US" sz="31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3100" baseline="-25000" dirty="0">
                <a:solidFill>
                  <a:schemeClr val="bg1"/>
                </a:solidFill>
              </a:rPr>
              <a:t>2</a:t>
            </a:r>
            <a:r>
              <a:rPr lang="en-US" sz="3100" i="1" dirty="0">
                <a:solidFill>
                  <a:schemeClr val="bg1"/>
                </a:solidFill>
              </a:rPr>
              <a:t> </a:t>
            </a:r>
            <a:r>
              <a:rPr lang="en-US" sz="3100" dirty="0">
                <a:solidFill>
                  <a:schemeClr val="bg1"/>
                </a:solidFill>
              </a:rPr>
              <a:t> …. </a:t>
            </a:r>
            <a:r>
              <a:rPr lang="en-US" sz="3100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sz="3100" baseline="-25000" dirty="0">
                <a:solidFill>
                  <a:schemeClr val="bg1"/>
                </a:solidFill>
              </a:rPr>
              <a:t>n</a:t>
            </a:r>
            <a:r>
              <a:rPr lang="en-US" sz="3100" dirty="0">
                <a:solidFill>
                  <a:schemeClr val="bg1"/>
                </a:solidFill>
              </a:rPr>
              <a:t>]</a:t>
            </a:r>
            <a:r>
              <a:rPr lang="en-US" sz="4000" baseline="30000" dirty="0">
                <a:solidFill>
                  <a:schemeClr val="bg1"/>
                </a:solidFill>
              </a:rPr>
              <a:t>T</a:t>
            </a:r>
            <a:r>
              <a:rPr lang="en-US" dirty="0">
                <a:solidFill>
                  <a:schemeClr val="bg1"/>
                </a:solidFill>
              </a:rPr>
              <a:t>=</a:t>
            </a: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5562600" y="4419600"/>
          <a:ext cx="660400" cy="2057400"/>
        </p:xfrm>
        <a:graphic>
          <a:graphicData uri="http://schemas.openxmlformats.org/presentationml/2006/ole">
            <p:oleObj spid="_x0000_s1026" name="Equation" r:id="rId3" imgW="342720" imgH="1066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v=2v</a:t>
            </a:r>
            <a:r>
              <a:rPr lang="en-US" baseline="-25000" dirty="0" smtClean="0">
                <a:latin typeface="Times New Roman" charset="0"/>
              </a:rPr>
              <a:t>1</a:t>
            </a:r>
            <a:r>
              <a:rPr lang="en-US" dirty="0" smtClean="0">
                <a:latin typeface="Times New Roman" charset="0"/>
              </a:rPr>
              <a:t>+3v</a:t>
            </a:r>
            <a:r>
              <a:rPr lang="en-US" baseline="-25000" dirty="0" smtClean="0">
                <a:latin typeface="Times New Roman" charset="0"/>
              </a:rPr>
              <a:t>2</a:t>
            </a:r>
            <a:r>
              <a:rPr lang="en-US" dirty="0" smtClean="0">
                <a:latin typeface="Times New Roman" charset="0"/>
              </a:rPr>
              <a:t>-4v</a:t>
            </a:r>
            <a:r>
              <a:rPr lang="en-US" baseline="-25000" dirty="0" smtClean="0">
                <a:latin typeface="Times New Roman" charset="0"/>
              </a:rPr>
              <a:t>3</a:t>
            </a:r>
          </a:p>
          <a:p>
            <a:r>
              <a:rPr lang="en-US" b="1" dirty="0" smtClean="0">
                <a:latin typeface="Times New Roman" charset="0"/>
              </a:rPr>
              <a:t>a</a:t>
            </a:r>
            <a:r>
              <a:rPr lang="en-US" dirty="0" smtClean="0">
                <a:latin typeface="Times New Roman" charset="0"/>
              </a:rPr>
              <a:t>=[2, 3, –4]</a:t>
            </a:r>
            <a:r>
              <a:rPr lang="en-US" baseline="30000" dirty="0" smtClean="0">
                <a:latin typeface="Times New Roman" charset="0"/>
              </a:rPr>
              <a:t>T</a:t>
            </a:r>
          </a:p>
          <a:p>
            <a:r>
              <a:rPr lang="en-US" dirty="0" smtClean="0"/>
              <a:t>Note that this representation is with respect to a particular basis</a:t>
            </a:r>
          </a:p>
          <a:p>
            <a:r>
              <a:rPr lang="en-US" dirty="0" smtClean="0"/>
              <a:t>For example, in OpenGL we start by representing vectors using the object  basis but later the system needs a representation in terms of the camera or eye basis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Coordinate Systems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is correct?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Both are because vectors have no fixed location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447800" y="2209800"/>
            <a:ext cx="1981200" cy="2209800"/>
            <a:chOff x="912" y="1680"/>
            <a:chExt cx="1248" cy="1392"/>
          </a:xfrm>
        </p:grpSpPr>
        <p:sp>
          <p:nvSpPr>
            <p:cNvPr id="22542" name="Line 4"/>
            <p:cNvSpPr>
              <a:spLocks noChangeShapeType="1"/>
            </p:cNvSpPr>
            <p:nvPr/>
          </p:nvSpPr>
          <p:spPr bwMode="auto">
            <a:xfrm>
              <a:off x="1296" y="2448"/>
              <a:ext cx="86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2543" name="Line 5"/>
            <p:cNvSpPr>
              <a:spLocks noChangeShapeType="1"/>
            </p:cNvSpPr>
            <p:nvPr/>
          </p:nvSpPr>
          <p:spPr bwMode="auto">
            <a:xfrm flipV="1">
              <a:off x="1296" y="1680"/>
              <a:ext cx="0" cy="76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2544" name="Line 6"/>
            <p:cNvSpPr>
              <a:spLocks noChangeShapeType="1"/>
            </p:cNvSpPr>
            <p:nvPr/>
          </p:nvSpPr>
          <p:spPr bwMode="auto">
            <a:xfrm flipH="1">
              <a:off x="912" y="2448"/>
              <a:ext cx="384" cy="62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</p:grpSp>
      <p:sp>
        <p:nvSpPr>
          <p:cNvPr id="22535" name="Line 8"/>
          <p:cNvSpPr>
            <a:spLocks noChangeShapeType="1"/>
          </p:cNvSpPr>
          <p:nvPr/>
        </p:nvSpPr>
        <p:spPr bwMode="auto">
          <a:xfrm flipV="1">
            <a:off x="2514600" y="2590800"/>
            <a:ext cx="106680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2965450" y="2860675"/>
            <a:ext cx="30008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2537" name="Line 11"/>
          <p:cNvSpPr>
            <a:spLocks noChangeShapeType="1"/>
          </p:cNvSpPr>
          <p:nvPr/>
        </p:nvSpPr>
        <p:spPr bwMode="auto">
          <a:xfrm>
            <a:off x="5867400" y="2971800"/>
            <a:ext cx="1371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8" name="Line 12"/>
          <p:cNvSpPr>
            <a:spLocks noChangeShapeType="1"/>
          </p:cNvSpPr>
          <p:nvPr/>
        </p:nvSpPr>
        <p:spPr bwMode="auto">
          <a:xfrm flipV="1">
            <a:off x="5638800" y="2133600"/>
            <a:ext cx="0" cy="1219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9" name="Line 13"/>
          <p:cNvSpPr>
            <a:spLocks noChangeShapeType="1"/>
          </p:cNvSpPr>
          <p:nvPr/>
        </p:nvSpPr>
        <p:spPr bwMode="auto">
          <a:xfrm flipH="1">
            <a:off x="5867400" y="3200400"/>
            <a:ext cx="609600" cy="990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0" name="Line 14"/>
          <p:cNvSpPr>
            <a:spLocks noChangeShapeType="1"/>
          </p:cNvSpPr>
          <p:nvPr/>
        </p:nvSpPr>
        <p:spPr bwMode="auto">
          <a:xfrm flipV="1">
            <a:off x="5181600" y="3276600"/>
            <a:ext cx="106680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1" name="Text Box 15"/>
          <p:cNvSpPr txBox="1">
            <a:spLocks noChangeArrowheads="1"/>
          </p:cNvSpPr>
          <p:nvPr/>
        </p:nvSpPr>
        <p:spPr bwMode="auto">
          <a:xfrm>
            <a:off x="5181600" y="3352800"/>
            <a:ext cx="30008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Frames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coordinate system is insufficient to represent points</a:t>
            </a:r>
          </a:p>
          <a:p>
            <a:r>
              <a:rPr lang="en-US" smtClean="0"/>
              <a:t>If we work in an affine space we can add a single point, the </a:t>
            </a:r>
            <a:r>
              <a:rPr lang="en-US" i="1" smtClean="0"/>
              <a:t>origin</a:t>
            </a:r>
            <a:r>
              <a:rPr lang="en-US" smtClean="0"/>
              <a:t>, to the basis vectors to form a </a:t>
            </a:r>
            <a:r>
              <a:rPr lang="en-US" i="1" smtClean="0"/>
              <a:t>frame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38400" y="4038600"/>
            <a:ext cx="1981200" cy="2209800"/>
            <a:chOff x="912" y="1680"/>
            <a:chExt cx="1248" cy="1392"/>
          </a:xfrm>
        </p:grpSpPr>
        <p:sp>
          <p:nvSpPr>
            <p:cNvPr id="23563" name="Line 6"/>
            <p:cNvSpPr>
              <a:spLocks noChangeShapeType="1"/>
            </p:cNvSpPr>
            <p:nvPr/>
          </p:nvSpPr>
          <p:spPr bwMode="auto">
            <a:xfrm>
              <a:off x="1296" y="2448"/>
              <a:ext cx="86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64" name="Line 7"/>
            <p:cNvSpPr>
              <a:spLocks noChangeShapeType="1"/>
            </p:cNvSpPr>
            <p:nvPr/>
          </p:nvSpPr>
          <p:spPr bwMode="auto">
            <a:xfrm flipV="1">
              <a:off x="1296" y="1680"/>
              <a:ext cx="0" cy="76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65" name="Line 8"/>
            <p:cNvSpPr>
              <a:spLocks noChangeShapeType="1"/>
            </p:cNvSpPr>
            <p:nvPr/>
          </p:nvSpPr>
          <p:spPr bwMode="auto">
            <a:xfrm flipH="1">
              <a:off x="912" y="2448"/>
              <a:ext cx="384" cy="62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</p:grpSp>
      <p:sp>
        <p:nvSpPr>
          <p:cNvPr id="23559" name="Text Box 9"/>
          <p:cNvSpPr txBox="1">
            <a:spLocks noChangeArrowheads="1"/>
          </p:cNvSpPr>
          <p:nvPr/>
        </p:nvSpPr>
        <p:spPr bwMode="auto">
          <a:xfrm>
            <a:off x="2540000" y="4953000"/>
            <a:ext cx="42351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baseline="-250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23560" name="Text Box 10"/>
          <p:cNvSpPr txBox="1">
            <a:spLocks noChangeArrowheads="1"/>
          </p:cNvSpPr>
          <p:nvPr/>
        </p:nvSpPr>
        <p:spPr bwMode="auto">
          <a:xfrm>
            <a:off x="3752850" y="4888468"/>
            <a:ext cx="38504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3561" name="Text Box 11"/>
          <p:cNvSpPr txBox="1">
            <a:spLocks noChangeArrowheads="1"/>
          </p:cNvSpPr>
          <p:nvPr/>
        </p:nvSpPr>
        <p:spPr bwMode="auto">
          <a:xfrm>
            <a:off x="3055938" y="4343400"/>
            <a:ext cx="38504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3562" name="Text Box 12"/>
          <p:cNvSpPr txBox="1">
            <a:spLocks noChangeArrowheads="1"/>
          </p:cNvSpPr>
          <p:nvPr/>
        </p:nvSpPr>
        <p:spPr bwMode="auto">
          <a:xfrm>
            <a:off x="2590800" y="5802868"/>
            <a:ext cx="38504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2167</Words>
  <Application>Microsoft Office PowerPoint</Application>
  <PresentationFormat>On-screen Show (4:3)</PresentationFormat>
  <Paragraphs>359</Paragraphs>
  <Slides>47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Default Design</vt:lpstr>
      <vt:lpstr>Equation</vt:lpstr>
      <vt:lpstr>CS 480/680</vt:lpstr>
      <vt:lpstr>Objectives</vt:lpstr>
      <vt:lpstr>Linear Independence</vt:lpstr>
      <vt:lpstr>Dimension</vt:lpstr>
      <vt:lpstr>Representation</vt:lpstr>
      <vt:lpstr>Coordinate Systems</vt:lpstr>
      <vt:lpstr>Example</vt:lpstr>
      <vt:lpstr>Coordinate Systems</vt:lpstr>
      <vt:lpstr>Frames</vt:lpstr>
      <vt:lpstr>Representation in a Frame</vt:lpstr>
      <vt:lpstr>Confusing Points and Vectors</vt:lpstr>
      <vt:lpstr>A Single Representation </vt:lpstr>
      <vt:lpstr>Homogeneous Coordinates</vt:lpstr>
      <vt:lpstr>Homogeneous Coordinates and Computer Graphics</vt:lpstr>
      <vt:lpstr>Change of Coordinate Systems</vt:lpstr>
      <vt:lpstr>Representing second basis in terms of first</vt:lpstr>
      <vt:lpstr>Matrix Form </vt:lpstr>
      <vt:lpstr>Change of Frames</vt:lpstr>
      <vt:lpstr>Representing One Frame in Terms of the Other</vt:lpstr>
      <vt:lpstr>Working with Representations</vt:lpstr>
      <vt:lpstr>Affine Transformations</vt:lpstr>
      <vt:lpstr>The World and Camera Frames</vt:lpstr>
      <vt:lpstr>Moving the Camera </vt:lpstr>
      <vt:lpstr>Now on to Transformations</vt:lpstr>
      <vt:lpstr>Slide 25</vt:lpstr>
      <vt:lpstr>General Transformations</vt:lpstr>
      <vt:lpstr>Affine Transformations</vt:lpstr>
      <vt:lpstr>Pipeline Implementation</vt:lpstr>
      <vt:lpstr>Notation</vt:lpstr>
      <vt:lpstr>Translation</vt:lpstr>
      <vt:lpstr>How  many ways?</vt:lpstr>
      <vt:lpstr>Translation Using Representations</vt:lpstr>
      <vt:lpstr>Translation Matrix</vt:lpstr>
      <vt:lpstr>Rotation (2D)</vt:lpstr>
      <vt:lpstr>Rotation about the z axis</vt:lpstr>
      <vt:lpstr>Rotation Matrix</vt:lpstr>
      <vt:lpstr>Rotation about x and y axes</vt:lpstr>
      <vt:lpstr>Scaling</vt:lpstr>
      <vt:lpstr>Reflection</vt:lpstr>
      <vt:lpstr>Inverses</vt:lpstr>
      <vt:lpstr>Concatenation</vt:lpstr>
      <vt:lpstr>Order of Transformations</vt:lpstr>
      <vt:lpstr>General Rotation About the Origin</vt:lpstr>
      <vt:lpstr>Rotation About a Fixed Point other than the Origin</vt:lpstr>
      <vt:lpstr>Instancing</vt:lpstr>
      <vt:lpstr>Shear</vt:lpstr>
      <vt:lpstr>Shear Matrix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27</cp:revision>
  <dcterms:created xsi:type="dcterms:W3CDTF">2008-04-10T18:13:29Z</dcterms:created>
  <dcterms:modified xsi:type="dcterms:W3CDTF">2012-09-10T15:59:03Z</dcterms:modified>
  <cp:category>Business</cp:category>
</cp:coreProperties>
</file>