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290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D1D7"/>
    <a:srgbClr val="FFD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20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55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D745220C-D9D4-416D-9BA0-CB68FFD4EC28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ED96F00-707E-431C-837E-D683A9ED4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7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04FC7C5-A7FD-433D-9574-F8A9160C48B6}" type="datetimeFigureOut">
              <a:rPr lang="en-US"/>
              <a:pPr>
                <a:defRPr/>
              </a:pPr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B97BF822-4D40-49E6-B371-A5C4BA664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47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F74C4-7BD4-4971-B738-2306C2189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FA64F-E97B-4928-A58B-1736403FA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B4351-147B-486B-AED4-2A9327452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341BD-28CA-4C76-BC1A-114327380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89DB5-D802-492C-AF9C-BF761C051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173162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620000" cy="45259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1FF00-C063-4B64-88DB-B0EAB58C7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E0E0B-FBCE-47CF-857D-E5BA492B3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941B9-32E4-4726-A60E-69D29F3CAB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9B62-4319-47D1-B93C-F499A71F4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E9550-DB25-4950-A5E1-E9572F9FA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ED164-BE05-4CD7-AF28-4DE731940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B15C-25B5-4BCD-A071-FA59A23E8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1AC86C50-123D-48C7-A8BC-9EE20868D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chemeClr val="bg1"/>
                </a:solidFill>
              </a:rPr>
              <a:t>CS 480/680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609600"/>
          </a:xfrm>
        </p:spPr>
        <p:txBody>
          <a:bodyPr/>
          <a:lstStyle/>
          <a:p>
            <a:pPr eaLnBrk="1" hangingPunct="1"/>
            <a:r>
              <a:rPr lang="en-US" sz="1600" dirty="0" smtClean="0">
                <a:solidFill>
                  <a:schemeClr val="bg1"/>
                </a:solidFill>
              </a:rPr>
              <a:t>Computer Graphics</a:t>
            </a:r>
          </a:p>
          <a:p>
            <a:pPr eaLnBrk="1" hangingPunct="1"/>
            <a:endParaRPr lang="en-US" sz="1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1600" dirty="0" smtClean="0">
                <a:solidFill>
                  <a:schemeClr val="bg1"/>
                </a:solidFill>
              </a:rPr>
              <a:t>Classical Viewing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1143000" y="6019800"/>
            <a:ext cx="3200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Dr. Frederick C Harris, Jr.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Orthographic Projection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700" smtClean="0"/>
              <a:t>Projectors are orthogonal to projection surface</a:t>
            </a:r>
          </a:p>
        </p:txBody>
      </p:sp>
      <p:pic>
        <p:nvPicPr>
          <p:cNvPr id="24582" name="Picture 5" descr="C:\BOOK\OpenGL\Paul Final\Art\jpeg\AN05F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286000"/>
            <a:ext cx="41148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Multiview Orthographic Projection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700" smtClean="0"/>
              <a:t>Projection plane parallel to principal face</a:t>
            </a:r>
          </a:p>
          <a:p>
            <a:r>
              <a:rPr lang="en-US" sz="2700" smtClean="0"/>
              <a:t>Usually form front, top, side views</a:t>
            </a:r>
          </a:p>
        </p:txBody>
      </p:sp>
      <p:pic>
        <p:nvPicPr>
          <p:cNvPr id="25606" name="Picture 5" descr="C:\BOOK\OpenGL\Paul Final\Art\jpeg\AN05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590800"/>
            <a:ext cx="38100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770042" y="2741613"/>
            <a:ext cx="2582758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isometric (not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multiview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orthographic view)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2819400" y="3276600"/>
            <a:ext cx="762000" cy="38100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7507069" y="3275013"/>
            <a:ext cx="64633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front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7469341" y="5332413"/>
            <a:ext cx="60785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side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3030538" y="5561013"/>
            <a:ext cx="50526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top</a:t>
            </a:r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762000" y="4486870"/>
            <a:ext cx="2743200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in CAD and  architecture, 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we often display three </a:t>
            </a:r>
          </a:p>
          <a:p>
            <a:r>
              <a:rPr lang="en-US" dirty="0" err="1">
                <a:solidFill>
                  <a:schemeClr val="bg1"/>
                </a:solidFill>
                <a:latin typeface="Arial" charset="0"/>
              </a:rPr>
              <a:t>multiviews</a:t>
            </a:r>
            <a:r>
              <a:rPr lang="en-US" dirty="0">
                <a:solidFill>
                  <a:schemeClr val="bg1"/>
                </a:solidFill>
                <a:latin typeface="Arial" charset="0"/>
              </a:rPr>
              <a:t> plus isometric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 and Disadvantages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Preserves both distances and angles</a:t>
            </a:r>
          </a:p>
          <a:p>
            <a:pPr lvl="1"/>
            <a:r>
              <a:rPr lang="en-US" smtClean="0"/>
              <a:t>Shapes preserved</a:t>
            </a:r>
          </a:p>
          <a:p>
            <a:pPr lvl="1"/>
            <a:r>
              <a:rPr lang="en-US" smtClean="0"/>
              <a:t>Can be used for measurements</a:t>
            </a:r>
          </a:p>
          <a:p>
            <a:pPr lvl="2"/>
            <a:r>
              <a:rPr lang="en-US" sz="2400" smtClean="0"/>
              <a:t>Building plans</a:t>
            </a:r>
          </a:p>
          <a:p>
            <a:pPr lvl="2"/>
            <a:r>
              <a:rPr lang="en-US" sz="2400" smtClean="0"/>
              <a:t>Manuals</a:t>
            </a:r>
          </a:p>
          <a:p>
            <a:r>
              <a:rPr lang="en-US" smtClean="0"/>
              <a:t>Cannot see what object really looks like because many surfaces hidden from view</a:t>
            </a:r>
          </a:p>
          <a:p>
            <a:pPr lvl="1"/>
            <a:r>
              <a:rPr lang="en-US" smtClean="0"/>
              <a:t>Often we add the isometric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Axonometric Projections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700" smtClean="0"/>
              <a:t>Allow projection plane to move relative to object</a:t>
            </a:r>
          </a:p>
        </p:txBody>
      </p:sp>
      <p:pic>
        <p:nvPicPr>
          <p:cNvPr id="27654" name="Picture 5" descr="C:\BOOK\OpenGL\Paul Final\Art\jpeg\AN05F06.jpg"/>
          <p:cNvPicPr>
            <a:picLocks noChangeAspect="1" noChangeArrowheads="1"/>
          </p:cNvPicPr>
          <p:nvPr/>
        </p:nvPicPr>
        <p:blipFill>
          <a:blip r:embed="rId2" cstate="print"/>
          <a:srcRect r="60095" b="7362"/>
          <a:stretch>
            <a:fillRect/>
          </a:stretch>
        </p:blipFill>
        <p:spPr bwMode="auto">
          <a:xfrm>
            <a:off x="5105400" y="2133600"/>
            <a:ext cx="320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1053088" y="2438400"/>
            <a:ext cx="3518912" cy="203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classify by how many angles of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a corner of a projected cube are 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the same</a:t>
            </a:r>
          </a:p>
          <a:p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none: trimetric</a:t>
            </a: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two: </a:t>
            </a:r>
            <a:r>
              <a:rPr lang="en-US" dirty="0" err="1">
                <a:solidFill>
                  <a:schemeClr val="bg1"/>
                </a:solidFill>
                <a:latin typeface="Arial" charset="0"/>
              </a:rPr>
              <a:t>dimetric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three: isometric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0" y="3657600"/>
            <a:ext cx="1447800" cy="1447800"/>
            <a:chOff x="2064" y="2304"/>
            <a:chExt cx="912" cy="912"/>
          </a:xfrm>
        </p:grpSpPr>
        <p:sp>
          <p:nvSpPr>
            <p:cNvPr id="27662" name="Line 7"/>
            <p:cNvSpPr>
              <a:spLocks noChangeShapeType="1"/>
            </p:cNvSpPr>
            <p:nvPr/>
          </p:nvSpPr>
          <p:spPr bwMode="auto">
            <a:xfrm>
              <a:off x="2064" y="2352"/>
              <a:ext cx="432" cy="33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663" name="Line 8"/>
            <p:cNvSpPr>
              <a:spLocks noChangeShapeType="1"/>
            </p:cNvSpPr>
            <p:nvPr/>
          </p:nvSpPr>
          <p:spPr bwMode="auto">
            <a:xfrm>
              <a:off x="2496" y="2688"/>
              <a:ext cx="0" cy="52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664" name="Line 9"/>
            <p:cNvSpPr>
              <a:spLocks noChangeShapeType="1"/>
            </p:cNvSpPr>
            <p:nvPr/>
          </p:nvSpPr>
          <p:spPr bwMode="auto">
            <a:xfrm flipV="1">
              <a:off x="2496" y="2304"/>
              <a:ext cx="480" cy="38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7657" name="Line 11"/>
          <p:cNvSpPr>
            <a:spLocks noChangeShapeType="1"/>
          </p:cNvSpPr>
          <p:nvPr/>
        </p:nvSpPr>
        <p:spPr bwMode="auto">
          <a:xfrm flipV="1">
            <a:off x="3733800" y="4419600"/>
            <a:ext cx="838200" cy="6858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658" name="Line 12"/>
          <p:cNvSpPr>
            <a:spLocks noChangeShapeType="1"/>
          </p:cNvSpPr>
          <p:nvPr/>
        </p:nvSpPr>
        <p:spPr bwMode="auto">
          <a:xfrm flipH="1" flipV="1">
            <a:off x="2895600" y="4343400"/>
            <a:ext cx="838200" cy="76200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3505200" y="3657600"/>
            <a:ext cx="44755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ymbol" charset="2"/>
              </a:rPr>
              <a:t>q </a:t>
            </a:r>
            <a:r>
              <a:rPr lang="en-US" baseline="-25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660" name="Text Box 14"/>
          <p:cNvSpPr txBox="1">
            <a:spLocks noChangeArrowheads="1"/>
          </p:cNvSpPr>
          <p:nvPr/>
        </p:nvSpPr>
        <p:spPr bwMode="auto">
          <a:xfrm>
            <a:off x="3733800" y="4114800"/>
            <a:ext cx="44755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ymbol" charset="2"/>
              </a:rPr>
              <a:t>q </a:t>
            </a:r>
            <a:r>
              <a:rPr lang="en-US" baseline="-25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7661" name="Text Box 15"/>
          <p:cNvSpPr txBox="1">
            <a:spLocks noChangeArrowheads="1"/>
          </p:cNvSpPr>
          <p:nvPr/>
        </p:nvSpPr>
        <p:spPr bwMode="auto">
          <a:xfrm>
            <a:off x="3200400" y="4114800"/>
            <a:ext cx="44755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Symbol" charset="2"/>
              </a:rPr>
              <a:t>q </a:t>
            </a:r>
            <a:r>
              <a:rPr lang="en-US" baseline="-25000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Axonometric Projections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8" name="Picture 5" descr="C:\BOOK\OpenGL\Paul Final\Art\jpeg\AN05F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855345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 and Disadvantages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700" smtClean="0"/>
              <a:t>Lines are scaled (</a:t>
            </a:r>
            <a:r>
              <a:rPr lang="en-US" sz="2700" i="1" smtClean="0"/>
              <a:t>foreshortened</a:t>
            </a:r>
            <a:r>
              <a:rPr lang="en-US" sz="2700" smtClean="0"/>
              <a:t>) but can find scaling factors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Lines preserved but angles are not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Projection of a circle in a plane not parallel to the projection plane is an ellipse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Can see three principal faces of a box-like object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Some optical illusions possible</a:t>
            </a:r>
          </a:p>
          <a:p>
            <a:pPr lvl="1">
              <a:lnSpc>
                <a:spcPct val="90000"/>
              </a:lnSpc>
            </a:pPr>
            <a:r>
              <a:rPr lang="en-US" sz="2200" smtClean="0"/>
              <a:t>Parallel lines appear to diverge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Does not look real because far objects are scaled the same as near objects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Used in CAD applications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Oblique Projection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700" smtClean="0"/>
              <a:t>Arbitrary relationship between projectors and projection plane</a:t>
            </a:r>
          </a:p>
        </p:txBody>
      </p:sp>
      <p:pic>
        <p:nvPicPr>
          <p:cNvPr id="30726" name="Picture 5" descr="C:\BOOK\OpenGL\Paul Final\Art\jpeg\AN05F08.jpg"/>
          <p:cNvPicPr>
            <a:picLocks noChangeAspect="1" noChangeArrowheads="1"/>
          </p:cNvPicPr>
          <p:nvPr/>
        </p:nvPicPr>
        <p:blipFill>
          <a:blip r:embed="rId2" cstate="print"/>
          <a:srcRect b="6494"/>
          <a:stretch>
            <a:fillRect/>
          </a:stretch>
        </p:blipFill>
        <p:spPr bwMode="auto">
          <a:xfrm>
            <a:off x="971550" y="2590800"/>
            <a:ext cx="8096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 and Disadvantages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700" smtClean="0"/>
              <a:t>Can pick the angles to emphasize a particular face</a:t>
            </a:r>
          </a:p>
          <a:p>
            <a:pPr lvl="1">
              <a:lnSpc>
                <a:spcPct val="90000"/>
              </a:lnSpc>
            </a:pPr>
            <a:r>
              <a:rPr lang="en-US" smtClean="0"/>
              <a:t>Architecture: plan oblique, elevation oblique</a:t>
            </a:r>
          </a:p>
          <a:p>
            <a:pPr>
              <a:lnSpc>
                <a:spcPct val="90000"/>
              </a:lnSpc>
            </a:pPr>
            <a:r>
              <a:rPr lang="en-US" sz="2700" smtClean="0"/>
              <a:t>Angles in faces parallel to projection plane are preserved while we can still see “around” side</a:t>
            </a:r>
          </a:p>
          <a:p>
            <a:pPr>
              <a:lnSpc>
                <a:spcPct val="90000"/>
              </a:lnSpc>
            </a:pPr>
            <a:endParaRPr lang="en-US" sz="2700" smtClean="0"/>
          </a:p>
          <a:p>
            <a:pPr>
              <a:lnSpc>
                <a:spcPct val="90000"/>
              </a:lnSpc>
            </a:pPr>
            <a:endParaRPr lang="en-US" sz="2700" smtClean="0"/>
          </a:p>
          <a:p>
            <a:pPr>
              <a:lnSpc>
                <a:spcPct val="90000"/>
              </a:lnSpc>
            </a:pPr>
            <a:endParaRPr lang="en-US" sz="2700" smtClean="0"/>
          </a:p>
          <a:p>
            <a:pPr>
              <a:lnSpc>
                <a:spcPct val="90000"/>
              </a:lnSpc>
            </a:pPr>
            <a:r>
              <a:rPr lang="en-US" sz="2700" smtClean="0"/>
              <a:t>In physical world, cannot create with simple camera; possible with bellows camera or special lens (architectural)</a:t>
            </a: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3276600" y="4343400"/>
            <a:ext cx="1371600" cy="9144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31751" name="Oval 6"/>
          <p:cNvSpPr>
            <a:spLocks noChangeArrowheads="1"/>
          </p:cNvSpPr>
          <p:nvPr/>
        </p:nvSpPr>
        <p:spPr bwMode="auto">
          <a:xfrm>
            <a:off x="3810000" y="4572000"/>
            <a:ext cx="381000" cy="381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 Projection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Projectors coverge at center of projection</a:t>
            </a:r>
          </a:p>
        </p:txBody>
      </p:sp>
      <p:pic>
        <p:nvPicPr>
          <p:cNvPr id="32774" name="Picture 5" descr="C:\BOOK\OpenGL\Paul Final\Art\jpeg\AN05F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09800"/>
            <a:ext cx="390207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Vanishing Points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/>
              <a:t>Parallel lines (not parallel to the projection plane) on the object converge at a single point in the projection (the </a:t>
            </a:r>
            <a:r>
              <a:rPr lang="en-US" sz="2700" i="1" dirty="0" smtClean="0"/>
              <a:t>vanishing point</a:t>
            </a:r>
            <a:r>
              <a:rPr lang="en-US" sz="2700" dirty="0" smtClean="0"/>
              <a:t>) </a:t>
            </a:r>
          </a:p>
          <a:p>
            <a:r>
              <a:rPr lang="en-US" sz="2700" dirty="0" smtClean="0"/>
              <a:t>Drawing simple perspectives by hand uses these vanishing point(s)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819400" y="3657600"/>
            <a:ext cx="3048000" cy="2286000"/>
            <a:chOff x="1488" y="1536"/>
            <a:chExt cx="1920" cy="1440"/>
          </a:xfrm>
        </p:grpSpPr>
        <p:sp>
          <p:nvSpPr>
            <p:cNvPr id="33801" name="Rectangle 4"/>
            <p:cNvSpPr>
              <a:spLocks noChangeArrowheads="1"/>
            </p:cNvSpPr>
            <p:nvPr/>
          </p:nvSpPr>
          <p:spPr bwMode="auto">
            <a:xfrm>
              <a:off x="1488" y="2400"/>
              <a:ext cx="1104" cy="576"/>
            </a:xfrm>
            <a:prstGeom prst="rect">
              <a:avLst/>
            </a:prstGeom>
            <a:solidFill>
              <a:schemeClr val="hlink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3802" name="Line 5"/>
            <p:cNvSpPr>
              <a:spLocks noChangeShapeType="1"/>
            </p:cNvSpPr>
            <p:nvPr/>
          </p:nvSpPr>
          <p:spPr bwMode="auto">
            <a:xfrm flipV="1">
              <a:off x="2592" y="1536"/>
              <a:ext cx="816" cy="144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803" name="Line 6"/>
            <p:cNvSpPr>
              <a:spLocks noChangeShapeType="1"/>
            </p:cNvSpPr>
            <p:nvPr/>
          </p:nvSpPr>
          <p:spPr bwMode="auto">
            <a:xfrm flipV="1">
              <a:off x="2592" y="1536"/>
              <a:ext cx="816" cy="86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33804" name="Line 7"/>
            <p:cNvSpPr>
              <a:spLocks noChangeShapeType="1"/>
            </p:cNvSpPr>
            <p:nvPr/>
          </p:nvSpPr>
          <p:spPr bwMode="auto">
            <a:xfrm flipV="1">
              <a:off x="1488" y="1536"/>
              <a:ext cx="1920" cy="864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3799" name="Line 9"/>
          <p:cNvSpPr>
            <a:spLocks noChangeShapeType="1"/>
          </p:cNvSpPr>
          <p:nvPr/>
        </p:nvSpPr>
        <p:spPr bwMode="auto">
          <a:xfrm flipH="1" flipV="1">
            <a:off x="5943600" y="3733800"/>
            <a:ext cx="914400" cy="914400"/>
          </a:xfrm>
          <a:prstGeom prst="line">
            <a:avLst/>
          </a:prstGeom>
          <a:noFill/>
          <a:ln w="12700">
            <a:solidFill>
              <a:srgbClr val="FFC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6019800" y="4572000"/>
            <a:ext cx="172354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vanishing point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Introduce the classical views</a:t>
            </a:r>
          </a:p>
          <a:p>
            <a:r>
              <a:rPr lang="en-US" smtClean="0"/>
              <a:t>Compare and contrast image formation by computer with how images have been formed by architects, artists, and engineers</a:t>
            </a:r>
          </a:p>
          <a:p>
            <a:r>
              <a:rPr lang="en-US" smtClean="0"/>
              <a:t>Learn the benefits and drawbacks of each type of view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Three-Point Perspective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700" smtClean="0"/>
              <a:t>No principal face parallel to projection plane</a:t>
            </a:r>
          </a:p>
          <a:p>
            <a:r>
              <a:rPr lang="en-US" sz="2700" smtClean="0"/>
              <a:t>Three vanishing points for cube</a:t>
            </a:r>
          </a:p>
        </p:txBody>
      </p:sp>
      <p:pic>
        <p:nvPicPr>
          <p:cNvPr id="34822" name="Picture 5" descr="C:\BOOK\OpenGL\Paul Final\Art\jpeg\AN05F10a.jpg"/>
          <p:cNvPicPr>
            <a:picLocks noChangeAspect="1" noChangeArrowheads="1"/>
          </p:cNvPicPr>
          <p:nvPr/>
        </p:nvPicPr>
        <p:blipFill>
          <a:blip r:embed="rId2" cstate="print"/>
          <a:srcRect b="16927"/>
          <a:stretch>
            <a:fillRect/>
          </a:stretch>
        </p:blipFill>
        <p:spPr bwMode="auto">
          <a:xfrm>
            <a:off x="3352800" y="2895600"/>
            <a:ext cx="27543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Two-Point Perspective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700" smtClean="0"/>
              <a:t>On principal direction parallel to projection plane</a:t>
            </a:r>
          </a:p>
          <a:p>
            <a:r>
              <a:rPr lang="en-US" sz="2700" smtClean="0"/>
              <a:t>Two vanishing points for cube</a:t>
            </a:r>
          </a:p>
        </p:txBody>
      </p:sp>
      <p:pic>
        <p:nvPicPr>
          <p:cNvPr id="35846" name="Picture 5" descr="C:\BOOK\OpenGL\Paul Final\Art\jpeg\AN05F10b.jpg"/>
          <p:cNvPicPr>
            <a:picLocks noChangeAspect="1" noChangeArrowheads="1"/>
          </p:cNvPicPr>
          <p:nvPr/>
        </p:nvPicPr>
        <p:blipFill>
          <a:blip r:embed="rId2" cstate="print"/>
          <a:srcRect b="17603"/>
          <a:stretch>
            <a:fillRect/>
          </a:stretch>
        </p:blipFill>
        <p:spPr bwMode="auto">
          <a:xfrm>
            <a:off x="2667000" y="3276600"/>
            <a:ext cx="30861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One-Point Perspective 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700" smtClean="0"/>
              <a:t>One principal face parallel to projection plane</a:t>
            </a:r>
          </a:p>
          <a:p>
            <a:r>
              <a:rPr lang="en-US" sz="2700" smtClean="0"/>
              <a:t>One vanishing point for cube</a:t>
            </a:r>
          </a:p>
        </p:txBody>
      </p:sp>
      <p:pic>
        <p:nvPicPr>
          <p:cNvPr id="36870" name="Picture 5" descr="C:\BOOK\OpenGL\Paul Final\Art\jpeg\AN05F10c.jpg"/>
          <p:cNvPicPr>
            <a:picLocks noChangeAspect="1" noChangeArrowheads="1"/>
          </p:cNvPicPr>
          <p:nvPr/>
        </p:nvPicPr>
        <p:blipFill>
          <a:blip r:embed="rId2" cstate="print"/>
          <a:srcRect b="15152"/>
          <a:stretch>
            <a:fillRect/>
          </a:stretch>
        </p:blipFill>
        <p:spPr bwMode="auto">
          <a:xfrm>
            <a:off x="3048000" y="2895600"/>
            <a:ext cx="30638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Advantages and Disadvantages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700" smtClean="0"/>
              <a:t>Objects further from viewer are projected smaller than the same sized objects closer to the viewer (</a:t>
            </a:r>
            <a:r>
              <a:rPr lang="en-US" sz="2700" i="1" smtClean="0"/>
              <a:t>diminution</a:t>
            </a:r>
            <a:r>
              <a:rPr lang="en-US" sz="2700" smtClean="0"/>
              <a:t>)</a:t>
            </a:r>
          </a:p>
          <a:p>
            <a:pPr lvl="1"/>
            <a:r>
              <a:rPr lang="en-US" smtClean="0"/>
              <a:t>Looks realistic</a:t>
            </a:r>
          </a:p>
          <a:p>
            <a:r>
              <a:rPr lang="en-US" sz="2700" smtClean="0"/>
              <a:t>Equal distances along a line are not projected into equal distances (</a:t>
            </a:r>
            <a:r>
              <a:rPr lang="en-US" sz="2700" i="1" smtClean="0"/>
              <a:t>nonuniform foreshortening</a:t>
            </a:r>
            <a:r>
              <a:rPr lang="en-US" sz="2700" smtClean="0"/>
              <a:t>)</a:t>
            </a:r>
          </a:p>
          <a:p>
            <a:r>
              <a:rPr lang="en-US" sz="2700" smtClean="0"/>
              <a:t>Angles preserved only in planes parallel to the projection plane</a:t>
            </a:r>
          </a:p>
          <a:p>
            <a:r>
              <a:rPr lang="en-US" sz="2700" smtClean="0"/>
              <a:t>More difficult to construct by hand than parallel projections (but not more difficult by computer)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Classical Viewing</a:t>
            </a:r>
          </a:p>
        </p:txBody>
      </p:sp>
      <p:sp>
        <p:nvSpPr>
          <p:cNvPr id="17413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Viewing requires three basic elements</a:t>
            </a:r>
          </a:p>
          <a:p>
            <a:pPr lvl="1"/>
            <a:r>
              <a:rPr lang="en-US" sz="2200" smtClean="0"/>
              <a:t>One or more objects</a:t>
            </a:r>
          </a:p>
          <a:p>
            <a:pPr lvl="1"/>
            <a:r>
              <a:rPr lang="en-US" sz="2200" smtClean="0"/>
              <a:t>A viewer with a projection surface</a:t>
            </a:r>
          </a:p>
          <a:p>
            <a:pPr lvl="1"/>
            <a:r>
              <a:rPr lang="en-US" sz="2200" smtClean="0"/>
              <a:t>Projectors that go from the object(s) to the projection surface</a:t>
            </a:r>
          </a:p>
          <a:p>
            <a:r>
              <a:rPr lang="en-US" sz="2400" smtClean="0"/>
              <a:t>Classical views are based on the relationship among these elements</a:t>
            </a:r>
          </a:p>
          <a:p>
            <a:pPr lvl="1"/>
            <a:r>
              <a:rPr lang="en-US" sz="2200" smtClean="0"/>
              <a:t>The viewer picks up the object and orients it how she would like to see it</a:t>
            </a:r>
          </a:p>
          <a:p>
            <a:r>
              <a:rPr lang="en-US" sz="2400" smtClean="0"/>
              <a:t>Each object is assumed to constructed from flat </a:t>
            </a:r>
            <a:r>
              <a:rPr lang="en-US" sz="2400" i="1" smtClean="0"/>
              <a:t>principal faces </a:t>
            </a:r>
          </a:p>
          <a:p>
            <a:pPr lvl="1"/>
            <a:r>
              <a:rPr lang="en-US" sz="2000" smtClean="0"/>
              <a:t>Buildings, polyhedra, manufactured objects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Planar Geometric Projections</a:t>
            </a:r>
          </a:p>
        </p:txBody>
      </p:sp>
      <p:sp>
        <p:nvSpPr>
          <p:cNvPr id="18437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Standard projections project onto a plane</a:t>
            </a:r>
          </a:p>
          <a:p>
            <a:r>
              <a:rPr lang="en-US" smtClean="0"/>
              <a:t>Projectors are lines that either</a:t>
            </a:r>
          </a:p>
          <a:p>
            <a:pPr lvl="1"/>
            <a:r>
              <a:rPr lang="en-US" smtClean="0"/>
              <a:t>converge at a center of projection</a:t>
            </a:r>
          </a:p>
          <a:p>
            <a:pPr lvl="1"/>
            <a:r>
              <a:rPr lang="en-US" smtClean="0"/>
              <a:t>are parallel</a:t>
            </a:r>
          </a:p>
          <a:p>
            <a:r>
              <a:rPr lang="en-US" smtClean="0"/>
              <a:t>Such projections preserve lines</a:t>
            </a:r>
          </a:p>
          <a:p>
            <a:pPr lvl="1"/>
            <a:r>
              <a:rPr lang="en-US" smtClean="0"/>
              <a:t>but not necessarily angles</a:t>
            </a:r>
          </a:p>
          <a:p>
            <a:r>
              <a:rPr lang="en-US" smtClean="0"/>
              <a:t>Nonplanar projections are needed for applications such as map construction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Classical Projections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2" name="Picture 5" descr="C:\BOOK\OpenGL\Paul Final\Art\jpeg\AN05F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47800"/>
            <a:ext cx="7993063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 vs Parallel</a:t>
            </a:r>
          </a:p>
        </p:txBody>
      </p:sp>
      <p:sp>
        <p:nvSpPr>
          <p:cNvPr id="2048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Computer graphics treats all projections the same and implements them with a single pipeline</a:t>
            </a:r>
          </a:p>
          <a:p>
            <a:pPr>
              <a:lnSpc>
                <a:spcPct val="90000"/>
              </a:lnSpc>
            </a:pPr>
            <a:r>
              <a:rPr lang="en-US" smtClean="0"/>
              <a:t>Classical viewing developed different techniques for drawing each type of projection</a:t>
            </a:r>
          </a:p>
          <a:p>
            <a:pPr>
              <a:lnSpc>
                <a:spcPct val="90000"/>
              </a:lnSpc>
            </a:pPr>
            <a:r>
              <a:rPr lang="en-US" smtClean="0"/>
              <a:t>Fundamental distinction is between parallel and perspective viewing even though mathematically parallel viewing is the limit of perspective viewing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Taxonomy of Planar Geometric Projections</a:t>
            </a:r>
          </a:p>
        </p:txBody>
      </p:sp>
      <p:sp>
        <p:nvSpPr>
          <p:cNvPr id="21509" name="Line 4"/>
          <p:cNvSpPr>
            <a:spLocks noChangeShapeType="1"/>
          </p:cNvSpPr>
          <p:nvPr/>
        </p:nvSpPr>
        <p:spPr bwMode="auto">
          <a:xfrm>
            <a:off x="3200400" y="2514600"/>
            <a:ext cx="3581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3200400" y="2514600"/>
            <a:ext cx="0" cy="609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>
            <a:off x="6781800" y="2514600"/>
            <a:ext cx="0" cy="609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943600" y="2971800"/>
            <a:ext cx="136447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charset="0"/>
              </a:rPr>
              <a:t>perspective</a:t>
            </a:r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>
            <a:off x="3200400" y="3352800"/>
            <a:ext cx="0" cy="609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>
            <a:off x="1676400" y="3962400"/>
            <a:ext cx="3124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>
            <a:off x="6781800" y="3352800"/>
            <a:ext cx="0" cy="609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>
            <a:off x="5181600" y="3962400"/>
            <a:ext cx="3124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676400" y="3962400"/>
            <a:ext cx="0" cy="609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4800600" y="3962400"/>
            <a:ext cx="0" cy="609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362200" y="4572000"/>
            <a:ext cx="19050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190500" indent="-190500"/>
            <a:r>
              <a:rPr lang="en-US">
                <a:solidFill>
                  <a:schemeClr val="bg1"/>
                </a:solidFill>
                <a:latin typeface="Arial" charset="0"/>
              </a:rPr>
              <a:t>axonometric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762000" y="4495800"/>
            <a:ext cx="20574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190500" indent="-190500"/>
            <a:r>
              <a:rPr lang="en-US">
                <a:solidFill>
                  <a:schemeClr val="bg1"/>
                </a:solidFill>
                <a:latin typeface="Arial" charset="0"/>
              </a:rPr>
              <a:t>  multiview</a:t>
            </a:r>
          </a:p>
          <a:p>
            <a:pPr marL="190500" indent="-190500"/>
            <a:r>
              <a:rPr lang="en-US">
                <a:solidFill>
                  <a:schemeClr val="bg1"/>
                </a:solidFill>
                <a:latin typeface="Arial" charset="0"/>
              </a:rPr>
              <a:t>orthographic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267200" y="4572000"/>
            <a:ext cx="12192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190500" indent="-190500"/>
            <a:r>
              <a:rPr lang="en-US">
                <a:solidFill>
                  <a:schemeClr val="bg1"/>
                </a:solidFill>
                <a:latin typeface="Arial" charset="0"/>
              </a:rPr>
              <a:t>oblique</a:t>
            </a: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3200400" y="3962400"/>
            <a:ext cx="0" cy="6096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3200400" y="4953000"/>
            <a:ext cx="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1676400" y="5334000"/>
            <a:ext cx="3124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1676400" y="5334000"/>
            <a:ext cx="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3200400" y="5334000"/>
            <a:ext cx="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4800600" y="5334000"/>
            <a:ext cx="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914400" y="5715000"/>
            <a:ext cx="14478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190500" indent="-190500"/>
            <a:r>
              <a:rPr lang="en-US">
                <a:solidFill>
                  <a:schemeClr val="bg1"/>
                </a:solidFill>
                <a:latin typeface="Arial" charset="0"/>
              </a:rPr>
              <a:t>isometric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2667000" y="5715000"/>
            <a:ext cx="12954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190500" indent="-190500"/>
            <a:r>
              <a:rPr lang="en-US">
                <a:solidFill>
                  <a:schemeClr val="bg1"/>
                </a:solidFill>
                <a:latin typeface="Arial" charset="0"/>
              </a:rPr>
              <a:t>dimetric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4267200" y="5715000"/>
            <a:ext cx="13716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190500" indent="-190500"/>
            <a:r>
              <a:rPr lang="en-US">
                <a:solidFill>
                  <a:schemeClr val="bg1"/>
                </a:solidFill>
                <a:latin typeface="Arial" charset="0"/>
              </a:rPr>
              <a:t>trimetric</a:t>
            </a: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5181600" y="3962400"/>
            <a:ext cx="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6781800" y="3962400"/>
            <a:ext cx="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8305800" y="3962400"/>
            <a:ext cx="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21535" name="Text Box 31"/>
          <p:cNvSpPr txBox="1">
            <a:spLocks noChangeArrowheads="1"/>
          </p:cNvSpPr>
          <p:nvPr/>
        </p:nvSpPr>
        <p:spPr bwMode="auto">
          <a:xfrm>
            <a:off x="6172200" y="4267200"/>
            <a:ext cx="12192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190500" indent="-190500"/>
            <a:r>
              <a:rPr lang="en-US">
                <a:solidFill>
                  <a:schemeClr val="bg1"/>
                </a:solidFill>
                <a:latin typeface="Arial" charset="0"/>
              </a:rPr>
              <a:t>2 point</a:t>
            </a:r>
          </a:p>
        </p:txBody>
      </p:sp>
      <p:sp>
        <p:nvSpPr>
          <p:cNvPr id="21536" name="Text Box 32"/>
          <p:cNvSpPr txBox="1">
            <a:spLocks noChangeArrowheads="1"/>
          </p:cNvSpPr>
          <p:nvPr/>
        </p:nvSpPr>
        <p:spPr bwMode="auto">
          <a:xfrm>
            <a:off x="4724400" y="4267200"/>
            <a:ext cx="12192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190500" indent="-190500"/>
            <a:r>
              <a:rPr lang="en-US">
                <a:solidFill>
                  <a:schemeClr val="bg1"/>
                </a:solidFill>
                <a:latin typeface="Arial" charset="0"/>
              </a:rPr>
              <a:t>1 point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7696200" y="4267200"/>
            <a:ext cx="12192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190500" indent="-190500"/>
            <a:r>
              <a:rPr lang="en-US">
                <a:solidFill>
                  <a:schemeClr val="bg1"/>
                </a:solidFill>
                <a:latin typeface="Arial" charset="0"/>
              </a:rPr>
              <a:t>3 point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3048000" y="1752600"/>
            <a:ext cx="40386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lIns="92075" tIns="46038" rIns="92075" bIns="46038"/>
          <a:lstStyle/>
          <a:p>
            <a:pPr marL="190500" indent="-190500"/>
            <a:r>
              <a:rPr lang="en-US" dirty="0">
                <a:solidFill>
                  <a:schemeClr val="bg1"/>
                </a:solidFill>
                <a:latin typeface="Arial" charset="0"/>
              </a:rPr>
              <a:t>planar geometric projections</a:t>
            </a: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4876800" y="2133600"/>
            <a:ext cx="0" cy="3810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729141" y="3048000"/>
            <a:ext cx="928459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charset="0"/>
              </a:rPr>
              <a:t>parallel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Perspective Projection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4" name="Picture 5" descr="C:\BOOK\OpenGL\Paul Final\Art\jpeg\AN05F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6294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 Projection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8" name="Picture 5" descr="C:\BOOK\OpenGL\Paul Final\Art\jpeg\AN05F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215063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657</Words>
  <Application>Microsoft Office PowerPoint</Application>
  <PresentationFormat>On-screen Show (4:3)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Symbol</vt:lpstr>
      <vt:lpstr>Default Design</vt:lpstr>
      <vt:lpstr>CS 480/680</vt:lpstr>
      <vt:lpstr>Objectives</vt:lpstr>
      <vt:lpstr>Classical Viewing</vt:lpstr>
      <vt:lpstr>Planar Geometric Projections</vt:lpstr>
      <vt:lpstr>Classical Projections</vt:lpstr>
      <vt:lpstr>Perspective vs Parallel</vt:lpstr>
      <vt:lpstr>Taxonomy of Planar Geometric Projections</vt:lpstr>
      <vt:lpstr>Perspective Projection</vt:lpstr>
      <vt:lpstr>Parallel Projection</vt:lpstr>
      <vt:lpstr>Orthographic Projection</vt:lpstr>
      <vt:lpstr>Multiview Orthographic Projection</vt:lpstr>
      <vt:lpstr>Advantages and Disadvantages</vt:lpstr>
      <vt:lpstr>Axonometric Projections</vt:lpstr>
      <vt:lpstr>Types of Axonometric Projections</vt:lpstr>
      <vt:lpstr>Advantages and Disadvantages</vt:lpstr>
      <vt:lpstr>Oblique Projection</vt:lpstr>
      <vt:lpstr>Advantages and Disadvantages</vt:lpstr>
      <vt:lpstr>Perspective Projection</vt:lpstr>
      <vt:lpstr>Vanishing Points</vt:lpstr>
      <vt:lpstr>Three-Point Perspective</vt:lpstr>
      <vt:lpstr>Two-Point Perspective</vt:lpstr>
      <vt:lpstr>One-Point Perspective </vt:lpstr>
      <vt:lpstr>Advantages and Disadvantages</vt:lpstr>
      <vt:lpstr>PowerPoint Presentation</vt:lpstr>
    </vt:vector>
  </TitlesOfParts>
  <Manager>David</Manager>
  <Company>Presentationfx.com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Blocks</dc:title>
  <dc:subject>Business</dc:subject>
  <dc:creator>Presentationfx.com</dc:creator>
  <cp:keywords>Blocks, Four, Colors</cp:keywords>
  <dc:description>This presentation template is copyright 2008 and may not be redistributed. Any attempt to redistribute will be enforced to the maximum extent under law.</dc:description>
  <cp:lastModifiedBy>fredh</cp:lastModifiedBy>
  <cp:revision>48</cp:revision>
  <dcterms:created xsi:type="dcterms:W3CDTF">2008-04-10T18:13:29Z</dcterms:created>
  <dcterms:modified xsi:type="dcterms:W3CDTF">2014-09-10T16:27:40Z</dcterms:modified>
  <cp:category>Business</cp:category>
</cp:coreProperties>
</file>