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1" r:id="rId3"/>
    <p:sldId id="292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29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D1D7"/>
    <a:srgbClr val="FFDB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3" d="100"/>
          <a:sy n="103" d="100"/>
        </p:scale>
        <p:origin x="-1488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3558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745220C-D9D4-416D-9BA0-CB68FFD4EC28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ED96F00-707E-431C-837E-D683A9ED4D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04FC7C5-A7FD-433D-9574-F8A9160C48B6}" type="datetimeFigureOut">
              <a:rPr lang="en-US"/>
              <a:pPr>
                <a:defRPr/>
              </a:pPr>
              <a:t>9/19/2012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B97BF822-4D40-49E6-B371-A5C4BA664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F74C4-7BD4-4971-B738-2306C2189E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FA64F-E97B-4928-A58B-1736403FAC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B4351-147B-486B-AED4-2A932745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341BD-28CA-4C76-BC1A-114327380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89DB5-D802-492C-AF9C-BF761C051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74638"/>
            <a:ext cx="7620000" cy="1173162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11FF00-C063-4B64-88DB-B0EAB58C7A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E0E0B-FBCE-47CF-857D-E5BA492B3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941B9-32E4-4726-A60E-69D29F3CA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819B62-4319-47D1-B93C-F499A71F45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E9550-DB25-4950-A5E1-E9572F9FA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ED164-BE05-4CD7-AF28-4DE731940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2B15C-25B5-4BCD-A071-FA59A23E8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1AC86C50-123D-48C7-A8BC-9EE20868D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6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470025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chemeClr val="bg1"/>
                </a:solidFill>
              </a:rPr>
              <a:t>CS 480/680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3429000"/>
            <a:ext cx="6400800" cy="609600"/>
          </a:xfrm>
        </p:spPr>
        <p:txBody>
          <a:bodyPr/>
          <a:lstStyle/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Graphics</a:t>
            </a:r>
          </a:p>
          <a:p>
            <a:pPr eaLnBrk="1" hangingPunct="1"/>
            <a:endParaRPr lang="en-US" sz="160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en-US" sz="1600" dirty="0" smtClean="0">
                <a:solidFill>
                  <a:schemeClr val="bg1"/>
                </a:solidFill>
              </a:rPr>
              <a:t>Computer Viewing</a:t>
            </a:r>
          </a:p>
        </p:txBody>
      </p:sp>
      <p:sp>
        <p:nvSpPr>
          <p:cNvPr id="16388" name="Rectangle 5"/>
          <p:cNvSpPr>
            <a:spLocks noChangeArrowheads="1"/>
          </p:cNvSpPr>
          <p:nvPr/>
        </p:nvSpPr>
        <p:spPr bwMode="auto">
          <a:xfrm>
            <a:off x="1143000" y="60198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Dr. Frederick C Harris, Jr.</a:t>
            </a:r>
          </a:p>
        </p:txBody>
      </p:sp>
      <p:sp>
        <p:nvSpPr>
          <p:cNvPr id="16389" name="Rectangle 7"/>
          <p:cNvSpPr>
            <a:spLocks noChangeArrowheads="1"/>
          </p:cNvSpPr>
          <p:nvPr/>
        </p:nvSpPr>
        <p:spPr bwMode="auto">
          <a:xfrm>
            <a:off x="3810000" y="152400"/>
            <a:ext cx="3200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Fall </a:t>
            </a:r>
            <a:r>
              <a:rPr lang="en-US" dirty="0" smtClean="0">
                <a:solidFill>
                  <a:schemeClr val="bg1"/>
                </a:solidFill>
              </a:rPr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The LookAt Function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r>
              <a:rPr lang="en-US" sz="2700" dirty="0" smtClean="0"/>
              <a:t>The GLU library contained the function </a:t>
            </a:r>
            <a:r>
              <a:rPr lang="en-US" sz="2700" dirty="0" err="1" smtClean="0"/>
              <a:t>gluLookAt</a:t>
            </a:r>
            <a:r>
              <a:rPr lang="en-US" sz="2700" dirty="0" smtClean="0"/>
              <a:t> to form the required </a:t>
            </a:r>
            <a:r>
              <a:rPr lang="en-US" sz="2700" dirty="0" err="1" smtClean="0"/>
              <a:t>modelview</a:t>
            </a:r>
            <a:r>
              <a:rPr lang="en-US" sz="2700" dirty="0" smtClean="0"/>
              <a:t> matrix through a simple interface</a:t>
            </a:r>
          </a:p>
          <a:p>
            <a:r>
              <a:rPr lang="en-US" sz="2700" dirty="0" smtClean="0"/>
              <a:t>Note the need for setting an up direction</a:t>
            </a:r>
          </a:p>
          <a:p>
            <a:r>
              <a:rPr lang="en-US" sz="2700" dirty="0" smtClean="0"/>
              <a:t>Replaced by </a:t>
            </a:r>
            <a:r>
              <a:rPr lang="en-US" sz="2700" dirty="0" err="1" smtClean="0"/>
              <a:t>LookAt</a:t>
            </a:r>
            <a:r>
              <a:rPr lang="en-US" sz="2700" dirty="0" smtClean="0"/>
              <a:t>() in </a:t>
            </a:r>
            <a:r>
              <a:rPr lang="en-US" sz="2700" dirty="0" err="1" smtClean="0"/>
              <a:t>mat.h</a:t>
            </a:r>
            <a:endParaRPr lang="en-US" sz="2700" dirty="0" smtClean="0"/>
          </a:p>
          <a:p>
            <a:pPr lvl="1"/>
            <a:r>
              <a:rPr lang="en-US" dirty="0" smtClean="0"/>
              <a:t>Can concatenate with modeling transformations</a:t>
            </a:r>
          </a:p>
          <a:p>
            <a:r>
              <a:rPr lang="en-US" sz="2700" dirty="0" smtClean="0"/>
              <a:t>Example: isometric view of cube aligned with axes</a:t>
            </a:r>
          </a:p>
          <a:p>
            <a:pPr>
              <a:buNone/>
            </a:pPr>
            <a:r>
              <a:rPr lang="en-US" sz="2000" b="1" dirty="0" smtClean="0">
                <a:latin typeface="Courier New" charset="0"/>
              </a:rPr>
              <a:t>mat4 </a:t>
            </a:r>
            <a:r>
              <a:rPr lang="en-US" sz="2000" b="1" dirty="0" err="1" smtClean="0">
                <a:latin typeface="Courier New" charset="0"/>
              </a:rPr>
              <a:t>mv</a:t>
            </a:r>
            <a:r>
              <a:rPr lang="en-US" sz="2000" b="1" dirty="0" smtClean="0">
                <a:latin typeface="Courier New" charset="0"/>
              </a:rPr>
              <a:t> = </a:t>
            </a:r>
            <a:r>
              <a:rPr lang="en-US" sz="2000" b="1" dirty="0" err="1" smtClean="0">
                <a:latin typeface="Courier New" charset="0"/>
              </a:rPr>
              <a:t>LookAt</a:t>
            </a:r>
            <a:r>
              <a:rPr lang="en-US" sz="2000" b="1" dirty="0" smtClean="0">
                <a:latin typeface="Courier New" charset="0"/>
              </a:rPr>
              <a:t>(vec4 eye, vec4 at, vec4 up); </a:t>
            </a:r>
          </a:p>
          <a:p>
            <a:endParaRPr lang="en-US" sz="27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gluLookAt</a:t>
            </a:r>
          </a:p>
        </p:txBody>
      </p:sp>
      <p:sp>
        <p:nvSpPr>
          <p:cNvPr id="25606" name="Text Box 7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000" b="1" smtClean="0">
                <a:latin typeface="Courier New" charset="0"/>
              </a:rPr>
              <a:t>LookAt(eye, at, up)</a:t>
            </a:r>
          </a:p>
        </p:txBody>
      </p:sp>
      <p:pic>
        <p:nvPicPr>
          <p:cNvPr id="25605" name="Picture 5" descr="C:\BOOK\OpenGL\Paul Final\Art\jpeg\AN05F1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057400"/>
            <a:ext cx="6294438" cy="448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Other Viewing APIs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 LookAt function is only one possible API for positioning the camera</a:t>
            </a:r>
          </a:p>
          <a:p>
            <a:r>
              <a:rPr lang="en-US" smtClean="0"/>
              <a:t>Others include</a:t>
            </a:r>
          </a:p>
          <a:p>
            <a:pPr lvl="1"/>
            <a:r>
              <a:rPr lang="en-US" smtClean="0"/>
              <a:t>View reference point, view plane normal, view up (PHIGS, GKS-3D)</a:t>
            </a:r>
          </a:p>
          <a:p>
            <a:pPr lvl="1"/>
            <a:r>
              <a:rPr lang="en-US" smtClean="0"/>
              <a:t>Yaw, pitch, roll</a:t>
            </a:r>
          </a:p>
          <a:p>
            <a:pPr lvl="1"/>
            <a:r>
              <a:rPr lang="en-US" smtClean="0"/>
              <a:t>Elevation, azimuth, twist</a:t>
            </a:r>
          </a:p>
          <a:p>
            <a:pPr lvl="1"/>
            <a:r>
              <a:rPr lang="en-US" smtClean="0"/>
              <a:t>Direction angles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Projections and Normalization</a:t>
            </a:r>
          </a:p>
        </p:txBody>
      </p:sp>
      <p:sp>
        <p:nvSpPr>
          <p:cNvPr id="2765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default projection in the eye (camera) frame is orthogonal </a:t>
            </a:r>
          </a:p>
          <a:p>
            <a:r>
              <a:rPr lang="en-US" dirty="0" smtClean="0"/>
              <a:t>For points within the default view volume</a:t>
            </a:r>
          </a:p>
          <a:p>
            <a:pPr lvl="3">
              <a:buNone/>
            </a:pPr>
            <a:r>
              <a:rPr lang="en-US" dirty="0" err="1" smtClean="0"/>
              <a:t>x</a:t>
            </a:r>
            <a:r>
              <a:rPr lang="en-US" baseline="-25000" dirty="0" err="1" smtClean="0"/>
              <a:t>p</a:t>
            </a:r>
            <a:r>
              <a:rPr lang="en-US" dirty="0" smtClean="0"/>
              <a:t> = x</a:t>
            </a:r>
          </a:p>
          <a:p>
            <a:pPr lvl="3">
              <a:buNone/>
            </a:pPr>
            <a:r>
              <a:rPr lang="en-US" dirty="0" err="1" smtClean="0"/>
              <a:t>y</a:t>
            </a:r>
            <a:r>
              <a:rPr lang="en-US" baseline="-25000" dirty="0" err="1" smtClean="0"/>
              <a:t>p</a:t>
            </a:r>
            <a:r>
              <a:rPr lang="en-US" dirty="0" smtClean="0"/>
              <a:t> = y</a:t>
            </a:r>
          </a:p>
          <a:p>
            <a:pPr lvl="3">
              <a:buNone/>
            </a:pPr>
            <a:r>
              <a:rPr lang="en-US" dirty="0" err="1" smtClean="0"/>
              <a:t>z</a:t>
            </a:r>
            <a:r>
              <a:rPr lang="en-US" baseline="-25000" dirty="0" err="1" smtClean="0"/>
              <a:t>p</a:t>
            </a:r>
            <a:r>
              <a:rPr lang="en-US" dirty="0" smtClean="0"/>
              <a:t> = 0</a:t>
            </a:r>
          </a:p>
          <a:p>
            <a:r>
              <a:rPr lang="en-US" dirty="0" smtClean="0"/>
              <a:t>Most graphics systems use </a:t>
            </a:r>
            <a:r>
              <a:rPr lang="en-US" i="1" dirty="0" smtClean="0"/>
              <a:t>view normalization</a:t>
            </a:r>
          </a:p>
          <a:p>
            <a:pPr lvl="1"/>
            <a:r>
              <a:rPr lang="en-US" dirty="0" smtClean="0"/>
              <a:t>All other views are converted to the default view by transformations that determine the projection matrix</a:t>
            </a:r>
          </a:p>
          <a:p>
            <a:pPr lvl="1"/>
            <a:r>
              <a:rPr lang="en-US" dirty="0" smtClean="0"/>
              <a:t>Allows use of the same pipeline for all views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Homogeneous Coordinate Representation</a:t>
            </a:r>
          </a:p>
        </p:txBody>
      </p:sp>
      <p:sp>
        <p:nvSpPr>
          <p:cNvPr id="28678" name="Text Box 7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Times New Roman" charset="0"/>
              </a:rPr>
              <a:t>x</a:t>
            </a:r>
            <a:r>
              <a:rPr lang="en-US" sz="2400" baseline="-25000" dirty="0" err="1" smtClean="0">
                <a:latin typeface="Times New Roman" charset="0"/>
              </a:rPr>
              <a:t>p</a:t>
            </a:r>
            <a:r>
              <a:rPr lang="en-US" sz="2400" dirty="0" smtClean="0">
                <a:latin typeface="Times New Roman" charset="0"/>
              </a:rPr>
              <a:t> = 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Times New Roman" charset="0"/>
              </a:rPr>
              <a:t>y</a:t>
            </a:r>
            <a:r>
              <a:rPr lang="en-US" sz="2400" baseline="-25000" dirty="0" err="1" smtClean="0">
                <a:latin typeface="Times New Roman" charset="0"/>
              </a:rPr>
              <a:t>p</a:t>
            </a:r>
            <a:r>
              <a:rPr lang="en-US" sz="2400" dirty="0" smtClean="0">
                <a:latin typeface="Times New Roman" charset="0"/>
              </a:rPr>
              <a:t> = 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Times New Roman" charset="0"/>
              </a:rPr>
              <a:t>z</a:t>
            </a:r>
            <a:r>
              <a:rPr lang="en-US" sz="2400" baseline="-25000" dirty="0" err="1" smtClean="0">
                <a:latin typeface="Times New Roman" charset="0"/>
              </a:rPr>
              <a:t>p</a:t>
            </a:r>
            <a:r>
              <a:rPr lang="en-US" sz="2400" dirty="0" smtClean="0">
                <a:latin typeface="Times New Roman" charset="0"/>
              </a:rPr>
              <a:t> = 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2400" dirty="0" err="1" smtClean="0">
                <a:latin typeface="Times New Roman" charset="0"/>
              </a:rPr>
              <a:t>w</a:t>
            </a:r>
            <a:r>
              <a:rPr lang="en-US" sz="2400" baseline="-25000" dirty="0" err="1" smtClean="0">
                <a:latin typeface="Times New Roman" charset="0"/>
              </a:rPr>
              <a:t>p</a:t>
            </a:r>
            <a:r>
              <a:rPr lang="en-US" sz="2400" dirty="0" smtClean="0">
                <a:latin typeface="Times New Roman" charset="0"/>
              </a:rPr>
              <a:t> = 1</a:t>
            </a:r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3810000" y="2286000"/>
            <a:ext cx="986167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p</a:t>
            </a:r>
            <a:r>
              <a:rPr lang="en-US" baseline="-25000">
                <a:solidFill>
                  <a:schemeClr val="bg1"/>
                </a:solidFill>
              </a:rPr>
              <a:t>p </a:t>
            </a:r>
            <a:r>
              <a:rPr lang="en-US">
                <a:solidFill>
                  <a:schemeClr val="bg1"/>
                </a:solidFill>
              </a:rPr>
              <a:t>= </a:t>
            </a:r>
            <a:r>
              <a:rPr lang="en-US" b="1">
                <a:solidFill>
                  <a:schemeClr val="bg1"/>
                </a:solidFill>
              </a:rPr>
              <a:t>Mp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2795588" y="3810000"/>
            <a:ext cx="63991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>
                <a:solidFill>
                  <a:schemeClr val="bg1"/>
                </a:solidFill>
              </a:rPr>
              <a:t>M</a:t>
            </a:r>
            <a:r>
              <a:rPr lang="en-US">
                <a:solidFill>
                  <a:schemeClr val="bg1"/>
                </a:solidFill>
              </a:rPr>
              <a:t> = 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3557588" y="3048000"/>
          <a:ext cx="2028825" cy="2057400"/>
        </p:xfrm>
        <a:graphic>
          <a:graphicData uri="http://schemas.openxmlformats.org/presentationml/2006/ole">
            <p:oleObj spid="_x0000_s1026" name="Equation" r:id="rId3" imgW="901440" imgH="914400" progId="Equation.3">
              <p:embed/>
            </p:oleObj>
          </a:graphicData>
        </a:graphic>
      </p:graphicFrame>
      <p:sp>
        <p:nvSpPr>
          <p:cNvPr id="28681" name="Text Box 11"/>
          <p:cNvSpPr txBox="1">
            <a:spLocks noChangeArrowheads="1"/>
          </p:cNvSpPr>
          <p:nvPr/>
        </p:nvSpPr>
        <p:spPr bwMode="auto">
          <a:xfrm>
            <a:off x="1600200" y="5334000"/>
            <a:ext cx="640080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In practice, we can let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b="1" dirty="0">
                <a:solidFill>
                  <a:schemeClr val="bg1"/>
                </a:solidFill>
              </a:rPr>
              <a:t>I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and </a:t>
            </a:r>
            <a:r>
              <a:rPr lang="en-US" dirty="0" smtClean="0">
                <a:solidFill>
                  <a:schemeClr val="bg1"/>
                </a:solidFill>
                <a:latin typeface="Arial" charset="0"/>
              </a:rPr>
              <a:t>set the</a:t>
            </a:r>
            <a:r>
              <a:rPr lang="en-US" i="1" dirty="0" smtClean="0">
                <a:solidFill>
                  <a:schemeClr val="bg1"/>
                </a:solidFill>
              </a:rPr>
              <a:t> </a:t>
            </a:r>
            <a:r>
              <a:rPr lang="en-US" i="1" dirty="0">
                <a:solidFill>
                  <a:schemeClr val="bg1"/>
                </a:solidFill>
              </a:rPr>
              <a:t>z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term to zero later</a:t>
            </a:r>
          </a:p>
        </p:txBody>
      </p:sp>
      <p:sp>
        <p:nvSpPr>
          <p:cNvPr id="28682" name="Text Box 12"/>
          <p:cNvSpPr txBox="1">
            <a:spLocks noChangeArrowheads="1"/>
          </p:cNvSpPr>
          <p:nvPr/>
        </p:nvSpPr>
        <p:spPr bwMode="auto">
          <a:xfrm>
            <a:off x="2427288" y="1598613"/>
            <a:ext cx="328808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default orthographic projection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Simple Perspective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Center of projection at the origin</a:t>
            </a:r>
          </a:p>
          <a:p>
            <a:r>
              <a:rPr lang="en-US" smtClean="0"/>
              <a:t>Projection plane </a:t>
            </a:r>
            <a:r>
              <a:rPr lang="en-US" i="1" smtClean="0">
                <a:latin typeface="Times New Roman" charset="0"/>
              </a:rPr>
              <a:t>z</a:t>
            </a:r>
            <a:r>
              <a:rPr lang="en-US" smtClean="0">
                <a:latin typeface="Times New Roman" charset="0"/>
              </a:rPr>
              <a:t> = </a:t>
            </a:r>
            <a:r>
              <a:rPr lang="en-US" i="1" smtClean="0">
                <a:latin typeface="Times New Roman" charset="0"/>
              </a:rPr>
              <a:t>d</a:t>
            </a:r>
            <a:r>
              <a:rPr lang="en-US" smtClean="0">
                <a:latin typeface="Times New Roman" charset="0"/>
              </a:rPr>
              <a:t>, </a:t>
            </a:r>
            <a:r>
              <a:rPr lang="en-US" i="1" smtClean="0">
                <a:latin typeface="Times New Roman" charset="0"/>
              </a:rPr>
              <a:t>d</a:t>
            </a:r>
            <a:r>
              <a:rPr lang="en-US" smtClean="0">
                <a:latin typeface="Times New Roman" charset="0"/>
              </a:rPr>
              <a:t> &lt; 0</a:t>
            </a:r>
          </a:p>
        </p:txBody>
      </p:sp>
      <p:pic>
        <p:nvPicPr>
          <p:cNvPr id="29702" name="Picture 5" descr="C:\BOOK\OpenGL\Paul Final\Art\jpeg\AN05F22.jpg"/>
          <p:cNvPicPr>
            <a:picLocks noChangeAspect="1" noChangeArrowheads="1"/>
          </p:cNvPicPr>
          <p:nvPr/>
        </p:nvPicPr>
        <p:blipFill>
          <a:blip r:embed="rId2" cstate="print"/>
          <a:srcRect r="65128" b="9807"/>
          <a:stretch>
            <a:fillRect/>
          </a:stretch>
        </p:blipFill>
        <p:spPr bwMode="auto">
          <a:xfrm>
            <a:off x="2362200" y="2971800"/>
            <a:ext cx="3886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Perspective Equations</a:t>
            </a:r>
          </a:p>
        </p:txBody>
      </p:sp>
      <p:sp>
        <p:nvSpPr>
          <p:cNvPr id="307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Consider top and side views</a:t>
            </a:r>
          </a:p>
        </p:txBody>
      </p:sp>
      <p:pic>
        <p:nvPicPr>
          <p:cNvPr id="30729" name="Picture 5" descr="C:\BOOK\OpenGL\Paul Final\Art\jpeg\AN05F22.jpg"/>
          <p:cNvPicPr>
            <a:picLocks noChangeAspect="1" noChangeArrowheads="1"/>
          </p:cNvPicPr>
          <p:nvPr/>
        </p:nvPicPr>
        <p:blipFill>
          <a:blip r:embed="rId3" cstate="print"/>
          <a:srcRect l="32820" b="10403"/>
          <a:stretch>
            <a:fillRect/>
          </a:stretch>
        </p:blipFill>
        <p:spPr bwMode="auto">
          <a:xfrm>
            <a:off x="533400" y="2133600"/>
            <a:ext cx="7486650" cy="310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0" name="Text Box 6"/>
          <p:cNvSpPr txBox="1">
            <a:spLocks noChangeArrowheads="1"/>
          </p:cNvSpPr>
          <p:nvPr/>
        </p:nvSpPr>
        <p:spPr bwMode="auto">
          <a:xfrm>
            <a:off x="962025" y="5375275"/>
            <a:ext cx="5838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 baseline="-25000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 =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4406900" y="3232150"/>
          <a:ext cx="330200" cy="393700"/>
        </p:xfrm>
        <a:graphic>
          <a:graphicData uri="http://schemas.openxmlformats.org/presentationml/2006/ole">
            <p:oleObj spid="_x0000_s2050" name="Equation" r:id="rId4" imgW="330120" imgH="39348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1676400" y="5257800"/>
          <a:ext cx="703263" cy="838200"/>
        </p:xfrm>
        <a:graphic>
          <a:graphicData uri="http://schemas.openxmlformats.org/presentationml/2006/ole">
            <p:oleObj spid="_x0000_s2051" name="Equation" r:id="rId5" imgW="330120" imgH="393480" progId="Equation.3">
              <p:embed/>
            </p:oleObj>
          </a:graphicData>
        </a:graphic>
      </p:graphicFrame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3095625" y="5375275"/>
            <a:ext cx="5838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y</a:t>
            </a:r>
            <a:r>
              <a:rPr lang="en-US" baseline="-25000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 =</a:t>
            </a:r>
          </a:p>
        </p:txBody>
      </p:sp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810000" y="5257800"/>
          <a:ext cx="703263" cy="838200"/>
        </p:xfrm>
        <a:graphic>
          <a:graphicData uri="http://schemas.openxmlformats.org/presentationml/2006/ole">
            <p:oleObj spid="_x0000_s2052" name="Equation" r:id="rId6" imgW="330120" imgH="393480" progId="Equation.3">
              <p:embed/>
            </p:oleObj>
          </a:graphicData>
        </a:graphic>
      </p:graphicFrame>
      <p:sp>
        <p:nvSpPr>
          <p:cNvPr id="30732" name="Text Box 13"/>
          <p:cNvSpPr txBox="1">
            <a:spLocks noChangeArrowheads="1"/>
          </p:cNvSpPr>
          <p:nvPr/>
        </p:nvSpPr>
        <p:spPr bwMode="auto">
          <a:xfrm>
            <a:off x="5334000" y="5410200"/>
            <a:ext cx="77617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 dirty="0" err="1">
                <a:solidFill>
                  <a:schemeClr val="bg1"/>
                </a:solidFill>
              </a:rPr>
              <a:t>z</a:t>
            </a:r>
            <a:r>
              <a:rPr lang="en-US" baseline="-25000" dirty="0" err="1">
                <a:solidFill>
                  <a:schemeClr val="bg1"/>
                </a:solidFill>
              </a:rPr>
              <a:t>p</a:t>
            </a:r>
            <a:r>
              <a:rPr lang="en-US" dirty="0">
                <a:solidFill>
                  <a:schemeClr val="bg1"/>
                </a:solidFill>
              </a:rPr>
              <a:t> = </a:t>
            </a:r>
            <a:r>
              <a:rPr lang="en-US" i="1" dirty="0">
                <a:solidFill>
                  <a:schemeClr val="bg1"/>
                </a:solidFill>
              </a:rPr>
              <a:t>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Homogeneous Coordinate Form</a:t>
            </a:r>
          </a:p>
        </p:txBody>
      </p:sp>
      <p:sp>
        <p:nvSpPr>
          <p:cNvPr id="31753" name="Text Box 9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dirty="0" smtClean="0"/>
              <a:t>consider</a:t>
            </a:r>
            <a:r>
              <a:rPr lang="en-US" sz="2400" b="1" dirty="0" smtClean="0">
                <a:latin typeface="Times New Roman" charset="0"/>
              </a:rPr>
              <a:t> q</a:t>
            </a:r>
            <a:r>
              <a:rPr lang="en-US" sz="2400" dirty="0" smtClean="0">
                <a:latin typeface="Times New Roman" charset="0"/>
              </a:rPr>
              <a:t> = </a:t>
            </a:r>
            <a:r>
              <a:rPr lang="en-US" sz="2400" b="1" dirty="0" smtClean="0">
                <a:latin typeface="Times New Roman" charset="0"/>
              </a:rPr>
              <a:t>Mp </a:t>
            </a:r>
            <a:r>
              <a:rPr lang="en-US" sz="2400" dirty="0" smtClean="0"/>
              <a:t>where</a:t>
            </a:r>
          </a:p>
        </p:txBody>
      </p:sp>
      <p:sp>
        <p:nvSpPr>
          <p:cNvPr id="31752" name="Text Box 4"/>
          <p:cNvSpPr txBox="1">
            <a:spLocks noChangeArrowheads="1"/>
          </p:cNvSpPr>
          <p:nvPr/>
        </p:nvSpPr>
        <p:spPr bwMode="auto">
          <a:xfrm>
            <a:off x="4114800" y="2133600"/>
            <a:ext cx="639919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M</a:t>
            </a:r>
            <a:r>
              <a:rPr lang="en-US" dirty="0">
                <a:solidFill>
                  <a:schemeClr val="bg1"/>
                </a:solidFill>
              </a:rPr>
              <a:t> = </a:t>
            </a: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4800600" y="1524000"/>
          <a:ext cx="2514600" cy="2181225"/>
        </p:xfrm>
        <a:graphic>
          <a:graphicData uri="http://schemas.openxmlformats.org/presentationml/2006/ole">
            <p:oleObj spid="_x0000_s3074" name="Equation" r:id="rId3" imgW="1054080" imgH="91440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2667000" y="3733800"/>
          <a:ext cx="755650" cy="2590800"/>
        </p:xfrm>
        <a:graphic>
          <a:graphicData uri="http://schemas.openxmlformats.org/presentationml/2006/ole">
            <p:oleObj spid="_x0000_s3075" name="Equation" r:id="rId4" imgW="266400" imgH="914400" progId="Equation.3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5181600" y="3733800"/>
          <a:ext cx="1152525" cy="2438400"/>
        </p:xfrm>
        <a:graphic>
          <a:graphicData uri="http://schemas.openxmlformats.org/presentationml/2006/ole">
            <p:oleObj spid="_x0000_s3076" name="Equation" r:id="rId5" imgW="431640" imgH="914400" progId="Equation.3">
              <p:embed/>
            </p:oleObj>
          </a:graphicData>
        </a:graphic>
      </p:graphicFrame>
      <p:sp>
        <p:nvSpPr>
          <p:cNvPr id="31754" name="Text Box 12"/>
          <p:cNvSpPr txBox="1">
            <a:spLocks noChangeArrowheads="1"/>
          </p:cNvSpPr>
          <p:nvPr/>
        </p:nvSpPr>
        <p:spPr bwMode="auto">
          <a:xfrm>
            <a:off x="1905000" y="4724400"/>
            <a:ext cx="524503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=</a:t>
            </a:r>
          </a:p>
        </p:txBody>
      </p:sp>
      <p:sp>
        <p:nvSpPr>
          <p:cNvPr id="31755" name="Text Box 13"/>
          <p:cNvSpPr txBox="1">
            <a:spLocks noChangeArrowheads="1"/>
          </p:cNvSpPr>
          <p:nvPr/>
        </p:nvSpPr>
        <p:spPr bwMode="auto">
          <a:xfrm>
            <a:off x="3816350" y="4683125"/>
            <a:ext cx="1136850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sym typeface="Symbol" charset="2"/>
              </a:rPr>
              <a:t>     </a:t>
            </a:r>
            <a:r>
              <a:rPr lang="en-US" b="1" dirty="0" smtClean="0">
                <a:solidFill>
                  <a:schemeClr val="bg1"/>
                </a:solidFill>
                <a:sym typeface="Symbol" charset="2"/>
              </a:rPr>
              <a:t>q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</a:rPr>
              <a:t>=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Perspective Division</a:t>
            </a:r>
          </a:p>
        </p:txBody>
      </p:sp>
      <p:sp>
        <p:nvSpPr>
          <p:cNvPr id="3277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6200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However </a:t>
            </a:r>
            <a:r>
              <a:rPr lang="en-US" i="1" dirty="0" smtClean="0">
                <a:latin typeface="Times New Roman" charset="0"/>
              </a:rPr>
              <a:t>w</a:t>
            </a:r>
            <a:r>
              <a:rPr lang="en-US" dirty="0" smtClean="0"/>
              <a:t> </a:t>
            </a:r>
            <a:r>
              <a:rPr lang="en-US" dirty="0" smtClean="0">
                <a:sym typeface="Symbol" charset="2"/>
              </a:rPr>
              <a:t> 1, so we must divide by </a:t>
            </a:r>
            <a:r>
              <a:rPr lang="en-US" i="1" dirty="0" smtClean="0">
                <a:latin typeface="Times New Roman" charset="0"/>
                <a:sym typeface="Symbol" charset="2"/>
              </a:rPr>
              <a:t>w</a:t>
            </a:r>
            <a:r>
              <a:rPr lang="en-US" dirty="0" smtClean="0">
                <a:sym typeface="Symbol" charset="2"/>
              </a:rPr>
              <a:t> to return from homogeneous coordinates</a:t>
            </a:r>
          </a:p>
          <a:p>
            <a:r>
              <a:rPr lang="en-US" dirty="0" smtClean="0">
                <a:sym typeface="Symbol" charset="2"/>
              </a:rPr>
              <a:t>This </a:t>
            </a:r>
            <a:r>
              <a:rPr lang="en-US" i="1" dirty="0" smtClean="0">
                <a:sym typeface="Symbol" charset="2"/>
              </a:rPr>
              <a:t>perspective division</a:t>
            </a:r>
            <a:r>
              <a:rPr lang="en-US" dirty="0" smtClean="0">
                <a:sym typeface="Symbol" charset="2"/>
              </a:rPr>
              <a:t> yields</a:t>
            </a:r>
          </a:p>
          <a:p>
            <a:endParaRPr lang="en-US" dirty="0" smtClean="0">
              <a:sym typeface="Symbol" charset="2"/>
            </a:endParaRPr>
          </a:p>
          <a:p>
            <a:endParaRPr lang="en-US" dirty="0" smtClean="0">
              <a:sym typeface="Symbol" charset="2"/>
            </a:endParaRPr>
          </a:p>
          <a:p>
            <a:pPr>
              <a:buFontTx/>
              <a:buNone/>
            </a:pPr>
            <a:r>
              <a:rPr lang="en-US" dirty="0" smtClean="0">
                <a:sym typeface="Symbol" charset="2"/>
              </a:rPr>
              <a:t>the desired perspective equations </a:t>
            </a:r>
          </a:p>
          <a:p>
            <a:r>
              <a:rPr lang="en-US" dirty="0" smtClean="0"/>
              <a:t>We will consider the corresponding clipping volume with </a:t>
            </a:r>
            <a:r>
              <a:rPr lang="en-US" dirty="0" err="1" smtClean="0"/>
              <a:t>mat.h</a:t>
            </a:r>
            <a:r>
              <a:rPr lang="en-US" dirty="0" smtClean="0"/>
              <a:t> functions that are equivalent to deprecated OpenGL functions</a:t>
            </a:r>
          </a:p>
        </p:txBody>
      </p:sp>
      <p:sp>
        <p:nvSpPr>
          <p:cNvPr id="32776" name="Text Box 4"/>
          <p:cNvSpPr txBox="1">
            <a:spLocks noChangeArrowheads="1"/>
          </p:cNvSpPr>
          <p:nvPr/>
        </p:nvSpPr>
        <p:spPr bwMode="auto">
          <a:xfrm>
            <a:off x="1681162" y="3241675"/>
            <a:ext cx="5838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x</a:t>
            </a:r>
            <a:r>
              <a:rPr lang="en-US" baseline="-25000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 =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2395537" y="3124200"/>
          <a:ext cx="703263" cy="838200"/>
        </p:xfrm>
        <a:graphic>
          <a:graphicData uri="http://schemas.openxmlformats.org/presentationml/2006/ole">
            <p:oleObj spid="_x0000_s4098" name="Equation" r:id="rId3" imgW="330120" imgH="393480" progId="Equation.3">
              <p:embed/>
            </p:oleObj>
          </a:graphicData>
        </a:graphic>
      </p:graphicFrame>
      <p:sp>
        <p:nvSpPr>
          <p:cNvPr id="32777" name="Text Box 6"/>
          <p:cNvSpPr txBox="1">
            <a:spLocks noChangeArrowheads="1"/>
          </p:cNvSpPr>
          <p:nvPr/>
        </p:nvSpPr>
        <p:spPr bwMode="auto">
          <a:xfrm>
            <a:off x="3814762" y="3241675"/>
            <a:ext cx="583814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y</a:t>
            </a:r>
            <a:r>
              <a:rPr lang="en-US" baseline="-25000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 =</a:t>
            </a: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4529137" y="3124200"/>
          <a:ext cx="703263" cy="838200"/>
        </p:xfrm>
        <a:graphic>
          <a:graphicData uri="http://schemas.openxmlformats.org/presentationml/2006/ole">
            <p:oleObj spid="_x0000_s4099" name="Equation" r:id="rId4" imgW="330120" imgH="393480" progId="Equation.3">
              <p:embed/>
            </p:oleObj>
          </a:graphicData>
        </a:graphic>
      </p:graphicFrame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6053137" y="3276600"/>
            <a:ext cx="77617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i="1">
                <a:solidFill>
                  <a:schemeClr val="bg1"/>
                </a:solidFill>
              </a:rPr>
              <a:t>z</a:t>
            </a:r>
            <a:r>
              <a:rPr lang="en-US" baseline="-25000">
                <a:solidFill>
                  <a:schemeClr val="bg1"/>
                </a:solidFill>
              </a:rPr>
              <a:t>p</a:t>
            </a:r>
            <a:r>
              <a:rPr lang="en-US">
                <a:solidFill>
                  <a:schemeClr val="bg1"/>
                </a:solidFill>
              </a:rPr>
              <a:t> = </a:t>
            </a:r>
            <a:r>
              <a:rPr lang="en-US" i="1">
                <a:solidFill>
                  <a:schemeClr val="bg1"/>
                </a:solidFill>
              </a:rPr>
              <a:t>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OpenGL Orthogonal Viewing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48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sz="2700" b="1" dirty="0" smtClean="0">
                <a:latin typeface="Courier New" charset="0"/>
              </a:rPr>
              <a:t>Ortho(</a:t>
            </a:r>
            <a:r>
              <a:rPr lang="en-US" sz="2700" b="1" dirty="0" err="1" smtClean="0">
                <a:latin typeface="Courier New" charset="0"/>
              </a:rPr>
              <a:t>left,right,bottom,top,near,far</a:t>
            </a:r>
            <a:r>
              <a:rPr lang="en-US" sz="2700" b="1" dirty="0" smtClean="0">
                <a:latin typeface="Courier New" charset="0"/>
              </a:rPr>
              <a:t>)</a:t>
            </a: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2916238" y="5611813"/>
            <a:ext cx="4224233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near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and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far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measured </a:t>
            </a:r>
            <a:r>
              <a:rPr lang="en-US" u="sng" dirty="0">
                <a:solidFill>
                  <a:schemeClr val="bg1"/>
                </a:solidFill>
                <a:latin typeface="Arial" charset="0"/>
              </a:rPr>
              <a:t>from</a:t>
            </a:r>
            <a:r>
              <a:rPr lang="en-US" dirty="0">
                <a:solidFill>
                  <a:schemeClr val="bg1"/>
                </a:solidFill>
                <a:latin typeface="Arial" charset="0"/>
              </a:rPr>
              <a:t> camera</a:t>
            </a:r>
          </a:p>
        </p:txBody>
      </p:sp>
      <p:pic>
        <p:nvPicPr>
          <p:cNvPr id="8" name="Picture 7" descr="an04f2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800" y="2286000"/>
            <a:ext cx="4767532" cy="304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Objectives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Introduce the mathematics of projection</a:t>
            </a:r>
          </a:p>
          <a:p>
            <a:r>
              <a:rPr lang="en-US" smtClean="0"/>
              <a:t>Introduce OpenGL viewing functions</a:t>
            </a:r>
          </a:p>
          <a:p>
            <a:r>
              <a:rPr lang="en-US" smtClean="0"/>
              <a:t>Look at alternate viewing APIs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OpenGL Perspective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700" b="1" smtClean="0">
                <a:latin typeface="Courier New" charset="0"/>
              </a:rPr>
              <a:t>Frustum(left,right,bottom,top,near,far)</a:t>
            </a:r>
          </a:p>
        </p:txBody>
      </p:sp>
      <p:pic>
        <p:nvPicPr>
          <p:cNvPr id="8" name="Picture 7" descr="an04f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2667000"/>
            <a:ext cx="6400800" cy="356347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Using Field of View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With </a:t>
            </a:r>
            <a:r>
              <a:rPr lang="en-US" sz="2700" b="1" smtClean="0">
                <a:latin typeface="Courier New" charset="0"/>
              </a:rPr>
              <a:t>Frustum</a:t>
            </a:r>
            <a:r>
              <a:rPr lang="en-US" smtClean="0"/>
              <a:t> it is often difficult to get the desired view</a:t>
            </a:r>
          </a:p>
          <a:p>
            <a:r>
              <a:rPr lang="en-US" sz="2700" b="1" smtClean="0">
                <a:latin typeface="Courier New" charset="0"/>
              </a:rPr>
              <a:t>Perpective(fovy, aspect, near, far)</a:t>
            </a:r>
            <a:r>
              <a:rPr lang="en-US" smtClean="0"/>
              <a:t> often provides a better interface</a:t>
            </a:r>
          </a:p>
        </p:txBody>
      </p:sp>
      <p:pic>
        <p:nvPicPr>
          <p:cNvPr id="35846" name="Picture 5" descr="C:\BOOK\OpenGL\Paul Final\Art\jpeg\AN05F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657600"/>
            <a:ext cx="3810000" cy="303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5627688" y="4449763"/>
            <a:ext cx="202651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aspect </a:t>
            </a:r>
            <a:r>
              <a:rPr lang="en-US" sz="2000" dirty="0">
                <a:solidFill>
                  <a:schemeClr val="bg1"/>
                </a:solidFill>
              </a:rPr>
              <a:t>=</a:t>
            </a:r>
            <a:r>
              <a:rPr lang="en-US" sz="2000" b="1" dirty="0">
                <a:solidFill>
                  <a:schemeClr val="bg1"/>
                </a:solidFill>
                <a:latin typeface="Courier New" charset="0"/>
              </a:rPr>
              <a:t> w/h</a:t>
            </a:r>
          </a:p>
        </p:txBody>
      </p:sp>
      <p:sp>
        <p:nvSpPr>
          <p:cNvPr id="35848" name="Line 7"/>
          <p:cNvSpPr>
            <a:spLocks noChangeShapeType="1"/>
          </p:cNvSpPr>
          <p:nvPr/>
        </p:nvSpPr>
        <p:spPr bwMode="auto">
          <a:xfrm flipH="1">
            <a:off x="4953000" y="3886200"/>
            <a:ext cx="1066800" cy="152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35849" name="Text Box 8"/>
          <p:cNvSpPr txBox="1">
            <a:spLocks noChangeArrowheads="1"/>
          </p:cNvSpPr>
          <p:nvPr/>
        </p:nvSpPr>
        <p:spPr bwMode="auto">
          <a:xfrm>
            <a:off x="6019800" y="3657600"/>
            <a:ext cx="127470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front plane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Computer Viewing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There are three aspects of the viewing process, all of which are implemented in the pipeline,</a:t>
            </a:r>
          </a:p>
          <a:p>
            <a:pPr lvl="1"/>
            <a:r>
              <a:rPr lang="en-US" smtClean="0"/>
              <a:t>Positioning the camera</a:t>
            </a:r>
          </a:p>
          <a:p>
            <a:pPr lvl="2"/>
            <a:r>
              <a:rPr lang="en-US" sz="2400" smtClean="0"/>
              <a:t>Setting the model-view matrix</a:t>
            </a:r>
          </a:p>
          <a:p>
            <a:pPr lvl="1"/>
            <a:r>
              <a:rPr lang="en-US" smtClean="0"/>
              <a:t>Selecting a lens</a:t>
            </a:r>
          </a:p>
          <a:p>
            <a:pPr lvl="2"/>
            <a:r>
              <a:rPr lang="en-US" sz="2400" smtClean="0"/>
              <a:t>Setting the projection matrix</a:t>
            </a:r>
          </a:p>
          <a:p>
            <a:pPr lvl="1"/>
            <a:r>
              <a:rPr lang="en-US" smtClean="0"/>
              <a:t>Clipping</a:t>
            </a:r>
          </a:p>
          <a:p>
            <a:pPr lvl="2"/>
            <a:r>
              <a:rPr lang="en-US" sz="2400" smtClean="0"/>
              <a:t>Setting the view volume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The OpenGL Camera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 OpenGL, initially the object and camera frames are the same</a:t>
            </a:r>
          </a:p>
          <a:p>
            <a:pPr lvl="1"/>
            <a:r>
              <a:rPr lang="en-US" smtClean="0"/>
              <a:t>Default model-view matrix is an identity</a:t>
            </a:r>
          </a:p>
          <a:p>
            <a:r>
              <a:rPr lang="en-US" smtClean="0"/>
              <a:t>The camera is located at origin and points in the negative z direction</a:t>
            </a:r>
          </a:p>
          <a:p>
            <a:r>
              <a:rPr lang="en-US" smtClean="0"/>
              <a:t>OpenGL also specifies a default view volume that is a cube with sides of length 2 centered at the origin</a:t>
            </a:r>
          </a:p>
          <a:p>
            <a:pPr lvl="1"/>
            <a:r>
              <a:rPr lang="en-US" smtClean="0"/>
              <a:t>Default projection matrix is an identity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Default</a:t>
            </a:r>
            <a:r>
              <a:rPr lang="en-US" smtClean="0"/>
              <a:t> </a:t>
            </a:r>
            <a:r>
              <a:rPr lang="en-US" sz="4100" smtClean="0"/>
              <a:t>Projection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Default projection is orthogonal</a:t>
            </a:r>
          </a:p>
        </p:txBody>
      </p:sp>
      <p:pic>
        <p:nvPicPr>
          <p:cNvPr id="19462" name="Picture 5" descr="C:\BOOK\OpenGL\Paul Final\Art\jpeg\AN05F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200275"/>
            <a:ext cx="4343400" cy="359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Line 6"/>
          <p:cNvSpPr>
            <a:spLocks noChangeShapeType="1"/>
          </p:cNvSpPr>
          <p:nvPr/>
        </p:nvSpPr>
        <p:spPr bwMode="auto">
          <a:xfrm flipH="1">
            <a:off x="5715000" y="2895600"/>
            <a:ext cx="1295400" cy="3810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6969125" y="2667000"/>
            <a:ext cx="14128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clipped out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7086600" y="4419600"/>
            <a:ext cx="600075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  <a:latin typeface="Arial" charset="0"/>
              </a:rPr>
              <a:t>z=0</a:t>
            </a:r>
          </a:p>
        </p:txBody>
      </p:sp>
      <p:sp>
        <p:nvSpPr>
          <p:cNvPr id="19466" name="Line 9"/>
          <p:cNvSpPr>
            <a:spLocks noChangeShapeType="1"/>
          </p:cNvSpPr>
          <p:nvPr/>
        </p:nvSpPr>
        <p:spPr bwMode="auto">
          <a:xfrm flipV="1">
            <a:off x="3733800" y="3200400"/>
            <a:ext cx="457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anchor="ctr" anchorCtr="1"/>
          <a:lstStyle/>
          <a:p>
            <a:endParaRPr lang="en-US"/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3657600" y="3124200"/>
            <a:ext cx="3254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sz="2000">
                <a:latin typeface="Arial" charset="0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Moving the Camera Frame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7924800" cy="5029200"/>
          </a:xfrm>
        </p:spPr>
        <p:txBody>
          <a:bodyPr>
            <a:normAutofit lnSpcReduction="10000"/>
          </a:bodyPr>
          <a:lstStyle/>
          <a:p>
            <a:r>
              <a:rPr lang="en-US" sz="2700" dirty="0" smtClean="0"/>
              <a:t>If we want to visualize object with both positive and negative z values we can either</a:t>
            </a:r>
          </a:p>
          <a:p>
            <a:pPr lvl="1"/>
            <a:r>
              <a:rPr lang="en-US" dirty="0" smtClean="0"/>
              <a:t>Move the camera in the positive z direction</a:t>
            </a:r>
          </a:p>
          <a:p>
            <a:pPr lvl="2"/>
            <a:r>
              <a:rPr lang="en-US" sz="2400" dirty="0" smtClean="0"/>
              <a:t>Translate the camera frame</a:t>
            </a:r>
          </a:p>
          <a:p>
            <a:pPr lvl="1"/>
            <a:r>
              <a:rPr lang="en-US" dirty="0" smtClean="0"/>
              <a:t>Move the objects in the negative z direction</a:t>
            </a:r>
          </a:p>
          <a:p>
            <a:pPr lvl="2"/>
            <a:r>
              <a:rPr lang="en-US" sz="2400" dirty="0" smtClean="0"/>
              <a:t>Translate the world frame</a:t>
            </a:r>
          </a:p>
          <a:p>
            <a:r>
              <a:rPr lang="en-US" dirty="0" smtClean="0"/>
              <a:t>Both of these views are equivalent and are determined by the model-view matrix</a:t>
            </a:r>
          </a:p>
          <a:p>
            <a:pPr lvl="1"/>
            <a:r>
              <a:rPr lang="en-US" dirty="0" smtClean="0"/>
              <a:t>Want a translation (</a:t>
            </a:r>
            <a:r>
              <a:rPr lang="en-US" sz="2200" b="1" dirty="0" err="1" smtClean="0">
                <a:latin typeface="Courier New" charset="0"/>
              </a:rPr>
              <a:t>Translatef</a:t>
            </a:r>
            <a:r>
              <a:rPr lang="en-US" sz="2200" b="1" dirty="0" smtClean="0">
                <a:latin typeface="Courier New" charset="0"/>
              </a:rPr>
              <a:t>(0.0,0.0,-d);</a:t>
            </a:r>
            <a:r>
              <a:rPr lang="en-US" dirty="0" smtClean="0"/>
              <a:t>)</a:t>
            </a:r>
          </a:p>
          <a:p>
            <a:pPr lvl="1"/>
            <a:r>
              <a:rPr lang="en-US" sz="2200" b="1" dirty="0" smtClean="0">
                <a:latin typeface="Courier New" charset="0"/>
              </a:rPr>
              <a:t>d &gt; 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Moving Camera back from Origin </a:t>
            </a:r>
          </a:p>
        </p:txBody>
      </p:sp>
      <p:sp>
        <p:nvSpPr>
          <p:cNvPr id="21510" name="Text Box 7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2400" smtClean="0"/>
              <a:t>default frames</a:t>
            </a:r>
          </a:p>
        </p:txBody>
      </p:sp>
      <p:pic>
        <p:nvPicPr>
          <p:cNvPr id="21509" name="Picture 5" descr="C:\BOOK\OpenGL\Paul Final\Art\jpeg\AN05F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43137"/>
            <a:ext cx="6446838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4114800" y="1600200"/>
            <a:ext cx="3172663" cy="6463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Ctr="1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frames after translation by –d</a:t>
            </a:r>
          </a:p>
          <a:p>
            <a:r>
              <a:rPr lang="en-US" dirty="0">
                <a:solidFill>
                  <a:schemeClr val="bg1"/>
                </a:solidFill>
                <a:latin typeface="Arial" charset="0"/>
              </a:rPr>
              <a:t>                  d &gt; 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100" smtClean="0"/>
              <a:t>Moving the Camera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600200"/>
            <a:ext cx="5105400" cy="4525963"/>
          </a:xfrm>
        </p:spPr>
        <p:txBody>
          <a:bodyPr/>
          <a:lstStyle/>
          <a:p>
            <a:r>
              <a:rPr lang="en-US" dirty="0" smtClean="0"/>
              <a:t>We can move the camera to any desired position by a sequence of rotations and translations</a:t>
            </a:r>
          </a:p>
          <a:p>
            <a:r>
              <a:rPr lang="en-US" dirty="0" smtClean="0"/>
              <a:t>Example: side view</a:t>
            </a:r>
          </a:p>
          <a:p>
            <a:pPr lvl="1"/>
            <a:r>
              <a:rPr lang="en-US" dirty="0" smtClean="0"/>
              <a:t>Rotate the camera</a:t>
            </a:r>
          </a:p>
          <a:p>
            <a:pPr lvl="1"/>
            <a:r>
              <a:rPr lang="en-US" dirty="0" smtClean="0"/>
              <a:t>Move it away from origin</a:t>
            </a:r>
          </a:p>
          <a:p>
            <a:pPr lvl="1"/>
            <a:r>
              <a:rPr lang="en-US" dirty="0" smtClean="0"/>
              <a:t>Model-view matrix C = TR</a:t>
            </a:r>
          </a:p>
        </p:txBody>
      </p:sp>
      <p:pic>
        <p:nvPicPr>
          <p:cNvPr id="22534" name="Picture 5" descr="C:\BOOK\OpenGL\Paul Final\Art\jpeg\AN05F1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40412" y="2133600"/>
            <a:ext cx="3227388" cy="295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OpenGL code</a:t>
            </a:r>
          </a:p>
        </p:txBody>
      </p:sp>
      <p:sp>
        <p:nvSpPr>
          <p:cNvPr id="23557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last transformation specified is first to be applied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// Using </a:t>
            </a:r>
            <a:r>
              <a:rPr lang="en-US" sz="2000" b="1" dirty="0" err="1" smtClean="0">
                <a:latin typeface="Courier New" charset="0"/>
              </a:rPr>
              <a:t>mat.h</a:t>
            </a:r>
            <a:r>
              <a:rPr lang="en-US" sz="2000" b="1" dirty="0" smtClean="0">
                <a:latin typeface="Courier New" charset="0"/>
              </a:rPr>
              <a:t> </a:t>
            </a:r>
          </a:p>
          <a:p>
            <a:pPr lvl="1">
              <a:buNone/>
            </a:pPr>
            <a:endParaRPr lang="en-US" sz="2000" b="1" dirty="0" smtClean="0">
              <a:latin typeface="Courier New" charset="0"/>
            </a:endParaRPr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mat4 t = Translate (0.0, 0.0, -d);</a:t>
            </a:r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mat4 </a:t>
            </a:r>
            <a:r>
              <a:rPr lang="en-US" sz="2000" b="1" dirty="0" err="1" smtClean="0">
                <a:latin typeface="Courier New" charset="0"/>
              </a:rPr>
              <a:t>ry</a:t>
            </a:r>
            <a:r>
              <a:rPr lang="en-US" sz="2000" b="1" dirty="0" smtClean="0">
                <a:latin typeface="Courier New" charset="0"/>
              </a:rPr>
              <a:t> = </a:t>
            </a:r>
            <a:r>
              <a:rPr lang="en-US" sz="2000" b="1" dirty="0" err="1" smtClean="0">
                <a:latin typeface="Courier New" charset="0"/>
              </a:rPr>
              <a:t>RotateY</a:t>
            </a:r>
            <a:r>
              <a:rPr lang="en-US" sz="2000" b="1" dirty="0" smtClean="0">
                <a:latin typeface="Courier New" charset="0"/>
              </a:rPr>
              <a:t>(90.0);</a:t>
            </a:r>
          </a:p>
          <a:p>
            <a:pPr lvl="1">
              <a:buNone/>
            </a:pPr>
            <a:r>
              <a:rPr lang="en-US" sz="2000" b="1" dirty="0" smtClean="0">
                <a:latin typeface="Courier New" charset="0"/>
              </a:rPr>
              <a:t>mat4 m = t*</a:t>
            </a:r>
            <a:r>
              <a:rPr lang="en-US" sz="2000" b="1" dirty="0" err="1" smtClean="0">
                <a:latin typeface="Courier New" charset="0"/>
              </a:rPr>
              <a:t>ry</a:t>
            </a:r>
            <a:r>
              <a:rPr lang="en-US" sz="2000" b="1" dirty="0" smtClean="0">
                <a:latin typeface="Courier New" charset="0"/>
              </a:rPr>
              <a:t>;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655</Words>
  <Application>Microsoft Office PowerPoint</Application>
  <PresentationFormat>On-screen Show (4:3)</PresentationFormat>
  <Paragraphs>123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Default Design</vt:lpstr>
      <vt:lpstr>Equation</vt:lpstr>
      <vt:lpstr>CS 480/680</vt:lpstr>
      <vt:lpstr>Objectives</vt:lpstr>
      <vt:lpstr>Computer Viewing</vt:lpstr>
      <vt:lpstr>The OpenGL Camera</vt:lpstr>
      <vt:lpstr>Default Projection</vt:lpstr>
      <vt:lpstr>Moving the Camera Frame</vt:lpstr>
      <vt:lpstr>Moving Camera back from Origin </vt:lpstr>
      <vt:lpstr>Moving the Camera</vt:lpstr>
      <vt:lpstr>OpenGL code</vt:lpstr>
      <vt:lpstr>The LookAt Function</vt:lpstr>
      <vt:lpstr>gluLookAt</vt:lpstr>
      <vt:lpstr>Other Viewing APIs</vt:lpstr>
      <vt:lpstr>Projections and Normalization</vt:lpstr>
      <vt:lpstr>Homogeneous Coordinate Representation</vt:lpstr>
      <vt:lpstr>Simple Perspective</vt:lpstr>
      <vt:lpstr>Perspective Equations</vt:lpstr>
      <vt:lpstr>Homogeneous Coordinate Form</vt:lpstr>
      <vt:lpstr>Perspective Division</vt:lpstr>
      <vt:lpstr>OpenGL Orthogonal Viewing</vt:lpstr>
      <vt:lpstr>OpenGL Perspective</vt:lpstr>
      <vt:lpstr>Using Field of View</vt:lpstr>
      <vt:lpstr>Slide 22</vt:lpstr>
    </vt:vector>
  </TitlesOfParts>
  <Manager>David</Manager>
  <Company>Presentationfx.com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Four Blocks</dc:title>
  <dc:subject>Business</dc:subject>
  <dc:creator>Presentationfx.com</dc:creator>
  <cp:keywords>Blocks, Four, Colors</cp:keywords>
  <dc:description>This presentation template is copyright 2008 and may not be redistributed. Any attempt to redistribute will be enforced to the maximum extent under law.</dc:description>
  <cp:lastModifiedBy>fredh</cp:lastModifiedBy>
  <cp:revision>48</cp:revision>
  <dcterms:created xsi:type="dcterms:W3CDTF">2008-04-10T18:13:29Z</dcterms:created>
  <dcterms:modified xsi:type="dcterms:W3CDTF">2012-09-19T15:49:06Z</dcterms:modified>
  <cp:category>Business</cp:category>
</cp:coreProperties>
</file>