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290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D1D7"/>
    <a:srgbClr val="FFDB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1488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745220C-D9D4-416D-9BA0-CB68FFD4EC28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ED96F00-707E-431C-837E-D683A9ED4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04FC7C5-A7FD-433D-9574-F8A9160C48B6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97BF822-4D40-49E6-B371-A5C4BA664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F74C4-7BD4-4971-B738-2306C2189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FA64F-E97B-4928-A58B-1736403FA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B4351-147B-486B-AED4-2A932745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341BD-28CA-4C76-BC1A-114327380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89DB5-D802-492C-AF9C-BF761C051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1FF00-C063-4B64-88DB-B0EAB58C7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E0E0B-FBCE-47CF-857D-E5BA492B3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941B9-32E4-4726-A60E-69D29F3CA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19B62-4319-47D1-B93C-F499A71F4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E9550-DB25-4950-A5E1-E9572F9FA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ED164-BE05-4CD7-AF28-4DE731940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2B15C-25B5-4BCD-A071-FA59A23E8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AC86C50-123D-48C7-A8BC-9EE20868D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Projection Matrices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3810000" y="1524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Fall </a:t>
            </a:r>
            <a:r>
              <a:rPr lang="en-US" dirty="0" smtClean="0">
                <a:solidFill>
                  <a:schemeClr val="bg1"/>
                </a:solidFill>
              </a:rPr>
              <a:t>2012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General Shear</a:t>
            </a:r>
          </a:p>
        </p:txBody>
      </p:sp>
      <p:sp>
        <p:nvSpPr>
          <p:cNvPr id="24584" name="Text Box 10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smtClean="0">
                <a:latin typeface="Times New Roman" charset="0"/>
              </a:rPr>
              <a:t>side view</a:t>
            </a:r>
          </a:p>
        </p:txBody>
      </p:sp>
      <p:pic>
        <p:nvPicPr>
          <p:cNvPr id="24581" name="Picture 5" descr="C:\BOOK\OpenGL\Paul Final\Art\jpeg\AN05F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143000"/>
            <a:ext cx="4860925" cy="305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7" descr="C:\BOOK\OpenGL\Paul Final\Art\jpeg\AN05F3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4114800"/>
            <a:ext cx="4171950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3" name="Text Box 8"/>
          <p:cNvSpPr txBox="1">
            <a:spLocks noChangeArrowheads="1"/>
          </p:cNvSpPr>
          <p:nvPr/>
        </p:nvSpPr>
        <p:spPr bwMode="auto">
          <a:xfrm>
            <a:off x="1219200" y="5257800"/>
            <a:ext cx="1031051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top view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Shear Matrix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i="1" smtClean="0">
                <a:latin typeface="Times New Roman" charset="0"/>
              </a:rPr>
              <a:t>xy </a:t>
            </a:r>
            <a:r>
              <a:rPr lang="en-US" smtClean="0"/>
              <a:t>shear (</a:t>
            </a:r>
            <a:r>
              <a:rPr lang="en-US" i="1" smtClean="0">
                <a:latin typeface="Times New Roman" charset="0"/>
              </a:rPr>
              <a:t>z</a:t>
            </a:r>
            <a:r>
              <a:rPr lang="en-US" smtClean="0"/>
              <a:t> values unchanged)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Projection matrix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General case: </a:t>
            </a: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2819400" y="2209800"/>
          <a:ext cx="2673350" cy="1984375"/>
        </p:xfrm>
        <a:graphic>
          <a:graphicData uri="http://schemas.openxmlformats.org/presentationml/2006/ole">
            <p:oleObj spid="_x0000_s3074" name="Equation" r:id="rId3" imgW="1231560" imgH="914400" progId="Equation.3">
              <p:embed/>
            </p:oleObj>
          </a:graphicData>
        </a:graphic>
      </p:graphicFrame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1393825" y="2778125"/>
            <a:ext cx="107273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H</a:t>
            </a: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 err="1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dirty="0" err="1">
                <a:solidFill>
                  <a:schemeClr val="bg1"/>
                </a:solidFill>
              </a:rPr>
              <a:t>,</a:t>
            </a:r>
            <a:r>
              <a:rPr lang="en-US" dirty="0" err="1">
                <a:solidFill>
                  <a:schemeClr val="bg1"/>
                </a:solidFill>
                <a:latin typeface="Symbol" charset="2"/>
              </a:rPr>
              <a:t>f</a:t>
            </a:r>
            <a:r>
              <a:rPr lang="en-US" dirty="0">
                <a:solidFill>
                  <a:schemeClr val="bg1"/>
                </a:solidFill>
              </a:rPr>
              <a:t>) = 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2506663" y="4953000"/>
            <a:ext cx="181171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</a:t>
            </a:r>
            <a:r>
              <a:rPr lang="en-US" dirty="0">
                <a:solidFill>
                  <a:schemeClr val="bg1"/>
                </a:solidFill>
              </a:rPr>
              <a:t> = </a:t>
            </a:r>
            <a:r>
              <a:rPr lang="en-US" b="1" dirty="0" err="1">
                <a:solidFill>
                  <a:schemeClr val="bg1"/>
                </a:solidFill>
              </a:rPr>
              <a:t>M</a:t>
            </a:r>
            <a:r>
              <a:rPr lang="en-US" baseline="-25000" dirty="0" err="1">
                <a:solidFill>
                  <a:schemeClr val="bg1"/>
                </a:solidFill>
              </a:rPr>
              <a:t>orth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H</a:t>
            </a: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 err="1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dirty="0" err="1">
                <a:solidFill>
                  <a:schemeClr val="bg1"/>
                </a:solidFill>
              </a:rPr>
              <a:t>,</a:t>
            </a:r>
            <a:r>
              <a:rPr lang="en-US" dirty="0" err="1">
                <a:solidFill>
                  <a:schemeClr val="bg1"/>
                </a:solidFill>
                <a:latin typeface="Symbol" charset="2"/>
              </a:rPr>
              <a:t>f</a:t>
            </a:r>
            <a:r>
              <a:rPr lang="en-US" dirty="0">
                <a:solidFill>
                  <a:schemeClr val="bg1"/>
                </a:solidFill>
              </a:rPr>
              <a:t>) </a:t>
            </a:r>
          </a:p>
        </p:txBody>
      </p:sp>
      <p:sp>
        <p:nvSpPr>
          <p:cNvPr id="25609" name="Text Box 7"/>
          <p:cNvSpPr txBox="1">
            <a:spLocks noChangeArrowheads="1"/>
          </p:cNvSpPr>
          <p:nvPr/>
        </p:nvSpPr>
        <p:spPr bwMode="auto">
          <a:xfrm>
            <a:off x="3962400" y="5879068"/>
            <a:ext cx="210666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</a:t>
            </a:r>
            <a:r>
              <a:rPr lang="en-US" dirty="0">
                <a:solidFill>
                  <a:schemeClr val="bg1"/>
                </a:solidFill>
              </a:rPr>
              <a:t> = </a:t>
            </a:r>
            <a:r>
              <a:rPr lang="en-US" b="1" dirty="0" err="1">
                <a:solidFill>
                  <a:schemeClr val="bg1"/>
                </a:solidFill>
              </a:rPr>
              <a:t>M</a:t>
            </a:r>
            <a:r>
              <a:rPr lang="en-US" baseline="-25000" dirty="0" err="1">
                <a:solidFill>
                  <a:schemeClr val="bg1"/>
                </a:solidFill>
              </a:rPr>
              <a:t>orth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STH</a:t>
            </a: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 err="1">
                <a:solidFill>
                  <a:schemeClr val="bg1"/>
                </a:solidFill>
                <a:latin typeface="Symbol" charset="2"/>
              </a:rPr>
              <a:t>q</a:t>
            </a:r>
            <a:r>
              <a:rPr lang="en-US" dirty="0" err="1">
                <a:solidFill>
                  <a:schemeClr val="bg1"/>
                </a:solidFill>
              </a:rPr>
              <a:t>,</a:t>
            </a:r>
            <a:r>
              <a:rPr lang="en-US" dirty="0" err="1">
                <a:solidFill>
                  <a:schemeClr val="bg1"/>
                </a:solidFill>
                <a:latin typeface="Symbol" charset="2"/>
              </a:rPr>
              <a:t>f</a:t>
            </a:r>
            <a:r>
              <a:rPr lang="en-US" dirty="0">
                <a:solidFill>
                  <a:schemeClr val="bg1"/>
                </a:solidFill>
              </a:rPr>
              <a:t>)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Equivalency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630" name="Picture 5" descr="C:\BOOK\OpenGL\Paul Final\Art\jpeg\AN05F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286000"/>
            <a:ext cx="4057650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Effect on Clipping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projection matrix </a:t>
            </a:r>
            <a:r>
              <a:rPr lang="en-US" b="1" dirty="0" smtClean="0">
                <a:latin typeface="Times New Roman" charset="0"/>
              </a:rPr>
              <a:t>P</a:t>
            </a:r>
            <a:r>
              <a:rPr lang="en-US" dirty="0" smtClean="0">
                <a:latin typeface="Times New Roman" charset="0"/>
              </a:rPr>
              <a:t> = </a:t>
            </a:r>
            <a:r>
              <a:rPr lang="en-US" b="1" dirty="0" smtClean="0">
                <a:latin typeface="Times New Roman" charset="0"/>
              </a:rPr>
              <a:t>STH </a:t>
            </a:r>
            <a:r>
              <a:rPr lang="en-US" dirty="0" smtClean="0"/>
              <a:t>transforms the original clipping volume to the default clipping volume</a:t>
            </a:r>
            <a:endParaRPr lang="en-US" b="1" dirty="0" smtClean="0">
              <a:latin typeface="Times New Roman" charset="0"/>
            </a:endParaRPr>
          </a:p>
        </p:txBody>
      </p:sp>
      <p:sp>
        <p:nvSpPr>
          <p:cNvPr id="27654" name="AutoShape 5"/>
          <p:cNvSpPr>
            <a:spLocks noChangeArrowheads="1"/>
          </p:cNvSpPr>
          <p:nvPr/>
        </p:nvSpPr>
        <p:spPr bwMode="auto">
          <a:xfrm>
            <a:off x="1371600" y="3657600"/>
            <a:ext cx="2438400" cy="1219200"/>
          </a:xfrm>
          <a:prstGeom prst="parallelogram">
            <a:avLst>
              <a:gd name="adj" fmla="val 50000"/>
            </a:avLst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Line 6"/>
          <p:cNvSpPr>
            <a:spLocks noChangeShapeType="1"/>
          </p:cNvSpPr>
          <p:nvPr/>
        </p:nvSpPr>
        <p:spPr bwMode="auto">
          <a:xfrm>
            <a:off x="4267200" y="4191000"/>
            <a:ext cx="533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7656" name="Rectangle 7"/>
          <p:cNvSpPr>
            <a:spLocks noChangeArrowheads="1"/>
          </p:cNvSpPr>
          <p:nvPr/>
        </p:nvSpPr>
        <p:spPr bwMode="auto">
          <a:xfrm>
            <a:off x="5410200" y="3581400"/>
            <a:ext cx="1676400" cy="16764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8"/>
          <p:cNvSpPr>
            <a:spLocks noChangeArrowheads="1"/>
          </p:cNvSpPr>
          <p:nvPr/>
        </p:nvSpPr>
        <p:spPr bwMode="auto">
          <a:xfrm>
            <a:off x="2362200" y="4114800"/>
            <a:ext cx="304800" cy="304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AutoShape 9"/>
          <p:cNvSpPr>
            <a:spLocks noChangeArrowheads="1"/>
          </p:cNvSpPr>
          <p:nvPr/>
        </p:nvSpPr>
        <p:spPr bwMode="auto">
          <a:xfrm rot="-6236451">
            <a:off x="5910262" y="3995738"/>
            <a:ext cx="677863" cy="611188"/>
          </a:xfrm>
          <a:prstGeom prst="parallelogram">
            <a:avLst>
              <a:gd name="adj" fmla="val 26228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Text Box 10"/>
          <p:cNvSpPr txBox="1">
            <a:spLocks noChangeArrowheads="1"/>
          </p:cNvSpPr>
          <p:nvPr/>
        </p:nvSpPr>
        <p:spPr bwMode="auto">
          <a:xfrm>
            <a:off x="3956050" y="3048000"/>
            <a:ext cx="1031051" cy="369332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top view</a:t>
            </a:r>
          </a:p>
        </p:txBody>
      </p:sp>
      <p:sp>
        <p:nvSpPr>
          <p:cNvPr id="27660" name="Line 11"/>
          <p:cNvSpPr>
            <a:spLocks noChangeShapeType="1"/>
          </p:cNvSpPr>
          <p:nvPr/>
        </p:nvSpPr>
        <p:spPr bwMode="auto">
          <a:xfrm flipH="1">
            <a:off x="914400" y="3581400"/>
            <a:ext cx="838200" cy="16764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7661" name="Text Box 12"/>
          <p:cNvSpPr txBox="1">
            <a:spLocks noChangeArrowheads="1"/>
          </p:cNvSpPr>
          <p:nvPr/>
        </p:nvSpPr>
        <p:spPr bwMode="auto">
          <a:xfrm>
            <a:off x="685800" y="3733800"/>
            <a:ext cx="68480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DOP</a:t>
            </a:r>
          </a:p>
        </p:txBody>
      </p:sp>
      <p:sp>
        <p:nvSpPr>
          <p:cNvPr id="27662" name="Text Box 13"/>
          <p:cNvSpPr txBox="1">
            <a:spLocks noChangeArrowheads="1"/>
          </p:cNvSpPr>
          <p:nvPr/>
        </p:nvSpPr>
        <p:spPr bwMode="auto">
          <a:xfrm>
            <a:off x="7162800" y="3886200"/>
            <a:ext cx="68480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DOP</a:t>
            </a:r>
          </a:p>
        </p:txBody>
      </p:sp>
      <p:sp>
        <p:nvSpPr>
          <p:cNvPr id="27663" name="Line 14"/>
          <p:cNvSpPr>
            <a:spLocks noChangeShapeType="1"/>
          </p:cNvSpPr>
          <p:nvPr/>
        </p:nvSpPr>
        <p:spPr bwMode="auto">
          <a:xfrm>
            <a:off x="8077200" y="3352800"/>
            <a:ext cx="0" cy="1828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7664" name="Line 15"/>
          <p:cNvSpPr>
            <a:spLocks noChangeShapeType="1"/>
          </p:cNvSpPr>
          <p:nvPr/>
        </p:nvSpPr>
        <p:spPr bwMode="auto">
          <a:xfrm flipH="1" flipV="1">
            <a:off x="2514600" y="4953000"/>
            <a:ext cx="457200" cy="685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7665" name="Text Box 16"/>
          <p:cNvSpPr txBox="1">
            <a:spLocks noChangeArrowheads="1"/>
          </p:cNvSpPr>
          <p:nvPr/>
        </p:nvSpPr>
        <p:spPr bwMode="auto">
          <a:xfrm>
            <a:off x="2251075" y="5603875"/>
            <a:ext cx="127470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near plane</a:t>
            </a:r>
          </a:p>
        </p:txBody>
      </p:sp>
      <p:sp>
        <p:nvSpPr>
          <p:cNvPr id="27666" name="Line 17"/>
          <p:cNvSpPr>
            <a:spLocks noChangeShapeType="1"/>
          </p:cNvSpPr>
          <p:nvPr/>
        </p:nvSpPr>
        <p:spPr bwMode="auto">
          <a:xfrm flipH="1" flipV="1">
            <a:off x="3276600" y="3733800"/>
            <a:ext cx="381000" cy="990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7667" name="Text Box 18"/>
          <p:cNvSpPr txBox="1">
            <a:spLocks noChangeArrowheads="1"/>
          </p:cNvSpPr>
          <p:nvPr/>
        </p:nvSpPr>
        <p:spPr bwMode="auto">
          <a:xfrm>
            <a:off x="3352800" y="4800600"/>
            <a:ext cx="108234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far plane</a:t>
            </a:r>
          </a:p>
        </p:txBody>
      </p:sp>
      <p:sp>
        <p:nvSpPr>
          <p:cNvPr id="27668" name="Line 19"/>
          <p:cNvSpPr>
            <a:spLocks noChangeShapeType="1"/>
          </p:cNvSpPr>
          <p:nvPr/>
        </p:nvSpPr>
        <p:spPr bwMode="auto">
          <a:xfrm>
            <a:off x="2514600" y="3429000"/>
            <a:ext cx="0" cy="609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7669" name="Text Box 20"/>
          <p:cNvSpPr txBox="1">
            <a:spLocks noChangeArrowheads="1"/>
          </p:cNvSpPr>
          <p:nvPr/>
        </p:nvSpPr>
        <p:spPr bwMode="auto">
          <a:xfrm>
            <a:off x="2057400" y="2971800"/>
            <a:ext cx="80021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object</a:t>
            </a:r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 flipV="1">
            <a:off x="1295400" y="4953000"/>
            <a:ext cx="609600" cy="609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762000" y="5486400"/>
            <a:ext cx="966931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clipping</a:t>
            </a:r>
          </a:p>
          <a:p>
            <a:r>
              <a:rPr lang="en-US" dirty="0">
                <a:solidFill>
                  <a:schemeClr val="bg1"/>
                </a:solidFill>
              </a:rPr>
              <a:t>volume</a:t>
            </a:r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5791200" y="5257800"/>
            <a:ext cx="76815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z</a:t>
            </a:r>
            <a:r>
              <a:rPr lang="en-US" dirty="0">
                <a:solidFill>
                  <a:schemeClr val="bg1"/>
                </a:solidFill>
              </a:rPr>
              <a:t> = -1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5880100" y="3048000"/>
            <a:ext cx="75533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z</a:t>
            </a:r>
            <a:r>
              <a:rPr lang="en-US" dirty="0">
                <a:solidFill>
                  <a:schemeClr val="bg1"/>
                </a:solidFill>
              </a:rPr>
              <a:t> =  1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4487863" y="4343400"/>
            <a:ext cx="76815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x</a:t>
            </a:r>
            <a:r>
              <a:rPr lang="en-US" dirty="0">
                <a:solidFill>
                  <a:schemeClr val="bg1"/>
                </a:solidFill>
              </a:rPr>
              <a:t> = -1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7162800" y="4648200"/>
            <a:ext cx="69121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x</a:t>
            </a:r>
            <a:r>
              <a:rPr lang="en-US" dirty="0">
                <a:solidFill>
                  <a:schemeClr val="bg1"/>
                </a:solidFill>
              </a:rPr>
              <a:t> = 1</a:t>
            </a:r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 flipH="1" flipV="1">
            <a:off x="6553200" y="4648200"/>
            <a:ext cx="381000" cy="1219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5743575" y="5715000"/>
            <a:ext cx="2082621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  distorted object</a:t>
            </a:r>
          </a:p>
          <a:p>
            <a:r>
              <a:rPr lang="en-US" dirty="0">
                <a:solidFill>
                  <a:schemeClr val="bg1"/>
                </a:solidFill>
              </a:rPr>
              <a:t>(projects correctly)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Simple Perspective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700" smtClean="0"/>
              <a:t>Consider a simple perspective with the COP at the origin, the near clipping plane at </a:t>
            </a:r>
            <a:r>
              <a:rPr lang="en-US" sz="2700" i="1" smtClean="0">
                <a:latin typeface="Times New Roman" charset="0"/>
              </a:rPr>
              <a:t>z </a:t>
            </a:r>
            <a:r>
              <a:rPr lang="en-US" sz="2700" smtClean="0"/>
              <a:t>= -1, and a 90 degree field of view determined by the planes </a:t>
            </a:r>
          </a:p>
          <a:p>
            <a:pPr>
              <a:buFontTx/>
              <a:buNone/>
            </a:pPr>
            <a:r>
              <a:rPr lang="en-US" sz="2700" smtClean="0"/>
              <a:t>  </a:t>
            </a:r>
            <a:r>
              <a:rPr lang="en-US" sz="2700" i="1" smtClean="0">
                <a:latin typeface="Times New Roman" charset="0"/>
              </a:rPr>
              <a:t>x =</a:t>
            </a:r>
            <a:r>
              <a:rPr lang="en-US" sz="2700" smtClean="0"/>
              <a:t> </a:t>
            </a:r>
            <a:r>
              <a:rPr lang="en-US" sz="2700" smtClean="0">
                <a:sym typeface="Symbol" charset="2"/>
              </a:rPr>
              <a:t></a:t>
            </a:r>
            <a:r>
              <a:rPr lang="en-US" sz="2700" i="1" smtClean="0">
                <a:latin typeface="Times New Roman" charset="0"/>
                <a:sym typeface="Symbol" charset="2"/>
              </a:rPr>
              <a:t>z</a:t>
            </a:r>
            <a:r>
              <a:rPr lang="en-US" sz="2700" smtClean="0">
                <a:sym typeface="Symbol" charset="2"/>
              </a:rPr>
              <a:t>, </a:t>
            </a:r>
            <a:r>
              <a:rPr lang="en-US" sz="2700" i="1" smtClean="0">
                <a:latin typeface="Times New Roman" charset="0"/>
                <a:sym typeface="Symbol" charset="2"/>
              </a:rPr>
              <a:t>y =</a:t>
            </a:r>
            <a:r>
              <a:rPr lang="en-US" sz="2700" smtClean="0">
                <a:sym typeface="Symbol" charset="2"/>
              </a:rPr>
              <a:t> </a:t>
            </a:r>
            <a:r>
              <a:rPr lang="en-US" sz="2700" i="1" smtClean="0">
                <a:latin typeface="Times New Roman" charset="0"/>
                <a:sym typeface="Symbol" charset="2"/>
              </a:rPr>
              <a:t>z</a:t>
            </a:r>
          </a:p>
        </p:txBody>
      </p:sp>
      <p:pic>
        <p:nvPicPr>
          <p:cNvPr id="28678" name="Picture 5" descr="C:\BOOK\OpenGL\Paul Final\Art\jpeg\AN05F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2895600"/>
            <a:ext cx="3733800" cy="330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Perspective Matrices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Simple projection matrix in homogeneous coordinates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mtClean="0"/>
              <a:t>Note that this matrix is independent of the far clipping plane</a:t>
            </a: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3733800" y="2590800"/>
          <a:ext cx="2171700" cy="2003425"/>
        </p:xfrm>
        <a:graphic>
          <a:graphicData uri="http://schemas.openxmlformats.org/presentationml/2006/ole">
            <p:oleObj spid="_x0000_s4098" name="Equation" r:id="rId3" imgW="990360" imgH="914400" progId="Equation.3">
              <p:embed/>
            </p:oleObj>
          </a:graphicData>
        </a:graphic>
      </p:graphicFrame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2819400" y="3276600"/>
            <a:ext cx="57579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M</a:t>
            </a:r>
            <a:r>
              <a:rPr lang="en-US" dirty="0">
                <a:solidFill>
                  <a:schemeClr val="bg1"/>
                </a:solidFill>
              </a:rPr>
              <a:t> =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Generalization</a:t>
            </a:r>
          </a:p>
        </p:txBody>
      </p:sp>
      <p:sp>
        <p:nvSpPr>
          <p:cNvPr id="30726" name="Text Box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000" b="1" dirty="0" smtClean="0"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000" b="1" dirty="0" smtClean="0"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b="1" dirty="0" smtClean="0">
                <a:latin typeface="Times New Roman" charset="0"/>
              </a:rPr>
              <a:t>		N</a:t>
            </a:r>
            <a:r>
              <a:rPr lang="en-US" sz="2000" dirty="0" smtClean="0">
                <a:latin typeface="Times New Roman" charset="0"/>
              </a:rPr>
              <a:t> =</a:t>
            </a: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3486150" y="1600200"/>
          <a:ext cx="2171700" cy="2003425"/>
        </p:xfrm>
        <a:graphic>
          <a:graphicData uri="http://schemas.openxmlformats.org/presentationml/2006/ole">
            <p:oleObj spid="_x0000_s5122" name="Equation" r:id="rId3" imgW="990360" imgH="914400" progId="Equation.3">
              <p:embed/>
            </p:oleObj>
          </a:graphicData>
        </a:graphic>
      </p:graphicFrame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216025" y="3810000"/>
            <a:ext cx="561775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after perspective division, the point (</a:t>
            </a:r>
            <a:r>
              <a:rPr lang="en-US" i="1" dirty="0">
                <a:solidFill>
                  <a:schemeClr val="bg1"/>
                </a:solidFill>
              </a:rPr>
              <a:t>x, y, z</a:t>
            </a:r>
            <a:r>
              <a:rPr lang="en-US" dirty="0">
                <a:solidFill>
                  <a:schemeClr val="bg1"/>
                </a:solidFill>
              </a:rPr>
              <a:t>, 1) goes to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1631950" y="4384675"/>
            <a:ext cx="1475084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x’’</a:t>
            </a:r>
            <a:r>
              <a:rPr lang="en-US" dirty="0">
                <a:solidFill>
                  <a:schemeClr val="bg1"/>
                </a:solidFill>
              </a:rPr>
              <a:t> = </a:t>
            </a:r>
            <a:r>
              <a:rPr lang="en-US" i="1" dirty="0">
                <a:solidFill>
                  <a:schemeClr val="bg1"/>
                </a:solidFill>
              </a:rPr>
              <a:t>x/z</a:t>
            </a:r>
          </a:p>
          <a:p>
            <a:r>
              <a:rPr lang="en-US" i="1" dirty="0">
                <a:solidFill>
                  <a:schemeClr val="bg1"/>
                </a:solidFill>
              </a:rPr>
              <a:t>y’’ = y/z</a:t>
            </a:r>
          </a:p>
          <a:p>
            <a:r>
              <a:rPr lang="en-US" i="1" dirty="0" smtClean="0">
                <a:solidFill>
                  <a:schemeClr val="bg1"/>
                </a:solidFill>
              </a:rPr>
              <a:t>z’’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= -(</a:t>
            </a:r>
            <a:r>
              <a:rPr lang="en-US" dirty="0" err="1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dirty="0" err="1">
                <a:solidFill>
                  <a:schemeClr val="bg1"/>
                </a:solidFill>
              </a:rPr>
              <a:t>+</a:t>
            </a:r>
            <a:r>
              <a:rPr lang="en-US" dirty="0" err="1">
                <a:solidFill>
                  <a:schemeClr val="bg1"/>
                </a:solidFill>
                <a:latin typeface="Symbol" charset="2"/>
              </a:rPr>
              <a:t>b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i="1" dirty="0">
                <a:solidFill>
                  <a:schemeClr val="bg1"/>
                </a:solidFill>
              </a:rPr>
              <a:t>z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1295400" y="5562600"/>
            <a:ext cx="5057795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which projects orthogonally to the desired point </a:t>
            </a:r>
          </a:p>
          <a:p>
            <a:r>
              <a:rPr lang="en-US" dirty="0">
                <a:solidFill>
                  <a:schemeClr val="bg1"/>
                </a:solidFill>
              </a:rPr>
              <a:t>regardless of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a </a:t>
            </a:r>
            <a:r>
              <a:rPr lang="en-US" dirty="0">
                <a:solidFill>
                  <a:schemeClr val="bg1"/>
                </a:solidFill>
              </a:rPr>
              <a:t>and </a:t>
            </a:r>
            <a:r>
              <a:rPr lang="en-US" dirty="0">
                <a:solidFill>
                  <a:schemeClr val="bg1"/>
                </a:solidFill>
                <a:latin typeface="Symbol" charset="2"/>
              </a:rPr>
              <a:t>b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Picking </a:t>
            </a:r>
            <a:r>
              <a:rPr lang="en-US" sz="4100" smtClean="0">
                <a:latin typeface="Symbol" charset="2"/>
              </a:rPr>
              <a:t>a</a:t>
            </a:r>
            <a:r>
              <a:rPr lang="en-US" sz="4100" smtClean="0"/>
              <a:t> and </a:t>
            </a:r>
            <a:r>
              <a:rPr lang="en-US" sz="4100" smtClean="0">
                <a:latin typeface="Symbol" charset="2"/>
              </a:rPr>
              <a:t>b</a:t>
            </a:r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838200" y="1676400"/>
            <a:ext cx="114646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If we pick</a:t>
            </a:r>
          </a:p>
        </p:txBody>
      </p:sp>
      <p:sp>
        <p:nvSpPr>
          <p:cNvPr id="31752" name="Text Box 5"/>
          <p:cNvSpPr txBox="1">
            <a:spLocks noChangeArrowheads="1"/>
          </p:cNvSpPr>
          <p:nvPr/>
        </p:nvSpPr>
        <p:spPr bwMode="auto">
          <a:xfrm>
            <a:off x="1905000" y="2286000"/>
            <a:ext cx="59343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Symbol" charset="2"/>
              </a:rPr>
              <a:t>a</a:t>
            </a:r>
            <a:r>
              <a:rPr lang="en-US" dirty="0">
                <a:solidFill>
                  <a:schemeClr val="bg1"/>
                </a:solidFill>
              </a:rPr>
              <a:t> = </a:t>
            </a:r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1981200" y="3200400"/>
            <a:ext cx="57419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Symbol" charset="2"/>
              </a:rPr>
              <a:t>b</a:t>
            </a:r>
            <a:r>
              <a:rPr lang="en-US" dirty="0">
                <a:solidFill>
                  <a:schemeClr val="bg1"/>
                </a:solidFill>
              </a:rPr>
              <a:t> = 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2514600" y="2133600"/>
          <a:ext cx="1371600" cy="833438"/>
        </p:xfrm>
        <a:graphic>
          <a:graphicData uri="http://schemas.openxmlformats.org/presentationml/2006/ole">
            <p:oleObj spid="_x0000_s6146" name="Equation" r:id="rId3" imgW="647640" imgH="393480" progId="Equation.3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2590800" y="2998788"/>
          <a:ext cx="1524000" cy="858837"/>
        </p:xfrm>
        <a:graphic>
          <a:graphicData uri="http://schemas.openxmlformats.org/presentationml/2006/ole">
            <p:oleObj spid="_x0000_s6147" name="Equation" r:id="rId4" imgW="698400" imgH="393480" progId="Equation.3">
              <p:embed/>
            </p:oleObj>
          </a:graphicData>
        </a:graphic>
      </p:graphicFrame>
      <p:sp>
        <p:nvSpPr>
          <p:cNvPr id="31754" name="Text Box 9"/>
          <p:cNvSpPr txBox="1">
            <a:spLocks noChangeArrowheads="1"/>
          </p:cNvSpPr>
          <p:nvPr/>
        </p:nvSpPr>
        <p:spPr bwMode="auto">
          <a:xfrm>
            <a:off x="881063" y="4191000"/>
            <a:ext cx="4695516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the near plane is mapped 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i="1" dirty="0">
                <a:solidFill>
                  <a:schemeClr val="bg1"/>
                </a:solidFill>
              </a:rPr>
              <a:t>z</a:t>
            </a:r>
            <a:r>
              <a:rPr lang="en-US" dirty="0">
                <a:solidFill>
                  <a:schemeClr val="bg1"/>
                </a:solidFill>
              </a:rPr>
              <a:t> = -1</a:t>
            </a:r>
          </a:p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the far plane is mapped 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i="1" dirty="0">
                <a:solidFill>
                  <a:schemeClr val="bg1"/>
                </a:solidFill>
              </a:rPr>
              <a:t>z</a:t>
            </a:r>
            <a:r>
              <a:rPr lang="en-US" dirty="0">
                <a:solidFill>
                  <a:schemeClr val="bg1"/>
                </a:solidFill>
              </a:rPr>
              <a:t> =1</a:t>
            </a:r>
          </a:p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and the sides are mapped to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i="1" dirty="0">
                <a:solidFill>
                  <a:schemeClr val="bg1"/>
                </a:solidFill>
              </a:rPr>
              <a:t>x</a:t>
            </a:r>
            <a:r>
              <a:rPr lang="en-US" dirty="0">
                <a:solidFill>
                  <a:schemeClr val="bg1"/>
                </a:solidFill>
              </a:rPr>
              <a:t> = </a:t>
            </a:r>
            <a:r>
              <a:rPr lang="en-US" dirty="0">
                <a:solidFill>
                  <a:schemeClr val="bg1"/>
                </a:solidFill>
                <a:sym typeface="Symbol" charset="2"/>
              </a:rPr>
              <a:t> 1, </a:t>
            </a:r>
            <a:r>
              <a:rPr lang="en-US" i="1" dirty="0">
                <a:solidFill>
                  <a:schemeClr val="bg1"/>
                </a:solidFill>
                <a:sym typeface="Symbol" charset="2"/>
              </a:rPr>
              <a:t>y</a:t>
            </a:r>
            <a:r>
              <a:rPr lang="en-US" dirty="0">
                <a:solidFill>
                  <a:schemeClr val="bg1"/>
                </a:solidFill>
                <a:sym typeface="Symbol" charset="2"/>
              </a:rPr>
              <a:t> =  1</a:t>
            </a:r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533400" y="5562600"/>
            <a:ext cx="640431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Hence the new clipping volume is the default clipping volume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Normalization Transformation</a:t>
            </a:r>
          </a:p>
        </p:txBody>
      </p:sp>
      <p:sp>
        <p:nvSpPr>
          <p:cNvPr id="32776" name="Text Box 9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>
                <a:latin typeface="Times New Roman" charset="0"/>
              </a:rPr>
              <a:t>original clipping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>
                <a:latin typeface="Times New Roman" charset="0"/>
              </a:rPr>
              <a:t>     volume</a:t>
            </a:r>
          </a:p>
        </p:txBody>
      </p:sp>
      <p:pic>
        <p:nvPicPr>
          <p:cNvPr id="32773" name="Picture 5" descr="C:\BOOK\OpenGL\Paul Final\Art\jpeg\AN05F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5" y="2362200"/>
            <a:ext cx="8401050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4" name="Line 6"/>
          <p:cNvSpPr>
            <a:spLocks noChangeShapeType="1"/>
          </p:cNvSpPr>
          <p:nvPr/>
        </p:nvSpPr>
        <p:spPr bwMode="auto">
          <a:xfrm flipV="1">
            <a:off x="1295400" y="3657600"/>
            <a:ext cx="533400" cy="1143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H="1" flipV="1">
            <a:off x="2743200" y="4114800"/>
            <a:ext cx="533400" cy="914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2777" name="Text Box 10"/>
          <p:cNvSpPr txBox="1">
            <a:spLocks noChangeArrowheads="1"/>
          </p:cNvSpPr>
          <p:nvPr/>
        </p:nvSpPr>
        <p:spPr bwMode="auto">
          <a:xfrm>
            <a:off x="2622550" y="5193268"/>
            <a:ext cx="160813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original object</a:t>
            </a:r>
          </a:p>
        </p:txBody>
      </p:sp>
      <p:sp>
        <p:nvSpPr>
          <p:cNvPr id="32778" name="Line 12"/>
          <p:cNvSpPr>
            <a:spLocks noChangeShapeType="1"/>
          </p:cNvSpPr>
          <p:nvPr/>
        </p:nvSpPr>
        <p:spPr bwMode="auto">
          <a:xfrm flipV="1">
            <a:off x="5943600" y="4267200"/>
            <a:ext cx="685800" cy="762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2779" name="Text Box 13"/>
          <p:cNvSpPr txBox="1">
            <a:spLocks noChangeArrowheads="1"/>
          </p:cNvSpPr>
          <p:nvPr/>
        </p:nvSpPr>
        <p:spPr bwMode="auto">
          <a:xfrm>
            <a:off x="5029200" y="5181600"/>
            <a:ext cx="2286000" cy="533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2075" tIns="46038" rIns="92075" bIns="46038"/>
          <a:lstStyle/>
          <a:p>
            <a:pPr marL="190500" indent="-19050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</a:rPr>
              <a:t>new clipping</a:t>
            </a:r>
          </a:p>
          <a:p>
            <a:pPr marL="190500" indent="-19050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</a:rPr>
              <a:t>   volume</a:t>
            </a:r>
          </a:p>
        </p:txBody>
      </p:sp>
      <p:sp>
        <p:nvSpPr>
          <p:cNvPr id="32780" name="Line 15"/>
          <p:cNvSpPr>
            <a:spLocks noChangeShapeType="1"/>
          </p:cNvSpPr>
          <p:nvPr/>
        </p:nvSpPr>
        <p:spPr bwMode="auto">
          <a:xfrm>
            <a:off x="6705600" y="2667000"/>
            <a:ext cx="457200" cy="1066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2781" name="Text Box 16"/>
          <p:cNvSpPr txBox="1">
            <a:spLocks noChangeArrowheads="1"/>
          </p:cNvSpPr>
          <p:nvPr/>
        </p:nvSpPr>
        <p:spPr bwMode="auto">
          <a:xfrm>
            <a:off x="5562600" y="1676400"/>
            <a:ext cx="1928733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distorted object</a:t>
            </a:r>
          </a:p>
          <a:p>
            <a:r>
              <a:rPr lang="en-US" dirty="0">
                <a:solidFill>
                  <a:schemeClr val="bg1"/>
                </a:solidFill>
              </a:rPr>
              <a:t>projects correctly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Normalization and Hidden-Surface Removal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700" smtClean="0"/>
              <a:t>Although our selection of the form of the perspective matrices may appear somewhat arbitrary, it was chosen so that if </a:t>
            </a:r>
            <a:r>
              <a:rPr lang="en-US" sz="2700" i="1" smtClean="0">
                <a:latin typeface="Times New Roman" charset="0"/>
              </a:rPr>
              <a:t>z</a:t>
            </a:r>
            <a:r>
              <a:rPr lang="en-US" sz="2700" baseline="-25000" smtClean="0">
                <a:latin typeface="Times New Roman" charset="0"/>
              </a:rPr>
              <a:t>1</a:t>
            </a:r>
            <a:r>
              <a:rPr lang="en-US" sz="2700" smtClean="0">
                <a:latin typeface="Times New Roman" charset="0"/>
              </a:rPr>
              <a:t> &gt; </a:t>
            </a:r>
            <a:r>
              <a:rPr lang="en-US" sz="2700" i="1" smtClean="0">
                <a:latin typeface="Times New Roman" charset="0"/>
              </a:rPr>
              <a:t>z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smtClean="0"/>
              <a:t> in the original clipping volume then the for the transformed points </a:t>
            </a:r>
            <a:r>
              <a:rPr lang="en-US" sz="2700" i="1" smtClean="0"/>
              <a:t>z</a:t>
            </a:r>
            <a:r>
              <a:rPr lang="en-US" sz="2700" baseline="-25000" smtClean="0">
                <a:latin typeface="Times New Roman" charset="0"/>
              </a:rPr>
              <a:t>1</a:t>
            </a:r>
            <a:r>
              <a:rPr lang="en-US" sz="2700" smtClean="0"/>
              <a:t>’ &gt; </a:t>
            </a:r>
            <a:r>
              <a:rPr lang="en-US" sz="2700" i="1" smtClean="0"/>
              <a:t>z</a:t>
            </a:r>
            <a:r>
              <a:rPr lang="en-US" sz="2700" baseline="-25000" smtClean="0">
                <a:latin typeface="Times New Roman" charset="0"/>
              </a:rPr>
              <a:t>2</a:t>
            </a:r>
            <a:r>
              <a:rPr lang="en-US" sz="2700" smtClean="0"/>
              <a:t>’</a:t>
            </a:r>
          </a:p>
          <a:p>
            <a:pPr>
              <a:lnSpc>
                <a:spcPct val="90000"/>
              </a:lnSpc>
            </a:pPr>
            <a:r>
              <a:rPr lang="en-US" sz="2700" smtClean="0"/>
              <a:t>Thus hidden surface removal works if we first apply the normalization transformation</a:t>
            </a:r>
          </a:p>
          <a:p>
            <a:pPr>
              <a:lnSpc>
                <a:spcPct val="90000"/>
              </a:lnSpc>
            </a:pPr>
            <a:r>
              <a:rPr lang="en-US" sz="2700" smtClean="0"/>
              <a:t>However, the formula </a:t>
            </a:r>
            <a:r>
              <a:rPr lang="en-US" sz="2400" i="1" smtClean="0">
                <a:latin typeface="Times New Roman" charset="0"/>
              </a:rPr>
              <a:t>z</a:t>
            </a:r>
            <a:r>
              <a:rPr lang="en-US" sz="2400" smtClean="0">
                <a:latin typeface="Times New Roman" charset="0"/>
              </a:rPr>
              <a:t>’’ = -(</a:t>
            </a:r>
            <a:r>
              <a:rPr lang="en-US" sz="2400" smtClean="0">
                <a:latin typeface="Symbol" charset="2"/>
              </a:rPr>
              <a:t>a</a:t>
            </a:r>
            <a:r>
              <a:rPr lang="en-US" sz="2400" smtClean="0">
                <a:latin typeface="Times New Roman" charset="0"/>
              </a:rPr>
              <a:t>+</a:t>
            </a:r>
            <a:r>
              <a:rPr lang="en-US" sz="2400" smtClean="0">
                <a:latin typeface="Symbol" charset="2"/>
              </a:rPr>
              <a:t>b</a:t>
            </a:r>
            <a:r>
              <a:rPr lang="en-US" sz="2400" smtClean="0">
                <a:latin typeface="Times New Roman" charset="0"/>
              </a:rPr>
              <a:t>/</a:t>
            </a:r>
            <a:r>
              <a:rPr lang="en-US" sz="2400" i="1" smtClean="0">
                <a:latin typeface="Times New Roman" charset="0"/>
              </a:rPr>
              <a:t>z</a:t>
            </a:r>
            <a:r>
              <a:rPr lang="en-US" sz="2400" smtClean="0">
                <a:latin typeface="Times New Roman" charset="0"/>
              </a:rPr>
              <a:t>) </a:t>
            </a:r>
            <a:r>
              <a:rPr lang="en-US" sz="2700" smtClean="0"/>
              <a:t>implies that the distances are distorted by the normalization which can cause numerical problems especially if the near distance is small</a:t>
            </a:r>
          </a:p>
          <a:p>
            <a:pPr>
              <a:lnSpc>
                <a:spcPct val="90000"/>
              </a:lnSpc>
            </a:pPr>
            <a:endParaRPr lang="en-US" sz="27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Derive the projection matrices used for standard OpenGL projections</a:t>
            </a:r>
          </a:p>
          <a:p>
            <a:r>
              <a:rPr lang="en-US" smtClean="0"/>
              <a:t>Introduce oblique projections</a:t>
            </a:r>
          </a:p>
          <a:p>
            <a:r>
              <a:rPr lang="en-US" smtClean="0"/>
              <a:t>Introduce projection normalization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OpenGL Perspective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b="1" smtClean="0">
                <a:latin typeface="Courier New" charset="0"/>
              </a:rPr>
              <a:t>glFrustum</a:t>
            </a:r>
            <a:r>
              <a:rPr lang="en-US" smtClean="0"/>
              <a:t> allows for an unsymmetric viewing frustum (although </a:t>
            </a:r>
            <a:r>
              <a:rPr lang="en-US" sz="2700" b="1" smtClean="0">
                <a:latin typeface="Courier New" charset="0"/>
              </a:rPr>
              <a:t>Perspective</a:t>
            </a:r>
            <a:r>
              <a:rPr lang="en-US" smtClean="0"/>
              <a:t> does not)</a:t>
            </a:r>
          </a:p>
        </p:txBody>
      </p:sp>
      <p:pic>
        <p:nvPicPr>
          <p:cNvPr id="34822" name="Picture 5" descr="C:\BOOK\OpenGL\Paul Final\Art\jpeg\AN05F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200400"/>
            <a:ext cx="717232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OpenGL Perspective Matrix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normalization in </a:t>
            </a:r>
            <a:r>
              <a:rPr lang="en-US" sz="2700" b="1" smtClean="0">
                <a:latin typeface="Courier New" charset="0"/>
              </a:rPr>
              <a:t>glFrustum </a:t>
            </a:r>
            <a:r>
              <a:rPr lang="en-US" smtClean="0"/>
              <a:t>requires an initial shear to form a right viewing pyramid, followed by a scaling to get the normalized perspective volume. Finally, the perspective matrix results in needing only a final orthogonal transformation</a:t>
            </a:r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3251200" y="4964668"/>
            <a:ext cx="108876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</a:t>
            </a:r>
            <a:r>
              <a:rPr lang="en-US" dirty="0">
                <a:solidFill>
                  <a:schemeClr val="bg1"/>
                </a:solidFill>
              </a:rPr>
              <a:t> = </a:t>
            </a:r>
            <a:r>
              <a:rPr lang="en-US" b="1" dirty="0">
                <a:solidFill>
                  <a:schemeClr val="bg1"/>
                </a:solidFill>
              </a:rPr>
              <a:t>NSH</a:t>
            </a:r>
          </a:p>
        </p:txBody>
      </p:sp>
      <p:sp>
        <p:nvSpPr>
          <p:cNvPr id="35847" name="Line 5"/>
          <p:cNvSpPr>
            <a:spLocks noChangeShapeType="1"/>
          </p:cNvSpPr>
          <p:nvPr/>
        </p:nvSpPr>
        <p:spPr bwMode="auto">
          <a:xfrm flipV="1">
            <a:off x="2667000" y="5334000"/>
            <a:ext cx="10668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1219200" y="5830669"/>
            <a:ext cx="2441694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our previously defined</a:t>
            </a:r>
          </a:p>
          <a:p>
            <a:r>
              <a:rPr lang="en-US" dirty="0">
                <a:solidFill>
                  <a:schemeClr val="bg1"/>
                </a:solidFill>
              </a:rPr>
              <a:t> perspective matrix</a:t>
            </a:r>
          </a:p>
        </p:txBody>
      </p:sp>
      <p:sp>
        <p:nvSpPr>
          <p:cNvPr id="35849" name="Line 7"/>
          <p:cNvSpPr>
            <a:spLocks noChangeShapeType="1"/>
          </p:cNvSpPr>
          <p:nvPr/>
        </p:nvSpPr>
        <p:spPr bwMode="auto">
          <a:xfrm flipH="1" flipV="1">
            <a:off x="4191000" y="5334000"/>
            <a:ext cx="914400" cy="609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5850" name="Text Box 8"/>
          <p:cNvSpPr txBox="1">
            <a:spLocks noChangeArrowheads="1"/>
          </p:cNvSpPr>
          <p:nvPr/>
        </p:nvSpPr>
        <p:spPr bwMode="auto">
          <a:xfrm>
            <a:off x="4244975" y="5955268"/>
            <a:ext cx="181331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shear and scale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do we do it this way?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Normalization allows for a single pipeline for both perspective and orthogonal viewing</a:t>
            </a:r>
          </a:p>
          <a:p>
            <a:r>
              <a:rPr lang="en-US" smtClean="0"/>
              <a:t>We stay in four dimensional homogeneous coordinates as long as possible to retain three-dimensional information needed for hidden-surface removal and shading</a:t>
            </a:r>
          </a:p>
          <a:p>
            <a:r>
              <a:rPr lang="en-US" smtClean="0"/>
              <a:t>We simplify clipping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Normalization</a:t>
            </a:r>
          </a:p>
        </p:txBody>
      </p:sp>
      <p:sp>
        <p:nvSpPr>
          <p:cNvPr id="1741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Rather than derive a different projection matrix for each type of projection, we can convert all projections to orthogonal projections with the default view volume</a:t>
            </a:r>
          </a:p>
          <a:p>
            <a:r>
              <a:rPr lang="en-US" smtClean="0"/>
              <a:t>This strategy allows us to use standard transformations in the pipeline and makes for efficient clipping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Pipeline View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838200" y="2286000"/>
            <a:ext cx="1989138" cy="83502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/>
              <a:t>  modelview</a:t>
            </a:r>
          </a:p>
          <a:p>
            <a:r>
              <a:rPr lang="en-US"/>
              <a:t>transformation</a:t>
            </a: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3657600" y="2286000"/>
            <a:ext cx="1989138" cy="83502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/>
              <a:t>   projection</a:t>
            </a:r>
          </a:p>
          <a:p>
            <a:r>
              <a:rPr lang="en-US"/>
              <a:t>transformation</a:t>
            </a:r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6248400" y="2286000"/>
            <a:ext cx="1582738" cy="83502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/>
              <a:t>perspective</a:t>
            </a:r>
          </a:p>
          <a:p>
            <a:r>
              <a:rPr lang="en-US"/>
              <a:t> division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2971800" y="4800600"/>
            <a:ext cx="1193800" cy="4699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/>
              <a:t>clipping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5181600" y="4800600"/>
            <a:ext cx="1430338" cy="4699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/>
              <a:t>projection</a:t>
            </a:r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2819400" y="2667000"/>
            <a:ext cx="762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5638800" y="2667000"/>
            <a:ext cx="6096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4191000" y="5029200"/>
            <a:ext cx="914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7848600" y="2667000"/>
            <a:ext cx="2286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8077200" y="2667000"/>
            <a:ext cx="0" cy="1828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H="1">
            <a:off x="2133600" y="4495800"/>
            <a:ext cx="59436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2133600" y="4495800"/>
            <a:ext cx="0" cy="5334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2133600" y="5029200"/>
            <a:ext cx="762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6629400" y="5029200"/>
            <a:ext cx="304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 flipH="1">
            <a:off x="2362200" y="3200400"/>
            <a:ext cx="1905000" cy="685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 flipH="1">
            <a:off x="2209800" y="3200400"/>
            <a:ext cx="1524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838200" y="3657600"/>
            <a:ext cx="13773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nonsingular</a:t>
            </a: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6324600" y="3200400"/>
            <a:ext cx="113043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4D </a:t>
            </a:r>
            <a:r>
              <a:rPr lang="en-US" dirty="0">
                <a:solidFill>
                  <a:schemeClr val="bg1"/>
                </a:solidFill>
                <a:sym typeface="Symbol" charset="2"/>
              </a:rPr>
              <a:t></a:t>
            </a:r>
            <a:r>
              <a:rPr lang="en-US" dirty="0">
                <a:solidFill>
                  <a:schemeClr val="bg1"/>
                </a:solidFill>
              </a:rPr>
              <a:t> 3D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1905000" y="5562600"/>
            <a:ext cx="224933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against default cube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5257800" y="5410200"/>
            <a:ext cx="113043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3D </a:t>
            </a:r>
            <a:r>
              <a:rPr lang="en-US" dirty="0">
                <a:solidFill>
                  <a:schemeClr val="bg1"/>
                </a:solidFill>
                <a:sym typeface="Symbol" charset="2"/>
              </a:rPr>
              <a:t></a:t>
            </a:r>
            <a:r>
              <a:rPr lang="en-US" dirty="0">
                <a:solidFill>
                  <a:schemeClr val="bg1"/>
                </a:solidFill>
              </a:rPr>
              <a:t> 2D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Notes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9530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We stay in four-dimensional homogeneous coordinates through both the </a:t>
            </a:r>
            <a:r>
              <a:rPr lang="en-US" dirty="0" smtClean="0"/>
              <a:t>model, view, </a:t>
            </a:r>
            <a:r>
              <a:rPr lang="en-US" dirty="0" smtClean="0"/>
              <a:t>and projection transformations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Both these transformations are nonsingular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Default to identity matrices (orthogonal view)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Normalization lets us clip against simple cube regardless of type of projection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Delay final projection until end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Important for hidden-surface removal to retain depth information as long as possible 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Orthogonal Normalization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9248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700" b="1" dirty="0" smtClean="0">
                <a:latin typeface="Courier New" charset="0"/>
              </a:rPr>
              <a:t>Ortho(</a:t>
            </a:r>
            <a:r>
              <a:rPr lang="en-US" sz="2700" b="1" dirty="0" err="1" smtClean="0">
                <a:latin typeface="Courier New" charset="0"/>
              </a:rPr>
              <a:t>left,right,bottom,top,near,far</a:t>
            </a:r>
            <a:r>
              <a:rPr lang="en-US" sz="2700" b="1" dirty="0" smtClean="0">
                <a:latin typeface="Courier New" charset="0"/>
              </a:rPr>
              <a:t>)</a:t>
            </a:r>
          </a:p>
        </p:txBody>
      </p:sp>
      <p:pic>
        <p:nvPicPr>
          <p:cNvPr id="20486" name="Picture 5" descr="C:\BOOK\OpenGL\Paul Final\Art\jpeg\AN05F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276600"/>
            <a:ext cx="6326188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1066800" y="2362200"/>
            <a:ext cx="4900701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normalization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sym typeface="Symbol" charset="2"/>
              </a:rPr>
              <a:t> 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find transformation to convert</a:t>
            </a:r>
          </a:p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specified clipping volume to default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Orthogonal Matrix</a:t>
            </a:r>
          </a:p>
        </p:txBody>
      </p:sp>
      <p:sp>
        <p:nvSpPr>
          <p:cNvPr id="215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Two steps</a:t>
            </a:r>
          </a:p>
          <a:p>
            <a:pPr lvl="1"/>
            <a:r>
              <a:rPr lang="en-US" smtClean="0"/>
              <a:t>Move center to origin</a:t>
            </a:r>
          </a:p>
          <a:p>
            <a:pPr lvl="2">
              <a:buFontTx/>
              <a:buNone/>
            </a:pPr>
            <a:r>
              <a:rPr lang="en-US" sz="2400" smtClean="0">
                <a:latin typeface="Times New Roman" charset="0"/>
              </a:rPr>
              <a:t>T(-(left+right)/2, -(bottom+top)/2,(near+far)/2))</a:t>
            </a:r>
          </a:p>
          <a:p>
            <a:pPr lvl="1"/>
            <a:r>
              <a:rPr lang="en-US" smtClean="0"/>
              <a:t>Scale to have sides of length 2</a:t>
            </a:r>
          </a:p>
          <a:p>
            <a:pPr lvl="2">
              <a:buFontTx/>
              <a:buNone/>
            </a:pPr>
            <a:r>
              <a:rPr lang="en-US" sz="2400" smtClean="0">
                <a:latin typeface="Times New Roman" charset="0"/>
              </a:rPr>
              <a:t>S(2/(left-right),2/(top-bottom),2/(near-far))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2743200" y="4281487"/>
          <a:ext cx="5257800" cy="2043113"/>
        </p:xfrm>
        <a:graphic>
          <a:graphicData uri="http://schemas.openxmlformats.org/presentationml/2006/ole">
            <p:oleObj spid="_x0000_s1026" name="Equation" r:id="rId3" imgW="3593880" imgH="1396800" progId="Equation.3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7" name="Equation" r:id="rId4" imgW="114120" imgH="215640" progId="Equation.3">
              <p:embed/>
            </p:oleObj>
          </a:graphicData>
        </a:graphic>
      </p:graphicFrame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447800" y="4800600"/>
            <a:ext cx="109517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</a:t>
            </a:r>
            <a:r>
              <a:rPr lang="en-US" dirty="0">
                <a:solidFill>
                  <a:schemeClr val="bg1"/>
                </a:solidFill>
              </a:rPr>
              <a:t> = </a:t>
            </a:r>
            <a:r>
              <a:rPr lang="en-US" b="1" dirty="0">
                <a:solidFill>
                  <a:schemeClr val="bg1"/>
                </a:solidFill>
              </a:rPr>
              <a:t>ST</a:t>
            </a:r>
            <a:r>
              <a:rPr lang="en-US" dirty="0">
                <a:solidFill>
                  <a:schemeClr val="bg1"/>
                </a:solidFill>
              </a:rPr>
              <a:t> =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Final Projection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/>
              <a:t>Set </a:t>
            </a:r>
            <a:r>
              <a:rPr lang="en-US" sz="2700" i="1" dirty="0" smtClean="0">
                <a:latin typeface="Times New Roman" charset="0"/>
              </a:rPr>
              <a:t>z</a:t>
            </a:r>
            <a:r>
              <a:rPr lang="en-US" sz="2700" dirty="0" smtClean="0">
                <a:latin typeface="Times New Roman" charset="0"/>
              </a:rPr>
              <a:t> =0 </a:t>
            </a:r>
          </a:p>
          <a:p>
            <a:r>
              <a:rPr lang="en-US" sz="2700" dirty="0" smtClean="0"/>
              <a:t>Equivalent to the homogeneous coordinate transformation</a:t>
            </a:r>
          </a:p>
          <a:p>
            <a:endParaRPr lang="en-US" sz="2700" dirty="0" smtClean="0"/>
          </a:p>
          <a:p>
            <a:endParaRPr lang="en-US" sz="2700" dirty="0" smtClean="0"/>
          </a:p>
          <a:p>
            <a:endParaRPr lang="en-US" sz="2700" dirty="0" smtClean="0"/>
          </a:p>
          <a:p>
            <a:endParaRPr lang="en-US" sz="2700" dirty="0" smtClean="0"/>
          </a:p>
          <a:p>
            <a:r>
              <a:rPr lang="en-US" sz="2700" dirty="0" smtClean="0"/>
              <a:t>Hence, general orthogonal projection in 4D is</a:t>
            </a: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2895600" y="2971800"/>
          <a:ext cx="1577975" cy="1600200"/>
        </p:xfrm>
        <a:graphic>
          <a:graphicData uri="http://schemas.openxmlformats.org/presentationml/2006/ole">
            <p:oleObj spid="_x0000_s2050" name="Equation" r:id="rId3" imgW="901440" imgH="914400" progId="Equation.3">
              <p:embed/>
            </p:oleObj>
          </a:graphicData>
        </a:graphic>
      </p:graphicFrame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1724025" y="3546475"/>
            <a:ext cx="90441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M</a:t>
            </a:r>
            <a:r>
              <a:rPr lang="en-US" baseline="-25000" dirty="0" err="1">
                <a:solidFill>
                  <a:schemeClr val="bg1"/>
                </a:solidFill>
              </a:rPr>
              <a:t>orth</a:t>
            </a:r>
            <a:r>
              <a:rPr lang="en-US" dirty="0">
                <a:solidFill>
                  <a:schemeClr val="bg1"/>
                </a:solidFill>
              </a:rPr>
              <a:t> = </a:t>
            </a:r>
          </a:p>
        </p:txBody>
      </p:sp>
      <p:sp>
        <p:nvSpPr>
          <p:cNvPr id="22536" name="Text Box 6"/>
          <p:cNvSpPr txBox="1">
            <a:spLocks noChangeArrowheads="1"/>
          </p:cNvSpPr>
          <p:nvPr/>
        </p:nvSpPr>
        <p:spPr bwMode="auto">
          <a:xfrm>
            <a:off x="811213" y="5486400"/>
            <a:ext cx="134908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 = </a:t>
            </a:r>
            <a:r>
              <a:rPr lang="en-US" b="1" dirty="0" err="1">
                <a:solidFill>
                  <a:schemeClr val="bg1"/>
                </a:solidFill>
              </a:rPr>
              <a:t>M</a:t>
            </a:r>
            <a:r>
              <a:rPr lang="en-US" baseline="-25000" dirty="0" err="1">
                <a:solidFill>
                  <a:schemeClr val="bg1"/>
                </a:solidFill>
              </a:rPr>
              <a:t>orth</a:t>
            </a:r>
            <a:r>
              <a:rPr lang="en-US" b="1" dirty="0" err="1">
                <a:solidFill>
                  <a:schemeClr val="bg1"/>
                </a:solidFill>
              </a:rPr>
              <a:t>ST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Oblique Projections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953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3200" dirty="0" smtClean="0"/>
              <a:t>The OpenGL projection functions cannot produce general parallel projections such as</a:t>
            </a:r>
          </a:p>
          <a:p>
            <a:pPr>
              <a:lnSpc>
                <a:spcPct val="90000"/>
              </a:lnSpc>
            </a:pPr>
            <a:endParaRPr lang="en-US" sz="3200" dirty="0" smtClean="0"/>
          </a:p>
          <a:p>
            <a:pPr>
              <a:lnSpc>
                <a:spcPct val="90000"/>
              </a:lnSpc>
            </a:pPr>
            <a:endParaRPr lang="en-US" sz="3200" dirty="0" smtClean="0"/>
          </a:p>
          <a:p>
            <a:pPr>
              <a:lnSpc>
                <a:spcPct val="90000"/>
              </a:lnSpc>
            </a:pPr>
            <a:endParaRPr lang="en-US" sz="3200" dirty="0" smtClean="0"/>
          </a:p>
          <a:p>
            <a:pPr>
              <a:lnSpc>
                <a:spcPct val="90000"/>
              </a:lnSpc>
            </a:pPr>
            <a:r>
              <a:rPr lang="en-US" sz="3200" dirty="0" smtClean="0"/>
              <a:t>However if we look at the example of the cube it appears that the cube has been sheared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Oblique Projection = Shear + Orthogonal Projection</a:t>
            </a:r>
          </a:p>
        </p:txBody>
      </p:sp>
      <p:sp>
        <p:nvSpPr>
          <p:cNvPr id="23558" name="Rectangle 4"/>
          <p:cNvSpPr>
            <a:spLocks noChangeArrowheads="1"/>
          </p:cNvSpPr>
          <p:nvPr/>
        </p:nvSpPr>
        <p:spPr bwMode="auto">
          <a:xfrm>
            <a:off x="3429000" y="2667000"/>
            <a:ext cx="1447800" cy="1295400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746</Words>
  <Application>Microsoft Office PowerPoint</Application>
  <PresentationFormat>On-screen Show (4:3)</PresentationFormat>
  <Paragraphs>146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Default Design</vt:lpstr>
      <vt:lpstr>Equation</vt:lpstr>
      <vt:lpstr>CS 480/680</vt:lpstr>
      <vt:lpstr>Objectives</vt:lpstr>
      <vt:lpstr>Normalization</vt:lpstr>
      <vt:lpstr>Pipeline View</vt:lpstr>
      <vt:lpstr>Notes</vt:lpstr>
      <vt:lpstr>Orthogonal Normalization</vt:lpstr>
      <vt:lpstr>Orthogonal Matrix</vt:lpstr>
      <vt:lpstr>Final Projection</vt:lpstr>
      <vt:lpstr>Oblique Projections</vt:lpstr>
      <vt:lpstr>General Shear</vt:lpstr>
      <vt:lpstr>Shear Matrix</vt:lpstr>
      <vt:lpstr>Equivalency</vt:lpstr>
      <vt:lpstr>Effect on Clipping</vt:lpstr>
      <vt:lpstr>Simple Perspective</vt:lpstr>
      <vt:lpstr>Perspective Matrices</vt:lpstr>
      <vt:lpstr>Generalization</vt:lpstr>
      <vt:lpstr>Picking a and b</vt:lpstr>
      <vt:lpstr>Normalization Transformation</vt:lpstr>
      <vt:lpstr>Normalization and Hidden-Surface Removal</vt:lpstr>
      <vt:lpstr>OpenGL Perspective</vt:lpstr>
      <vt:lpstr>OpenGL Perspective Matrix</vt:lpstr>
      <vt:lpstr>Why do we do it this way?</vt:lpstr>
      <vt:lpstr>Slide 23</vt:lpstr>
    </vt:vector>
  </TitlesOfParts>
  <Manager>David</Manager>
  <Company>Presentationfx.com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fredh</cp:lastModifiedBy>
  <cp:revision>58</cp:revision>
  <dcterms:created xsi:type="dcterms:W3CDTF">2008-04-10T18:13:29Z</dcterms:created>
  <dcterms:modified xsi:type="dcterms:W3CDTF">2012-09-19T15:51:02Z</dcterms:modified>
  <cp:category>Business</cp:category>
</cp:coreProperties>
</file>