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91" r:id="rId3"/>
    <p:sldId id="292" r:id="rId4"/>
    <p:sldId id="293" r:id="rId5"/>
    <p:sldId id="294" r:id="rId6"/>
    <p:sldId id="295" r:id="rId7"/>
    <p:sldId id="296" r:id="rId8"/>
    <p:sldId id="297" r:id="rId9"/>
    <p:sldId id="298" r:id="rId10"/>
    <p:sldId id="299" r:id="rId11"/>
    <p:sldId id="300" r:id="rId12"/>
    <p:sldId id="301" r:id="rId13"/>
    <p:sldId id="302" r:id="rId14"/>
    <p:sldId id="303" r:id="rId15"/>
    <p:sldId id="304" r:id="rId16"/>
    <p:sldId id="305" r:id="rId17"/>
    <p:sldId id="306" r:id="rId18"/>
    <p:sldId id="307" r:id="rId19"/>
    <p:sldId id="290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5D1D7"/>
    <a:srgbClr val="FFDB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149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2" d="100"/>
          <a:sy n="92" d="100"/>
        </p:scale>
        <p:origin x="-3558" y="-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D745220C-D9D4-416D-9BA0-CB68FFD4EC28}" type="datetimeFigureOut">
              <a:rPr lang="en-US"/>
              <a:pPr>
                <a:defRPr/>
              </a:pPr>
              <a:t>9/27/2014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4ED96F00-707E-431C-837E-D683A9ED4D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3799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B04FC7C5-A7FD-433D-9574-F8A9160C48B6}" type="datetimeFigureOut">
              <a:rPr lang="en-US"/>
              <a:pPr>
                <a:defRPr/>
              </a:pPr>
              <a:t>9/27/2014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B97BF822-4D40-49E6-B371-A5C4BA6643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3944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DF74C4-7BD4-4971-B738-2306C2189E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AFA64F-E97B-4928-A58B-1736403FAC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3B4351-147B-486B-AED4-2A93274523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D341BD-28CA-4C76-BC1A-114327380B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389DB5-D802-492C-AF9C-BF761C051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74638"/>
            <a:ext cx="7620000" cy="1173162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600200"/>
            <a:ext cx="7620000" cy="4525963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  <a:lvl2pPr>
              <a:defRPr baseline="0">
                <a:solidFill>
                  <a:schemeClr val="bg1"/>
                </a:solidFill>
              </a:defRPr>
            </a:lvl2pPr>
            <a:lvl3pPr>
              <a:defRPr baseline="0">
                <a:solidFill>
                  <a:schemeClr val="bg1"/>
                </a:solidFill>
              </a:defRPr>
            </a:lvl3pPr>
            <a:lvl4pPr>
              <a:defRPr baseline="0">
                <a:solidFill>
                  <a:schemeClr val="bg1"/>
                </a:solidFill>
              </a:defRPr>
            </a:lvl4pPr>
            <a:lvl5pPr>
              <a:defRPr baseline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11FF00-C063-4B64-88DB-B0EAB58C7A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E0E0B-FBCE-47CF-857D-E5BA492B3F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A941B9-32E4-4726-A60E-69D29F3CAB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819B62-4319-47D1-B93C-F499A71F45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CE9550-DB25-4950-A5E1-E9572F9FAA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FED164-BE05-4CD7-AF28-4DE7319404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72B15C-25B5-4BCD-A071-FA59A23E83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1AC86C50-123D-48C7-A8BC-9EE20868DA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6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514600"/>
            <a:ext cx="7772400" cy="1470025"/>
          </a:xfrm>
        </p:spPr>
        <p:txBody>
          <a:bodyPr/>
          <a:lstStyle/>
          <a:p>
            <a:pPr eaLnBrk="1" hangingPunct="1"/>
            <a:r>
              <a:rPr lang="en-US" sz="3200" smtClean="0">
                <a:solidFill>
                  <a:schemeClr val="bg1"/>
                </a:solidFill>
              </a:rPr>
              <a:t>CS 480/680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3429000"/>
            <a:ext cx="6400800" cy="609600"/>
          </a:xfrm>
        </p:spPr>
        <p:txBody>
          <a:bodyPr/>
          <a:lstStyle/>
          <a:p>
            <a:pPr eaLnBrk="1" hangingPunct="1"/>
            <a:r>
              <a:rPr lang="en-US" sz="1600" dirty="0" smtClean="0">
                <a:solidFill>
                  <a:schemeClr val="bg1"/>
                </a:solidFill>
              </a:rPr>
              <a:t>Computer Graphics</a:t>
            </a:r>
          </a:p>
          <a:p>
            <a:pPr eaLnBrk="1" hangingPunct="1"/>
            <a:endParaRPr lang="en-US" sz="1600" dirty="0" smtClean="0">
              <a:solidFill>
                <a:schemeClr val="bg1"/>
              </a:solidFill>
            </a:endParaRPr>
          </a:p>
          <a:p>
            <a:pPr eaLnBrk="1" hangingPunct="1"/>
            <a:r>
              <a:rPr lang="en-US" sz="1600" dirty="0" smtClean="0">
                <a:solidFill>
                  <a:schemeClr val="bg1"/>
                </a:solidFill>
              </a:rPr>
              <a:t>Shading I</a:t>
            </a:r>
          </a:p>
        </p:txBody>
      </p:sp>
      <p:sp>
        <p:nvSpPr>
          <p:cNvPr id="16388" name="Rectangle 5"/>
          <p:cNvSpPr>
            <a:spLocks noChangeArrowheads="1"/>
          </p:cNvSpPr>
          <p:nvPr/>
        </p:nvSpPr>
        <p:spPr bwMode="auto">
          <a:xfrm>
            <a:off x="1143000" y="6019800"/>
            <a:ext cx="3200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Dr. Frederick C Harris, Jr.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Light Sources</a:t>
            </a:r>
          </a:p>
        </p:txBody>
      </p:sp>
      <p:sp>
        <p:nvSpPr>
          <p:cNvPr id="2458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mtClean="0"/>
              <a:t>General light sources are difficult to work with because we must integrate light coming from all points on the source </a:t>
            </a:r>
          </a:p>
        </p:txBody>
      </p:sp>
      <p:pic>
        <p:nvPicPr>
          <p:cNvPr id="24582" name="Picture 5" descr="AN06F0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3200400"/>
            <a:ext cx="4719638" cy="257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Simple Light Sources</a:t>
            </a:r>
          </a:p>
        </p:txBody>
      </p:sp>
      <p:sp>
        <p:nvSpPr>
          <p:cNvPr id="25605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600200"/>
            <a:ext cx="7620000" cy="49530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Point source</a:t>
            </a:r>
          </a:p>
          <a:p>
            <a:pPr lvl="1"/>
            <a:r>
              <a:rPr lang="en-US" dirty="0" smtClean="0"/>
              <a:t>Model with position and color</a:t>
            </a:r>
          </a:p>
          <a:p>
            <a:pPr lvl="1"/>
            <a:r>
              <a:rPr lang="en-US" dirty="0" smtClean="0"/>
              <a:t>Distant source = infinite distance away (parallel)</a:t>
            </a:r>
          </a:p>
          <a:p>
            <a:r>
              <a:rPr lang="en-US" dirty="0" smtClean="0"/>
              <a:t>Spotlight</a:t>
            </a:r>
          </a:p>
          <a:p>
            <a:pPr lvl="1"/>
            <a:r>
              <a:rPr lang="en-US" dirty="0" smtClean="0"/>
              <a:t>Restrict light from ideal point source</a:t>
            </a:r>
          </a:p>
          <a:p>
            <a:r>
              <a:rPr lang="en-US" dirty="0" smtClean="0"/>
              <a:t>Ambient light</a:t>
            </a:r>
          </a:p>
          <a:p>
            <a:pPr lvl="1"/>
            <a:r>
              <a:rPr lang="en-US" dirty="0" smtClean="0"/>
              <a:t>Same amount of light everywhere in scene</a:t>
            </a:r>
          </a:p>
          <a:p>
            <a:pPr lvl="1"/>
            <a:r>
              <a:rPr lang="en-US" dirty="0" smtClean="0"/>
              <a:t>Can model contribution of many sources and reflecting surfaces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Surface Types</a:t>
            </a:r>
          </a:p>
        </p:txBody>
      </p:sp>
      <p:sp>
        <p:nvSpPr>
          <p:cNvPr id="2662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700" dirty="0" smtClean="0"/>
              <a:t>The smoother a surface, the more reflected light is concentrated in the direction a perfect mirror would reflected the light</a:t>
            </a:r>
          </a:p>
          <a:p>
            <a:r>
              <a:rPr lang="en-US" sz="2700" dirty="0" smtClean="0"/>
              <a:t>A very rough surface scatters light in all directions</a:t>
            </a:r>
          </a:p>
        </p:txBody>
      </p:sp>
      <p:pic>
        <p:nvPicPr>
          <p:cNvPr id="26630" name="Picture 5" descr="AN06F04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3962400"/>
            <a:ext cx="2568575" cy="162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1" name="Picture 7" descr="AN06F04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3000" y="3657600"/>
            <a:ext cx="2522538" cy="187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1636713" y="5713413"/>
            <a:ext cx="1762021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Arial" charset="0"/>
              </a:rPr>
              <a:t>smooth surface</a:t>
            </a:r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5486400" y="5638800"/>
            <a:ext cx="1595309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Arial" charset="0"/>
              </a:rPr>
              <a:t>rough surface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Phong Model</a:t>
            </a:r>
          </a:p>
        </p:txBody>
      </p:sp>
      <p:sp>
        <p:nvSpPr>
          <p:cNvPr id="2765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700" smtClean="0"/>
              <a:t>A simple model that can be computed rapidly</a:t>
            </a:r>
          </a:p>
          <a:p>
            <a:pPr>
              <a:lnSpc>
                <a:spcPct val="90000"/>
              </a:lnSpc>
            </a:pPr>
            <a:r>
              <a:rPr lang="en-US" sz="2700" smtClean="0"/>
              <a:t>Has three components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Diffuse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Specular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Ambient</a:t>
            </a:r>
          </a:p>
          <a:p>
            <a:pPr>
              <a:lnSpc>
                <a:spcPct val="90000"/>
              </a:lnSpc>
            </a:pPr>
            <a:r>
              <a:rPr lang="en-US" sz="2700" smtClean="0"/>
              <a:t>Uses four vectors 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To source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To viewer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Normal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Perfect reflector</a:t>
            </a:r>
          </a:p>
          <a:p>
            <a:pPr lvl="1">
              <a:lnSpc>
                <a:spcPct val="90000"/>
              </a:lnSpc>
            </a:pPr>
            <a:endParaRPr lang="en-US" smtClean="0"/>
          </a:p>
        </p:txBody>
      </p:sp>
      <p:pic>
        <p:nvPicPr>
          <p:cNvPr id="27654" name="Picture 5" descr="AN06F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43400" y="2971800"/>
            <a:ext cx="4076700" cy="274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Ideal Reflector</a:t>
            </a:r>
          </a:p>
        </p:txBody>
      </p:sp>
      <p:sp>
        <p:nvSpPr>
          <p:cNvPr id="2867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Normal is determined by local orientation</a:t>
            </a:r>
          </a:p>
          <a:p>
            <a:r>
              <a:rPr lang="en-US" smtClean="0"/>
              <a:t>Angle of incidence = angle of relection</a:t>
            </a:r>
          </a:p>
          <a:p>
            <a:r>
              <a:rPr lang="en-US" smtClean="0"/>
              <a:t>The three vectors must be coplanar</a:t>
            </a:r>
          </a:p>
        </p:txBody>
      </p:sp>
      <p:pic>
        <p:nvPicPr>
          <p:cNvPr id="28678" name="Picture 5" descr="AN06F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53000" y="3919537"/>
            <a:ext cx="2300288" cy="2252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9" name="Text Box 6"/>
          <p:cNvSpPr txBox="1">
            <a:spLocks noChangeArrowheads="1"/>
          </p:cNvSpPr>
          <p:nvPr/>
        </p:nvSpPr>
        <p:spPr bwMode="auto">
          <a:xfrm>
            <a:off x="2171700" y="4038600"/>
            <a:ext cx="1832553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r</a:t>
            </a:r>
            <a:r>
              <a:rPr lang="en-US" dirty="0">
                <a:solidFill>
                  <a:schemeClr val="bg1"/>
                </a:solidFill>
              </a:rPr>
              <a:t> = 2 (</a:t>
            </a:r>
            <a:r>
              <a:rPr lang="en-US" b="1" dirty="0">
                <a:solidFill>
                  <a:schemeClr val="bg1"/>
                </a:solidFill>
              </a:rPr>
              <a:t>l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  <a:cs typeface="Times New Roman" charset="0"/>
              </a:rPr>
              <a:t>· </a:t>
            </a:r>
            <a:r>
              <a:rPr lang="en-US" b="1" dirty="0">
                <a:solidFill>
                  <a:schemeClr val="bg1"/>
                </a:solidFill>
                <a:cs typeface="Times New Roman" charset="0"/>
              </a:rPr>
              <a:t>n</a:t>
            </a:r>
            <a:r>
              <a:rPr lang="en-US" dirty="0">
                <a:solidFill>
                  <a:schemeClr val="bg1"/>
                </a:solidFill>
                <a:cs typeface="Times New Roman" charset="0"/>
              </a:rPr>
              <a:t> ) </a:t>
            </a:r>
            <a:r>
              <a:rPr lang="en-US" b="1" dirty="0">
                <a:solidFill>
                  <a:schemeClr val="bg1"/>
                </a:solidFill>
                <a:cs typeface="Times New Roman" charset="0"/>
              </a:rPr>
              <a:t>n</a:t>
            </a:r>
            <a:r>
              <a:rPr lang="en-US" dirty="0">
                <a:solidFill>
                  <a:schemeClr val="bg1"/>
                </a:solidFill>
                <a:cs typeface="Times New Roman" charset="0"/>
              </a:rPr>
              <a:t> - </a:t>
            </a:r>
            <a:r>
              <a:rPr lang="en-US" b="1" dirty="0">
                <a:solidFill>
                  <a:schemeClr val="bg1"/>
                </a:solidFill>
                <a:cs typeface="Times New Roman" charset="0"/>
              </a:rPr>
              <a:t>l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Lambertian Surface</a:t>
            </a:r>
          </a:p>
        </p:txBody>
      </p:sp>
      <p:sp>
        <p:nvSpPr>
          <p:cNvPr id="2970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Perfectly diffuse reflector</a:t>
            </a:r>
          </a:p>
          <a:p>
            <a:r>
              <a:rPr lang="en-US" smtClean="0"/>
              <a:t>Light scattered equally in all directions</a:t>
            </a:r>
          </a:p>
          <a:p>
            <a:r>
              <a:rPr lang="en-US" smtClean="0"/>
              <a:t>Amount of light reflected is proportional to the vertical component of incoming light</a:t>
            </a:r>
          </a:p>
          <a:p>
            <a:pPr lvl="1"/>
            <a:r>
              <a:rPr lang="en-US" smtClean="0"/>
              <a:t>reflected light ~</a:t>
            </a:r>
            <a:r>
              <a:rPr lang="en-US" smtClean="0">
                <a:latin typeface="Times New Roman" charset="0"/>
              </a:rPr>
              <a:t>cos</a:t>
            </a:r>
            <a:r>
              <a:rPr lang="en-US" smtClean="0"/>
              <a:t> </a:t>
            </a:r>
            <a:r>
              <a:rPr lang="en-US" smtClean="0">
                <a:latin typeface="Symbol" charset="2"/>
              </a:rPr>
              <a:t>q</a:t>
            </a:r>
            <a:r>
              <a:rPr lang="en-US" baseline="-25000" smtClean="0">
                <a:latin typeface="Times New Roman" charset="0"/>
              </a:rPr>
              <a:t>i</a:t>
            </a:r>
          </a:p>
          <a:p>
            <a:pPr lvl="1"/>
            <a:r>
              <a:rPr lang="en-US" smtClean="0">
                <a:latin typeface="Times New Roman" charset="0"/>
              </a:rPr>
              <a:t>cos</a:t>
            </a:r>
            <a:r>
              <a:rPr lang="en-US" smtClean="0"/>
              <a:t> </a:t>
            </a:r>
            <a:r>
              <a:rPr lang="en-US" smtClean="0">
                <a:latin typeface="Symbol" charset="2"/>
              </a:rPr>
              <a:t>q</a:t>
            </a:r>
            <a:r>
              <a:rPr lang="en-US" baseline="-25000" smtClean="0">
                <a:latin typeface="Times New Roman" charset="0"/>
              </a:rPr>
              <a:t>i</a:t>
            </a:r>
            <a:r>
              <a:rPr lang="en-US" smtClean="0"/>
              <a:t> = </a:t>
            </a:r>
            <a:r>
              <a:rPr lang="en-US" b="1" smtClean="0">
                <a:latin typeface="Times New Roman" charset="0"/>
              </a:rPr>
              <a:t>l</a:t>
            </a:r>
            <a:r>
              <a:rPr lang="en-US" smtClean="0"/>
              <a:t> </a:t>
            </a:r>
            <a:r>
              <a:rPr lang="en-US" sz="2400" smtClean="0">
                <a:latin typeface="Times New Roman" charset="0"/>
                <a:cs typeface="Times New Roman" charset="0"/>
              </a:rPr>
              <a:t>· </a:t>
            </a:r>
            <a:r>
              <a:rPr lang="en-US" sz="2400" b="1" smtClean="0">
                <a:latin typeface="Times New Roman" charset="0"/>
                <a:cs typeface="Times New Roman" charset="0"/>
              </a:rPr>
              <a:t>n </a:t>
            </a:r>
            <a:r>
              <a:rPr lang="en-US" smtClean="0">
                <a:cs typeface="Times New Roman" charset="0"/>
              </a:rPr>
              <a:t>if vectors normalized</a:t>
            </a:r>
          </a:p>
          <a:p>
            <a:pPr lvl="1"/>
            <a:r>
              <a:rPr lang="en-US" smtClean="0">
                <a:cs typeface="Times New Roman" charset="0"/>
              </a:rPr>
              <a:t>There are also three coefficients, </a:t>
            </a:r>
            <a:r>
              <a:rPr lang="en-US" smtClean="0">
                <a:latin typeface="Times New Roman" charset="0"/>
                <a:cs typeface="Times New Roman" charset="0"/>
              </a:rPr>
              <a:t>k</a:t>
            </a:r>
            <a:r>
              <a:rPr lang="en-US" baseline="-25000" smtClean="0">
                <a:latin typeface="Times New Roman" charset="0"/>
                <a:cs typeface="Times New Roman" charset="0"/>
              </a:rPr>
              <a:t>r</a:t>
            </a:r>
            <a:r>
              <a:rPr lang="en-US" smtClean="0">
                <a:latin typeface="Times New Roman" charset="0"/>
                <a:cs typeface="Times New Roman" charset="0"/>
              </a:rPr>
              <a:t>, k</a:t>
            </a:r>
            <a:r>
              <a:rPr lang="en-US" baseline="-25000" smtClean="0">
                <a:latin typeface="Times New Roman" charset="0"/>
                <a:cs typeface="Times New Roman" charset="0"/>
              </a:rPr>
              <a:t>b</a:t>
            </a:r>
            <a:r>
              <a:rPr lang="en-US" smtClean="0">
                <a:latin typeface="Times New Roman" charset="0"/>
                <a:cs typeface="Times New Roman" charset="0"/>
              </a:rPr>
              <a:t>, k</a:t>
            </a:r>
            <a:r>
              <a:rPr lang="en-US" baseline="-25000" smtClean="0">
                <a:latin typeface="Times New Roman" charset="0"/>
                <a:cs typeface="Times New Roman" charset="0"/>
              </a:rPr>
              <a:t>g</a:t>
            </a:r>
            <a:r>
              <a:rPr lang="en-US" smtClean="0">
                <a:cs typeface="Times New Roman" charset="0"/>
              </a:rPr>
              <a:t> that show how much of each color component is reflected</a:t>
            </a:r>
          </a:p>
          <a:p>
            <a:pPr lvl="1">
              <a:buFontTx/>
              <a:buNone/>
            </a:pPr>
            <a:endParaRPr lang="en-US" b="1" baseline="-25000" smtClean="0">
              <a:latin typeface="Times New Roman" charset="0"/>
            </a:endParaRPr>
          </a:p>
          <a:p>
            <a:endParaRPr lang="en-US" sz="260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Specular Surfaces</a:t>
            </a:r>
          </a:p>
        </p:txBody>
      </p:sp>
      <p:sp>
        <p:nvSpPr>
          <p:cNvPr id="3072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700" smtClean="0"/>
              <a:t>Most surfaces are neither ideal diffusers nor perfectly specular (ideal reflectors)</a:t>
            </a:r>
          </a:p>
          <a:p>
            <a:r>
              <a:rPr lang="en-US" sz="2700" smtClean="0"/>
              <a:t>Smooth surfaces show specular highlights due to incoming light being reflected in directions concentrated close to the direction of a perfect reflection </a:t>
            </a:r>
          </a:p>
        </p:txBody>
      </p:sp>
      <p:pic>
        <p:nvPicPr>
          <p:cNvPr id="30726" name="Picture 5" descr="AN06F1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0" y="3810000"/>
            <a:ext cx="23622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7" name="Line 6"/>
          <p:cNvSpPr>
            <a:spLocks noChangeShapeType="1"/>
          </p:cNvSpPr>
          <p:nvPr/>
        </p:nvSpPr>
        <p:spPr bwMode="auto">
          <a:xfrm flipH="1" flipV="1">
            <a:off x="4800600" y="4572000"/>
            <a:ext cx="1447800" cy="7620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triangle" w="sm" len="sm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30728" name="Text Box 7"/>
          <p:cNvSpPr txBox="1">
            <a:spLocks noChangeArrowheads="1"/>
          </p:cNvSpPr>
          <p:nvPr/>
        </p:nvSpPr>
        <p:spPr bwMode="auto">
          <a:xfrm>
            <a:off x="6324600" y="4876800"/>
            <a:ext cx="1056700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 err="1">
                <a:solidFill>
                  <a:schemeClr val="bg1"/>
                </a:solidFill>
                <a:latin typeface="Arial" charset="0"/>
              </a:rPr>
              <a:t>specular</a:t>
            </a:r>
            <a:endParaRPr lang="en-US" dirty="0">
              <a:solidFill>
                <a:schemeClr val="bg1"/>
              </a:solidFill>
              <a:latin typeface="Arial" charset="0"/>
            </a:endParaRPr>
          </a:p>
          <a:p>
            <a:r>
              <a:rPr lang="en-US" dirty="0">
                <a:solidFill>
                  <a:schemeClr val="bg1"/>
                </a:solidFill>
                <a:latin typeface="Arial" charset="0"/>
              </a:rPr>
              <a:t>highlight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Modeling Specular Relections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Phong</a:t>
            </a:r>
            <a:r>
              <a:rPr lang="en-US" dirty="0" smtClean="0"/>
              <a:t> proposed using a term that dropped off as the angle between the viewer and the ideal reflection increased</a:t>
            </a:r>
          </a:p>
        </p:txBody>
      </p:sp>
      <p:pic>
        <p:nvPicPr>
          <p:cNvPr id="31750" name="Picture 4" descr="AN06F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43400" y="3200400"/>
            <a:ext cx="4076700" cy="274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51" name="Text Box 5"/>
          <p:cNvSpPr txBox="1">
            <a:spLocks noChangeArrowheads="1"/>
          </p:cNvSpPr>
          <p:nvPr/>
        </p:nvSpPr>
        <p:spPr bwMode="auto">
          <a:xfrm>
            <a:off x="7086600" y="4343400"/>
            <a:ext cx="3429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>
                <a:latin typeface="Symbol" charset="2"/>
              </a:rPr>
              <a:t>f</a:t>
            </a:r>
          </a:p>
        </p:txBody>
      </p:sp>
      <p:sp>
        <p:nvSpPr>
          <p:cNvPr id="31752" name="Text Box 6"/>
          <p:cNvSpPr txBox="1">
            <a:spLocks noChangeArrowheads="1"/>
          </p:cNvSpPr>
          <p:nvPr/>
        </p:nvSpPr>
        <p:spPr bwMode="auto">
          <a:xfrm>
            <a:off x="1523224" y="3581400"/>
            <a:ext cx="152477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b="1" dirty="0" err="1">
                <a:solidFill>
                  <a:schemeClr val="bg1"/>
                </a:solidFill>
              </a:rPr>
              <a:t>I</a:t>
            </a:r>
            <a:r>
              <a:rPr lang="en-US" baseline="-25000" dirty="0" err="1">
                <a:solidFill>
                  <a:schemeClr val="bg1"/>
                </a:solidFill>
              </a:rPr>
              <a:t>r</a:t>
            </a:r>
            <a:r>
              <a:rPr lang="en-US" dirty="0">
                <a:solidFill>
                  <a:schemeClr val="bg1"/>
                </a:solidFill>
              </a:rPr>
              <a:t> ~ </a:t>
            </a:r>
            <a:r>
              <a:rPr lang="en-US" dirty="0" err="1">
                <a:solidFill>
                  <a:schemeClr val="bg1"/>
                </a:solidFill>
              </a:rPr>
              <a:t>k</a:t>
            </a:r>
            <a:r>
              <a:rPr lang="en-US" baseline="-25000" dirty="0" err="1">
                <a:solidFill>
                  <a:schemeClr val="bg1"/>
                </a:solidFill>
              </a:rPr>
              <a:t>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b="1" dirty="0">
                <a:solidFill>
                  <a:schemeClr val="bg1"/>
                </a:solidFill>
              </a:rPr>
              <a:t>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cos</a:t>
            </a:r>
            <a:r>
              <a:rPr lang="en-US" baseline="30000" dirty="0" err="1">
                <a:solidFill>
                  <a:schemeClr val="bg1"/>
                </a:solidFill>
                <a:latin typeface="Symbol" charset="2"/>
              </a:rPr>
              <a:t>a</a:t>
            </a:r>
            <a:r>
              <a:rPr lang="en-US" dirty="0" err="1">
                <a:solidFill>
                  <a:schemeClr val="bg1"/>
                </a:solidFill>
                <a:latin typeface="Symbol" charset="2"/>
              </a:rPr>
              <a:t>f</a:t>
            </a:r>
            <a:endParaRPr lang="en-US" dirty="0">
              <a:solidFill>
                <a:schemeClr val="bg1"/>
              </a:solidFill>
              <a:latin typeface="Symbol" charset="2"/>
            </a:endParaRPr>
          </a:p>
        </p:txBody>
      </p:sp>
      <p:sp>
        <p:nvSpPr>
          <p:cNvPr id="31753" name="Line 7"/>
          <p:cNvSpPr>
            <a:spLocks noChangeShapeType="1"/>
          </p:cNvSpPr>
          <p:nvPr/>
        </p:nvSpPr>
        <p:spPr bwMode="auto">
          <a:xfrm flipH="1" flipV="1">
            <a:off x="2819400" y="3886200"/>
            <a:ext cx="381000" cy="8382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triangle" w="sm" len="sm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31754" name="Text Box 8"/>
          <p:cNvSpPr txBox="1">
            <a:spLocks noChangeArrowheads="1"/>
          </p:cNvSpPr>
          <p:nvPr/>
        </p:nvSpPr>
        <p:spPr bwMode="auto">
          <a:xfrm>
            <a:off x="2590800" y="4724400"/>
            <a:ext cx="1646605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shininess </a:t>
            </a:r>
            <a:r>
              <a:rPr lang="en-US" dirty="0" err="1">
                <a:solidFill>
                  <a:schemeClr val="bg1"/>
                </a:solidFill>
              </a:rPr>
              <a:t>coef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1755" name="Text Box 10"/>
          <p:cNvSpPr txBox="1">
            <a:spLocks noChangeArrowheads="1"/>
          </p:cNvSpPr>
          <p:nvPr/>
        </p:nvSpPr>
        <p:spPr bwMode="auto">
          <a:xfrm>
            <a:off x="1071563" y="5562600"/>
            <a:ext cx="1762021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absorption </a:t>
            </a:r>
            <a:r>
              <a:rPr lang="en-US" dirty="0" err="1">
                <a:solidFill>
                  <a:schemeClr val="bg1"/>
                </a:solidFill>
              </a:rPr>
              <a:t>coef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1756" name="Text Box 11"/>
          <p:cNvSpPr txBox="1">
            <a:spLocks noChangeArrowheads="1"/>
          </p:cNvSpPr>
          <p:nvPr/>
        </p:nvSpPr>
        <p:spPr bwMode="auto">
          <a:xfrm>
            <a:off x="1905000" y="5105400"/>
            <a:ext cx="2018501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incoming intensity</a:t>
            </a:r>
          </a:p>
        </p:txBody>
      </p:sp>
      <p:sp>
        <p:nvSpPr>
          <p:cNvPr id="31757" name="Line 12"/>
          <p:cNvSpPr>
            <a:spLocks noChangeShapeType="1"/>
          </p:cNvSpPr>
          <p:nvPr/>
        </p:nvSpPr>
        <p:spPr bwMode="auto">
          <a:xfrm flipH="1" flipV="1">
            <a:off x="2286000" y="3886200"/>
            <a:ext cx="152400" cy="11430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triangle" w="sm" len="sm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31758" name="Line 13"/>
          <p:cNvSpPr>
            <a:spLocks noChangeShapeType="1"/>
          </p:cNvSpPr>
          <p:nvPr/>
        </p:nvSpPr>
        <p:spPr bwMode="auto">
          <a:xfrm flipV="1">
            <a:off x="1752600" y="4038600"/>
            <a:ext cx="228600" cy="13716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triangle" w="sm" len="sm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31759" name="Line 14"/>
          <p:cNvSpPr>
            <a:spLocks noChangeShapeType="1"/>
          </p:cNvSpPr>
          <p:nvPr/>
        </p:nvSpPr>
        <p:spPr bwMode="auto">
          <a:xfrm flipV="1">
            <a:off x="1219200" y="4038600"/>
            <a:ext cx="228600" cy="7620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triangle" w="sm" len="sm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31760" name="Text Box 15"/>
          <p:cNvSpPr txBox="1">
            <a:spLocks noChangeArrowheads="1"/>
          </p:cNvSpPr>
          <p:nvPr/>
        </p:nvSpPr>
        <p:spPr bwMode="auto">
          <a:xfrm>
            <a:off x="304800" y="4800600"/>
            <a:ext cx="1069524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reflected</a:t>
            </a:r>
          </a:p>
          <a:p>
            <a:r>
              <a:rPr lang="en-US" dirty="0">
                <a:solidFill>
                  <a:schemeClr val="bg1"/>
                </a:solidFill>
              </a:rPr>
              <a:t>intensity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Shininess Coefficient</a:t>
            </a:r>
          </a:p>
        </p:txBody>
      </p:sp>
      <p:sp>
        <p:nvSpPr>
          <p:cNvPr id="3277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700" dirty="0" smtClean="0"/>
              <a:t>Values of </a:t>
            </a:r>
            <a:r>
              <a:rPr lang="en-US" sz="2700" dirty="0" smtClean="0">
                <a:latin typeface="Symbol" charset="2"/>
              </a:rPr>
              <a:t>a</a:t>
            </a:r>
            <a:r>
              <a:rPr lang="en-US" sz="2700" dirty="0" smtClean="0"/>
              <a:t> between 100 and 200 correspond to metals </a:t>
            </a:r>
          </a:p>
          <a:p>
            <a:r>
              <a:rPr lang="en-US" sz="2700" dirty="0" smtClean="0"/>
              <a:t>Values between 5 and 10 give surface that look like plastic</a:t>
            </a:r>
          </a:p>
        </p:txBody>
      </p:sp>
      <p:pic>
        <p:nvPicPr>
          <p:cNvPr id="32774" name="Picture 5" descr="AN06F1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3657600"/>
            <a:ext cx="3960813" cy="244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5" name="Text Box 6"/>
          <p:cNvSpPr txBox="1">
            <a:spLocks noChangeArrowheads="1"/>
          </p:cNvSpPr>
          <p:nvPr/>
        </p:nvSpPr>
        <p:spPr bwMode="auto">
          <a:xfrm>
            <a:off x="2590800" y="3962400"/>
            <a:ext cx="954088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/>
              <a:t>cos</a:t>
            </a:r>
            <a:r>
              <a:rPr lang="en-US" baseline="30000">
                <a:latin typeface="Symbol" charset="2"/>
              </a:rPr>
              <a:t>a</a:t>
            </a:r>
            <a:r>
              <a:rPr lang="en-US"/>
              <a:t> </a:t>
            </a:r>
            <a:r>
              <a:rPr lang="en-US">
                <a:latin typeface="Symbol" charset="2"/>
              </a:rPr>
              <a:t>f</a:t>
            </a:r>
          </a:p>
        </p:txBody>
      </p:sp>
      <p:sp>
        <p:nvSpPr>
          <p:cNvPr id="32776" name="Text Box 7"/>
          <p:cNvSpPr txBox="1">
            <a:spLocks noChangeArrowheads="1"/>
          </p:cNvSpPr>
          <p:nvPr/>
        </p:nvSpPr>
        <p:spPr bwMode="auto">
          <a:xfrm>
            <a:off x="4495800" y="6019800"/>
            <a:ext cx="304892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Symbol" charset="2"/>
              </a:rPr>
              <a:t>f</a:t>
            </a:r>
          </a:p>
        </p:txBody>
      </p:sp>
      <p:sp>
        <p:nvSpPr>
          <p:cNvPr id="32777" name="Text Box 8"/>
          <p:cNvSpPr txBox="1">
            <a:spLocks noChangeArrowheads="1"/>
          </p:cNvSpPr>
          <p:nvPr/>
        </p:nvSpPr>
        <p:spPr bwMode="auto">
          <a:xfrm>
            <a:off x="6324600" y="6019800"/>
            <a:ext cx="44114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90</a:t>
            </a:r>
          </a:p>
        </p:txBody>
      </p:sp>
      <p:sp>
        <p:nvSpPr>
          <p:cNvPr id="32778" name="Text Box 9"/>
          <p:cNvSpPr txBox="1">
            <a:spLocks noChangeArrowheads="1"/>
          </p:cNvSpPr>
          <p:nvPr/>
        </p:nvSpPr>
        <p:spPr bwMode="auto">
          <a:xfrm>
            <a:off x="2286000" y="6019800"/>
            <a:ext cx="518091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-90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584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Objectives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Learn to shade objects so their images appear three-dimensional</a:t>
            </a:r>
          </a:p>
          <a:p>
            <a:r>
              <a:rPr lang="en-US" smtClean="0"/>
              <a:t>Introduce the types of light-material interactions</a:t>
            </a:r>
          </a:p>
          <a:p>
            <a:r>
              <a:rPr lang="en-US" smtClean="0"/>
              <a:t>Build a simple reflection model---the Phong model--- that can be used with real time graphics hardware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Why we need shading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Suppose we build a model of a sphere using many polygons and color it with a single color. We get something like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But we want</a:t>
            </a:r>
          </a:p>
        </p:txBody>
      </p:sp>
      <p:sp>
        <p:nvSpPr>
          <p:cNvPr id="17414" name="Oval 4"/>
          <p:cNvSpPr>
            <a:spLocks noChangeArrowheads="1"/>
          </p:cNvSpPr>
          <p:nvPr/>
        </p:nvSpPr>
        <p:spPr bwMode="auto">
          <a:xfrm>
            <a:off x="3276600" y="3124200"/>
            <a:ext cx="1371600" cy="1371600"/>
          </a:xfrm>
          <a:prstGeom prst="ellipse">
            <a:avLst/>
          </a:prstGeom>
          <a:solidFill>
            <a:schemeClr val="hlink"/>
          </a:solidFill>
          <a:ln w="12700">
            <a:noFill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7141" name="Oval 5"/>
          <p:cNvSpPr>
            <a:spLocks noChangeArrowheads="1"/>
          </p:cNvSpPr>
          <p:nvPr/>
        </p:nvSpPr>
        <p:spPr bwMode="auto">
          <a:xfrm>
            <a:off x="3352800" y="4876800"/>
            <a:ext cx="1371600" cy="1371600"/>
          </a:xfrm>
          <a:prstGeom prst="ellipse">
            <a:avLst/>
          </a:prstGeom>
          <a:gradFill rotWithShape="0">
            <a:gsLst>
              <a:gs pos="0">
                <a:schemeClr val="hlink">
                  <a:gamma/>
                  <a:shade val="46275"/>
                  <a:invGamma/>
                </a:schemeClr>
              </a:gs>
              <a:gs pos="100000">
                <a:schemeClr val="hlink"/>
              </a:gs>
            </a:gsLst>
            <a:lin ang="18900000" scaled="1"/>
          </a:gradFill>
          <a:ln w="12700">
            <a:noFill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a typeface="+mn-e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Shading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700" smtClean="0"/>
              <a:t>Why does the image of a real sphere look like</a:t>
            </a:r>
          </a:p>
          <a:p>
            <a:pPr>
              <a:lnSpc>
                <a:spcPct val="90000"/>
              </a:lnSpc>
            </a:pPr>
            <a:endParaRPr lang="en-US" sz="2700" smtClean="0"/>
          </a:p>
          <a:p>
            <a:pPr>
              <a:lnSpc>
                <a:spcPct val="90000"/>
              </a:lnSpc>
            </a:pPr>
            <a:endParaRPr lang="en-US" sz="2700" smtClean="0"/>
          </a:p>
          <a:p>
            <a:pPr>
              <a:lnSpc>
                <a:spcPct val="90000"/>
              </a:lnSpc>
            </a:pPr>
            <a:endParaRPr lang="en-US" sz="2700" smtClean="0"/>
          </a:p>
          <a:p>
            <a:pPr>
              <a:lnSpc>
                <a:spcPct val="90000"/>
              </a:lnSpc>
            </a:pPr>
            <a:r>
              <a:rPr lang="en-US" sz="2700" smtClean="0"/>
              <a:t>Light-material interactions cause each point to have a different color or shade</a:t>
            </a:r>
          </a:p>
          <a:p>
            <a:pPr>
              <a:lnSpc>
                <a:spcPct val="90000"/>
              </a:lnSpc>
            </a:pPr>
            <a:r>
              <a:rPr lang="en-US" sz="2700" smtClean="0"/>
              <a:t>Need to consider </a:t>
            </a:r>
          </a:p>
          <a:p>
            <a:pPr lvl="1">
              <a:lnSpc>
                <a:spcPct val="90000"/>
              </a:lnSpc>
            </a:pPr>
            <a:r>
              <a:rPr lang="en-US" sz="2200" smtClean="0"/>
              <a:t>Light sources</a:t>
            </a:r>
          </a:p>
          <a:p>
            <a:pPr lvl="1">
              <a:lnSpc>
                <a:spcPct val="90000"/>
              </a:lnSpc>
            </a:pPr>
            <a:r>
              <a:rPr lang="en-US" sz="2200" smtClean="0"/>
              <a:t>Material properties</a:t>
            </a:r>
          </a:p>
          <a:p>
            <a:pPr lvl="1">
              <a:lnSpc>
                <a:spcPct val="90000"/>
              </a:lnSpc>
            </a:pPr>
            <a:r>
              <a:rPr lang="en-US" sz="2200" smtClean="0"/>
              <a:t>Location of viewer</a:t>
            </a:r>
          </a:p>
          <a:p>
            <a:pPr lvl="1">
              <a:lnSpc>
                <a:spcPct val="90000"/>
              </a:lnSpc>
            </a:pPr>
            <a:r>
              <a:rPr lang="en-US" sz="2200" smtClean="0"/>
              <a:t>Surface orientation</a:t>
            </a:r>
          </a:p>
        </p:txBody>
      </p:sp>
      <p:sp>
        <p:nvSpPr>
          <p:cNvPr id="348164" name="Oval 4"/>
          <p:cNvSpPr>
            <a:spLocks noChangeArrowheads="1"/>
          </p:cNvSpPr>
          <p:nvPr/>
        </p:nvSpPr>
        <p:spPr bwMode="auto">
          <a:xfrm>
            <a:off x="3048000" y="2057400"/>
            <a:ext cx="1371600" cy="1371600"/>
          </a:xfrm>
          <a:prstGeom prst="ellipse">
            <a:avLst/>
          </a:prstGeom>
          <a:gradFill rotWithShape="0">
            <a:gsLst>
              <a:gs pos="0">
                <a:schemeClr val="hlink">
                  <a:gamma/>
                  <a:shade val="46275"/>
                  <a:invGamma/>
                </a:schemeClr>
              </a:gs>
              <a:gs pos="100000">
                <a:schemeClr val="hlink"/>
              </a:gs>
            </a:gsLst>
            <a:lin ang="18900000" scaled="1"/>
          </a:gradFill>
          <a:ln w="12700">
            <a:noFill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a typeface="+mn-e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Scattering 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mtClean="0"/>
              <a:t>Light strikes A 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Some scattered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Some absorbed</a:t>
            </a:r>
          </a:p>
          <a:p>
            <a:pPr>
              <a:lnSpc>
                <a:spcPct val="90000"/>
              </a:lnSpc>
            </a:pPr>
            <a:r>
              <a:rPr lang="en-US" smtClean="0"/>
              <a:t>Some of scattered light strikes B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Some scattered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Some absorbed</a:t>
            </a:r>
          </a:p>
          <a:p>
            <a:pPr>
              <a:lnSpc>
                <a:spcPct val="90000"/>
              </a:lnSpc>
            </a:pPr>
            <a:r>
              <a:rPr lang="en-US" smtClean="0"/>
              <a:t>Some of this scattered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mtClean="0"/>
              <a:t>light strikes A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mtClean="0"/>
              <a:t>	and so on</a:t>
            </a:r>
          </a:p>
        </p:txBody>
      </p:sp>
      <p:pic>
        <p:nvPicPr>
          <p:cNvPr id="19460" name="Picture 5" descr="AN06F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73713" y="3810000"/>
            <a:ext cx="3570287" cy="273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Rendering Equation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The infinite scattering and absorption of light can be described by the </a:t>
            </a:r>
            <a:r>
              <a:rPr lang="en-US" i="1" smtClean="0"/>
              <a:t>rendering equation </a:t>
            </a:r>
            <a:endParaRPr lang="en-US" smtClean="0"/>
          </a:p>
          <a:p>
            <a:pPr lvl="1"/>
            <a:r>
              <a:rPr lang="en-US" smtClean="0"/>
              <a:t>Cannot</a:t>
            </a:r>
            <a:r>
              <a:rPr lang="en-US" i="1" smtClean="0"/>
              <a:t> </a:t>
            </a:r>
            <a:r>
              <a:rPr lang="en-US" smtClean="0"/>
              <a:t>be</a:t>
            </a:r>
            <a:r>
              <a:rPr lang="en-US" i="1" smtClean="0"/>
              <a:t> </a:t>
            </a:r>
            <a:r>
              <a:rPr lang="en-US" smtClean="0"/>
              <a:t>solved in general</a:t>
            </a:r>
          </a:p>
          <a:p>
            <a:pPr lvl="1"/>
            <a:r>
              <a:rPr lang="en-US" smtClean="0"/>
              <a:t>Ray tracing is a special case for perfectly reflecting surfaces</a:t>
            </a:r>
          </a:p>
          <a:p>
            <a:r>
              <a:rPr lang="en-US" smtClean="0"/>
              <a:t>Rendering equation is global and includes</a:t>
            </a:r>
          </a:p>
          <a:p>
            <a:pPr lvl="1"/>
            <a:r>
              <a:rPr lang="en-US" smtClean="0"/>
              <a:t>Shadows</a:t>
            </a:r>
          </a:p>
          <a:p>
            <a:pPr lvl="1"/>
            <a:r>
              <a:rPr lang="en-US" smtClean="0"/>
              <a:t>Multiple scattering from object to object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Global Effects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1509" name="Picture 5" descr="AN06F0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1981200"/>
            <a:ext cx="3846513" cy="418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0" name="Line 6"/>
          <p:cNvSpPr>
            <a:spLocks noChangeShapeType="1"/>
          </p:cNvSpPr>
          <p:nvPr/>
        </p:nvSpPr>
        <p:spPr bwMode="auto">
          <a:xfrm flipH="1" flipV="1">
            <a:off x="5410200" y="3200400"/>
            <a:ext cx="990600" cy="1828800"/>
          </a:xfrm>
          <a:prstGeom prst="line">
            <a:avLst/>
          </a:prstGeom>
          <a:noFill/>
          <a:ln w="12700">
            <a:solidFill>
              <a:srgbClr val="FFC000"/>
            </a:solidFill>
            <a:round/>
            <a:headEnd type="none" w="sm" len="sm"/>
            <a:tailEnd type="triangle" w="sm" len="sm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6324282" y="4918075"/>
            <a:ext cx="2133918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translucent surface</a:t>
            </a:r>
          </a:p>
        </p:txBody>
      </p:sp>
      <p:sp>
        <p:nvSpPr>
          <p:cNvPr id="21512" name="Line 8"/>
          <p:cNvSpPr>
            <a:spLocks noChangeShapeType="1"/>
          </p:cNvSpPr>
          <p:nvPr/>
        </p:nvSpPr>
        <p:spPr bwMode="auto">
          <a:xfrm flipH="1">
            <a:off x="5638800" y="1905000"/>
            <a:ext cx="685800" cy="762000"/>
          </a:xfrm>
          <a:prstGeom prst="line">
            <a:avLst/>
          </a:prstGeom>
          <a:noFill/>
          <a:ln w="12700">
            <a:solidFill>
              <a:srgbClr val="FFC000"/>
            </a:solidFill>
            <a:round/>
            <a:headEnd type="none" w="sm" len="sm"/>
            <a:tailEnd type="triangle" w="sm" len="sm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21513" name="Text Box 9"/>
          <p:cNvSpPr txBox="1">
            <a:spLocks noChangeArrowheads="1"/>
          </p:cNvSpPr>
          <p:nvPr/>
        </p:nvSpPr>
        <p:spPr bwMode="auto">
          <a:xfrm>
            <a:off x="6248400" y="1676400"/>
            <a:ext cx="979755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shadow</a:t>
            </a:r>
          </a:p>
        </p:txBody>
      </p:sp>
      <p:sp>
        <p:nvSpPr>
          <p:cNvPr id="21514" name="Line 11"/>
          <p:cNvSpPr>
            <a:spLocks noChangeShapeType="1"/>
          </p:cNvSpPr>
          <p:nvPr/>
        </p:nvSpPr>
        <p:spPr bwMode="auto">
          <a:xfrm>
            <a:off x="3505200" y="2286000"/>
            <a:ext cx="6858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21515" name="Line 12"/>
          <p:cNvSpPr>
            <a:spLocks noChangeShapeType="1"/>
          </p:cNvSpPr>
          <p:nvPr/>
        </p:nvSpPr>
        <p:spPr bwMode="auto">
          <a:xfrm flipV="1">
            <a:off x="4495800" y="2590800"/>
            <a:ext cx="68580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21516" name="Line 13"/>
          <p:cNvSpPr>
            <a:spLocks noChangeShapeType="1"/>
          </p:cNvSpPr>
          <p:nvPr/>
        </p:nvSpPr>
        <p:spPr bwMode="auto">
          <a:xfrm>
            <a:off x="5181600" y="2590800"/>
            <a:ext cx="1600200" cy="1066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21517" name="Line 14"/>
          <p:cNvSpPr>
            <a:spLocks noChangeShapeType="1"/>
          </p:cNvSpPr>
          <p:nvPr/>
        </p:nvSpPr>
        <p:spPr bwMode="auto">
          <a:xfrm flipH="1" flipV="1">
            <a:off x="6400800" y="3429000"/>
            <a:ext cx="457200" cy="990600"/>
          </a:xfrm>
          <a:prstGeom prst="line">
            <a:avLst/>
          </a:prstGeom>
          <a:noFill/>
          <a:ln w="12700">
            <a:solidFill>
              <a:srgbClr val="FFC000"/>
            </a:solidFill>
            <a:round/>
            <a:headEnd type="none" w="sm" len="sm"/>
            <a:tailEnd type="triangle" w="sm" len="sm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21518" name="Text Box 15"/>
          <p:cNvSpPr txBox="1">
            <a:spLocks noChangeArrowheads="1"/>
          </p:cNvSpPr>
          <p:nvPr/>
        </p:nvSpPr>
        <p:spPr bwMode="auto">
          <a:xfrm>
            <a:off x="6401971" y="4343400"/>
            <a:ext cx="1980029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multiple reflection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Local vs Global Rendering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Correct shading requires a global calculation involving all objects and light sources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Incompatible with pipeline model which shades each polygon independently (local rendering)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However, in computer graphics, especially real time graphics, we are happy if things “look right”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There exist many techniques for approximating global effects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Light-Material Interaction</a:t>
            </a:r>
          </a:p>
        </p:txBody>
      </p:sp>
      <p:sp>
        <p:nvSpPr>
          <p:cNvPr id="23557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600200"/>
            <a:ext cx="7620000" cy="50292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3200" dirty="0" smtClean="0"/>
              <a:t>Light that strikes an object is partially absorbed and partially scattered (reflected)</a:t>
            </a:r>
          </a:p>
          <a:p>
            <a:pPr>
              <a:lnSpc>
                <a:spcPct val="90000"/>
              </a:lnSpc>
            </a:pPr>
            <a:r>
              <a:rPr lang="en-US" sz="3200" dirty="0" smtClean="0"/>
              <a:t>The amount reflected determines the color and brightness of the object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A surface appears red under white light because the red component of the light is reflected and the rest is absorbed</a:t>
            </a:r>
          </a:p>
          <a:p>
            <a:pPr>
              <a:lnSpc>
                <a:spcPct val="90000"/>
              </a:lnSpc>
            </a:pPr>
            <a:r>
              <a:rPr lang="en-US" sz="3200" dirty="0" smtClean="0"/>
              <a:t>The reflected light is scattered in a manner that depends on the smoothness and orientation of the surface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480</TotalTime>
  <Words>637</Words>
  <Application>Microsoft Office PowerPoint</Application>
  <PresentationFormat>On-screen Show (4:3)</PresentationFormat>
  <Paragraphs>116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Symbol</vt:lpstr>
      <vt:lpstr>Times New Roman</vt:lpstr>
      <vt:lpstr>Default Design</vt:lpstr>
      <vt:lpstr>CS 480/680</vt:lpstr>
      <vt:lpstr>Objectives</vt:lpstr>
      <vt:lpstr>Why we need shading</vt:lpstr>
      <vt:lpstr>Shading</vt:lpstr>
      <vt:lpstr>Scattering </vt:lpstr>
      <vt:lpstr>Rendering Equation</vt:lpstr>
      <vt:lpstr>Global Effects</vt:lpstr>
      <vt:lpstr>Local vs Global Rendering</vt:lpstr>
      <vt:lpstr>Light-Material Interaction</vt:lpstr>
      <vt:lpstr>Light Sources</vt:lpstr>
      <vt:lpstr>Simple Light Sources</vt:lpstr>
      <vt:lpstr>Surface Types</vt:lpstr>
      <vt:lpstr>Phong Model</vt:lpstr>
      <vt:lpstr>Ideal Reflector</vt:lpstr>
      <vt:lpstr>Lambertian Surface</vt:lpstr>
      <vt:lpstr>Specular Surfaces</vt:lpstr>
      <vt:lpstr>Modeling Specular Relections</vt:lpstr>
      <vt:lpstr>The Shininess Coefficient</vt:lpstr>
      <vt:lpstr>PowerPoint Presentation</vt:lpstr>
    </vt:vector>
  </TitlesOfParts>
  <Manager>David</Manager>
  <Company>Presentationfx.com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Four Blocks</dc:title>
  <dc:subject>Business</dc:subject>
  <dc:creator>Presentationfx.com</dc:creator>
  <cp:keywords>Blocks, Four, Colors</cp:keywords>
  <dc:description>This presentation template is copyright 2008 and may not be redistributed. Any attempt to redistribute will be enforced to the maximum extent under law.</dc:description>
  <cp:lastModifiedBy>fredh</cp:lastModifiedBy>
  <cp:revision>63</cp:revision>
  <dcterms:created xsi:type="dcterms:W3CDTF">2008-04-10T18:13:29Z</dcterms:created>
  <dcterms:modified xsi:type="dcterms:W3CDTF">2014-09-27T23:57:24Z</dcterms:modified>
  <cp:category>Business</cp:category>
</cp:coreProperties>
</file>