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7885" autoAdjust="0"/>
  </p:normalViewPr>
  <p:slideViewPr>
    <p:cSldViewPr>
      <p:cViewPr varScale="1">
        <p:scale>
          <a:sx n="107" d="100"/>
          <a:sy n="107" d="100"/>
        </p:scale>
        <p:origin x="24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77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64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Shading 2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halfway vector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</a:t>
            </a:r>
            <a:r>
              <a:rPr lang="en-US" sz="3300" smtClean="0">
                <a:latin typeface="Times New Roman" charset="0"/>
                <a:cs typeface="Times New Roman" charset="0"/>
              </a:rPr>
              <a:t>(</a:t>
            </a:r>
            <a:r>
              <a:rPr lang="en-US" sz="3500" b="1" smtClean="0">
                <a:latin typeface="Times New Roman" charset="0"/>
              </a:rPr>
              <a:t>v</a:t>
            </a:r>
            <a:r>
              <a:rPr lang="en-US" sz="3500" smtClean="0"/>
              <a:t> </a:t>
            </a:r>
            <a:r>
              <a:rPr lang="en-US" sz="3300" smtClean="0">
                <a:latin typeface="Times New Roman" charset="0"/>
                <a:cs typeface="Times New Roman" charset="0"/>
              </a:rPr>
              <a:t>· </a:t>
            </a:r>
            <a:r>
              <a:rPr lang="en-US" sz="3300" b="1" smtClean="0">
                <a:latin typeface="Times New Roman" charset="0"/>
                <a:cs typeface="Times New Roman" charset="0"/>
              </a:rPr>
              <a:t>r </a:t>
            </a:r>
            <a:r>
              <a:rPr lang="en-US" sz="3300" smtClean="0">
                <a:latin typeface="Times New Roman" charset="0"/>
                <a:cs typeface="Times New Roman" charset="0"/>
              </a:rPr>
              <a:t>)</a:t>
            </a:r>
            <a:r>
              <a:rPr lang="en-US" sz="3300" baseline="30000" smtClean="0">
                <a:latin typeface="Symbol" charset="2"/>
                <a:cs typeface="Times New Roman" charset="0"/>
              </a:rPr>
              <a:t>a  </a:t>
            </a:r>
            <a:r>
              <a:rPr lang="en-US" sz="3300" smtClean="0">
                <a:cs typeface="Times New Roman" charset="0"/>
              </a:rPr>
              <a:t>by </a:t>
            </a:r>
            <a:r>
              <a:rPr lang="en-US" sz="3300" smtClean="0">
                <a:latin typeface="Times New Roman" charset="0"/>
                <a:cs typeface="Times New Roman" charset="0"/>
              </a:rPr>
              <a:t>(</a:t>
            </a:r>
            <a:r>
              <a:rPr lang="en-US" sz="3500" b="1" smtClean="0">
                <a:latin typeface="Times New Roman" charset="0"/>
              </a:rPr>
              <a:t>n</a:t>
            </a:r>
            <a:r>
              <a:rPr lang="en-US" sz="3500" smtClean="0"/>
              <a:t> </a:t>
            </a:r>
            <a:r>
              <a:rPr lang="en-US" sz="3300" smtClean="0">
                <a:latin typeface="Times New Roman" charset="0"/>
                <a:cs typeface="Times New Roman" charset="0"/>
              </a:rPr>
              <a:t>· </a:t>
            </a:r>
            <a:r>
              <a:rPr lang="en-US" sz="3300" b="1" smtClean="0">
                <a:latin typeface="Times New Roman" charset="0"/>
                <a:cs typeface="Times New Roman" charset="0"/>
              </a:rPr>
              <a:t>h </a:t>
            </a:r>
            <a:r>
              <a:rPr lang="en-US" sz="3300" smtClean="0">
                <a:latin typeface="Times New Roman" charset="0"/>
                <a:cs typeface="Times New Roman" charset="0"/>
              </a:rPr>
              <a:t>)</a:t>
            </a:r>
            <a:r>
              <a:rPr lang="en-US" sz="3300" baseline="30000" smtClean="0">
                <a:latin typeface="Symbol" charset="2"/>
                <a:cs typeface="Times New Roman" charset="0"/>
              </a:rPr>
              <a:t>b</a:t>
            </a:r>
          </a:p>
          <a:p>
            <a:r>
              <a:rPr lang="en-US" sz="3300" baseline="30000" smtClean="0">
                <a:cs typeface="Times New Roman" charset="0"/>
              </a:rPr>
              <a:t> </a:t>
            </a:r>
            <a:r>
              <a:rPr lang="en-US" sz="3300" smtClean="0">
                <a:latin typeface="Symbol" charset="2"/>
                <a:cs typeface="Times New Roman" charset="0"/>
              </a:rPr>
              <a:t>b</a:t>
            </a:r>
            <a:r>
              <a:rPr lang="en-US" sz="3300" smtClean="0">
                <a:cs typeface="Times New Roman" charset="0"/>
              </a:rPr>
              <a:t> </a:t>
            </a:r>
            <a:r>
              <a:rPr lang="en-US" smtClean="0">
                <a:cs typeface="Times New Roman" charset="0"/>
              </a:rPr>
              <a:t>is chosen to match shineness</a:t>
            </a:r>
          </a:p>
          <a:p>
            <a:r>
              <a:rPr lang="en-US" smtClean="0">
                <a:cs typeface="Times New Roman" charset="0"/>
              </a:rPr>
              <a:t>Note that halway angle is half of angle between </a:t>
            </a:r>
            <a:r>
              <a:rPr lang="en-US" b="1" smtClean="0">
                <a:latin typeface="Times New Roman" charset="0"/>
                <a:cs typeface="Times New Roman" charset="0"/>
              </a:rPr>
              <a:t>r</a:t>
            </a:r>
            <a:r>
              <a:rPr lang="en-US" smtClean="0">
                <a:cs typeface="Times New Roman" charset="0"/>
              </a:rPr>
              <a:t> and </a:t>
            </a:r>
            <a:r>
              <a:rPr lang="en-US" b="1" smtClean="0">
                <a:latin typeface="Times New Roman" charset="0"/>
                <a:cs typeface="Times New Roman" charset="0"/>
              </a:rPr>
              <a:t>v</a:t>
            </a:r>
            <a:r>
              <a:rPr lang="en-US" smtClean="0">
                <a:cs typeface="Times New Roman" charset="0"/>
              </a:rPr>
              <a:t> if vectors are coplanar</a:t>
            </a:r>
          </a:p>
          <a:p>
            <a:r>
              <a:rPr lang="en-US" smtClean="0">
                <a:cs typeface="Times New Roman" charset="0"/>
              </a:rPr>
              <a:t>Resulting model is known as the modified Phong or Blinn lighting model</a:t>
            </a:r>
          </a:p>
          <a:p>
            <a:pPr lvl="1"/>
            <a:r>
              <a:rPr lang="en-US" sz="2800" smtClean="0">
                <a:cs typeface="Times New Roman" charset="0"/>
              </a:rPr>
              <a:t>Specified in OpenGL standard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cs typeface="Times New Roman" charset="0"/>
              </a:rPr>
              <a:t>Example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66800" y="1600200"/>
            <a:ext cx="3505200" cy="4525963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Only differences in these teapots are the parameters in the modified </a:t>
            </a:r>
            <a:r>
              <a:rPr lang="en-US" dirty="0" err="1" smtClean="0">
                <a:latin typeface="Arial" charset="0"/>
              </a:rPr>
              <a:t>Phong</a:t>
            </a:r>
            <a:r>
              <a:rPr lang="en-US" dirty="0" smtClean="0">
                <a:latin typeface="Arial" charset="0"/>
              </a:rPr>
              <a:t> model</a:t>
            </a:r>
          </a:p>
          <a:p>
            <a:endParaRPr lang="en-US" dirty="0"/>
          </a:p>
        </p:txBody>
      </p:sp>
      <p:pic>
        <p:nvPicPr>
          <p:cNvPr id="25606" name="Picture 4"/>
          <p:cNvPicPr>
            <a:picLocks noChangeAspect="1" noChangeArrowheads="1"/>
          </p:cNvPicPr>
          <p:nvPr/>
        </p:nvPicPr>
        <p:blipFill>
          <a:blip r:embed="rId2" cstate="print"/>
          <a:srcRect t="3903"/>
          <a:stretch>
            <a:fillRect/>
          </a:stretch>
        </p:blipFill>
        <p:spPr bwMode="auto">
          <a:xfrm>
            <a:off x="4419600" y="1752600"/>
            <a:ext cx="4621228" cy="464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>
                <a:cs typeface="Times New Roman" charset="0"/>
              </a:rPr>
              <a:t>Computation of Vectors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cs typeface="Times New Roman" charset="0"/>
              </a:rPr>
              <a:t>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l</a:t>
            </a:r>
            <a:r>
              <a:rPr lang="en-US" sz="2700" dirty="0" smtClean="0">
                <a:cs typeface="Times New Roman" charset="0"/>
              </a:rPr>
              <a:t> and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v</a:t>
            </a:r>
            <a:r>
              <a:rPr lang="en-US" sz="2700" dirty="0" smtClean="0">
                <a:cs typeface="Times New Roman" charset="0"/>
              </a:rPr>
              <a:t> are specified by the application</a:t>
            </a:r>
          </a:p>
          <a:p>
            <a:r>
              <a:rPr lang="en-US" sz="2700" dirty="0" smtClean="0">
                <a:cs typeface="Times New Roman" charset="0"/>
              </a:rPr>
              <a:t>Can computer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r</a:t>
            </a:r>
            <a:r>
              <a:rPr lang="en-US" sz="2700" dirty="0" smtClean="0">
                <a:cs typeface="Times New Roman" charset="0"/>
              </a:rPr>
              <a:t> from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l</a:t>
            </a:r>
            <a:r>
              <a:rPr lang="en-US" sz="2700" dirty="0" smtClean="0">
                <a:cs typeface="Times New Roman" charset="0"/>
              </a:rPr>
              <a:t> and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n</a:t>
            </a:r>
            <a:endParaRPr lang="en-US" sz="2700" dirty="0" smtClean="0">
              <a:cs typeface="Times New Roman" charset="0"/>
            </a:endParaRPr>
          </a:p>
          <a:p>
            <a:r>
              <a:rPr lang="en-US" sz="2700" dirty="0" smtClean="0">
                <a:cs typeface="Times New Roman" charset="0"/>
              </a:rPr>
              <a:t>Problem is determining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n</a:t>
            </a:r>
            <a:endParaRPr lang="en-US" sz="2700" dirty="0" smtClean="0">
              <a:cs typeface="Times New Roman" charset="0"/>
            </a:endParaRPr>
          </a:p>
          <a:p>
            <a:r>
              <a:rPr lang="en-US" sz="2700" dirty="0" smtClean="0">
                <a:cs typeface="Times New Roman" charset="0"/>
              </a:rPr>
              <a:t>For simple surfaces   it can be determined but how we determine </a:t>
            </a:r>
            <a:r>
              <a:rPr lang="en-US" sz="2700" b="1" dirty="0" smtClean="0">
                <a:latin typeface="Times New Roman" charset="0"/>
                <a:cs typeface="Times New Roman" charset="0"/>
              </a:rPr>
              <a:t>n</a:t>
            </a:r>
            <a:r>
              <a:rPr lang="en-US" sz="2700" dirty="0" smtClean="0">
                <a:cs typeface="Times New Roman" charset="0"/>
              </a:rPr>
              <a:t> differs depending on underlying representation of surface</a:t>
            </a:r>
          </a:p>
          <a:p>
            <a:r>
              <a:rPr lang="en-US" sz="2700" dirty="0" smtClean="0">
                <a:cs typeface="Times New Roman" charset="0"/>
              </a:rPr>
              <a:t>OpenGL leaves determination of normal to application</a:t>
            </a:r>
          </a:p>
          <a:p>
            <a:pPr lvl="1"/>
            <a:r>
              <a:rPr lang="en-US" sz="2200" dirty="0" smtClean="0">
                <a:cs typeface="Times New Roman" charset="0"/>
              </a:rPr>
              <a:t>Exception for GLU quadrics and Bezier surfaces (Chapter 11)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Reflection Direction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Angle of incidence = angle of reflection</a:t>
            </a:r>
          </a:p>
          <a:p>
            <a:r>
              <a:rPr lang="en-US" smtClean="0"/>
              <a:t>Normal, light direction and reflection direction are coplaner</a:t>
            </a:r>
          </a:p>
          <a:p>
            <a:r>
              <a:rPr lang="en-US" smtClean="0"/>
              <a:t>Want all three to be unit length</a:t>
            </a:r>
          </a:p>
        </p:txBody>
      </p:sp>
      <p:pic>
        <p:nvPicPr>
          <p:cNvPr id="2765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962400"/>
            <a:ext cx="24638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0" y="3886200"/>
          <a:ext cx="359568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4" imgW="977900" imgH="393700" progId="Equation.3">
                  <p:embed/>
                </p:oleObj>
              </mc:Choice>
              <mc:Fallback>
                <p:oleObj name="Equation" r:id="rId4" imgW="9779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86200"/>
                        <a:ext cx="3595688" cy="1447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Times New Roman" charset="0"/>
              </a:rPr>
              <a:t>Plane Normals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Equation of plane: </a:t>
            </a:r>
            <a:r>
              <a:rPr lang="en-US" smtClean="0">
                <a:latin typeface="Times New Roman" charset="0"/>
              </a:rPr>
              <a:t>ax+by+cz+d = 0</a:t>
            </a:r>
          </a:p>
          <a:p>
            <a:r>
              <a:rPr lang="en-US" smtClean="0"/>
              <a:t>From Chapter 3 we know that plane is determined by three points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</a:t>
            </a:r>
            <a:r>
              <a:rPr lang="en-US" smtClean="0"/>
              <a:t>,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smtClean="0"/>
              <a:t>,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3</a:t>
            </a:r>
            <a:r>
              <a:rPr lang="en-US" smtClean="0"/>
              <a:t> or normal </a:t>
            </a:r>
            <a:r>
              <a:rPr lang="en-US" b="1" smtClean="0">
                <a:latin typeface="Times New Roman" charset="0"/>
              </a:rPr>
              <a:t>n</a:t>
            </a:r>
            <a:r>
              <a:rPr lang="en-US" smtClean="0"/>
              <a:t> and </a:t>
            </a:r>
            <a:r>
              <a:rPr lang="en-US" smtClean="0">
                <a:latin typeface="Times New Roman" charset="0"/>
              </a:rPr>
              <a:t>p</a:t>
            </a:r>
            <a:r>
              <a:rPr lang="en-US" baseline="-25000" smtClean="0">
                <a:latin typeface="Times New Roman" charset="0"/>
              </a:rPr>
              <a:t>0</a:t>
            </a:r>
          </a:p>
          <a:p>
            <a:r>
              <a:rPr lang="en-US" smtClean="0"/>
              <a:t>Normal can be obtained by</a:t>
            </a:r>
          </a:p>
        </p:txBody>
      </p:sp>
      <p:pic>
        <p:nvPicPr>
          <p:cNvPr id="28676" name="Picture 4" descr="AN04F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6360" y="4343400"/>
            <a:ext cx="310043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296988" y="4867275"/>
            <a:ext cx="326884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n</a:t>
            </a:r>
            <a:r>
              <a:rPr lang="en-US" sz="2800" dirty="0">
                <a:solidFill>
                  <a:schemeClr val="bg1"/>
                </a:solidFill>
              </a:rPr>
              <a:t> = (p</a:t>
            </a:r>
            <a:r>
              <a:rPr lang="en-US" sz="2800" baseline="-25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-p</a:t>
            </a:r>
            <a:r>
              <a:rPr lang="en-US" sz="2800" baseline="-25000" dirty="0">
                <a:solidFill>
                  <a:schemeClr val="bg1"/>
                </a:solidFill>
              </a:rPr>
              <a:t>0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  <a:cs typeface="Times New Roman" charset="0"/>
              </a:rPr>
              <a:t>× (p</a:t>
            </a:r>
            <a:r>
              <a:rPr lang="en-US" sz="2800" baseline="-25000" dirty="0">
                <a:solidFill>
                  <a:schemeClr val="bg1"/>
                </a:solidFill>
                <a:cs typeface="Times New Roman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cs typeface="Times New Roman" charset="0"/>
              </a:rPr>
              <a:t>-p</a:t>
            </a:r>
            <a:r>
              <a:rPr lang="en-US" sz="2800" baseline="-25000" dirty="0">
                <a:solidFill>
                  <a:schemeClr val="bg1"/>
                </a:solidFill>
                <a:cs typeface="Times New Roman" charset="0"/>
              </a:rPr>
              <a:t>0</a:t>
            </a:r>
            <a:r>
              <a:rPr lang="en-US" sz="2800" dirty="0">
                <a:solidFill>
                  <a:schemeClr val="bg1"/>
                </a:solidFill>
                <a:cs typeface="Times New Roman" charset="0"/>
              </a:rPr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Times New Roman" charset="0"/>
              </a:rPr>
              <a:t>Normal to Sphere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Implicit function </a:t>
            </a:r>
            <a:r>
              <a:rPr lang="en-US" smtClean="0">
                <a:latin typeface="Times New Roman" charset="0"/>
              </a:rPr>
              <a:t>f(x,y.z)=0</a:t>
            </a:r>
          </a:p>
          <a:p>
            <a:r>
              <a:rPr lang="en-US" smtClean="0"/>
              <a:t>Normal given by gradient</a:t>
            </a:r>
          </a:p>
          <a:p>
            <a:r>
              <a:rPr lang="en-US" smtClean="0"/>
              <a:t>Sphere </a:t>
            </a:r>
            <a:r>
              <a:rPr lang="en-US" smtClean="0">
                <a:latin typeface="Times New Roman" charset="0"/>
              </a:rPr>
              <a:t>f(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smtClean="0">
                <a:latin typeface="Times New Roman" charset="0"/>
              </a:rPr>
              <a:t>)=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b="1" smtClean="0">
                <a:latin typeface="Times New Roman" charset="0"/>
                <a:cs typeface="Times New Roman" charset="0"/>
              </a:rPr>
              <a:t>·</a:t>
            </a:r>
            <a:r>
              <a:rPr lang="en-US" b="1" smtClean="0">
                <a:latin typeface="Times New Roman" charset="0"/>
              </a:rPr>
              <a:t>p</a:t>
            </a:r>
            <a:r>
              <a:rPr lang="en-US" smtClean="0">
                <a:latin typeface="Times New Roman" charset="0"/>
              </a:rPr>
              <a:t>-1</a:t>
            </a:r>
          </a:p>
          <a:p>
            <a:r>
              <a:rPr lang="en-US" smtClean="0"/>
              <a:t>   n = </a:t>
            </a:r>
            <a:r>
              <a:rPr lang="en-US" smtClean="0">
                <a:latin typeface="Times New Roman" charset="0"/>
              </a:rPr>
              <a:t>[</a:t>
            </a:r>
            <a:r>
              <a:rPr lang="en-US" smtClean="0">
                <a:cs typeface="Arial" charset="0"/>
              </a:rPr>
              <a:t>∂</a:t>
            </a:r>
            <a:r>
              <a:rPr lang="en-US" smtClean="0">
                <a:latin typeface="Times New Roman" charset="0"/>
                <a:cs typeface="Arial" charset="0"/>
              </a:rPr>
              <a:t>f/</a:t>
            </a:r>
            <a:r>
              <a:rPr lang="en-US" smtClean="0">
                <a:cs typeface="Arial" charset="0"/>
              </a:rPr>
              <a:t>∂</a:t>
            </a:r>
            <a:r>
              <a:rPr lang="en-US" smtClean="0">
                <a:latin typeface="Times New Roman" charset="0"/>
                <a:cs typeface="Arial" charset="0"/>
              </a:rPr>
              <a:t>x,</a:t>
            </a:r>
            <a:r>
              <a:rPr lang="en-US" smtClean="0">
                <a:cs typeface="Arial" charset="0"/>
              </a:rPr>
              <a:t> ∂</a:t>
            </a:r>
            <a:r>
              <a:rPr lang="en-US" smtClean="0">
                <a:latin typeface="Times New Roman" charset="0"/>
                <a:cs typeface="Arial" charset="0"/>
              </a:rPr>
              <a:t>f</a:t>
            </a:r>
            <a:r>
              <a:rPr lang="en-US" smtClean="0">
                <a:cs typeface="Arial" charset="0"/>
              </a:rPr>
              <a:t>/∂</a:t>
            </a:r>
            <a:r>
              <a:rPr lang="en-US" smtClean="0">
                <a:latin typeface="Times New Roman" charset="0"/>
                <a:cs typeface="Arial" charset="0"/>
              </a:rPr>
              <a:t>y,</a:t>
            </a:r>
            <a:r>
              <a:rPr lang="en-US" smtClean="0">
                <a:cs typeface="Arial" charset="0"/>
              </a:rPr>
              <a:t> ∂</a:t>
            </a:r>
            <a:r>
              <a:rPr lang="en-US" smtClean="0">
                <a:latin typeface="Times New Roman" charset="0"/>
                <a:cs typeface="Arial" charset="0"/>
              </a:rPr>
              <a:t>f/</a:t>
            </a:r>
            <a:r>
              <a:rPr lang="en-US" smtClean="0">
                <a:cs typeface="Arial" charset="0"/>
              </a:rPr>
              <a:t>∂</a:t>
            </a:r>
            <a:r>
              <a:rPr lang="en-US" smtClean="0">
                <a:latin typeface="Times New Roman" charset="0"/>
                <a:cs typeface="Arial" charset="0"/>
              </a:rPr>
              <a:t>z]</a:t>
            </a:r>
            <a:r>
              <a:rPr lang="en-US" baseline="30000" smtClean="0">
                <a:latin typeface="Times New Roman" charset="0"/>
                <a:cs typeface="Arial" charset="0"/>
              </a:rPr>
              <a:t>T</a:t>
            </a:r>
            <a:r>
              <a:rPr lang="en-US" smtClean="0">
                <a:latin typeface="Times New Roman" charset="0"/>
              </a:rPr>
              <a:t>=</a:t>
            </a:r>
            <a:r>
              <a:rPr lang="en-US" b="1" smtClean="0">
                <a:latin typeface="Times New Roman" charset="0"/>
              </a:rPr>
              <a:t>p</a:t>
            </a:r>
          </a:p>
        </p:txBody>
      </p:sp>
      <p:pic>
        <p:nvPicPr>
          <p:cNvPr id="7" name="Picture 6" descr="AN05F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4038600"/>
            <a:ext cx="3276600" cy="21479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Parametric Form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sphere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Tangent plane determined by vectors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Normal given by cross product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981200" y="2209800"/>
            <a:ext cx="230063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x=x(</a:t>
            </a:r>
            <a:r>
              <a:rPr lang="en-US" dirty="0" err="1">
                <a:solidFill>
                  <a:schemeClr val="bg1"/>
                </a:solidFill>
              </a:rPr>
              <a:t>u,v</a:t>
            </a:r>
            <a:r>
              <a:rPr lang="en-US" dirty="0">
                <a:solidFill>
                  <a:schemeClr val="bg1"/>
                </a:solidFill>
              </a:rPr>
              <a:t>)=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u sin v</a:t>
            </a:r>
          </a:p>
          <a:p>
            <a:r>
              <a:rPr lang="en-US" dirty="0">
                <a:solidFill>
                  <a:schemeClr val="bg1"/>
                </a:solidFill>
              </a:rPr>
              <a:t>y=y(</a:t>
            </a:r>
            <a:r>
              <a:rPr lang="en-US" dirty="0" err="1">
                <a:solidFill>
                  <a:schemeClr val="bg1"/>
                </a:solidFill>
              </a:rPr>
              <a:t>u,v</a:t>
            </a:r>
            <a:r>
              <a:rPr lang="en-US" dirty="0">
                <a:solidFill>
                  <a:schemeClr val="bg1"/>
                </a:solidFill>
              </a:rPr>
              <a:t>)=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u </a:t>
            </a:r>
            <a:r>
              <a:rPr lang="en-US" dirty="0" err="1">
                <a:solidFill>
                  <a:schemeClr val="bg1"/>
                </a:solidFill>
              </a:rPr>
              <a:t>cos</a:t>
            </a:r>
            <a:r>
              <a:rPr lang="en-US" dirty="0">
                <a:solidFill>
                  <a:schemeClr val="bg1"/>
                </a:solidFill>
              </a:rPr>
              <a:t> v</a:t>
            </a:r>
          </a:p>
          <a:p>
            <a:r>
              <a:rPr lang="en-US" dirty="0">
                <a:solidFill>
                  <a:schemeClr val="bg1"/>
                </a:solidFill>
              </a:rPr>
              <a:t>z= z(</a:t>
            </a:r>
            <a:r>
              <a:rPr lang="en-US" dirty="0" err="1">
                <a:solidFill>
                  <a:schemeClr val="bg1"/>
                </a:solidFill>
              </a:rPr>
              <a:t>u,v</a:t>
            </a:r>
            <a:r>
              <a:rPr lang="en-US" dirty="0">
                <a:solidFill>
                  <a:schemeClr val="bg1"/>
                </a:solidFill>
              </a:rPr>
              <a:t>)=sin u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798638" y="3962400"/>
            <a:ext cx="314060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∂</a:t>
            </a:r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/∂u = [∂x/∂u, ∂y/∂u, ∂z/∂u]T</a:t>
            </a:r>
          </a:p>
          <a:p>
            <a:r>
              <a:rPr lang="en-US" dirty="0">
                <a:solidFill>
                  <a:schemeClr val="bg1"/>
                </a:solidFill>
              </a:rPr>
              <a:t>∂</a:t>
            </a:r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/∂v = [∂x/∂v, ∂y/∂v, ∂z/∂v]T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1828800" y="5603875"/>
            <a:ext cx="202010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 = ∂</a:t>
            </a:r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/∂u </a:t>
            </a:r>
            <a:r>
              <a:rPr lang="en-US" dirty="0">
                <a:solidFill>
                  <a:schemeClr val="bg1"/>
                </a:solidFill>
                <a:cs typeface="Times New Roman" charset="0"/>
              </a:rPr>
              <a:t>× ∂</a:t>
            </a:r>
            <a:r>
              <a:rPr lang="en-US" b="1" dirty="0">
                <a:solidFill>
                  <a:schemeClr val="bg1"/>
                </a:solidFill>
                <a:cs typeface="Times New Roman" charset="0"/>
              </a:rPr>
              <a:t>p</a:t>
            </a:r>
            <a:r>
              <a:rPr lang="en-US" dirty="0">
                <a:solidFill>
                  <a:schemeClr val="bg1"/>
                </a:solidFill>
                <a:cs typeface="Times New Roman" charset="0"/>
              </a:rPr>
              <a:t>/∂v </a:t>
            </a:r>
          </a:p>
        </p:txBody>
      </p:sp>
      <p:pic>
        <p:nvPicPr>
          <p:cNvPr id="10" name="Picture 9" descr="AN05F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371600"/>
            <a:ext cx="3276600" cy="21479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Case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compute parametric normals for other simple cases</a:t>
            </a:r>
          </a:p>
          <a:p>
            <a:pPr lvl="1"/>
            <a:r>
              <a:rPr lang="en-US" smtClean="0"/>
              <a:t>Quadrics</a:t>
            </a:r>
          </a:p>
          <a:p>
            <a:pPr lvl="1"/>
            <a:r>
              <a:rPr lang="en-US" smtClean="0"/>
              <a:t>Parameteric polynomial surfaces</a:t>
            </a:r>
          </a:p>
          <a:p>
            <a:pPr lvl="2"/>
            <a:r>
              <a:rPr lang="en-US" sz="2400" smtClean="0"/>
              <a:t>Bezier surface patches (Chapter 11)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Continue discussion of shading</a:t>
            </a:r>
          </a:p>
          <a:p>
            <a:r>
              <a:rPr lang="en-US" smtClean="0"/>
              <a:t>Introduce modified Phong model</a:t>
            </a:r>
          </a:p>
          <a:p>
            <a:r>
              <a:rPr lang="en-US" smtClean="0"/>
              <a:t>Consider computation of required vectors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Ambient Light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Ambient light is the result of multiple interactions between (large) light sources and the objects in the environment</a:t>
            </a:r>
          </a:p>
          <a:p>
            <a:r>
              <a:rPr lang="en-US" smtClean="0"/>
              <a:t>Amount and color depend on both the color of the light(s) and the material properties of the object</a:t>
            </a:r>
          </a:p>
          <a:p>
            <a:r>
              <a:rPr lang="en-US" smtClean="0"/>
              <a:t>Add </a:t>
            </a:r>
            <a:r>
              <a:rPr lang="en-US" smtClean="0">
                <a:latin typeface="Times New Roman" charset="0"/>
              </a:rPr>
              <a:t>k</a:t>
            </a:r>
            <a:r>
              <a:rPr lang="en-US" baseline="-25000" smtClean="0">
                <a:latin typeface="Times New Roman" charset="0"/>
              </a:rPr>
              <a:t>a</a:t>
            </a:r>
            <a:r>
              <a:rPr lang="en-US" smtClean="0">
                <a:latin typeface="Times New Roman" charset="0"/>
              </a:rPr>
              <a:t> I</a:t>
            </a:r>
            <a:r>
              <a:rPr lang="en-US" baseline="-25000" smtClean="0">
                <a:latin typeface="Times New Roman" charset="0"/>
              </a:rPr>
              <a:t>a</a:t>
            </a:r>
            <a:r>
              <a:rPr lang="en-US" smtClean="0"/>
              <a:t> to diffuse and specular terms</a:t>
            </a: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 flipH="1" flipV="1">
            <a:off x="2489200" y="5673725"/>
            <a:ext cx="228600" cy="6096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1522413" y="6283325"/>
            <a:ext cx="162095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reflection </a:t>
            </a:r>
            <a:r>
              <a:rPr lang="en-US" dirty="0" err="1">
                <a:solidFill>
                  <a:schemeClr val="bg1"/>
                </a:solidFill>
              </a:rPr>
              <a:t>coef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416" name="Line 6"/>
          <p:cNvSpPr>
            <a:spLocks noChangeShapeType="1"/>
          </p:cNvSpPr>
          <p:nvPr/>
        </p:nvSpPr>
        <p:spPr bwMode="auto">
          <a:xfrm flipH="1" flipV="1">
            <a:off x="3022600" y="5673725"/>
            <a:ext cx="1371600" cy="685800"/>
          </a:xfrm>
          <a:prstGeom prst="line">
            <a:avLst/>
          </a:prstGeom>
          <a:noFill/>
          <a:ln w="127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759200" y="6324600"/>
            <a:ext cx="265970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intensity of ambient light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Terms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light from a point source that reaches a surface is inversely proportional to the square of the distance between them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can add a factor of 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form </a:t>
            </a:r>
            <a:r>
              <a:rPr lang="en-US" dirty="0" smtClean="0">
                <a:latin typeface="Times New Roman" charset="0"/>
              </a:rPr>
              <a:t>1/(ad + </a:t>
            </a:r>
            <a:r>
              <a:rPr lang="en-US" dirty="0" err="1" smtClean="0">
                <a:latin typeface="Times New Roman" charset="0"/>
              </a:rPr>
              <a:t>bd</a:t>
            </a:r>
            <a:r>
              <a:rPr lang="en-US" dirty="0" smtClean="0">
                <a:latin typeface="Times New Roman" charset="0"/>
              </a:rPr>
              <a:t> +cd</a:t>
            </a:r>
            <a:r>
              <a:rPr lang="en-US" baseline="30000" dirty="0" smtClean="0">
                <a:latin typeface="Times New Roman" charset="0"/>
              </a:rPr>
              <a:t>2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the diffuse and </a:t>
            </a:r>
            <a:r>
              <a:rPr lang="en-US" dirty="0" err="1" smtClean="0"/>
              <a:t>specular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terms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constant and linear terms soften the effect of the point source</a:t>
            </a:r>
          </a:p>
        </p:txBody>
      </p:sp>
      <p:pic>
        <p:nvPicPr>
          <p:cNvPr id="18438" name="Picture 5" descr="AN06F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9512" y="3178175"/>
            <a:ext cx="2808288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Light Sources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the </a:t>
            </a:r>
            <a:r>
              <a:rPr lang="en-US" dirty="0" err="1" smtClean="0"/>
              <a:t>Phong</a:t>
            </a:r>
            <a:r>
              <a:rPr lang="en-US" dirty="0" smtClean="0"/>
              <a:t> Model, we add the results from each light source</a:t>
            </a:r>
          </a:p>
          <a:p>
            <a:r>
              <a:rPr lang="en-US" dirty="0" smtClean="0"/>
              <a:t>Each light source has separate diffuse, </a:t>
            </a:r>
            <a:r>
              <a:rPr lang="en-US" dirty="0" err="1" smtClean="0"/>
              <a:t>specular</a:t>
            </a:r>
            <a:r>
              <a:rPr lang="en-US" dirty="0" smtClean="0"/>
              <a:t>, and ambient terms to allow for maximum flexibility even though this form does not have a physical justification</a:t>
            </a:r>
          </a:p>
          <a:p>
            <a:r>
              <a:rPr lang="en-US" dirty="0" smtClean="0"/>
              <a:t>Separate red, green and blue components</a:t>
            </a:r>
          </a:p>
          <a:p>
            <a:r>
              <a:rPr lang="en-US" dirty="0" smtClean="0"/>
              <a:t>Hence, 9 coefficients for each point source</a:t>
            </a:r>
          </a:p>
          <a:p>
            <a:pPr lvl="1"/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dr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dg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db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sr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sg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sb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ar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ag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charset="0"/>
              </a:rPr>
              <a:t>I</a:t>
            </a:r>
            <a:r>
              <a:rPr lang="en-US" baseline="-25000" dirty="0" err="1" smtClean="0">
                <a:latin typeface="Times New Roman" charset="0"/>
              </a:rPr>
              <a:t>ab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Material Properties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Material properties match light source properties</a:t>
            </a:r>
          </a:p>
          <a:p>
            <a:pPr lvl="1"/>
            <a:r>
              <a:rPr lang="en-US" smtClean="0"/>
              <a:t>Nine absorbtion coefficients</a:t>
            </a:r>
          </a:p>
          <a:p>
            <a:pPr lvl="2"/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dr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dg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db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sr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sg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sb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ar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ag</a:t>
            </a:r>
            <a:r>
              <a:rPr lang="en-US" sz="2400" smtClean="0"/>
              <a:t>, </a:t>
            </a:r>
            <a:r>
              <a:rPr lang="en-US" sz="2400" smtClean="0">
                <a:latin typeface="Times New Roman" charset="0"/>
              </a:rPr>
              <a:t>k</a:t>
            </a:r>
            <a:r>
              <a:rPr lang="en-US" sz="2400" baseline="-25000" smtClean="0">
                <a:latin typeface="Times New Roman" charset="0"/>
              </a:rPr>
              <a:t>ab</a:t>
            </a:r>
            <a:endParaRPr lang="en-US" sz="2400" smtClean="0"/>
          </a:p>
          <a:p>
            <a:pPr lvl="1"/>
            <a:r>
              <a:rPr lang="en-US" smtClean="0"/>
              <a:t>Shininess coefficient </a:t>
            </a:r>
            <a:r>
              <a:rPr lang="en-US" smtClean="0">
                <a:latin typeface="Symbol" charset="2"/>
              </a:rPr>
              <a:t>a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up the Components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dirty="0" smtClean="0"/>
              <a:t>For each light source and each color component, the </a:t>
            </a:r>
            <a:r>
              <a:rPr lang="en-US" sz="3200" dirty="0" err="1" smtClean="0"/>
              <a:t>Phong</a:t>
            </a:r>
            <a:r>
              <a:rPr lang="en-US" sz="3200" dirty="0" smtClean="0"/>
              <a:t> model can be written (without the distance terms) as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500" dirty="0" smtClean="0">
                <a:latin typeface="Times New Roman" charset="0"/>
              </a:rPr>
              <a:t>I</a:t>
            </a:r>
            <a:r>
              <a:rPr lang="en-US" sz="3500" dirty="0" smtClean="0"/>
              <a:t> =</a:t>
            </a:r>
            <a:r>
              <a:rPr lang="en-US" sz="3500" dirty="0" err="1" smtClean="0">
                <a:latin typeface="Times New Roman" charset="0"/>
              </a:rPr>
              <a:t>k</a:t>
            </a:r>
            <a:r>
              <a:rPr lang="en-US" sz="3500" baseline="-25000" dirty="0" err="1" smtClean="0">
                <a:latin typeface="Times New Roman" charset="0"/>
              </a:rPr>
              <a:t>d</a:t>
            </a:r>
            <a:r>
              <a:rPr lang="en-US" sz="3500" dirty="0" smtClean="0">
                <a:latin typeface="Times New Roman" charset="0"/>
              </a:rPr>
              <a:t> I</a:t>
            </a:r>
            <a:r>
              <a:rPr lang="en-US" sz="3500" baseline="-25000" dirty="0" smtClean="0">
                <a:latin typeface="Times New Roman" charset="0"/>
              </a:rPr>
              <a:t>d</a:t>
            </a:r>
            <a:r>
              <a:rPr lang="en-US" sz="3500" dirty="0" smtClean="0"/>
              <a:t>  </a:t>
            </a:r>
            <a:r>
              <a:rPr lang="en-US" sz="3500" b="1" dirty="0" smtClean="0">
                <a:latin typeface="Times New Roman" charset="0"/>
              </a:rPr>
              <a:t>l</a:t>
            </a:r>
            <a:r>
              <a:rPr lang="en-US" sz="3500" dirty="0" smtClean="0"/>
              <a:t> 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· </a:t>
            </a:r>
            <a:r>
              <a:rPr lang="en-US" sz="3300" b="1" dirty="0" smtClean="0">
                <a:latin typeface="Times New Roman" charset="0"/>
                <a:cs typeface="Times New Roman" charset="0"/>
              </a:rPr>
              <a:t>n  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3300" b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3300" dirty="0" err="1" smtClean="0">
                <a:latin typeface="Times New Roman" charset="0"/>
                <a:cs typeface="Times New Roman" charset="0"/>
              </a:rPr>
              <a:t>k</a:t>
            </a:r>
            <a:r>
              <a:rPr lang="en-US" sz="3500" baseline="-25000" dirty="0" err="1" smtClean="0">
                <a:latin typeface="Times New Roman" charset="0"/>
                <a:cs typeface="Times New Roman" charset="0"/>
              </a:rPr>
              <a:t>s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 I</a:t>
            </a:r>
            <a:r>
              <a:rPr lang="en-US" sz="3500" baseline="-25000" dirty="0" smtClean="0">
                <a:latin typeface="Times New Roman" charset="0"/>
                <a:cs typeface="Times New Roman" charset="0"/>
              </a:rPr>
              <a:t>s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 (</a:t>
            </a:r>
            <a:r>
              <a:rPr lang="en-US" sz="3500" b="1" dirty="0" smtClean="0">
                <a:latin typeface="Times New Roman" charset="0"/>
              </a:rPr>
              <a:t>v</a:t>
            </a:r>
            <a:r>
              <a:rPr lang="en-US" sz="3500" dirty="0" smtClean="0"/>
              <a:t> 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· </a:t>
            </a:r>
            <a:r>
              <a:rPr lang="en-US" sz="3300" b="1" dirty="0" smtClean="0">
                <a:latin typeface="Times New Roman" charset="0"/>
                <a:cs typeface="Times New Roman" charset="0"/>
              </a:rPr>
              <a:t>r 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3300" baseline="30000" dirty="0" smtClean="0">
                <a:latin typeface="Symbol" charset="2"/>
                <a:cs typeface="Times New Roman" charset="0"/>
              </a:rPr>
              <a:t>a 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+ k</a:t>
            </a:r>
            <a:r>
              <a:rPr lang="en-US" sz="3500" baseline="-25000" dirty="0" smtClean="0">
                <a:latin typeface="Times New Roman" charset="0"/>
                <a:cs typeface="Times New Roman" charset="0"/>
              </a:rPr>
              <a:t>a</a:t>
            </a:r>
            <a:r>
              <a:rPr lang="en-US" sz="33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3300" dirty="0" err="1" smtClean="0">
                <a:latin typeface="Times New Roman" charset="0"/>
                <a:cs typeface="Times New Roman" charset="0"/>
              </a:rPr>
              <a:t>I</a:t>
            </a:r>
            <a:r>
              <a:rPr lang="en-US" sz="3500" baseline="-25000" dirty="0" err="1" smtClean="0">
                <a:latin typeface="Times New Roman" charset="0"/>
                <a:cs typeface="Times New Roman" charset="0"/>
              </a:rPr>
              <a:t>a</a:t>
            </a:r>
            <a:endParaRPr lang="en-US" sz="3500" baseline="-25000" dirty="0" smtClean="0">
              <a:latin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3500" baseline="-25000" dirty="0" smtClean="0">
              <a:cs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 smtClean="0">
                <a:cs typeface="Times New Roman" charset="0"/>
              </a:rPr>
              <a:t>For each color component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 smtClean="0">
                <a:cs typeface="Times New Roman" charset="0"/>
              </a:rPr>
              <a:t>we add contributions from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 smtClean="0">
                <a:cs typeface="Times New Roman" charset="0"/>
              </a:rPr>
              <a:t>all sources</a:t>
            </a:r>
          </a:p>
        </p:txBody>
      </p:sp>
      <p:pic>
        <p:nvPicPr>
          <p:cNvPr id="21508" name="Picture 4" descr="AN06F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191000"/>
            <a:ext cx="3124200" cy="209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Times New Roman" charset="0"/>
              </a:rPr>
              <a:t>Modified Phong Model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specular term in the Phong model is problematic because it requires the calculation of a new reflection vector and view vector for each vertex</a:t>
            </a:r>
          </a:p>
          <a:p>
            <a:r>
              <a:rPr lang="en-US" smtClean="0"/>
              <a:t>Blinn suggested an approximation using the halfway vector that is more efficient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Halfway Vector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charset="0"/>
              </a:rPr>
              <a:t>h</a:t>
            </a:r>
            <a:r>
              <a:rPr lang="en-US" dirty="0" smtClean="0"/>
              <a:t> is normalized vector halfway between </a:t>
            </a:r>
            <a:r>
              <a:rPr lang="en-US" b="1" dirty="0" smtClean="0">
                <a:latin typeface="Times New Roman" charset="0"/>
              </a:rPr>
              <a:t>l</a:t>
            </a:r>
            <a:r>
              <a:rPr lang="en-US" dirty="0" smtClean="0"/>
              <a:t> and </a:t>
            </a:r>
            <a:r>
              <a:rPr lang="en-US" b="1" dirty="0" smtClean="0">
                <a:latin typeface="Times New Roman" charset="0"/>
              </a:rPr>
              <a:t>v</a:t>
            </a:r>
          </a:p>
          <a:p>
            <a:pPr lvl="1">
              <a:buNone/>
            </a:pPr>
            <a:r>
              <a:rPr lang="en-US" b="1" dirty="0" smtClean="0"/>
              <a:t>	h = ( l + v )/ | l + v</a:t>
            </a:r>
            <a:r>
              <a:rPr lang="en-US" dirty="0" smtClean="0"/>
              <a:t> |</a:t>
            </a:r>
          </a:p>
          <a:p>
            <a:pPr lvl="1"/>
            <a:endParaRPr lang="en-US" b="1" dirty="0" smtClean="0">
              <a:latin typeface="Times New Roman" charset="0"/>
            </a:endParaRPr>
          </a:p>
        </p:txBody>
      </p:sp>
      <p:pic>
        <p:nvPicPr>
          <p:cNvPr id="8" name="Picture 7" descr="AN05F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276600"/>
            <a:ext cx="3352800" cy="27353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710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Default Design</vt:lpstr>
      <vt:lpstr>Equation</vt:lpstr>
      <vt:lpstr>CS 480/680</vt:lpstr>
      <vt:lpstr>Objectives</vt:lpstr>
      <vt:lpstr>Ambient Light</vt:lpstr>
      <vt:lpstr>Distance Terms</vt:lpstr>
      <vt:lpstr>Light Sources</vt:lpstr>
      <vt:lpstr>Material Properties</vt:lpstr>
      <vt:lpstr>Adding up the Components</vt:lpstr>
      <vt:lpstr>Modified Phong Model</vt:lpstr>
      <vt:lpstr>The Halfway Vector</vt:lpstr>
      <vt:lpstr>Using the halfway vector</vt:lpstr>
      <vt:lpstr>Example</vt:lpstr>
      <vt:lpstr>Computation of Vectors</vt:lpstr>
      <vt:lpstr>Computing Reflection Direction</vt:lpstr>
      <vt:lpstr>Plane Normals</vt:lpstr>
      <vt:lpstr>Normal to Sphere</vt:lpstr>
      <vt:lpstr>Parametric Form</vt:lpstr>
      <vt:lpstr>General Case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68</cp:revision>
  <dcterms:created xsi:type="dcterms:W3CDTF">2008-04-10T18:13:29Z</dcterms:created>
  <dcterms:modified xsi:type="dcterms:W3CDTF">2014-09-27T23:58:04Z</dcterms:modified>
  <cp:category>Business</cp:category>
</cp:coreProperties>
</file>