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7" r:id="rId29"/>
    <p:sldId id="318" r:id="rId30"/>
    <p:sldId id="290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D1D7"/>
    <a:srgbClr val="FFDB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B2EA1A9-7AA5-4F30-ACC9-1EF01C8231B5}" type="datetimeFigureOut">
              <a:rPr lang="en-US"/>
              <a:pPr>
                <a:defRPr/>
              </a:pPr>
              <a:t>9/27/2014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DDFC988-790B-45B3-8358-CC46678B2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96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ED385B8-68A3-474A-B79D-949616F0331E}" type="datetimeFigureOut">
              <a:rPr lang="en-US"/>
              <a:pPr>
                <a:defRPr/>
              </a:pPr>
              <a:t>9/27/2014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5E988E2-3CF9-4BC9-AE89-3EBF741CC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270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ABF28-E430-4018-88EB-2505D62165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9CBE9-A66B-49BF-A4FD-CF4AFB18FF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5AEA6-0370-4E54-9DDD-5B94E1E49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4C4EE-77C9-426D-9218-8C3A99325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395FA-A542-42A0-B7AA-A0BDB472E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969C0-7E35-4AC2-98BE-CB90143DE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039B8-5E5B-4144-A32C-97370EF26E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C8FC-180A-4FB2-A8B5-7F0598C65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11A86-C417-4D5D-AADB-19D33BC8C3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4A81B-7A1A-473B-9630-5B6F67756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E25CB-3B36-4D7D-A5B0-B6BCD9367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B5888-E207-454D-A605-A372041FB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962B4DC9-119D-4342-AC3F-DEE26DD21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smtClean="0">
                <a:solidFill>
                  <a:schemeClr val="bg1"/>
                </a:solidFill>
              </a:rPr>
              <a:t>Shading in OpenGL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Moving Light Sources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Light sources are geometric objects whose positions or directions are affected by the model-view matrix</a:t>
            </a:r>
          </a:p>
          <a:p>
            <a:pPr>
              <a:defRPr/>
            </a:pPr>
            <a:r>
              <a:rPr lang="en-US" dirty="0" smtClean="0"/>
              <a:t>Depending on where we place the position (direction) setting function, we can</a:t>
            </a:r>
          </a:p>
          <a:p>
            <a:pPr lvl="1">
              <a:defRPr/>
            </a:pPr>
            <a:r>
              <a:rPr lang="en-US" dirty="0" smtClean="0"/>
              <a:t>Move the light source(s) with the object(s)</a:t>
            </a:r>
          </a:p>
          <a:p>
            <a:pPr lvl="1">
              <a:defRPr/>
            </a:pPr>
            <a:r>
              <a:rPr lang="en-US" dirty="0" smtClean="0"/>
              <a:t>Fix the object(s) and move the light source(s)</a:t>
            </a:r>
          </a:p>
          <a:p>
            <a:pPr lvl="1">
              <a:defRPr/>
            </a:pPr>
            <a:r>
              <a:rPr lang="en-US" dirty="0" smtClean="0"/>
              <a:t>Fix the light source(s) and move the object(s)</a:t>
            </a:r>
          </a:p>
          <a:p>
            <a:pPr lvl="1">
              <a:defRPr/>
            </a:pPr>
            <a:r>
              <a:rPr lang="en-US" dirty="0" smtClean="0"/>
              <a:t>Move the light source(s) and object(s) independently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Material Properties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Material properties should match the terms in the light model</a:t>
            </a:r>
          </a:p>
          <a:p>
            <a:r>
              <a:rPr lang="en-US" sz="2700" smtClean="0"/>
              <a:t>Reflectivities</a:t>
            </a:r>
          </a:p>
          <a:p>
            <a:r>
              <a:rPr lang="en-US" sz="2700" smtClean="0"/>
              <a:t>w component gives opacity</a:t>
            </a:r>
          </a:p>
          <a:p>
            <a:endParaRPr lang="en-US" sz="2700" smtClean="0"/>
          </a:p>
          <a:p>
            <a:endParaRPr lang="en-US" sz="2300" b="1" smtClean="0">
              <a:latin typeface="Courier New" pitchFamily="49" charset="0"/>
            </a:endParaRP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838200" y="4267200"/>
            <a:ext cx="6494463" cy="1323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Courier New" pitchFamily="49" charset="0"/>
              </a:rPr>
              <a:t>vec4 ambient = vec4(0.2, 0.2, 0.2, 1.0);</a:t>
            </a:r>
          </a:p>
          <a:p>
            <a:r>
              <a:rPr lang="en-US" sz="2000" b="1">
                <a:solidFill>
                  <a:schemeClr val="bg1"/>
                </a:solidFill>
                <a:latin typeface="Courier New" pitchFamily="49" charset="0"/>
              </a:rPr>
              <a:t>vec4 diffuse = vec4(1.0, 0.8, 0.0, 1.0);</a:t>
            </a:r>
          </a:p>
          <a:p>
            <a:r>
              <a:rPr lang="en-US" sz="2000" b="1">
                <a:solidFill>
                  <a:schemeClr val="bg1"/>
                </a:solidFill>
                <a:latin typeface="Courier New" pitchFamily="49" charset="0"/>
              </a:rPr>
              <a:t>vec4 specular = vec4(1.0, 1.0, 1.0, 1.0);</a:t>
            </a:r>
          </a:p>
          <a:p>
            <a:r>
              <a:rPr lang="en-US" sz="2000" b="1">
                <a:solidFill>
                  <a:schemeClr val="bg1"/>
                </a:solidFill>
                <a:latin typeface="Courier New" pitchFamily="49" charset="0"/>
              </a:rPr>
              <a:t>GLfloat shine = 100.0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Front and Back Faces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Every face has a front and back</a:t>
            </a:r>
          </a:p>
          <a:p>
            <a:r>
              <a:rPr lang="en-US" sz="2700" smtClean="0"/>
              <a:t>For many objects, we never see the back face so we don’t care how or if it’s rendered</a:t>
            </a:r>
          </a:p>
          <a:p>
            <a:r>
              <a:rPr lang="en-US" sz="2700" smtClean="0"/>
              <a:t>If it matters, we can handle in shader </a:t>
            </a:r>
          </a:p>
        </p:txBody>
      </p:sp>
      <p:pic>
        <p:nvPicPr>
          <p:cNvPr id="27651" name="Picture 5" descr="AN06F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038600"/>
            <a:ext cx="310515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7" descr="AN06F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3810000"/>
            <a:ext cx="37338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Text Box 8"/>
          <p:cNvSpPr txBox="1">
            <a:spLocks noChangeArrowheads="1"/>
          </p:cNvSpPr>
          <p:nvPr/>
        </p:nvSpPr>
        <p:spPr bwMode="auto">
          <a:xfrm>
            <a:off x="914400" y="5334000"/>
            <a:ext cx="2378075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back faces not visible</a:t>
            </a:r>
          </a:p>
        </p:txBody>
      </p:sp>
      <p:sp>
        <p:nvSpPr>
          <p:cNvPr id="27654" name="Text Box 9"/>
          <p:cNvSpPr txBox="1">
            <a:spLocks noChangeArrowheads="1"/>
          </p:cNvSpPr>
          <p:nvPr/>
        </p:nvSpPr>
        <p:spPr bwMode="auto">
          <a:xfrm>
            <a:off x="5562600" y="5334000"/>
            <a:ext cx="1992313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back faces visible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Emissive Term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can simulate a light source in OpenGL by giving a material an emissive component</a:t>
            </a:r>
          </a:p>
          <a:p>
            <a:r>
              <a:rPr lang="en-US" smtClean="0"/>
              <a:t>This component is unaffected by any sources or transformations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Transparency</a:t>
            </a:r>
          </a:p>
        </p:txBody>
      </p:sp>
      <p:sp>
        <p:nvSpPr>
          <p:cNvPr id="29698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Material properties are specified as RGBA values</a:t>
            </a:r>
          </a:p>
          <a:p>
            <a:r>
              <a:rPr lang="en-US" smtClean="0"/>
              <a:t>The A value can be used to make the surface translucent</a:t>
            </a:r>
          </a:p>
          <a:p>
            <a:r>
              <a:rPr lang="en-US" smtClean="0"/>
              <a:t>The default is that all surfaces are opaque regardless of A</a:t>
            </a:r>
          </a:p>
          <a:p>
            <a:r>
              <a:rPr lang="en-US" smtClean="0"/>
              <a:t>Later we will enable blending and use this feature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Polygonal Shading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0292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800" dirty="0" smtClean="0"/>
              <a:t>In per vertex shading, shading calculations are done for each vertex</a:t>
            </a:r>
          </a:p>
          <a:p>
            <a:pPr lvl="1">
              <a:defRPr/>
            </a:pPr>
            <a:r>
              <a:rPr lang="en-US" dirty="0" smtClean="0"/>
              <a:t>Vertex colors become vertex shades and can be sent to the vertex </a:t>
            </a:r>
            <a:r>
              <a:rPr lang="en-US" dirty="0" err="1" smtClean="0"/>
              <a:t>shader</a:t>
            </a:r>
            <a:r>
              <a:rPr lang="en-US" dirty="0" smtClean="0"/>
              <a:t> as a vertex attribute</a:t>
            </a:r>
          </a:p>
          <a:p>
            <a:pPr lvl="1">
              <a:defRPr/>
            </a:pPr>
            <a:r>
              <a:rPr lang="en-US" dirty="0" smtClean="0"/>
              <a:t>Alternately, we can send the parameters to the vertex </a:t>
            </a:r>
            <a:r>
              <a:rPr lang="en-US" dirty="0" err="1" smtClean="0"/>
              <a:t>shader</a:t>
            </a:r>
            <a:r>
              <a:rPr lang="en-US" dirty="0" smtClean="0"/>
              <a:t> and have it compute the shade</a:t>
            </a:r>
          </a:p>
          <a:p>
            <a:pPr>
              <a:defRPr/>
            </a:pPr>
            <a:r>
              <a:rPr lang="en-US" sz="2800" dirty="0" smtClean="0"/>
              <a:t>By default, vertex shades are interpolated across an object if passed to the fragment </a:t>
            </a:r>
            <a:r>
              <a:rPr lang="en-US" sz="2800" dirty="0" err="1" smtClean="0"/>
              <a:t>shader</a:t>
            </a:r>
            <a:r>
              <a:rPr lang="en-US" sz="2800" dirty="0" smtClean="0"/>
              <a:t> as a varying variable (smooth shading)</a:t>
            </a:r>
          </a:p>
          <a:p>
            <a:pPr>
              <a:defRPr/>
            </a:pPr>
            <a:r>
              <a:rPr lang="en-US" sz="2800" dirty="0" smtClean="0"/>
              <a:t>We can also use uniform variables to shade with a single shade (flat shading)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Polygon Normals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Triangles have a single normal</a:t>
            </a:r>
          </a:p>
          <a:p>
            <a:pPr lvl="1"/>
            <a:r>
              <a:rPr lang="en-US" smtClean="0"/>
              <a:t>Shades at the vertices as computed by the Phong model can be almost same </a:t>
            </a:r>
          </a:p>
          <a:p>
            <a:pPr lvl="1"/>
            <a:r>
              <a:rPr lang="en-US" smtClean="0"/>
              <a:t>Identical for a distant viewer (default) or if there is no specular component </a:t>
            </a:r>
          </a:p>
          <a:p>
            <a:r>
              <a:rPr lang="en-US" sz="2700" smtClean="0"/>
              <a:t>Consider model of sphere</a:t>
            </a:r>
          </a:p>
          <a:p>
            <a:r>
              <a:rPr lang="en-US" sz="2700" smtClean="0"/>
              <a:t>Want different normals at</a:t>
            </a:r>
          </a:p>
          <a:p>
            <a:pPr>
              <a:buFontTx/>
              <a:buNone/>
            </a:pPr>
            <a:r>
              <a:rPr lang="en-US" sz="2700" smtClean="0"/>
              <a:t>each vertex even though</a:t>
            </a:r>
          </a:p>
          <a:p>
            <a:pPr>
              <a:buFontTx/>
              <a:buNone/>
            </a:pPr>
            <a:r>
              <a:rPr lang="en-US" sz="2700" smtClean="0"/>
              <a:t>this concept is not quite</a:t>
            </a:r>
          </a:p>
          <a:p>
            <a:pPr>
              <a:buFontTx/>
              <a:buNone/>
            </a:pPr>
            <a:r>
              <a:rPr lang="en-US" sz="2700" smtClean="0"/>
              <a:t>correct mathematically</a:t>
            </a:r>
          </a:p>
        </p:txBody>
      </p:sp>
      <p:pic>
        <p:nvPicPr>
          <p:cNvPr id="31747" name="Picture 5" descr="AN06F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4119563"/>
            <a:ext cx="2751138" cy="273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Smooth Shading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can set a new normal at each vertex</a:t>
            </a:r>
          </a:p>
          <a:p>
            <a:r>
              <a:rPr lang="en-US" smtClean="0"/>
              <a:t>Easy for sphere model </a:t>
            </a:r>
          </a:p>
          <a:p>
            <a:pPr lvl="1"/>
            <a:r>
              <a:rPr lang="en-US" smtClean="0"/>
              <a:t>If centered at origin</a:t>
            </a:r>
            <a:r>
              <a:rPr lang="en-US" b="1" smtClean="0">
                <a:latin typeface="Times New Roman" pitchFamily="18" charset="0"/>
              </a:rPr>
              <a:t> n</a:t>
            </a:r>
            <a:r>
              <a:rPr lang="en-US" smtClean="0">
                <a:latin typeface="Times New Roman" pitchFamily="18" charset="0"/>
              </a:rPr>
              <a:t> = </a:t>
            </a:r>
            <a:r>
              <a:rPr lang="en-US" b="1" smtClean="0">
                <a:latin typeface="Times New Roman" pitchFamily="18" charset="0"/>
              </a:rPr>
              <a:t>p</a:t>
            </a:r>
            <a:r>
              <a:rPr lang="en-US" smtClean="0"/>
              <a:t> </a:t>
            </a:r>
          </a:p>
          <a:p>
            <a:r>
              <a:rPr lang="en-US" smtClean="0"/>
              <a:t>Now smooth shading works</a:t>
            </a:r>
          </a:p>
          <a:p>
            <a:r>
              <a:rPr lang="en-US" smtClean="0"/>
              <a:t>Note </a:t>
            </a:r>
            <a:r>
              <a:rPr lang="en-US" i="1" smtClean="0"/>
              <a:t>silhouette edge</a:t>
            </a:r>
          </a:p>
        </p:txBody>
      </p:sp>
      <p:pic>
        <p:nvPicPr>
          <p:cNvPr id="32771" name="Picture 5" descr="AN06F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2133600"/>
            <a:ext cx="2895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Line 6"/>
          <p:cNvSpPr>
            <a:spLocks noChangeShapeType="1"/>
          </p:cNvSpPr>
          <p:nvPr/>
        </p:nvSpPr>
        <p:spPr bwMode="auto">
          <a:xfrm flipV="1">
            <a:off x="5334000" y="4267200"/>
            <a:ext cx="1066800" cy="381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Mesh Shading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previous example is not general because we knew the normal at each vertex analytically</a:t>
            </a:r>
          </a:p>
          <a:p>
            <a:r>
              <a:rPr lang="en-US" smtClean="0"/>
              <a:t>For polygonal models, Gouraud proposed we use the average of the normals around a mesh vertex</a:t>
            </a:r>
          </a:p>
        </p:txBody>
      </p:sp>
      <p:pic>
        <p:nvPicPr>
          <p:cNvPr id="33798" name="Picture 5" descr="AN06F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05625" y="4557713"/>
            <a:ext cx="2238375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4495800" y="335280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0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35280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1" name="Equation" r:id="rId6" imgW="114120" imgH="215640" progId="Equation.3">
                  <p:embed/>
                </p:oleObj>
              </mc:Choice>
              <mc:Fallback>
                <p:oleObj name="Equation" r:id="rId6" imgW="1141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9" name="Text Box 10"/>
          <p:cNvSpPr txBox="1">
            <a:spLocks noChangeArrowheads="1"/>
          </p:cNvSpPr>
          <p:nvPr/>
        </p:nvSpPr>
        <p:spPr bwMode="auto">
          <a:xfrm>
            <a:off x="1016000" y="4953000"/>
            <a:ext cx="3605213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n</a:t>
            </a:r>
            <a:r>
              <a:rPr lang="en-US">
                <a:solidFill>
                  <a:schemeClr val="bg1"/>
                </a:solidFill>
              </a:rPr>
              <a:t> = (</a:t>
            </a:r>
            <a:r>
              <a:rPr lang="en-US" b="1">
                <a:solidFill>
                  <a:schemeClr val="bg1"/>
                </a:solidFill>
              </a:rPr>
              <a:t>n</a:t>
            </a:r>
            <a:r>
              <a:rPr lang="en-US" baseline="-25000">
                <a:solidFill>
                  <a:schemeClr val="bg1"/>
                </a:solidFill>
              </a:rPr>
              <a:t>1</a:t>
            </a:r>
            <a:r>
              <a:rPr lang="en-US">
                <a:solidFill>
                  <a:schemeClr val="bg1"/>
                </a:solidFill>
              </a:rPr>
              <a:t>+</a:t>
            </a:r>
            <a:r>
              <a:rPr lang="en-US" b="1">
                <a:solidFill>
                  <a:schemeClr val="bg1"/>
                </a:solidFill>
              </a:rPr>
              <a:t>n</a:t>
            </a:r>
            <a:r>
              <a:rPr lang="en-US" baseline="-25000">
                <a:solidFill>
                  <a:schemeClr val="bg1"/>
                </a:solidFill>
              </a:rPr>
              <a:t>2</a:t>
            </a:r>
            <a:r>
              <a:rPr lang="en-US">
                <a:solidFill>
                  <a:schemeClr val="bg1"/>
                </a:solidFill>
              </a:rPr>
              <a:t>+</a:t>
            </a:r>
            <a:r>
              <a:rPr lang="en-US" b="1">
                <a:solidFill>
                  <a:schemeClr val="bg1"/>
                </a:solidFill>
              </a:rPr>
              <a:t>n</a:t>
            </a:r>
            <a:r>
              <a:rPr lang="en-US" baseline="-25000">
                <a:solidFill>
                  <a:schemeClr val="bg1"/>
                </a:solidFill>
              </a:rPr>
              <a:t>3</a:t>
            </a:r>
            <a:r>
              <a:rPr lang="en-US">
                <a:solidFill>
                  <a:schemeClr val="bg1"/>
                </a:solidFill>
              </a:rPr>
              <a:t>+</a:t>
            </a:r>
            <a:r>
              <a:rPr lang="en-US" b="1">
                <a:solidFill>
                  <a:schemeClr val="bg1"/>
                </a:solidFill>
              </a:rPr>
              <a:t>n</a:t>
            </a:r>
            <a:r>
              <a:rPr lang="en-US" baseline="-25000">
                <a:solidFill>
                  <a:schemeClr val="bg1"/>
                </a:solidFill>
              </a:rPr>
              <a:t>4</a:t>
            </a:r>
            <a:r>
              <a:rPr lang="en-US">
                <a:solidFill>
                  <a:schemeClr val="bg1"/>
                </a:solidFill>
              </a:rPr>
              <a:t>)/ |</a:t>
            </a:r>
            <a:r>
              <a:rPr lang="en-US" b="1">
                <a:solidFill>
                  <a:schemeClr val="bg1"/>
                </a:solidFill>
              </a:rPr>
              <a:t>n</a:t>
            </a:r>
            <a:r>
              <a:rPr lang="en-US" baseline="-25000">
                <a:solidFill>
                  <a:schemeClr val="bg1"/>
                </a:solidFill>
              </a:rPr>
              <a:t>1</a:t>
            </a:r>
            <a:r>
              <a:rPr lang="en-US">
                <a:solidFill>
                  <a:schemeClr val="bg1"/>
                </a:solidFill>
              </a:rPr>
              <a:t>+</a:t>
            </a:r>
            <a:r>
              <a:rPr lang="en-US" b="1">
                <a:solidFill>
                  <a:schemeClr val="bg1"/>
                </a:solidFill>
              </a:rPr>
              <a:t>n</a:t>
            </a:r>
            <a:r>
              <a:rPr lang="en-US" baseline="-25000">
                <a:solidFill>
                  <a:schemeClr val="bg1"/>
                </a:solidFill>
              </a:rPr>
              <a:t>2</a:t>
            </a:r>
            <a:r>
              <a:rPr lang="en-US">
                <a:solidFill>
                  <a:schemeClr val="bg1"/>
                </a:solidFill>
              </a:rPr>
              <a:t>+</a:t>
            </a:r>
            <a:r>
              <a:rPr lang="en-US" b="1">
                <a:solidFill>
                  <a:schemeClr val="bg1"/>
                </a:solidFill>
              </a:rPr>
              <a:t>n</a:t>
            </a:r>
            <a:r>
              <a:rPr lang="en-US" baseline="-25000">
                <a:solidFill>
                  <a:schemeClr val="bg1"/>
                </a:solidFill>
              </a:rPr>
              <a:t>3</a:t>
            </a:r>
            <a:r>
              <a:rPr lang="en-US">
                <a:solidFill>
                  <a:schemeClr val="bg1"/>
                </a:solidFill>
              </a:rPr>
              <a:t>+</a:t>
            </a:r>
            <a:r>
              <a:rPr lang="en-US" b="1">
                <a:solidFill>
                  <a:schemeClr val="bg1"/>
                </a:solidFill>
              </a:rPr>
              <a:t>n</a:t>
            </a:r>
            <a:r>
              <a:rPr lang="en-US" baseline="-25000">
                <a:solidFill>
                  <a:schemeClr val="bg1"/>
                </a:solidFill>
              </a:rPr>
              <a:t>4</a:t>
            </a:r>
            <a:r>
              <a:rPr lang="en-US">
                <a:solidFill>
                  <a:schemeClr val="bg1"/>
                </a:solidFill>
              </a:rPr>
              <a:t>|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Gouraud and Phong Shading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700" dirty="0" err="1" smtClean="0"/>
              <a:t>Gouraud</a:t>
            </a:r>
            <a:r>
              <a:rPr lang="en-US" sz="2700" dirty="0" smtClean="0"/>
              <a:t> Shading</a:t>
            </a:r>
          </a:p>
          <a:p>
            <a:pPr lvl="1">
              <a:defRPr/>
            </a:pPr>
            <a:r>
              <a:rPr lang="en-US" dirty="0" smtClean="0"/>
              <a:t>Find average normal at each vertex (vertex </a:t>
            </a:r>
            <a:r>
              <a:rPr lang="en-US" dirty="0" err="1" smtClean="0"/>
              <a:t>normals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smtClean="0"/>
              <a:t>Apply modified </a:t>
            </a:r>
            <a:r>
              <a:rPr lang="en-US" dirty="0" err="1" smtClean="0"/>
              <a:t>Phong</a:t>
            </a:r>
            <a:r>
              <a:rPr lang="en-US" dirty="0" smtClean="0"/>
              <a:t> model at each vertex</a:t>
            </a:r>
          </a:p>
          <a:p>
            <a:pPr lvl="1">
              <a:defRPr/>
            </a:pPr>
            <a:r>
              <a:rPr lang="en-US" dirty="0" smtClean="0"/>
              <a:t>Interpolate vertex shades across each polygon</a:t>
            </a:r>
          </a:p>
          <a:p>
            <a:pPr>
              <a:defRPr/>
            </a:pPr>
            <a:r>
              <a:rPr lang="en-US" sz="2700" dirty="0" err="1" smtClean="0"/>
              <a:t>Phong</a:t>
            </a:r>
            <a:r>
              <a:rPr lang="en-US" sz="2700" dirty="0" smtClean="0"/>
              <a:t> shading</a:t>
            </a:r>
          </a:p>
          <a:p>
            <a:pPr lvl="1">
              <a:defRPr/>
            </a:pPr>
            <a:r>
              <a:rPr lang="en-US" dirty="0" smtClean="0"/>
              <a:t>Find vertex </a:t>
            </a:r>
            <a:r>
              <a:rPr lang="en-US" dirty="0" err="1" smtClean="0"/>
              <a:t>normals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Interpolate vertex </a:t>
            </a:r>
            <a:r>
              <a:rPr lang="en-US" dirty="0" err="1" smtClean="0"/>
              <a:t>normals</a:t>
            </a:r>
            <a:r>
              <a:rPr lang="en-US" dirty="0" smtClean="0"/>
              <a:t> across edges</a:t>
            </a:r>
          </a:p>
          <a:p>
            <a:pPr lvl="1">
              <a:defRPr/>
            </a:pPr>
            <a:r>
              <a:rPr lang="en-US" dirty="0" smtClean="0"/>
              <a:t>Interpolate edge </a:t>
            </a:r>
            <a:r>
              <a:rPr lang="en-US" dirty="0" err="1" smtClean="0"/>
              <a:t>normals</a:t>
            </a:r>
            <a:r>
              <a:rPr lang="en-US" dirty="0" smtClean="0"/>
              <a:t> across polygon</a:t>
            </a:r>
          </a:p>
          <a:p>
            <a:pPr lvl="1">
              <a:defRPr/>
            </a:pPr>
            <a:r>
              <a:rPr lang="en-US" dirty="0" smtClean="0"/>
              <a:t>Apply modified </a:t>
            </a:r>
            <a:r>
              <a:rPr lang="en-US" dirty="0" err="1" smtClean="0"/>
              <a:t>Phong</a:t>
            </a:r>
            <a:r>
              <a:rPr lang="en-US" dirty="0" smtClean="0"/>
              <a:t> model at each fragment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Introduce the OpenGL shading methods</a:t>
            </a:r>
          </a:p>
          <a:p>
            <a:pPr lvl="1"/>
            <a:r>
              <a:rPr lang="en-US" smtClean="0"/>
              <a:t>per vertex vs per fragment shading</a:t>
            </a:r>
          </a:p>
          <a:p>
            <a:pPr lvl="1"/>
            <a:r>
              <a:rPr lang="en-US" smtClean="0"/>
              <a:t>Where to carry out</a:t>
            </a:r>
          </a:p>
          <a:p>
            <a:r>
              <a:rPr lang="en-US" smtClean="0"/>
              <a:t>Discuss polygonal shading</a:t>
            </a:r>
          </a:p>
          <a:p>
            <a:pPr lvl="1"/>
            <a:r>
              <a:rPr lang="en-US" smtClean="0"/>
              <a:t>Flat</a:t>
            </a:r>
          </a:p>
          <a:p>
            <a:pPr lvl="1"/>
            <a:r>
              <a:rPr lang="en-US" smtClean="0"/>
              <a:t>Smooth</a:t>
            </a:r>
          </a:p>
          <a:p>
            <a:pPr lvl="1"/>
            <a:r>
              <a:rPr lang="en-US" smtClean="0"/>
              <a:t>Gouraud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Comparison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If the polygon mesh approximates surfaces with a high curvatures, Phong shading may look smooth while Gouraud shading may show edges</a:t>
            </a:r>
          </a:p>
          <a:p>
            <a:r>
              <a:rPr lang="en-US" sz="2700" smtClean="0"/>
              <a:t>Phong shading requires much more work than Gouraud shading</a:t>
            </a:r>
          </a:p>
          <a:p>
            <a:pPr lvl="1"/>
            <a:r>
              <a:rPr lang="en-US" smtClean="0"/>
              <a:t>Until recently not available in real time systems</a:t>
            </a:r>
          </a:p>
          <a:p>
            <a:pPr lvl="1"/>
            <a:r>
              <a:rPr lang="en-US" smtClean="0"/>
              <a:t>Now can be done using fragment shaders</a:t>
            </a:r>
          </a:p>
          <a:p>
            <a:r>
              <a:rPr lang="en-US" sz="2700" smtClean="0"/>
              <a:t>Both need data structures to represent meshes so we can obtain vertex normals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Vertex Lighting Shaders I</a:t>
            </a:r>
          </a:p>
        </p:txBody>
      </p:sp>
      <p:sp>
        <p:nvSpPr>
          <p:cNvPr id="3686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smtClean="0"/>
              <a:t>// vertex shader</a:t>
            </a:r>
          </a:p>
          <a:p>
            <a:pPr>
              <a:buFontTx/>
              <a:buNone/>
            </a:pPr>
            <a:r>
              <a:rPr lang="en-US" sz="2000" smtClean="0"/>
              <a:t>in vec4 vPosition;</a:t>
            </a:r>
          </a:p>
          <a:p>
            <a:pPr>
              <a:buFontTx/>
              <a:buNone/>
            </a:pPr>
            <a:r>
              <a:rPr lang="en-US" sz="2000" smtClean="0"/>
              <a:t>in vec3 vNormal;</a:t>
            </a:r>
          </a:p>
          <a:p>
            <a:pPr>
              <a:buFontTx/>
              <a:buNone/>
            </a:pPr>
            <a:r>
              <a:rPr lang="en-US" sz="2000" smtClean="0"/>
              <a:t>out vec4 color;  //vertex shade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// light and material properties</a:t>
            </a:r>
          </a:p>
          <a:p>
            <a:pPr>
              <a:buFontTx/>
              <a:buNone/>
            </a:pPr>
            <a:r>
              <a:rPr lang="en-US" sz="2000" smtClean="0"/>
              <a:t>uniform vec4 AmbientProduct, DiffuseProduct, SpecularProduct;</a:t>
            </a:r>
          </a:p>
          <a:p>
            <a:pPr>
              <a:buFontTx/>
              <a:buNone/>
            </a:pPr>
            <a:r>
              <a:rPr lang="en-US" sz="2000" smtClean="0"/>
              <a:t>uniform mat4 ModelView;</a:t>
            </a:r>
          </a:p>
          <a:p>
            <a:pPr>
              <a:buFontTx/>
              <a:buNone/>
            </a:pPr>
            <a:r>
              <a:rPr lang="en-US" sz="2000" smtClean="0"/>
              <a:t>uniform mat4 Projection;</a:t>
            </a:r>
          </a:p>
          <a:p>
            <a:pPr>
              <a:buFontTx/>
              <a:buNone/>
            </a:pPr>
            <a:r>
              <a:rPr lang="en-US" sz="2000" smtClean="0"/>
              <a:t>uniform vec4 LightPosition;</a:t>
            </a:r>
          </a:p>
          <a:p>
            <a:pPr>
              <a:buFontTx/>
              <a:buNone/>
            </a:pPr>
            <a:r>
              <a:rPr lang="en-US" sz="2000" smtClean="0"/>
              <a:t>uniform float Shininess;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Vertex Lighting Shaders II</a:t>
            </a:r>
          </a:p>
        </p:txBody>
      </p:sp>
      <p:sp>
        <p:nvSpPr>
          <p:cNvPr id="37890" name="Content Placeholder 5"/>
          <p:cNvSpPr>
            <a:spLocks noGrp="1"/>
          </p:cNvSpPr>
          <p:nvPr>
            <p:ph idx="1"/>
          </p:nvPr>
        </p:nvSpPr>
        <p:spPr>
          <a:xfrm>
            <a:off x="1066800" y="1600200"/>
            <a:ext cx="80010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void main()</a:t>
            </a:r>
          </a:p>
          <a:p>
            <a:pPr>
              <a:buFontTx/>
              <a:buNone/>
            </a:pPr>
            <a:r>
              <a:rPr lang="en-US" sz="1800" smtClean="0"/>
              <a:t>{</a:t>
            </a:r>
          </a:p>
          <a:p>
            <a:pPr>
              <a:buFontTx/>
              <a:buNone/>
            </a:pPr>
            <a:r>
              <a:rPr lang="en-US" sz="1800" smtClean="0"/>
              <a:t>    // Transform vertex  position into eye coordinates</a:t>
            </a:r>
          </a:p>
          <a:p>
            <a:pPr>
              <a:buFontTx/>
              <a:buNone/>
            </a:pPr>
            <a:r>
              <a:rPr lang="en-US" sz="1800" smtClean="0"/>
              <a:t>    vec3 pos = (ModelView * vPosition).xyz;</a:t>
            </a:r>
          </a:p>
          <a:p>
            <a:pPr>
              <a:buFontTx/>
              <a:buNone/>
            </a:pPr>
            <a:r>
              <a:rPr lang="en-US" sz="1800" smtClean="0"/>
              <a:t>	</a:t>
            </a:r>
          </a:p>
          <a:p>
            <a:pPr>
              <a:buFontTx/>
              <a:buNone/>
            </a:pPr>
            <a:r>
              <a:rPr lang="en-US" sz="1800" smtClean="0"/>
              <a:t>    vec3 L = normalize( LightPosition.xyz - pos );</a:t>
            </a:r>
          </a:p>
          <a:p>
            <a:pPr>
              <a:buFontTx/>
              <a:buNone/>
            </a:pPr>
            <a:r>
              <a:rPr lang="en-US" sz="1800" smtClean="0"/>
              <a:t>    vec3 E = normalize( -pos );</a:t>
            </a:r>
          </a:p>
          <a:p>
            <a:pPr>
              <a:buFontTx/>
              <a:buNone/>
            </a:pPr>
            <a:r>
              <a:rPr lang="en-US" sz="1800" smtClean="0"/>
              <a:t>    vec3 H = normalize( L + E );</a:t>
            </a:r>
          </a:p>
          <a:p>
            <a:pPr>
              <a:buFontTx/>
              <a:buNone/>
            </a:pPr>
            <a:endParaRPr lang="en-US" sz="1800" smtClean="0"/>
          </a:p>
          <a:p>
            <a:pPr>
              <a:buFontTx/>
              <a:buNone/>
            </a:pPr>
            <a:r>
              <a:rPr lang="en-US" sz="1800" smtClean="0"/>
              <a:t>    // Transform vertex normal into eye coordinates</a:t>
            </a:r>
          </a:p>
          <a:p>
            <a:pPr>
              <a:buFontTx/>
              <a:buNone/>
            </a:pPr>
            <a:r>
              <a:rPr lang="en-US" sz="1800" smtClean="0"/>
              <a:t>    vec3 N = normalize( ModelView*vec4(vNormal, 0.0) ).xyz;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Vertex Lighting Shaders III</a:t>
            </a:r>
          </a:p>
        </p:txBody>
      </p:sp>
      <p:sp>
        <p:nvSpPr>
          <p:cNvPr id="3891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smtClean="0"/>
              <a:t>// Compute terms in the illumination equation</a:t>
            </a:r>
          </a:p>
          <a:p>
            <a:pPr>
              <a:buFontTx/>
              <a:buNone/>
            </a:pPr>
            <a:r>
              <a:rPr lang="en-US" sz="2000" smtClean="0"/>
              <a:t>    vec4 ambient = AmbientProduct;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float Kd = max( dot(L, N), 0.0 );</a:t>
            </a:r>
          </a:p>
          <a:p>
            <a:pPr>
              <a:buFontTx/>
              <a:buNone/>
            </a:pPr>
            <a:r>
              <a:rPr lang="en-US" sz="2000" smtClean="0"/>
              <a:t>    vec4  diffuse = Kd*DiffuseProduct;</a:t>
            </a:r>
          </a:p>
          <a:p>
            <a:pPr>
              <a:buFontTx/>
              <a:buNone/>
            </a:pPr>
            <a:r>
              <a:rPr lang="en-US" sz="2000" smtClean="0"/>
              <a:t>    float Ks = pow( max(dot(N, H), 0.0), Shininess );</a:t>
            </a:r>
          </a:p>
          <a:p>
            <a:pPr>
              <a:buFontTx/>
              <a:buNone/>
            </a:pPr>
            <a:r>
              <a:rPr lang="en-US" sz="2000" smtClean="0"/>
              <a:t>    vec4  specular = Ks * SpecularProduct;</a:t>
            </a:r>
          </a:p>
          <a:p>
            <a:pPr>
              <a:buFontTx/>
              <a:buNone/>
            </a:pPr>
            <a:r>
              <a:rPr lang="en-US" sz="2000" smtClean="0"/>
              <a:t>    if( dot(L, N) &lt; 0.0 )  specular = vec4(0.0, 0.0, 0.0, 1.0); </a:t>
            </a:r>
          </a:p>
          <a:p>
            <a:pPr>
              <a:buFontTx/>
              <a:buNone/>
            </a:pPr>
            <a:r>
              <a:rPr lang="en-US" sz="2000" smtClean="0"/>
              <a:t>    gl_Position = Projection * ModelView * vPosition;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color = ambient + diffuse + specular;</a:t>
            </a:r>
          </a:p>
          <a:p>
            <a:pPr>
              <a:buFontTx/>
              <a:buNone/>
            </a:pPr>
            <a:r>
              <a:rPr lang="en-US" sz="2000" smtClean="0"/>
              <a:t>    color.a = 1.0;</a:t>
            </a:r>
          </a:p>
          <a:p>
            <a:pPr>
              <a:buFontTx/>
              <a:buNone/>
            </a:pPr>
            <a:r>
              <a:rPr lang="en-US" sz="2000" smtClean="0"/>
              <a:t>}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Vertex Lighting Shaders IV</a:t>
            </a:r>
          </a:p>
        </p:txBody>
      </p:sp>
      <p:sp>
        <p:nvSpPr>
          <p:cNvPr id="3993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// fragment shader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in vec4 color;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void main() </a:t>
            </a:r>
          </a:p>
          <a:p>
            <a:pPr>
              <a:buFontTx/>
              <a:buNone/>
            </a:pPr>
            <a:r>
              <a:rPr lang="en-US" sz="2000" smtClean="0"/>
              <a:t>{ </a:t>
            </a:r>
          </a:p>
          <a:p>
            <a:pPr>
              <a:buFontTx/>
              <a:buNone/>
            </a:pPr>
            <a:r>
              <a:rPr lang="en-US" sz="2000" smtClean="0"/>
              <a:t>    gl_FragColor = color;</a:t>
            </a:r>
          </a:p>
          <a:p>
            <a:pPr>
              <a:buFontTx/>
              <a:buNone/>
            </a:pPr>
            <a:r>
              <a:rPr lang="en-US" sz="2000" smtClean="0"/>
              <a:t>} 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Fragment Lighting Shaders I</a:t>
            </a:r>
          </a:p>
        </p:txBody>
      </p:sp>
      <p:sp>
        <p:nvSpPr>
          <p:cNvPr id="4096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smtClean="0"/>
              <a:t>// vertex shader </a:t>
            </a:r>
          </a:p>
          <a:p>
            <a:pPr>
              <a:buFontTx/>
              <a:buNone/>
            </a:pPr>
            <a:r>
              <a:rPr lang="en-US" sz="2000" smtClean="0"/>
              <a:t>in vec4 vPosition;</a:t>
            </a:r>
          </a:p>
          <a:p>
            <a:pPr>
              <a:buFontTx/>
              <a:buNone/>
            </a:pPr>
            <a:r>
              <a:rPr lang="en-US" sz="2000" smtClean="0"/>
              <a:t>in vec3 vNormal;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// output values that will be interpolatated per-fragment</a:t>
            </a:r>
          </a:p>
          <a:p>
            <a:pPr>
              <a:buFontTx/>
              <a:buNone/>
            </a:pPr>
            <a:r>
              <a:rPr lang="en-US" sz="2000" smtClean="0"/>
              <a:t>out vec3 fN;</a:t>
            </a:r>
          </a:p>
          <a:p>
            <a:pPr>
              <a:buFontTx/>
              <a:buNone/>
            </a:pPr>
            <a:r>
              <a:rPr lang="en-US" sz="2000" smtClean="0"/>
              <a:t>out vec3 fE;</a:t>
            </a:r>
          </a:p>
          <a:p>
            <a:pPr>
              <a:buFontTx/>
              <a:buNone/>
            </a:pPr>
            <a:r>
              <a:rPr lang="en-US" sz="2000" smtClean="0"/>
              <a:t>out vec3 fL;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uniform mat4 ModelView;</a:t>
            </a:r>
          </a:p>
          <a:p>
            <a:pPr>
              <a:buFontTx/>
              <a:buNone/>
            </a:pPr>
            <a:r>
              <a:rPr lang="en-US" sz="2000" smtClean="0"/>
              <a:t>uniform vec4 LightPosition;</a:t>
            </a:r>
          </a:p>
          <a:p>
            <a:pPr>
              <a:buFontTx/>
              <a:buNone/>
            </a:pPr>
            <a:r>
              <a:rPr lang="en-US" sz="2000" smtClean="0"/>
              <a:t>uniform mat4 Projection;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Fragment Lighting Shaders II</a:t>
            </a:r>
          </a:p>
        </p:txBody>
      </p:sp>
      <p:sp>
        <p:nvSpPr>
          <p:cNvPr id="4198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smtClean="0"/>
              <a:t>void main()</a:t>
            </a:r>
          </a:p>
          <a:p>
            <a:pPr>
              <a:buFontTx/>
              <a:buNone/>
            </a:pPr>
            <a:r>
              <a:rPr lang="en-US" sz="2000" smtClean="0"/>
              <a:t>{</a:t>
            </a:r>
          </a:p>
          <a:p>
            <a:pPr>
              <a:buFontTx/>
              <a:buNone/>
            </a:pPr>
            <a:r>
              <a:rPr lang="en-US" sz="2000" smtClean="0"/>
              <a:t>    fN = vNormal;</a:t>
            </a:r>
          </a:p>
          <a:p>
            <a:pPr>
              <a:buFontTx/>
              <a:buNone/>
            </a:pPr>
            <a:r>
              <a:rPr lang="en-US" sz="2000" smtClean="0"/>
              <a:t>    fE = vPosition.xyz;</a:t>
            </a:r>
          </a:p>
          <a:p>
            <a:pPr>
              <a:buFontTx/>
              <a:buNone/>
            </a:pPr>
            <a:r>
              <a:rPr lang="en-US" sz="2000" smtClean="0"/>
              <a:t>    fL = LightPosition.xyz;</a:t>
            </a:r>
          </a:p>
          <a:p>
            <a:pPr>
              <a:buFontTx/>
              <a:buNone/>
            </a:pPr>
            <a:r>
              <a:rPr lang="en-US" sz="2000" smtClean="0"/>
              <a:t>    </a:t>
            </a:r>
          </a:p>
          <a:p>
            <a:pPr>
              <a:buFontTx/>
              <a:buNone/>
            </a:pPr>
            <a:r>
              <a:rPr lang="en-US" sz="2000" smtClean="0"/>
              <a:t>    if( LightPosition.w != 0.0 ) {</a:t>
            </a:r>
          </a:p>
          <a:p>
            <a:pPr>
              <a:buFontTx/>
              <a:buNone/>
            </a:pPr>
            <a:r>
              <a:rPr lang="en-US" sz="2000" smtClean="0"/>
              <a:t>	fL = LightPosition.xyz - vPosition.xyz;</a:t>
            </a:r>
          </a:p>
          <a:p>
            <a:pPr>
              <a:buFontTx/>
              <a:buNone/>
            </a:pPr>
            <a:r>
              <a:rPr lang="en-US" sz="2000" smtClean="0"/>
              <a:t>    }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gl_Position = Projection*ModelView*vPosition;</a:t>
            </a:r>
          </a:p>
          <a:p>
            <a:pPr>
              <a:buFontTx/>
              <a:buNone/>
            </a:pPr>
            <a:r>
              <a:rPr lang="en-US" sz="2000" smtClean="0"/>
              <a:t>}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Fragment Lighting Shaders III</a:t>
            </a:r>
          </a:p>
        </p:txBody>
      </p:sp>
      <p:sp>
        <p:nvSpPr>
          <p:cNvPr id="4301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smtClean="0"/>
              <a:t>// fragment shader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// per-fragment interpolated values from the vertex shader</a:t>
            </a:r>
          </a:p>
          <a:p>
            <a:pPr>
              <a:buFontTx/>
              <a:buNone/>
            </a:pPr>
            <a:r>
              <a:rPr lang="en-US" sz="2000" smtClean="0"/>
              <a:t>in vec3 fN;</a:t>
            </a:r>
          </a:p>
          <a:p>
            <a:pPr>
              <a:buFontTx/>
              <a:buNone/>
            </a:pPr>
            <a:r>
              <a:rPr lang="en-US" sz="2000" smtClean="0"/>
              <a:t>in vec3 fL;</a:t>
            </a:r>
          </a:p>
          <a:p>
            <a:pPr>
              <a:buFontTx/>
              <a:buNone/>
            </a:pPr>
            <a:r>
              <a:rPr lang="en-US" sz="2000" smtClean="0"/>
              <a:t>in vec3 fE;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uniform vec4 AmbientProduct, DiffuseProduct, SpecularProduct;</a:t>
            </a:r>
          </a:p>
          <a:p>
            <a:pPr>
              <a:buFontTx/>
              <a:buNone/>
            </a:pPr>
            <a:r>
              <a:rPr lang="en-US" sz="2000" smtClean="0"/>
              <a:t>uniform mat4 ModelView;</a:t>
            </a:r>
          </a:p>
          <a:p>
            <a:pPr>
              <a:buFontTx/>
              <a:buNone/>
            </a:pPr>
            <a:r>
              <a:rPr lang="en-US" sz="2000" smtClean="0"/>
              <a:t>uniform vec4 LightPosition;</a:t>
            </a:r>
          </a:p>
          <a:p>
            <a:pPr>
              <a:buFontTx/>
              <a:buNone/>
            </a:pPr>
            <a:r>
              <a:rPr lang="en-US" sz="2000" smtClean="0"/>
              <a:t>uniform float Shininess;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Fragment Lighting Shaders IV</a:t>
            </a:r>
          </a:p>
        </p:txBody>
      </p:sp>
      <p:sp>
        <p:nvSpPr>
          <p:cNvPr id="4403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smtClean="0"/>
              <a:t>void main() </a:t>
            </a:r>
          </a:p>
          <a:p>
            <a:pPr>
              <a:buFontTx/>
              <a:buNone/>
            </a:pPr>
            <a:r>
              <a:rPr lang="en-US" sz="2000" smtClean="0"/>
              <a:t>{ </a:t>
            </a:r>
          </a:p>
          <a:p>
            <a:pPr>
              <a:buFontTx/>
              <a:buNone/>
            </a:pPr>
            <a:r>
              <a:rPr lang="en-US" sz="2000" smtClean="0"/>
              <a:t>    // Normalize the input lighting vectors</a:t>
            </a:r>
          </a:p>
          <a:p>
            <a:pPr>
              <a:buFontTx/>
              <a:buNone/>
            </a:pPr>
            <a:r>
              <a:rPr lang="en-US" sz="2000" smtClean="0"/>
              <a:t>    </a:t>
            </a:r>
          </a:p>
          <a:p>
            <a:pPr>
              <a:buFontTx/>
              <a:buNone/>
            </a:pPr>
            <a:r>
              <a:rPr lang="en-US" sz="2000" smtClean="0"/>
              <a:t>   vec3 N = normalize(fN);</a:t>
            </a:r>
          </a:p>
          <a:p>
            <a:pPr>
              <a:buFontTx/>
              <a:buNone/>
            </a:pPr>
            <a:r>
              <a:rPr lang="en-US" sz="2000" smtClean="0"/>
              <a:t>    vec3 E = normalize(fE);</a:t>
            </a:r>
          </a:p>
          <a:p>
            <a:pPr>
              <a:buFontTx/>
              <a:buNone/>
            </a:pPr>
            <a:r>
              <a:rPr lang="en-US" sz="2000" smtClean="0"/>
              <a:t>    vec3 L = normalize(fL);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vec3 H = normalize( L + E );   </a:t>
            </a:r>
          </a:p>
          <a:p>
            <a:pPr>
              <a:buFontTx/>
              <a:buNone/>
            </a:pPr>
            <a:r>
              <a:rPr lang="en-US" sz="2000" smtClean="0"/>
              <a:t>    vec4 ambient = AmbientProduct;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Fragment Lighting Shaders V</a:t>
            </a:r>
          </a:p>
        </p:txBody>
      </p:sp>
      <p:sp>
        <p:nvSpPr>
          <p:cNvPr id="4505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smtClean="0"/>
              <a:t>	float Kd = max(dot(L, N), 0.0);</a:t>
            </a:r>
          </a:p>
          <a:p>
            <a:pPr>
              <a:buFontTx/>
              <a:buNone/>
            </a:pPr>
            <a:r>
              <a:rPr lang="en-US" sz="2000" smtClean="0"/>
              <a:t>    vec4 diffuse = Kd*DiffuseProduct;</a:t>
            </a:r>
          </a:p>
          <a:p>
            <a:pPr>
              <a:buFontTx/>
              <a:buNone/>
            </a:pPr>
            <a:r>
              <a:rPr lang="en-US" sz="2000" smtClean="0"/>
              <a:t>    </a:t>
            </a:r>
          </a:p>
          <a:p>
            <a:pPr>
              <a:buFontTx/>
              <a:buNone/>
            </a:pPr>
            <a:r>
              <a:rPr lang="en-US" sz="2000" smtClean="0"/>
              <a:t>    float Ks = pow(max(dot(N, H), 0.0), Shininess);</a:t>
            </a:r>
          </a:p>
          <a:p>
            <a:pPr>
              <a:buFontTx/>
              <a:buNone/>
            </a:pPr>
            <a:r>
              <a:rPr lang="en-US" sz="2000" smtClean="0"/>
              <a:t>    vec4 specular = Ks*SpecularProduct;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// discard the specular highlight if the light's behind the vertex</a:t>
            </a:r>
          </a:p>
          <a:p>
            <a:pPr>
              <a:buFontTx/>
              <a:buNone/>
            </a:pPr>
            <a:r>
              <a:rPr lang="en-US" sz="2000" smtClean="0"/>
              <a:t>    if( dot(L, N) &lt; 0.0 ) </a:t>
            </a:r>
          </a:p>
          <a:p>
            <a:pPr>
              <a:buFontTx/>
              <a:buNone/>
            </a:pPr>
            <a:r>
              <a:rPr lang="en-US" sz="2000" smtClean="0"/>
              <a:t>	specular = vec4(0.0, 0.0, 0.0, 1.0);</a:t>
            </a:r>
          </a:p>
          <a:p>
            <a:pPr>
              <a:buFontTx/>
              <a:buNone/>
            </a:pPr>
            <a:r>
              <a:rPr lang="en-US" sz="2000" smtClean="0"/>
              <a:t>    </a:t>
            </a:r>
          </a:p>
          <a:p>
            <a:pPr>
              <a:buFontTx/>
              <a:buNone/>
            </a:pPr>
            <a:r>
              <a:rPr lang="en-US" sz="2000" smtClean="0"/>
              <a:t>    gl_FragColor = ambient + diffuse + specular;</a:t>
            </a:r>
          </a:p>
          <a:p>
            <a:pPr>
              <a:buFontTx/>
              <a:buNone/>
            </a:pPr>
            <a:r>
              <a:rPr lang="en-US" sz="2000" smtClean="0"/>
              <a:t>    gl_FragColor.a = 1.0;</a:t>
            </a:r>
          </a:p>
          <a:p>
            <a:pPr>
              <a:buFontTx/>
              <a:buNone/>
            </a:pPr>
            <a:r>
              <a:rPr lang="en-US" sz="2000" smtClean="0"/>
              <a:t>} 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OpenGL shading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90550" indent="-590550"/>
            <a:r>
              <a:rPr lang="en-US" smtClean="0"/>
              <a:t>Need </a:t>
            </a:r>
          </a:p>
          <a:p>
            <a:pPr marL="971550" lvl="1" indent="-590550"/>
            <a:r>
              <a:rPr lang="en-US" smtClean="0"/>
              <a:t>Normals</a:t>
            </a:r>
          </a:p>
          <a:p>
            <a:pPr marL="971550" lvl="1" indent="-590550"/>
            <a:r>
              <a:rPr lang="en-US" smtClean="0"/>
              <a:t>material properties</a:t>
            </a:r>
          </a:p>
          <a:p>
            <a:pPr marL="971550" lvl="1" indent="-590550"/>
            <a:r>
              <a:rPr lang="en-US" smtClean="0"/>
              <a:t>Lights</a:t>
            </a:r>
          </a:p>
          <a:p>
            <a:pPr marL="590550" indent="-590550">
              <a:buFontTx/>
              <a:buChar char="­"/>
            </a:pPr>
            <a:r>
              <a:rPr lang="en-US" smtClean="0"/>
              <a:t>State-based shading functions have been deprecated (glNormal, glMaterial, glLight)</a:t>
            </a:r>
          </a:p>
          <a:p>
            <a:pPr marL="590550" indent="-590550">
              <a:buFontTx/>
              <a:buChar char="­"/>
            </a:pPr>
            <a:r>
              <a:rPr lang="en-US" smtClean="0"/>
              <a:t>Get computer in application or send attributes to shaders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Normalization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Cosine terms in lighting calculations can be computed using dot product</a:t>
            </a:r>
          </a:p>
          <a:p>
            <a:r>
              <a:rPr lang="en-US" sz="2700" smtClean="0"/>
              <a:t>Unit length vectors simplify calculation</a:t>
            </a:r>
          </a:p>
          <a:p>
            <a:r>
              <a:rPr lang="en-US" sz="2700" smtClean="0"/>
              <a:t>Usually we want to set the magnitudes to have unit length but</a:t>
            </a:r>
          </a:p>
          <a:p>
            <a:pPr lvl="1"/>
            <a:r>
              <a:rPr lang="en-US" smtClean="0"/>
              <a:t>Length can be affected by transformations</a:t>
            </a:r>
          </a:p>
          <a:p>
            <a:pPr lvl="1"/>
            <a:r>
              <a:rPr lang="en-US" smtClean="0"/>
              <a:t>Note that scaling does not preserved length</a:t>
            </a:r>
          </a:p>
          <a:p>
            <a:r>
              <a:rPr lang="en-US" sz="2800" smtClean="0"/>
              <a:t>GLSL has a normalization function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Normal for Triangle</a:t>
            </a:r>
          </a:p>
        </p:txBody>
      </p:sp>
      <p:sp>
        <p:nvSpPr>
          <p:cNvPr id="20482" name="Text Box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Times New Roman" pitchFamily="18" charset="0"/>
              </a:rPr>
              <a:t>p</a:t>
            </a:r>
            <a:r>
              <a:rPr lang="en-US" sz="2400" baseline="-25000" smtClean="0">
                <a:latin typeface="Times New Roman" pitchFamily="18" charset="0"/>
              </a:rPr>
              <a:t>1</a:t>
            </a:r>
          </a:p>
        </p:txBody>
      </p:sp>
      <p:sp>
        <p:nvSpPr>
          <p:cNvPr id="20483" name="Freeform 4"/>
          <p:cNvSpPr>
            <a:spLocks/>
          </p:cNvSpPr>
          <p:nvPr/>
        </p:nvSpPr>
        <p:spPr bwMode="auto">
          <a:xfrm>
            <a:off x="4495800" y="2743200"/>
            <a:ext cx="1828800" cy="1219200"/>
          </a:xfrm>
          <a:custGeom>
            <a:avLst/>
            <a:gdLst>
              <a:gd name="T0" fmla="*/ 0 w 1152"/>
              <a:gd name="T1" fmla="*/ 2147483647 h 768"/>
              <a:gd name="T2" fmla="*/ 2147483647 w 1152"/>
              <a:gd name="T3" fmla="*/ 0 h 768"/>
              <a:gd name="T4" fmla="*/ 2147483647 w 1152"/>
              <a:gd name="T5" fmla="*/ 2147483647 h 768"/>
              <a:gd name="T6" fmla="*/ 0 w 1152"/>
              <a:gd name="T7" fmla="*/ 2147483647 h 768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768"/>
              <a:gd name="T14" fmla="*/ 1152 w 1152"/>
              <a:gd name="T15" fmla="*/ 768 h 7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768">
                <a:moveTo>
                  <a:pt x="0" y="768"/>
                </a:moveTo>
                <a:lnTo>
                  <a:pt x="960" y="0"/>
                </a:lnTo>
                <a:lnTo>
                  <a:pt x="1152" y="528"/>
                </a:lnTo>
                <a:lnTo>
                  <a:pt x="0" y="768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4192588" y="3927475"/>
            <a:ext cx="411162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p</a:t>
            </a:r>
            <a:r>
              <a:rPr lang="en-US" baseline="-2500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20485" name="Text Box 10"/>
          <p:cNvSpPr txBox="1">
            <a:spLocks noChangeArrowheads="1"/>
          </p:cNvSpPr>
          <p:nvPr/>
        </p:nvSpPr>
        <p:spPr bwMode="auto">
          <a:xfrm>
            <a:off x="5867400" y="2209800"/>
            <a:ext cx="457200" cy="533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/>
          <a:lstStyle/>
          <a:p>
            <a:pPr marL="190500" indent="-190500"/>
            <a:r>
              <a:rPr lang="en-US" b="1">
                <a:solidFill>
                  <a:schemeClr val="bg1"/>
                </a:solidFill>
              </a:rPr>
              <a:t>p</a:t>
            </a:r>
            <a:r>
              <a:rPr lang="en-US" baseline="-250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486" name="Line 11"/>
          <p:cNvSpPr>
            <a:spLocks noChangeShapeType="1"/>
          </p:cNvSpPr>
          <p:nvPr/>
        </p:nvSpPr>
        <p:spPr bwMode="auto">
          <a:xfrm flipV="1">
            <a:off x="5562600" y="20574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0487" name="Text Box 12"/>
          <p:cNvSpPr txBox="1">
            <a:spLocks noChangeArrowheads="1"/>
          </p:cNvSpPr>
          <p:nvPr/>
        </p:nvSpPr>
        <p:spPr bwMode="auto">
          <a:xfrm>
            <a:off x="5181600" y="1828800"/>
            <a:ext cx="325438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20488" name="Text Box 13"/>
          <p:cNvSpPr txBox="1">
            <a:spLocks noChangeArrowheads="1"/>
          </p:cNvSpPr>
          <p:nvPr/>
        </p:nvSpPr>
        <p:spPr bwMode="auto">
          <a:xfrm>
            <a:off x="765175" y="2286000"/>
            <a:ext cx="2533650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plane     </a:t>
            </a:r>
            <a:r>
              <a:rPr lang="en-US" b="1">
                <a:solidFill>
                  <a:schemeClr val="bg1"/>
                </a:solidFill>
              </a:rPr>
              <a:t>n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>
                <a:solidFill>
                  <a:schemeClr val="bg1"/>
                </a:solidFill>
                <a:cs typeface="Times New Roman" pitchFamily="18" charset="0"/>
              </a:rPr>
              <a:t>·(</a:t>
            </a:r>
            <a:r>
              <a:rPr lang="en-US" b="1">
                <a:solidFill>
                  <a:schemeClr val="bg1"/>
                </a:solidFill>
                <a:cs typeface="Times New Roman" pitchFamily="18" charset="0"/>
              </a:rPr>
              <a:t>p</a:t>
            </a:r>
            <a:r>
              <a:rPr lang="en-US">
                <a:solidFill>
                  <a:schemeClr val="bg1"/>
                </a:solidFill>
                <a:cs typeface="Times New Roman" pitchFamily="18" charset="0"/>
              </a:rPr>
              <a:t> - </a:t>
            </a:r>
            <a:r>
              <a:rPr lang="en-US" b="1">
                <a:solidFill>
                  <a:schemeClr val="bg1"/>
                </a:solidFill>
                <a:cs typeface="Times New Roman" pitchFamily="18" charset="0"/>
              </a:rPr>
              <a:t>p</a:t>
            </a:r>
            <a:r>
              <a:rPr lang="en-US" baseline="-25000">
                <a:solidFill>
                  <a:schemeClr val="bg1"/>
                </a:solidFill>
                <a:cs typeface="Times New Roman" pitchFamily="18" charset="0"/>
              </a:rPr>
              <a:t>0</a:t>
            </a:r>
            <a:r>
              <a:rPr lang="en-US">
                <a:solidFill>
                  <a:schemeClr val="bg1"/>
                </a:solidFill>
                <a:cs typeface="Times New Roman" pitchFamily="18" charset="0"/>
              </a:rPr>
              <a:t> ) = 0</a:t>
            </a:r>
          </a:p>
        </p:txBody>
      </p:sp>
      <p:sp>
        <p:nvSpPr>
          <p:cNvPr id="20489" name="Text Box 14"/>
          <p:cNvSpPr txBox="1">
            <a:spLocks noChangeArrowheads="1"/>
          </p:cNvSpPr>
          <p:nvPr/>
        </p:nvSpPr>
        <p:spPr bwMode="auto">
          <a:xfrm>
            <a:off x="0" y="3048000"/>
            <a:ext cx="47244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Ctr="1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n</a:t>
            </a:r>
            <a:r>
              <a:rPr lang="en-US">
                <a:solidFill>
                  <a:schemeClr val="bg1"/>
                </a:solidFill>
              </a:rPr>
              <a:t> = (</a:t>
            </a:r>
            <a:r>
              <a:rPr lang="en-US" b="1">
                <a:solidFill>
                  <a:schemeClr val="bg1"/>
                </a:solidFill>
              </a:rPr>
              <a:t>p</a:t>
            </a:r>
            <a:r>
              <a:rPr lang="en-US" baseline="-25000">
                <a:solidFill>
                  <a:schemeClr val="bg1"/>
                </a:solidFill>
              </a:rPr>
              <a:t>2 </a:t>
            </a:r>
            <a:r>
              <a:rPr lang="en-US">
                <a:solidFill>
                  <a:schemeClr val="bg1"/>
                </a:solidFill>
              </a:rPr>
              <a:t>- </a:t>
            </a:r>
            <a:r>
              <a:rPr lang="en-US" b="1">
                <a:solidFill>
                  <a:schemeClr val="bg1"/>
                </a:solidFill>
              </a:rPr>
              <a:t>p</a:t>
            </a:r>
            <a:r>
              <a:rPr lang="en-US" baseline="-25000">
                <a:solidFill>
                  <a:schemeClr val="bg1"/>
                </a:solidFill>
              </a:rPr>
              <a:t>0 </a:t>
            </a:r>
            <a:r>
              <a:rPr lang="en-US">
                <a:solidFill>
                  <a:schemeClr val="bg1"/>
                </a:solidFill>
              </a:rPr>
              <a:t>) </a:t>
            </a:r>
            <a:r>
              <a:rPr lang="en-US">
                <a:solidFill>
                  <a:schemeClr val="bg1"/>
                </a:solidFill>
                <a:cs typeface="Times New Roman" pitchFamily="18" charset="0"/>
              </a:rPr>
              <a:t>×(</a:t>
            </a:r>
            <a:r>
              <a:rPr lang="en-US" b="1">
                <a:solidFill>
                  <a:schemeClr val="bg1"/>
                </a:solidFill>
                <a:cs typeface="Times New Roman" pitchFamily="18" charset="0"/>
              </a:rPr>
              <a:t>p</a:t>
            </a:r>
            <a:r>
              <a:rPr lang="en-US" baseline="-25000">
                <a:solidFill>
                  <a:schemeClr val="bg1"/>
                </a:solidFill>
                <a:cs typeface="Times New Roman" pitchFamily="18" charset="0"/>
              </a:rPr>
              <a:t>1 </a:t>
            </a:r>
            <a:r>
              <a:rPr lang="en-US">
                <a:solidFill>
                  <a:schemeClr val="bg1"/>
                </a:solidFill>
                <a:cs typeface="Times New Roman" pitchFamily="18" charset="0"/>
              </a:rPr>
              <a:t>- </a:t>
            </a:r>
            <a:r>
              <a:rPr lang="en-US" b="1">
                <a:solidFill>
                  <a:schemeClr val="bg1"/>
                </a:solidFill>
                <a:cs typeface="Times New Roman" pitchFamily="18" charset="0"/>
              </a:rPr>
              <a:t>p</a:t>
            </a:r>
            <a:r>
              <a:rPr lang="en-US" baseline="-25000">
                <a:solidFill>
                  <a:schemeClr val="bg1"/>
                </a:solidFill>
                <a:cs typeface="Times New Roman" pitchFamily="18" charset="0"/>
              </a:rPr>
              <a:t>0 </a:t>
            </a:r>
            <a:r>
              <a:rPr lang="en-US">
                <a:solidFill>
                  <a:schemeClr val="bg1"/>
                </a:solidFill>
                <a:cs typeface="Times New Roman" pitchFamily="18" charset="0"/>
              </a:rPr>
              <a:t>) </a:t>
            </a:r>
          </a:p>
          <a:p>
            <a:endParaRPr lang="en-US">
              <a:cs typeface="Times New Roman" pitchFamily="18" charset="0"/>
            </a:endParaRPr>
          </a:p>
        </p:txBody>
      </p:sp>
      <p:sp>
        <p:nvSpPr>
          <p:cNvPr id="20490" name="Text Box 15"/>
          <p:cNvSpPr txBox="1">
            <a:spLocks noChangeArrowheads="1"/>
          </p:cNvSpPr>
          <p:nvPr/>
        </p:nvSpPr>
        <p:spPr bwMode="auto">
          <a:xfrm>
            <a:off x="708025" y="3962400"/>
            <a:ext cx="2476500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normalize </a:t>
            </a:r>
            <a:r>
              <a:rPr lang="en-US" b="1">
                <a:solidFill>
                  <a:schemeClr val="bg1"/>
                </a:solidFill>
              </a:rPr>
              <a:t>n   </a:t>
            </a:r>
            <a:r>
              <a:rPr lang="en-US" b="1">
                <a:solidFill>
                  <a:schemeClr val="bg1"/>
                </a:solidFill>
                <a:sym typeface="Symbol" pitchFamily="18" charset="2"/>
              </a:rPr>
              <a:t></a:t>
            </a:r>
            <a:r>
              <a:rPr lang="en-US" b="1">
                <a:solidFill>
                  <a:schemeClr val="bg1"/>
                </a:solidFill>
              </a:rPr>
              <a:t>  n/ |n|</a:t>
            </a:r>
          </a:p>
        </p:txBody>
      </p:sp>
      <p:sp>
        <p:nvSpPr>
          <p:cNvPr id="20491" name="Text Box 16"/>
          <p:cNvSpPr txBox="1">
            <a:spLocks noChangeArrowheads="1"/>
          </p:cNvSpPr>
          <p:nvPr/>
        </p:nvSpPr>
        <p:spPr bwMode="auto">
          <a:xfrm>
            <a:off x="5562600" y="3276600"/>
            <a:ext cx="3540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/>
              <a:t>p</a:t>
            </a:r>
          </a:p>
        </p:txBody>
      </p:sp>
      <p:sp>
        <p:nvSpPr>
          <p:cNvPr id="20492" name="Text Box 17"/>
          <p:cNvSpPr txBox="1">
            <a:spLocks noChangeArrowheads="1"/>
          </p:cNvSpPr>
          <p:nvPr/>
        </p:nvSpPr>
        <p:spPr bwMode="auto">
          <a:xfrm>
            <a:off x="573088" y="4953000"/>
            <a:ext cx="5262562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Note that right-hand rule determines outward face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Specifying a Point Light Source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For each light source, we can set an RGBA for the diffuse, specular, and ambient components, and for the position</a:t>
            </a:r>
          </a:p>
          <a:p>
            <a:endParaRPr lang="en-US" sz="2700" smtClean="0"/>
          </a:p>
          <a:p>
            <a:endParaRPr lang="en-US" sz="2700" smtClean="0"/>
          </a:p>
          <a:p>
            <a:endParaRPr lang="en-US" sz="2700" smtClean="0"/>
          </a:p>
          <a:p>
            <a:pPr>
              <a:buFontTx/>
              <a:buNone/>
            </a:pPr>
            <a:endParaRPr lang="en-US" sz="2700" smtClean="0"/>
          </a:p>
          <a:p>
            <a:endParaRPr lang="en-US" sz="2700" smtClean="0"/>
          </a:p>
          <a:p>
            <a:endParaRPr lang="en-US" sz="2700" smtClean="0"/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2514600" y="3886200"/>
            <a:ext cx="533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Ctr="1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1066800" y="3276600"/>
            <a:ext cx="6648450" cy="1631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Courier New" pitchFamily="49" charset="0"/>
              </a:rPr>
              <a:t>vec4 diffuse0 =vec4(1.0, 0.0, 0.0, 1.0);</a:t>
            </a:r>
          </a:p>
          <a:p>
            <a:r>
              <a:rPr lang="en-US" sz="2000" b="1">
                <a:solidFill>
                  <a:schemeClr val="bg1"/>
                </a:solidFill>
                <a:latin typeface="Courier New" pitchFamily="49" charset="0"/>
              </a:rPr>
              <a:t>vec4 ambient0 = vec4(1.0, 0.0, 0.0, 1.0);</a:t>
            </a:r>
          </a:p>
          <a:p>
            <a:r>
              <a:rPr lang="en-US" sz="2000" b="1">
                <a:solidFill>
                  <a:schemeClr val="bg1"/>
                </a:solidFill>
                <a:latin typeface="Courier New" pitchFamily="49" charset="0"/>
              </a:rPr>
              <a:t>vec4 specular0 = vec4(1.0, 0.0, 0.0, 1.0);</a:t>
            </a:r>
          </a:p>
          <a:p>
            <a:r>
              <a:rPr lang="en-US" sz="2000" b="1">
                <a:solidFill>
                  <a:schemeClr val="bg1"/>
                </a:solidFill>
                <a:latin typeface="Courier New" pitchFamily="49" charset="0"/>
              </a:rPr>
              <a:t>vec4 light0_pos =vec4(1.0, 2.0, 3,0, 1.0);</a:t>
            </a:r>
          </a:p>
          <a:p>
            <a:endParaRPr lang="en-US" sz="2000" b="1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Distance and Direction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The source colors are specified in RGBA</a:t>
            </a:r>
          </a:p>
          <a:p>
            <a:r>
              <a:rPr lang="en-US" sz="2700" smtClean="0"/>
              <a:t>The position is given in homogeneous coordinates</a:t>
            </a:r>
          </a:p>
          <a:p>
            <a:pPr lvl="1"/>
            <a:r>
              <a:rPr lang="en-US" smtClean="0"/>
              <a:t>If w =1.0, we are specifying a finite location</a:t>
            </a:r>
          </a:p>
          <a:p>
            <a:pPr lvl="1"/>
            <a:r>
              <a:rPr lang="en-US" smtClean="0"/>
              <a:t>If w =0.0, we are specifying a parallel source with the given direction vector</a:t>
            </a:r>
          </a:p>
          <a:p>
            <a:r>
              <a:rPr lang="en-US" sz="2700" smtClean="0"/>
              <a:t>The coefficients in distance terms are usually quadratic (1/(a+b*d+c*d*d))  where d is the distance from the point being rendered to the light source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Spotlights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Derive from point source</a:t>
            </a:r>
          </a:p>
          <a:p>
            <a:pPr lvl="1"/>
            <a:r>
              <a:rPr lang="en-US" smtClean="0"/>
              <a:t>Direction</a:t>
            </a:r>
            <a:endParaRPr lang="en-US" sz="2200" b="1" smtClean="0">
              <a:latin typeface="Courier New" pitchFamily="49" charset="0"/>
            </a:endParaRPr>
          </a:p>
          <a:p>
            <a:pPr lvl="1"/>
            <a:r>
              <a:rPr lang="en-US" smtClean="0"/>
              <a:t>Cutoff</a:t>
            </a:r>
            <a:endParaRPr lang="en-US" sz="2200" b="1" smtClean="0">
              <a:latin typeface="Courier New" pitchFamily="49" charset="0"/>
            </a:endParaRPr>
          </a:p>
          <a:p>
            <a:pPr lvl="1"/>
            <a:r>
              <a:rPr lang="en-US" smtClean="0"/>
              <a:t>Attenuation</a:t>
            </a:r>
            <a:r>
              <a:rPr lang="en-US" sz="2200" b="1" smtClean="0">
                <a:latin typeface="Courier New" pitchFamily="49" charset="0"/>
              </a:rPr>
              <a:t> </a:t>
            </a:r>
            <a:r>
              <a:rPr lang="en-US" sz="2400" smtClean="0"/>
              <a:t>Proportional to cos</a:t>
            </a:r>
            <a:r>
              <a:rPr lang="en-US" sz="2400" baseline="30000" smtClean="0">
                <a:latin typeface="Symbol" pitchFamily="18" charset="2"/>
              </a:rPr>
              <a:t>a</a:t>
            </a:r>
            <a:r>
              <a:rPr lang="en-US" sz="2400" smtClean="0">
                <a:latin typeface="Symbol" pitchFamily="18" charset="2"/>
              </a:rPr>
              <a:t>f</a:t>
            </a:r>
          </a:p>
        </p:txBody>
      </p:sp>
      <p:pic>
        <p:nvPicPr>
          <p:cNvPr id="23555" name="Picture 5" descr="AN06F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3962400"/>
            <a:ext cx="161925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7" descr="AN06F10"/>
          <p:cNvPicPr>
            <a:picLocks noChangeAspect="1" noChangeArrowheads="1"/>
          </p:cNvPicPr>
          <p:nvPr/>
        </p:nvPicPr>
        <p:blipFill>
          <a:blip r:embed="rId3"/>
          <a:srcRect b="22643"/>
          <a:stretch>
            <a:fillRect/>
          </a:stretch>
        </p:blipFill>
        <p:spPr bwMode="auto">
          <a:xfrm>
            <a:off x="6400800" y="3810000"/>
            <a:ext cx="202723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Text Box 8"/>
          <p:cNvSpPr txBox="1">
            <a:spLocks noChangeArrowheads="1"/>
          </p:cNvSpPr>
          <p:nvPr/>
        </p:nvSpPr>
        <p:spPr bwMode="auto">
          <a:xfrm>
            <a:off x="7905750" y="5292725"/>
            <a:ext cx="304800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Symbol" pitchFamily="18" charset="2"/>
              </a:rPr>
              <a:t>q</a:t>
            </a:r>
          </a:p>
        </p:txBody>
      </p:sp>
      <p:sp>
        <p:nvSpPr>
          <p:cNvPr id="23558" name="Text Box 9"/>
          <p:cNvSpPr txBox="1">
            <a:spLocks noChangeArrowheads="1"/>
          </p:cNvSpPr>
          <p:nvPr/>
        </p:nvSpPr>
        <p:spPr bwMode="auto">
          <a:xfrm>
            <a:off x="6318250" y="5334000"/>
            <a:ext cx="431800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Symbol" pitchFamily="18" charset="2"/>
              </a:rPr>
              <a:t>-q</a:t>
            </a:r>
          </a:p>
        </p:txBody>
      </p:sp>
      <p:sp>
        <p:nvSpPr>
          <p:cNvPr id="23559" name="Text Box 10"/>
          <p:cNvSpPr txBox="1">
            <a:spLocks noChangeArrowheads="1"/>
          </p:cNvSpPr>
          <p:nvPr/>
        </p:nvSpPr>
        <p:spPr bwMode="auto">
          <a:xfrm>
            <a:off x="7162800" y="5257800"/>
            <a:ext cx="415925" cy="625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500">
                <a:solidFill>
                  <a:schemeClr val="bg1"/>
                </a:solidFill>
                <a:latin typeface="Symbol" pitchFamily="18" charset="2"/>
              </a:rPr>
              <a:t>f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Global Ambient Light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Ambient light depends on color of light sources</a:t>
            </a:r>
          </a:p>
          <a:p>
            <a:pPr lvl="1"/>
            <a:r>
              <a:rPr lang="en-US" smtClean="0"/>
              <a:t>A red light in a white room will cause a red ambient term that disappears when the light is turned off</a:t>
            </a:r>
          </a:p>
          <a:p>
            <a:r>
              <a:rPr lang="en-US" smtClean="0"/>
              <a:t>A global ambient term that is often helpful for testing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1299</Words>
  <Application>Microsoft Office PowerPoint</Application>
  <PresentationFormat>On-screen Show (4:3)</PresentationFormat>
  <Paragraphs>246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Courier New</vt:lpstr>
      <vt:lpstr>Symbol</vt:lpstr>
      <vt:lpstr>Times New Roman</vt:lpstr>
      <vt:lpstr>Default Design</vt:lpstr>
      <vt:lpstr>Equation</vt:lpstr>
      <vt:lpstr>CS 480/680</vt:lpstr>
      <vt:lpstr>Objectives</vt:lpstr>
      <vt:lpstr>OpenGL shading</vt:lpstr>
      <vt:lpstr>Normalization</vt:lpstr>
      <vt:lpstr>Normal for Triangle</vt:lpstr>
      <vt:lpstr>Specifying a Point Light Source</vt:lpstr>
      <vt:lpstr>Distance and Direction</vt:lpstr>
      <vt:lpstr>Spotlights</vt:lpstr>
      <vt:lpstr>Global Ambient Light</vt:lpstr>
      <vt:lpstr>Moving Light Sources</vt:lpstr>
      <vt:lpstr>Material Properties</vt:lpstr>
      <vt:lpstr>Front and Back Faces</vt:lpstr>
      <vt:lpstr>Emissive Term</vt:lpstr>
      <vt:lpstr>Transparency</vt:lpstr>
      <vt:lpstr>Polygonal Shading</vt:lpstr>
      <vt:lpstr>Polygon Normals</vt:lpstr>
      <vt:lpstr>Smooth Shading</vt:lpstr>
      <vt:lpstr>Mesh Shading</vt:lpstr>
      <vt:lpstr>Gouraud and Phong Shading</vt:lpstr>
      <vt:lpstr>Comparison</vt:lpstr>
      <vt:lpstr>Vertex Lighting Shaders I</vt:lpstr>
      <vt:lpstr>Vertex Lighting Shaders II</vt:lpstr>
      <vt:lpstr>Vertex Lighting Shaders III</vt:lpstr>
      <vt:lpstr>Vertex Lighting Shaders IV</vt:lpstr>
      <vt:lpstr>Fragment Lighting Shaders I</vt:lpstr>
      <vt:lpstr>Fragment Lighting Shaders II</vt:lpstr>
      <vt:lpstr>Fragment Lighting Shaders III</vt:lpstr>
      <vt:lpstr>Fragment Lighting Shaders IV</vt:lpstr>
      <vt:lpstr>Fragment Lighting Shaders V</vt:lpstr>
      <vt:lpstr>PowerPoint Presentation</vt:lpstr>
    </vt:vector>
  </TitlesOfParts>
  <Manager>David</Manager>
  <Company>Presentationfx.com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fredh</cp:lastModifiedBy>
  <cp:revision>65</cp:revision>
  <dcterms:created xsi:type="dcterms:W3CDTF">2008-04-10T18:13:29Z</dcterms:created>
  <dcterms:modified xsi:type="dcterms:W3CDTF">2014-09-27T23:59:38Z</dcterms:modified>
  <cp:category>Business</cp:category>
</cp:coreProperties>
</file>