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56" r:id="rId2"/>
    <p:sldId id="291" r:id="rId3"/>
    <p:sldId id="292" r:id="rId4"/>
    <p:sldId id="293" r:id="rId5"/>
    <p:sldId id="294" r:id="rId6"/>
    <p:sldId id="295" r:id="rId7"/>
    <p:sldId id="296" r:id="rId8"/>
    <p:sldId id="297" r:id="rId9"/>
    <p:sldId id="298" r:id="rId10"/>
    <p:sldId id="299" r:id="rId11"/>
    <p:sldId id="300" r:id="rId12"/>
    <p:sldId id="301" r:id="rId13"/>
    <p:sldId id="302" r:id="rId14"/>
    <p:sldId id="303" r:id="rId15"/>
    <p:sldId id="304" r:id="rId16"/>
    <p:sldId id="305" r:id="rId17"/>
    <p:sldId id="306" r:id="rId18"/>
    <p:sldId id="307" r:id="rId19"/>
    <p:sldId id="308" r:id="rId20"/>
    <p:sldId id="309" r:id="rId21"/>
    <p:sldId id="310" r:id="rId22"/>
    <p:sldId id="311" r:id="rId23"/>
    <p:sldId id="312" r:id="rId24"/>
    <p:sldId id="290" r:id="rId2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5D1D7"/>
    <a:srgbClr val="FFDB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75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2" d="100"/>
          <a:sy n="92" d="100"/>
        </p:scale>
        <p:origin x="-3558" y="-10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4B2EA1A9-7AA5-4F30-ACC9-1EF01C8231B5}" type="datetimeFigureOut">
              <a:rPr lang="en-US"/>
              <a:pPr>
                <a:defRPr/>
              </a:pPr>
              <a:t>11/4/2015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1DDFC988-790B-45B3-8358-CC46678B24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6153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DED385B8-68A3-474A-B79D-949616F0331E}" type="datetimeFigureOut">
              <a:rPr lang="en-US"/>
              <a:pPr>
                <a:defRPr/>
              </a:pPr>
              <a:t>11/4/2015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35E988E2-3CF9-4BC9-AE89-3EBF741CC8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6938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7ABF28-E430-4018-88EB-2505D62165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B9CBE9-A66B-49BF-A4FD-CF4AFB18FF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D5AEA6-0370-4E54-9DDD-5B94E1E49F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34C4EE-77C9-426D-9218-8C3A99325E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6395FA-A542-42A0-B7AA-A0BDB472E7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74638"/>
            <a:ext cx="7620000" cy="1173162"/>
          </a:xfr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600200"/>
            <a:ext cx="7620000" cy="4525963"/>
          </a:xfr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  <a:lvl2pPr>
              <a:defRPr baseline="0">
                <a:solidFill>
                  <a:schemeClr val="bg1"/>
                </a:solidFill>
              </a:defRPr>
            </a:lvl2pPr>
            <a:lvl3pPr>
              <a:defRPr baseline="0">
                <a:solidFill>
                  <a:schemeClr val="bg1"/>
                </a:solidFill>
              </a:defRPr>
            </a:lvl3pPr>
            <a:lvl4pPr>
              <a:defRPr baseline="0">
                <a:solidFill>
                  <a:schemeClr val="bg1"/>
                </a:solidFill>
              </a:defRPr>
            </a:lvl4pPr>
            <a:lvl5pPr>
              <a:defRPr baseline="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F039B8-5E5B-4144-A32C-97370EF26E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EDC8FC-180A-4FB2-A8B5-7F0598C659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111A86-C417-4D5D-AADB-19D33BC8C3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54A81B-7A1A-473B-9630-5B6F67756F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3E25CB-3B36-4D7D-A5B0-B6BCD93671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2B5888-E207-454D-A605-A372041FB3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>
              <a:defRPr/>
            </a:pPr>
            <a:fld id="{962B4DC9-119D-4342-AC3F-DEE26DD215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6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3.wmf"/><Relationship Id="rId4" Type="http://schemas.openxmlformats.org/officeDocument/2006/relationships/oleObject" Target="../embeddings/oleObject1.bin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514600"/>
            <a:ext cx="7772400" cy="1470025"/>
          </a:xfrm>
        </p:spPr>
        <p:txBody>
          <a:bodyPr/>
          <a:lstStyle/>
          <a:p>
            <a:pPr eaLnBrk="1" hangingPunct="1"/>
            <a:r>
              <a:rPr lang="en-US" sz="3200" smtClean="0">
                <a:solidFill>
                  <a:schemeClr val="bg1"/>
                </a:solidFill>
              </a:rPr>
              <a:t>CS 480/680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3429000"/>
            <a:ext cx="6400800" cy="609600"/>
          </a:xfrm>
        </p:spPr>
        <p:txBody>
          <a:bodyPr/>
          <a:lstStyle/>
          <a:p>
            <a:pPr eaLnBrk="1" hangingPunct="1"/>
            <a:r>
              <a:rPr lang="en-US" sz="1600" smtClean="0">
                <a:solidFill>
                  <a:schemeClr val="bg1"/>
                </a:solidFill>
              </a:rPr>
              <a:t>Computer Graphics</a:t>
            </a:r>
          </a:p>
          <a:p>
            <a:pPr eaLnBrk="1" hangingPunct="1"/>
            <a:endParaRPr lang="en-US" sz="1600" smtClean="0">
              <a:solidFill>
                <a:schemeClr val="bg1"/>
              </a:solidFill>
            </a:endParaRPr>
          </a:p>
          <a:p>
            <a:pPr eaLnBrk="1" hangingPunct="1"/>
            <a:r>
              <a:rPr lang="en-US" sz="1600" smtClean="0">
                <a:solidFill>
                  <a:schemeClr val="bg1"/>
                </a:solidFill>
              </a:rPr>
              <a:t>Shading in OpenGL</a:t>
            </a:r>
          </a:p>
        </p:txBody>
      </p:sp>
      <p:sp>
        <p:nvSpPr>
          <p:cNvPr id="16388" name="Rectangle 5"/>
          <p:cNvSpPr>
            <a:spLocks noChangeArrowheads="1"/>
          </p:cNvSpPr>
          <p:nvPr/>
        </p:nvSpPr>
        <p:spPr bwMode="auto">
          <a:xfrm>
            <a:off x="1143000" y="6019800"/>
            <a:ext cx="3200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Dr. Frederick C Harris, Jr.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Cases</a:t>
            </a:r>
          </a:p>
        </p:txBody>
      </p:sp>
      <p:sp>
        <p:nvSpPr>
          <p:cNvPr id="2458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Case 3: One endpoint inside, one outside</a:t>
            </a:r>
          </a:p>
          <a:p>
            <a:pPr lvl="1"/>
            <a:r>
              <a:rPr lang="en-US" smtClean="0"/>
              <a:t>Must do at least one intersection</a:t>
            </a:r>
          </a:p>
          <a:p>
            <a:r>
              <a:rPr lang="en-US" smtClean="0"/>
              <a:t>Case 4: Both outside</a:t>
            </a:r>
          </a:p>
          <a:p>
            <a:pPr lvl="1"/>
            <a:r>
              <a:rPr lang="en-US" smtClean="0"/>
              <a:t>May have part inside</a:t>
            </a:r>
          </a:p>
          <a:p>
            <a:pPr lvl="1"/>
            <a:r>
              <a:rPr lang="en-US" smtClean="0"/>
              <a:t>Must do at least one intersection</a:t>
            </a:r>
          </a:p>
        </p:txBody>
      </p:sp>
      <p:sp>
        <p:nvSpPr>
          <p:cNvPr id="24582" name="Line 4"/>
          <p:cNvSpPr>
            <a:spLocks noChangeShapeType="1"/>
          </p:cNvSpPr>
          <p:nvPr/>
        </p:nvSpPr>
        <p:spPr bwMode="auto">
          <a:xfrm>
            <a:off x="2062163" y="5387975"/>
            <a:ext cx="3338512" cy="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 type="none" w="sm" len="sm"/>
            <a:tailEnd type="none" w="sm" len="sm"/>
          </a:ln>
        </p:spPr>
        <p:txBody>
          <a:bodyPr anchor="ctr" anchorCtr="1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4583" name="Line 5"/>
          <p:cNvSpPr>
            <a:spLocks noChangeShapeType="1"/>
          </p:cNvSpPr>
          <p:nvPr/>
        </p:nvSpPr>
        <p:spPr bwMode="auto">
          <a:xfrm>
            <a:off x="4708525" y="5005388"/>
            <a:ext cx="0" cy="1789112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 type="none" w="sm" len="sm"/>
            <a:tailEnd type="none" w="sm" len="sm"/>
          </a:ln>
        </p:spPr>
        <p:txBody>
          <a:bodyPr anchor="ctr" anchorCtr="1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4584" name="Line 6"/>
          <p:cNvSpPr>
            <a:spLocks noChangeShapeType="1"/>
          </p:cNvSpPr>
          <p:nvPr/>
        </p:nvSpPr>
        <p:spPr bwMode="auto">
          <a:xfrm>
            <a:off x="2755900" y="4876800"/>
            <a:ext cx="0" cy="198120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 type="none" w="sm" len="sm"/>
            <a:tailEnd type="none" w="sm" len="sm"/>
          </a:ln>
        </p:spPr>
        <p:txBody>
          <a:bodyPr anchor="ctr" anchorCtr="1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4585" name="Line 7"/>
          <p:cNvSpPr>
            <a:spLocks noChangeShapeType="1"/>
          </p:cNvSpPr>
          <p:nvPr/>
        </p:nvSpPr>
        <p:spPr bwMode="auto">
          <a:xfrm>
            <a:off x="1873250" y="6283325"/>
            <a:ext cx="3338513" cy="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 type="none" w="sm" len="sm"/>
            <a:tailEnd type="none" w="sm" len="sm"/>
          </a:ln>
        </p:spPr>
        <p:txBody>
          <a:bodyPr anchor="ctr" anchorCtr="1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4586" name="Text Box 8"/>
          <p:cNvSpPr txBox="1">
            <a:spLocks noChangeArrowheads="1"/>
          </p:cNvSpPr>
          <p:nvPr/>
        </p:nvSpPr>
        <p:spPr bwMode="auto">
          <a:xfrm>
            <a:off x="4733925" y="5643563"/>
            <a:ext cx="968535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Ctr="1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x = </a:t>
            </a:r>
            <a:r>
              <a:rPr lang="en-US" dirty="0" err="1">
                <a:solidFill>
                  <a:schemeClr val="bg1"/>
                </a:solidFill>
              </a:rPr>
              <a:t>x</a:t>
            </a:r>
            <a:r>
              <a:rPr lang="en-US" baseline="-25000" dirty="0" err="1">
                <a:solidFill>
                  <a:schemeClr val="bg1"/>
                </a:solidFill>
              </a:rPr>
              <a:t>max</a:t>
            </a:r>
            <a:endParaRPr lang="en-US" baseline="-25000" dirty="0">
              <a:solidFill>
                <a:schemeClr val="bg1"/>
              </a:solidFill>
            </a:endParaRPr>
          </a:p>
        </p:txBody>
      </p:sp>
      <p:sp>
        <p:nvSpPr>
          <p:cNvPr id="24587" name="Text Box 9"/>
          <p:cNvSpPr txBox="1">
            <a:spLocks noChangeArrowheads="1"/>
          </p:cNvSpPr>
          <p:nvPr/>
        </p:nvSpPr>
        <p:spPr bwMode="auto">
          <a:xfrm>
            <a:off x="1600200" y="5643563"/>
            <a:ext cx="925253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Ctr="1">
            <a:spAutoFit/>
          </a:bodyPr>
          <a:lstStyle/>
          <a:p>
            <a:r>
              <a:rPr lang="en-US">
                <a:solidFill>
                  <a:schemeClr val="bg1"/>
                </a:solidFill>
              </a:rPr>
              <a:t>x = x</a:t>
            </a:r>
            <a:r>
              <a:rPr lang="en-US" baseline="-25000">
                <a:solidFill>
                  <a:schemeClr val="bg1"/>
                </a:solidFill>
              </a:rPr>
              <a:t>min</a:t>
            </a:r>
          </a:p>
        </p:txBody>
      </p:sp>
      <p:sp>
        <p:nvSpPr>
          <p:cNvPr id="24588" name="Text Box 10"/>
          <p:cNvSpPr txBox="1">
            <a:spLocks noChangeArrowheads="1"/>
          </p:cNvSpPr>
          <p:nvPr/>
        </p:nvSpPr>
        <p:spPr bwMode="auto">
          <a:xfrm>
            <a:off x="3352800" y="4724400"/>
            <a:ext cx="968535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Ctr="1">
            <a:spAutoFit/>
          </a:bodyPr>
          <a:lstStyle/>
          <a:p>
            <a:r>
              <a:rPr lang="en-US">
                <a:solidFill>
                  <a:schemeClr val="bg1"/>
                </a:solidFill>
              </a:rPr>
              <a:t>y = y</a:t>
            </a:r>
            <a:r>
              <a:rPr lang="en-US" baseline="-25000">
                <a:solidFill>
                  <a:schemeClr val="bg1"/>
                </a:solidFill>
              </a:rPr>
              <a:t>max</a:t>
            </a: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3810000" y="5105400"/>
            <a:ext cx="685800" cy="741363"/>
            <a:chOff x="2500" y="1953"/>
            <a:chExt cx="555" cy="563"/>
          </a:xfrm>
        </p:grpSpPr>
        <p:sp>
          <p:nvSpPr>
            <p:cNvPr id="24598" name="Line 12"/>
            <p:cNvSpPr>
              <a:spLocks noChangeShapeType="1"/>
            </p:cNvSpPr>
            <p:nvPr/>
          </p:nvSpPr>
          <p:spPr bwMode="auto">
            <a:xfrm flipV="1">
              <a:off x="2540" y="1993"/>
              <a:ext cx="476" cy="483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 type="none" w="sm" len="sm"/>
              <a:tailEnd type="none" w="sm" len="sm"/>
            </a:ln>
          </p:spPr>
          <p:txBody>
            <a:bodyPr anchor="ctr" anchorCtr="1"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24599" name="Oval 13"/>
            <p:cNvSpPr>
              <a:spLocks noChangeArrowheads="1"/>
            </p:cNvSpPr>
            <p:nvPr/>
          </p:nvSpPr>
          <p:spPr bwMode="auto">
            <a:xfrm>
              <a:off x="2976" y="1953"/>
              <a:ext cx="79" cy="8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24600" name="Oval 14"/>
            <p:cNvSpPr>
              <a:spLocks noChangeArrowheads="1"/>
            </p:cNvSpPr>
            <p:nvPr/>
          </p:nvSpPr>
          <p:spPr bwMode="auto">
            <a:xfrm>
              <a:off x="2500" y="2436"/>
              <a:ext cx="79" cy="8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</p:grpSp>
      <p:grpSp>
        <p:nvGrpSpPr>
          <p:cNvPr id="3" name="Group 15"/>
          <p:cNvGrpSpPr>
            <a:grpSpLocks/>
          </p:cNvGrpSpPr>
          <p:nvPr/>
        </p:nvGrpSpPr>
        <p:grpSpPr bwMode="auto">
          <a:xfrm>
            <a:off x="2438400" y="4953000"/>
            <a:ext cx="881063" cy="893763"/>
            <a:chOff x="2500" y="1953"/>
            <a:chExt cx="555" cy="563"/>
          </a:xfrm>
        </p:grpSpPr>
        <p:sp>
          <p:nvSpPr>
            <p:cNvPr id="24595" name="Line 16"/>
            <p:cNvSpPr>
              <a:spLocks noChangeShapeType="1"/>
            </p:cNvSpPr>
            <p:nvPr/>
          </p:nvSpPr>
          <p:spPr bwMode="auto">
            <a:xfrm flipV="1">
              <a:off x="2540" y="1993"/>
              <a:ext cx="476" cy="483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 type="none" w="sm" len="sm"/>
              <a:tailEnd type="none" w="sm" len="sm"/>
            </a:ln>
          </p:spPr>
          <p:txBody>
            <a:bodyPr anchor="ctr" anchorCtr="1"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24596" name="Oval 17"/>
            <p:cNvSpPr>
              <a:spLocks noChangeArrowheads="1"/>
            </p:cNvSpPr>
            <p:nvPr/>
          </p:nvSpPr>
          <p:spPr bwMode="auto">
            <a:xfrm>
              <a:off x="2976" y="1953"/>
              <a:ext cx="79" cy="8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24597" name="Oval 18"/>
            <p:cNvSpPr>
              <a:spLocks noChangeArrowheads="1"/>
            </p:cNvSpPr>
            <p:nvPr/>
          </p:nvSpPr>
          <p:spPr bwMode="auto">
            <a:xfrm>
              <a:off x="2500" y="2436"/>
              <a:ext cx="79" cy="8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</p:grpSp>
      <p:grpSp>
        <p:nvGrpSpPr>
          <p:cNvPr id="4" name="Group 19"/>
          <p:cNvGrpSpPr>
            <a:grpSpLocks/>
          </p:cNvGrpSpPr>
          <p:nvPr/>
        </p:nvGrpSpPr>
        <p:grpSpPr bwMode="auto">
          <a:xfrm>
            <a:off x="1981200" y="4648200"/>
            <a:ext cx="881063" cy="893763"/>
            <a:chOff x="2500" y="1953"/>
            <a:chExt cx="555" cy="563"/>
          </a:xfrm>
        </p:grpSpPr>
        <p:sp>
          <p:nvSpPr>
            <p:cNvPr id="24592" name="Line 20"/>
            <p:cNvSpPr>
              <a:spLocks noChangeShapeType="1"/>
            </p:cNvSpPr>
            <p:nvPr/>
          </p:nvSpPr>
          <p:spPr bwMode="auto">
            <a:xfrm flipV="1">
              <a:off x="2540" y="1993"/>
              <a:ext cx="476" cy="483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 type="none" w="sm" len="sm"/>
              <a:tailEnd type="none" w="sm" len="sm"/>
            </a:ln>
          </p:spPr>
          <p:txBody>
            <a:bodyPr anchor="ctr" anchorCtr="1"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24593" name="Oval 21"/>
            <p:cNvSpPr>
              <a:spLocks noChangeArrowheads="1"/>
            </p:cNvSpPr>
            <p:nvPr/>
          </p:nvSpPr>
          <p:spPr bwMode="auto">
            <a:xfrm>
              <a:off x="2976" y="1953"/>
              <a:ext cx="79" cy="8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24594" name="Oval 22"/>
            <p:cNvSpPr>
              <a:spLocks noChangeArrowheads="1"/>
            </p:cNvSpPr>
            <p:nvPr/>
          </p:nvSpPr>
          <p:spPr bwMode="auto">
            <a:xfrm>
              <a:off x="2500" y="2436"/>
              <a:ext cx="79" cy="8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Defining Outcodes</a:t>
            </a:r>
          </a:p>
        </p:txBody>
      </p:sp>
      <p:sp>
        <p:nvSpPr>
          <p:cNvPr id="2560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mtClean="0"/>
              <a:t>For each endpoint, define an outcode</a:t>
            </a:r>
          </a:p>
          <a:p>
            <a:pPr>
              <a:lnSpc>
                <a:spcPct val="90000"/>
              </a:lnSpc>
            </a:pPr>
            <a:endParaRPr lang="en-US" smtClean="0"/>
          </a:p>
          <a:p>
            <a:pPr>
              <a:lnSpc>
                <a:spcPct val="90000"/>
              </a:lnSpc>
            </a:pPr>
            <a:endParaRPr lang="en-US" smtClean="0"/>
          </a:p>
          <a:p>
            <a:pPr>
              <a:lnSpc>
                <a:spcPct val="90000"/>
              </a:lnSpc>
            </a:pPr>
            <a:endParaRPr lang="en-US" smtClean="0"/>
          </a:p>
          <a:p>
            <a:pPr>
              <a:lnSpc>
                <a:spcPct val="90000"/>
              </a:lnSpc>
            </a:pPr>
            <a:endParaRPr lang="en-US" smtClean="0"/>
          </a:p>
          <a:p>
            <a:pPr>
              <a:lnSpc>
                <a:spcPct val="90000"/>
              </a:lnSpc>
            </a:pPr>
            <a:endParaRPr lang="en-US" smtClean="0"/>
          </a:p>
          <a:p>
            <a:pPr>
              <a:lnSpc>
                <a:spcPct val="90000"/>
              </a:lnSpc>
            </a:pPr>
            <a:r>
              <a:rPr lang="en-US" smtClean="0"/>
              <a:t>Outcodes divide space into 9 regions</a:t>
            </a:r>
          </a:p>
          <a:p>
            <a:pPr>
              <a:lnSpc>
                <a:spcPct val="90000"/>
              </a:lnSpc>
            </a:pPr>
            <a:r>
              <a:rPr lang="en-US" smtClean="0"/>
              <a:t>Computation of outcode requires at most 4 subtractions</a:t>
            </a:r>
          </a:p>
        </p:txBody>
      </p:sp>
      <p:sp>
        <p:nvSpPr>
          <p:cNvPr id="25606" name="Text Box 4"/>
          <p:cNvSpPr txBox="1">
            <a:spLocks noChangeArrowheads="1"/>
          </p:cNvSpPr>
          <p:nvPr/>
        </p:nvSpPr>
        <p:spPr bwMode="auto">
          <a:xfrm>
            <a:off x="3610737" y="2362200"/>
            <a:ext cx="1037463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Ctr="1">
            <a:spAutoFit/>
          </a:bodyPr>
          <a:lstStyle/>
          <a:p>
            <a:r>
              <a:rPr lang="en-US">
                <a:solidFill>
                  <a:schemeClr val="bg1"/>
                </a:solidFill>
              </a:rPr>
              <a:t>b</a:t>
            </a:r>
            <a:r>
              <a:rPr lang="en-US" baseline="-25000">
                <a:solidFill>
                  <a:schemeClr val="bg1"/>
                </a:solidFill>
              </a:rPr>
              <a:t>0</a:t>
            </a:r>
            <a:r>
              <a:rPr lang="en-US">
                <a:solidFill>
                  <a:schemeClr val="bg1"/>
                </a:solidFill>
              </a:rPr>
              <a:t>b</a:t>
            </a:r>
            <a:r>
              <a:rPr lang="en-US" baseline="-25000">
                <a:solidFill>
                  <a:schemeClr val="bg1"/>
                </a:solidFill>
              </a:rPr>
              <a:t>1</a:t>
            </a:r>
            <a:r>
              <a:rPr lang="en-US">
                <a:solidFill>
                  <a:schemeClr val="bg1"/>
                </a:solidFill>
              </a:rPr>
              <a:t>b</a:t>
            </a:r>
            <a:r>
              <a:rPr lang="en-US" baseline="-25000">
                <a:solidFill>
                  <a:schemeClr val="bg1"/>
                </a:solidFill>
              </a:rPr>
              <a:t>2</a:t>
            </a:r>
            <a:r>
              <a:rPr lang="en-US">
                <a:solidFill>
                  <a:schemeClr val="bg1"/>
                </a:solidFill>
              </a:rPr>
              <a:t>b</a:t>
            </a:r>
            <a:r>
              <a:rPr lang="en-US" baseline="-2500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25607" name="Text Box 5"/>
          <p:cNvSpPr txBox="1">
            <a:spLocks noChangeArrowheads="1"/>
          </p:cNvSpPr>
          <p:nvPr/>
        </p:nvSpPr>
        <p:spPr bwMode="auto">
          <a:xfrm>
            <a:off x="1172337" y="3048000"/>
            <a:ext cx="3124573" cy="1200329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Ctr="1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b</a:t>
            </a:r>
            <a:r>
              <a:rPr lang="en-US" baseline="-25000" dirty="0">
                <a:solidFill>
                  <a:schemeClr val="bg1"/>
                </a:solidFill>
              </a:rPr>
              <a:t>0</a:t>
            </a:r>
            <a:r>
              <a:rPr lang="en-US" dirty="0">
                <a:solidFill>
                  <a:schemeClr val="bg1"/>
                </a:solidFill>
              </a:rPr>
              <a:t> = 1 if y &gt; </a:t>
            </a:r>
            <a:r>
              <a:rPr lang="en-US" dirty="0" err="1">
                <a:solidFill>
                  <a:schemeClr val="bg1"/>
                </a:solidFill>
              </a:rPr>
              <a:t>y</a:t>
            </a:r>
            <a:r>
              <a:rPr lang="en-US" baseline="-25000" dirty="0" err="1">
                <a:solidFill>
                  <a:schemeClr val="bg1"/>
                </a:solidFill>
              </a:rPr>
              <a:t>max</a:t>
            </a:r>
            <a:r>
              <a:rPr lang="en-US" dirty="0">
                <a:solidFill>
                  <a:schemeClr val="bg1"/>
                </a:solidFill>
              </a:rPr>
              <a:t>, 0 otherwise</a:t>
            </a:r>
          </a:p>
          <a:p>
            <a:r>
              <a:rPr lang="en-US" dirty="0">
                <a:solidFill>
                  <a:schemeClr val="bg1"/>
                </a:solidFill>
              </a:rPr>
              <a:t>b</a:t>
            </a:r>
            <a:r>
              <a:rPr lang="en-US" baseline="-25000" dirty="0">
                <a:solidFill>
                  <a:schemeClr val="bg1"/>
                </a:solidFill>
              </a:rPr>
              <a:t>1</a:t>
            </a:r>
            <a:r>
              <a:rPr lang="en-US" dirty="0">
                <a:solidFill>
                  <a:schemeClr val="bg1"/>
                </a:solidFill>
              </a:rPr>
              <a:t> = 1 if y &lt; </a:t>
            </a:r>
            <a:r>
              <a:rPr lang="en-US" dirty="0" err="1">
                <a:solidFill>
                  <a:schemeClr val="bg1"/>
                </a:solidFill>
              </a:rPr>
              <a:t>y</a:t>
            </a:r>
            <a:r>
              <a:rPr lang="en-US" baseline="-25000" dirty="0" err="1">
                <a:solidFill>
                  <a:schemeClr val="bg1"/>
                </a:solidFill>
              </a:rPr>
              <a:t>min</a:t>
            </a:r>
            <a:r>
              <a:rPr lang="en-US" dirty="0">
                <a:solidFill>
                  <a:schemeClr val="bg1"/>
                </a:solidFill>
              </a:rPr>
              <a:t>, 0 otherwise</a:t>
            </a:r>
          </a:p>
          <a:p>
            <a:r>
              <a:rPr lang="en-US" dirty="0">
                <a:solidFill>
                  <a:schemeClr val="bg1"/>
                </a:solidFill>
              </a:rPr>
              <a:t>b</a:t>
            </a:r>
            <a:r>
              <a:rPr lang="en-US" baseline="-25000" dirty="0">
                <a:solidFill>
                  <a:schemeClr val="bg1"/>
                </a:solidFill>
              </a:rPr>
              <a:t>2</a:t>
            </a:r>
            <a:r>
              <a:rPr lang="en-US" dirty="0">
                <a:solidFill>
                  <a:schemeClr val="bg1"/>
                </a:solidFill>
              </a:rPr>
              <a:t> = 1 if x &gt; </a:t>
            </a:r>
            <a:r>
              <a:rPr lang="en-US" dirty="0" err="1">
                <a:solidFill>
                  <a:schemeClr val="bg1"/>
                </a:solidFill>
              </a:rPr>
              <a:t>x</a:t>
            </a:r>
            <a:r>
              <a:rPr lang="en-US" baseline="-25000" dirty="0" err="1">
                <a:solidFill>
                  <a:schemeClr val="bg1"/>
                </a:solidFill>
              </a:rPr>
              <a:t>max</a:t>
            </a:r>
            <a:r>
              <a:rPr lang="en-US" dirty="0">
                <a:solidFill>
                  <a:schemeClr val="bg1"/>
                </a:solidFill>
              </a:rPr>
              <a:t>, 0 otherwise</a:t>
            </a:r>
          </a:p>
          <a:p>
            <a:r>
              <a:rPr lang="en-US" dirty="0">
                <a:solidFill>
                  <a:schemeClr val="bg1"/>
                </a:solidFill>
              </a:rPr>
              <a:t>b</a:t>
            </a:r>
            <a:r>
              <a:rPr lang="en-US" baseline="-25000" dirty="0">
                <a:solidFill>
                  <a:schemeClr val="bg1"/>
                </a:solidFill>
              </a:rPr>
              <a:t>3</a:t>
            </a:r>
            <a:r>
              <a:rPr lang="en-US" dirty="0">
                <a:solidFill>
                  <a:schemeClr val="bg1"/>
                </a:solidFill>
              </a:rPr>
              <a:t> = 1 if x &lt; </a:t>
            </a:r>
            <a:r>
              <a:rPr lang="en-US" dirty="0" err="1">
                <a:solidFill>
                  <a:schemeClr val="bg1"/>
                </a:solidFill>
              </a:rPr>
              <a:t>x</a:t>
            </a:r>
            <a:r>
              <a:rPr lang="en-US" baseline="-25000" dirty="0" err="1">
                <a:solidFill>
                  <a:schemeClr val="bg1"/>
                </a:solidFill>
              </a:rPr>
              <a:t>min</a:t>
            </a:r>
            <a:r>
              <a:rPr lang="en-US" dirty="0">
                <a:solidFill>
                  <a:schemeClr val="bg1"/>
                </a:solidFill>
              </a:rPr>
              <a:t>, 0 otherwise</a:t>
            </a:r>
          </a:p>
        </p:txBody>
      </p:sp>
      <p:pic>
        <p:nvPicPr>
          <p:cNvPr id="25608" name="Picture 6" descr="C:\BOOK\OpenGL\Paul Final\jpeg_new\AN08F0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76800" y="2819400"/>
            <a:ext cx="3733800" cy="201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Using Outcodes</a:t>
            </a:r>
          </a:p>
        </p:txBody>
      </p:sp>
      <p:sp>
        <p:nvSpPr>
          <p:cNvPr id="2662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Consider the 5 cases below</a:t>
            </a:r>
          </a:p>
          <a:p>
            <a:r>
              <a:rPr lang="en-US" smtClean="0"/>
              <a:t>AB: outcode(A) = outcode(B) = 0</a:t>
            </a:r>
          </a:p>
          <a:p>
            <a:pPr lvl="1"/>
            <a:r>
              <a:rPr lang="en-US" smtClean="0"/>
              <a:t>Accept line segment</a:t>
            </a:r>
          </a:p>
        </p:txBody>
      </p:sp>
      <p:pic>
        <p:nvPicPr>
          <p:cNvPr id="26630" name="Picture 4" descr="C:\BOOK\OpenGL\Paul Final\jpeg_new\AN08F0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3429000"/>
            <a:ext cx="5334000" cy="2373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Using Outcodes</a:t>
            </a:r>
          </a:p>
        </p:txBody>
      </p:sp>
      <p:sp>
        <p:nvSpPr>
          <p:cNvPr id="2765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CD: outcode (C) = 0, outcode(D) </a:t>
            </a:r>
            <a:r>
              <a:rPr lang="en-US" smtClean="0">
                <a:sym typeface="Symbol" charset="2"/>
              </a:rPr>
              <a:t></a:t>
            </a:r>
            <a:r>
              <a:rPr lang="en-US" smtClean="0"/>
              <a:t> 0</a:t>
            </a:r>
          </a:p>
          <a:p>
            <a:pPr lvl="1"/>
            <a:r>
              <a:rPr lang="en-US" smtClean="0"/>
              <a:t>Compute intersection</a:t>
            </a:r>
          </a:p>
          <a:p>
            <a:pPr lvl="1"/>
            <a:r>
              <a:rPr lang="en-US" smtClean="0"/>
              <a:t>Location of 1 in outcode(D) determines which edge to intersect with</a:t>
            </a:r>
          </a:p>
          <a:p>
            <a:pPr lvl="1"/>
            <a:r>
              <a:rPr lang="en-US" smtClean="0"/>
              <a:t>Note if there were a segment from A to a point in a region with 2 ones in outcode, we might have to do two interesections</a:t>
            </a:r>
          </a:p>
        </p:txBody>
      </p:sp>
      <p:pic>
        <p:nvPicPr>
          <p:cNvPr id="27654" name="Picture 4" descr="C:\BOOK\OpenGL\Paul Final\jpeg_new\AN08F0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0" y="5043487"/>
            <a:ext cx="3048000" cy="1357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Using Outcodes</a:t>
            </a:r>
          </a:p>
        </p:txBody>
      </p:sp>
      <p:sp>
        <p:nvSpPr>
          <p:cNvPr id="2867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EF: outcode(E) logically ANDed with outcode(F) (bitwise) </a:t>
            </a:r>
            <a:r>
              <a:rPr lang="en-US" smtClean="0">
                <a:sym typeface="Symbol" charset="2"/>
              </a:rPr>
              <a:t></a:t>
            </a:r>
            <a:r>
              <a:rPr lang="en-US" smtClean="0"/>
              <a:t> 0</a:t>
            </a:r>
          </a:p>
          <a:p>
            <a:pPr lvl="1"/>
            <a:r>
              <a:rPr lang="en-US" smtClean="0"/>
              <a:t>Both outcodes have a 1 bit in the same place</a:t>
            </a:r>
          </a:p>
          <a:p>
            <a:pPr lvl="1"/>
            <a:r>
              <a:rPr lang="en-US" smtClean="0"/>
              <a:t>Line segment is outside of corresponding side of clipping window</a:t>
            </a:r>
          </a:p>
          <a:p>
            <a:pPr lvl="1"/>
            <a:r>
              <a:rPr lang="en-US" smtClean="0"/>
              <a:t>reject</a:t>
            </a:r>
          </a:p>
        </p:txBody>
      </p:sp>
      <p:pic>
        <p:nvPicPr>
          <p:cNvPr id="28678" name="Picture 4" descr="C:\BOOK\OpenGL\Paul Final\jpeg_new\AN08F0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0" y="4841875"/>
            <a:ext cx="3048000" cy="1357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Using Outcodes</a:t>
            </a:r>
          </a:p>
        </p:txBody>
      </p:sp>
      <p:sp>
        <p:nvSpPr>
          <p:cNvPr id="2970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GH and IJ: same outcodes, neither zero but logical AND yields zero</a:t>
            </a:r>
          </a:p>
          <a:p>
            <a:r>
              <a:rPr lang="en-US" smtClean="0"/>
              <a:t>Shorten line segment by intersecting with one of sides of window</a:t>
            </a:r>
          </a:p>
          <a:p>
            <a:r>
              <a:rPr lang="en-US" smtClean="0"/>
              <a:t>Compute outcode of intersection (new endpoint of shortened line segment)</a:t>
            </a:r>
          </a:p>
          <a:p>
            <a:r>
              <a:rPr lang="en-US" smtClean="0"/>
              <a:t>Reexecute algorithm</a:t>
            </a:r>
          </a:p>
        </p:txBody>
      </p:sp>
      <p:pic>
        <p:nvPicPr>
          <p:cNvPr id="29702" name="Picture 4" descr="C:\BOOK\OpenGL\Paul Final\jpeg_new\AN08F0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53000" y="5348287"/>
            <a:ext cx="3048000" cy="1357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Efficiency</a:t>
            </a:r>
          </a:p>
        </p:txBody>
      </p:sp>
      <p:sp>
        <p:nvSpPr>
          <p:cNvPr id="3072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In many applications, the clipping window is small relative to the size of the entire data base</a:t>
            </a:r>
          </a:p>
          <a:p>
            <a:pPr lvl="1"/>
            <a:r>
              <a:rPr lang="en-US" smtClean="0"/>
              <a:t>Most line segments are outside one or more side of the window and can be eliminated based on their outcodes</a:t>
            </a:r>
          </a:p>
          <a:p>
            <a:r>
              <a:rPr lang="en-US" smtClean="0"/>
              <a:t>Inefficiency when code has to be reexecuted for line segments that must be shortened in more than one step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Cohen Sutherland in 3D</a:t>
            </a:r>
          </a:p>
        </p:txBody>
      </p:sp>
      <p:sp>
        <p:nvSpPr>
          <p:cNvPr id="3174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700" smtClean="0"/>
              <a:t>Use 6-bit outcodes </a:t>
            </a:r>
          </a:p>
          <a:p>
            <a:r>
              <a:rPr lang="en-US" sz="2700" smtClean="0"/>
              <a:t>When needed, clip line segment against planes</a:t>
            </a:r>
          </a:p>
        </p:txBody>
      </p:sp>
      <p:pic>
        <p:nvPicPr>
          <p:cNvPr id="31750" name="Picture 4" descr="C:\BOOK\OpenGL\Paul Final\jpeg_new\AN08F2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3270250"/>
            <a:ext cx="4191000" cy="267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51" name="Picture 5" descr="C:\BOOK\OpenGL\Paul Final\jpeg_new\AN08F2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86400" y="3306762"/>
            <a:ext cx="2819400" cy="2636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Liang-Barsky Clipping</a:t>
            </a:r>
          </a:p>
        </p:txBody>
      </p:sp>
      <p:sp>
        <p:nvSpPr>
          <p:cNvPr id="3277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300" dirty="0" smtClean="0"/>
              <a:t>Consider the parametric form of a line segment</a:t>
            </a:r>
          </a:p>
          <a:p>
            <a:endParaRPr lang="en-US" sz="2300" dirty="0" smtClean="0"/>
          </a:p>
          <a:p>
            <a:endParaRPr lang="en-US" sz="2300" dirty="0" smtClean="0"/>
          </a:p>
          <a:p>
            <a:endParaRPr lang="en-US" sz="2300" dirty="0" smtClean="0"/>
          </a:p>
          <a:p>
            <a:endParaRPr lang="en-US" sz="2300" dirty="0" smtClean="0"/>
          </a:p>
          <a:p>
            <a:pPr algn="ctr">
              <a:spcBef>
                <a:spcPct val="0"/>
              </a:spcBef>
              <a:buFontTx/>
              <a:buNone/>
            </a:pPr>
            <a:endParaRPr lang="en-US" sz="2400" baseline="-25000" dirty="0" smtClean="0">
              <a:latin typeface="Times New Roman" charset="0"/>
            </a:endParaRPr>
          </a:p>
          <a:p>
            <a:endParaRPr lang="en-US" sz="2300" dirty="0" smtClean="0"/>
          </a:p>
          <a:p>
            <a:endParaRPr lang="en-US" sz="2300" dirty="0" smtClean="0"/>
          </a:p>
          <a:p>
            <a:r>
              <a:rPr lang="en-US" sz="2300" dirty="0" smtClean="0"/>
              <a:t>We can distinguish between the cases by looking at the ordering of the values of </a:t>
            </a:r>
            <a:r>
              <a:rPr lang="en-US" sz="2300" dirty="0" smtClean="0">
                <a:latin typeface="Symbol" charset="2"/>
              </a:rPr>
              <a:t>a</a:t>
            </a:r>
            <a:r>
              <a:rPr lang="en-US" sz="2300" dirty="0" smtClean="0"/>
              <a:t> where the line determined by the line segment crosses the lines that determine the window</a:t>
            </a:r>
          </a:p>
        </p:txBody>
      </p:sp>
      <p:sp>
        <p:nvSpPr>
          <p:cNvPr id="32774" name="Text Box 4"/>
          <p:cNvSpPr txBox="1">
            <a:spLocks noChangeArrowheads="1"/>
          </p:cNvSpPr>
          <p:nvPr/>
        </p:nvSpPr>
        <p:spPr bwMode="auto">
          <a:xfrm>
            <a:off x="2209800" y="2057400"/>
            <a:ext cx="3281668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Ctr="1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p</a:t>
            </a:r>
            <a:r>
              <a:rPr lang="en-US" dirty="0">
                <a:solidFill>
                  <a:schemeClr val="bg1"/>
                </a:solidFill>
              </a:rPr>
              <a:t>(</a:t>
            </a:r>
            <a:r>
              <a:rPr lang="en-US" dirty="0">
                <a:solidFill>
                  <a:schemeClr val="bg1"/>
                </a:solidFill>
                <a:latin typeface="Symbol" charset="2"/>
              </a:rPr>
              <a:t>a</a:t>
            </a:r>
            <a:r>
              <a:rPr lang="en-US" dirty="0">
                <a:solidFill>
                  <a:schemeClr val="bg1"/>
                </a:solidFill>
              </a:rPr>
              <a:t>) = (1-</a:t>
            </a:r>
            <a:r>
              <a:rPr lang="en-US" dirty="0">
                <a:solidFill>
                  <a:schemeClr val="bg1"/>
                </a:solidFill>
                <a:latin typeface="Symbol" charset="2"/>
              </a:rPr>
              <a:t>a</a:t>
            </a:r>
            <a:r>
              <a:rPr lang="en-US" dirty="0">
                <a:solidFill>
                  <a:schemeClr val="bg1"/>
                </a:solidFill>
              </a:rPr>
              <a:t>)</a:t>
            </a:r>
            <a:r>
              <a:rPr lang="en-US" b="1" dirty="0">
                <a:solidFill>
                  <a:schemeClr val="bg1"/>
                </a:solidFill>
              </a:rPr>
              <a:t>p</a:t>
            </a:r>
            <a:r>
              <a:rPr lang="en-US" baseline="-25000" dirty="0">
                <a:solidFill>
                  <a:schemeClr val="bg1"/>
                </a:solidFill>
              </a:rPr>
              <a:t>1</a:t>
            </a:r>
            <a:r>
              <a:rPr lang="en-US" dirty="0">
                <a:solidFill>
                  <a:schemeClr val="bg1"/>
                </a:solidFill>
              </a:rPr>
              <a:t>+ </a:t>
            </a:r>
            <a:r>
              <a:rPr lang="en-US" dirty="0">
                <a:solidFill>
                  <a:schemeClr val="bg1"/>
                </a:solidFill>
                <a:latin typeface="Symbol" charset="2"/>
              </a:rPr>
              <a:t>a</a:t>
            </a:r>
            <a:r>
              <a:rPr lang="en-US" b="1" dirty="0">
                <a:solidFill>
                  <a:schemeClr val="bg1"/>
                </a:solidFill>
              </a:rPr>
              <a:t>p</a:t>
            </a:r>
            <a:r>
              <a:rPr lang="en-US" baseline="-25000" dirty="0">
                <a:solidFill>
                  <a:schemeClr val="bg1"/>
                </a:solidFill>
              </a:rPr>
              <a:t>2</a:t>
            </a:r>
            <a:r>
              <a:rPr lang="en-US" dirty="0">
                <a:solidFill>
                  <a:schemeClr val="bg1"/>
                </a:solidFill>
              </a:rPr>
              <a:t>   1 </a:t>
            </a:r>
            <a:r>
              <a:rPr lang="en-US" dirty="0">
                <a:solidFill>
                  <a:schemeClr val="bg1"/>
                </a:solidFill>
                <a:latin typeface="Symbol" charset="2"/>
                <a:sym typeface="Symbol" charset="2"/>
              </a:rPr>
              <a:t> </a:t>
            </a:r>
            <a:r>
              <a:rPr lang="en-US" dirty="0">
                <a:solidFill>
                  <a:schemeClr val="bg1"/>
                </a:solidFill>
                <a:latin typeface="Symbol" charset="2"/>
              </a:rPr>
              <a:t>a </a:t>
            </a:r>
            <a:r>
              <a:rPr lang="en-US" dirty="0">
                <a:solidFill>
                  <a:schemeClr val="bg1"/>
                </a:solidFill>
                <a:latin typeface="Symbol" charset="2"/>
                <a:sym typeface="Symbol" charset="2"/>
              </a:rPr>
              <a:t></a:t>
            </a:r>
            <a:r>
              <a:rPr lang="en-US" dirty="0">
                <a:solidFill>
                  <a:schemeClr val="bg1"/>
                </a:solidFill>
              </a:rPr>
              <a:t> 0</a:t>
            </a:r>
          </a:p>
        </p:txBody>
      </p:sp>
      <p:sp>
        <p:nvSpPr>
          <p:cNvPr id="32775" name="Rectangle 6"/>
          <p:cNvSpPr>
            <a:spLocks noChangeArrowheads="1"/>
          </p:cNvSpPr>
          <p:nvPr/>
        </p:nvSpPr>
        <p:spPr bwMode="auto">
          <a:xfrm>
            <a:off x="3124200" y="2971800"/>
            <a:ext cx="1828800" cy="1295400"/>
          </a:xfrm>
          <a:prstGeom prst="rect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lang="en-US" baseline="-25000"/>
          </a:p>
        </p:txBody>
      </p:sp>
      <p:sp>
        <p:nvSpPr>
          <p:cNvPr id="32776" name="Line 7"/>
          <p:cNvSpPr>
            <a:spLocks noChangeShapeType="1"/>
          </p:cNvSpPr>
          <p:nvPr/>
        </p:nvSpPr>
        <p:spPr bwMode="auto">
          <a:xfrm flipV="1">
            <a:off x="3505200" y="3276600"/>
            <a:ext cx="6858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anchor="ctr" anchorCtr="1"/>
          <a:lstStyle/>
          <a:p>
            <a:endParaRPr lang="en-US"/>
          </a:p>
        </p:txBody>
      </p:sp>
      <p:sp>
        <p:nvSpPr>
          <p:cNvPr id="32777" name="Text Box 8"/>
          <p:cNvSpPr txBox="1">
            <a:spLocks noChangeArrowheads="1"/>
          </p:cNvSpPr>
          <p:nvPr/>
        </p:nvSpPr>
        <p:spPr bwMode="auto">
          <a:xfrm>
            <a:off x="3276600" y="3733800"/>
            <a:ext cx="5334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p</a:t>
            </a:r>
            <a:r>
              <a:rPr lang="en-US" baseline="-25000"/>
              <a:t>1</a:t>
            </a:r>
          </a:p>
        </p:txBody>
      </p:sp>
      <p:sp>
        <p:nvSpPr>
          <p:cNvPr id="32778" name="Text Box 9"/>
          <p:cNvSpPr txBox="1">
            <a:spLocks noChangeArrowheads="1"/>
          </p:cNvSpPr>
          <p:nvPr/>
        </p:nvSpPr>
        <p:spPr bwMode="auto">
          <a:xfrm>
            <a:off x="4114800" y="3124200"/>
            <a:ext cx="5334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p</a:t>
            </a:r>
            <a:r>
              <a:rPr lang="en-US" baseline="-25000"/>
              <a:t>2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Liang-Barsky Clipping</a:t>
            </a:r>
          </a:p>
        </p:txBody>
      </p:sp>
      <p:sp>
        <p:nvSpPr>
          <p:cNvPr id="3379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In (a): </a:t>
            </a:r>
            <a:r>
              <a:rPr lang="en-US" smtClean="0">
                <a:latin typeface="Symbol" charset="2"/>
              </a:rPr>
              <a:t>a</a:t>
            </a:r>
            <a:r>
              <a:rPr lang="en-US" baseline="-25000" smtClean="0">
                <a:latin typeface="Times New Roman" charset="0"/>
              </a:rPr>
              <a:t>4</a:t>
            </a:r>
            <a:r>
              <a:rPr lang="en-US" smtClean="0">
                <a:latin typeface="Times New Roman" charset="0"/>
              </a:rPr>
              <a:t> &gt; </a:t>
            </a:r>
            <a:r>
              <a:rPr lang="en-US" smtClean="0">
                <a:latin typeface="Symbol" charset="2"/>
              </a:rPr>
              <a:t>a</a:t>
            </a:r>
            <a:r>
              <a:rPr lang="en-US" baseline="-25000" smtClean="0">
                <a:latin typeface="Times New Roman" charset="0"/>
              </a:rPr>
              <a:t>3</a:t>
            </a:r>
            <a:r>
              <a:rPr lang="en-US" smtClean="0">
                <a:latin typeface="Times New Roman" charset="0"/>
              </a:rPr>
              <a:t> &gt; </a:t>
            </a:r>
            <a:r>
              <a:rPr lang="en-US" smtClean="0">
                <a:latin typeface="Symbol" charset="2"/>
              </a:rPr>
              <a:t>a</a:t>
            </a:r>
            <a:r>
              <a:rPr lang="en-US" baseline="-25000" smtClean="0">
                <a:latin typeface="Times New Roman" charset="0"/>
              </a:rPr>
              <a:t>2</a:t>
            </a:r>
            <a:r>
              <a:rPr lang="en-US" smtClean="0">
                <a:latin typeface="Times New Roman" charset="0"/>
              </a:rPr>
              <a:t> &gt; </a:t>
            </a:r>
            <a:r>
              <a:rPr lang="en-US" smtClean="0">
                <a:latin typeface="Symbol" charset="2"/>
              </a:rPr>
              <a:t>a</a:t>
            </a:r>
            <a:r>
              <a:rPr lang="en-US" baseline="-25000" smtClean="0">
                <a:latin typeface="Times New Roman" charset="0"/>
              </a:rPr>
              <a:t>1</a:t>
            </a:r>
          </a:p>
          <a:p>
            <a:pPr lvl="1"/>
            <a:r>
              <a:rPr lang="en-US" smtClean="0"/>
              <a:t>Intersect right, top, left, bottom: shorten</a:t>
            </a:r>
          </a:p>
          <a:p>
            <a:r>
              <a:rPr lang="en-US" smtClean="0"/>
              <a:t>In (b): </a:t>
            </a:r>
            <a:r>
              <a:rPr lang="en-US" smtClean="0">
                <a:latin typeface="Symbol" charset="2"/>
              </a:rPr>
              <a:t>a</a:t>
            </a:r>
            <a:r>
              <a:rPr lang="en-US" baseline="-25000" smtClean="0">
                <a:latin typeface="Times New Roman" charset="0"/>
              </a:rPr>
              <a:t>4</a:t>
            </a:r>
            <a:r>
              <a:rPr lang="en-US" smtClean="0">
                <a:latin typeface="Times New Roman" charset="0"/>
              </a:rPr>
              <a:t> &gt; </a:t>
            </a:r>
            <a:r>
              <a:rPr lang="en-US" smtClean="0">
                <a:latin typeface="Symbol" charset="2"/>
              </a:rPr>
              <a:t>a</a:t>
            </a:r>
            <a:r>
              <a:rPr lang="en-US" baseline="-25000" smtClean="0">
                <a:latin typeface="Times New Roman" charset="0"/>
              </a:rPr>
              <a:t>2</a:t>
            </a:r>
            <a:r>
              <a:rPr lang="en-US" smtClean="0">
                <a:latin typeface="Times New Roman" charset="0"/>
              </a:rPr>
              <a:t> &gt; </a:t>
            </a:r>
            <a:r>
              <a:rPr lang="en-US" smtClean="0">
                <a:latin typeface="Symbol" charset="2"/>
              </a:rPr>
              <a:t>a</a:t>
            </a:r>
            <a:r>
              <a:rPr lang="en-US" baseline="-25000" smtClean="0">
                <a:latin typeface="Times New Roman" charset="0"/>
              </a:rPr>
              <a:t>3</a:t>
            </a:r>
            <a:r>
              <a:rPr lang="en-US" smtClean="0">
                <a:latin typeface="Times New Roman" charset="0"/>
              </a:rPr>
              <a:t> &gt; </a:t>
            </a:r>
            <a:r>
              <a:rPr lang="en-US" smtClean="0">
                <a:latin typeface="Symbol" charset="2"/>
              </a:rPr>
              <a:t>a</a:t>
            </a:r>
            <a:r>
              <a:rPr lang="en-US" baseline="-25000" smtClean="0">
                <a:latin typeface="Times New Roman" charset="0"/>
              </a:rPr>
              <a:t>1 </a:t>
            </a:r>
          </a:p>
          <a:p>
            <a:pPr lvl="1"/>
            <a:r>
              <a:rPr lang="en-US" smtClean="0"/>
              <a:t>Intersect right, left, top, bottom: reject</a:t>
            </a:r>
            <a:endParaRPr lang="en-US" baseline="-25000" smtClean="0"/>
          </a:p>
          <a:p>
            <a:endParaRPr lang="en-US" smtClean="0"/>
          </a:p>
        </p:txBody>
      </p:sp>
      <p:pic>
        <p:nvPicPr>
          <p:cNvPr id="33798" name="Picture 4" descr="C:\BOOK\OpenGL\Paul Final\jpeg_new\AN08F09.jpg"/>
          <p:cNvPicPr>
            <a:picLocks noChangeAspect="1" noChangeArrowheads="1"/>
          </p:cNvPicPr>
          <p:nvPr/>
        </p:nvPicPr>
        <p:blipFill>
          <a:blip r:embed="rId2" cstate="print"/>
          <a:srcRect b="-7669"/>
          <a:stretch>
            <a:fillRect/>
          </a:stretch>
        </p:blipFill>
        <p:spPr bwMode="auto">
          <a:xfrm>
            <a:off x="1600200" y="4038600"/>
            <a:ext cx="54102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Objectives</a:t>
            </a:r>
          </a:p>
        </p:txBody>
      </p:sp>
      <p:sp>
        <p:nvSpPr>
          <p:cNvPr id="1638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Introduce basic implementation strategies</a:t>
            </a:r>
          </a:p>
          <a:p>
            <a:r>
              <a:rPr lang="en-US" smtClean="0"/>
              <a:t>Clipping </a:t>
            </a:r>
          </a:p>
          <a:p>
            <a:r>
              <a:rPr lang="en-US" smtClean="0"/>
              <a:t>Scan conversion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Advantages</a:t>
            </a:r>
          </a:p>
        </p:txBody>
      </p:sp>
      <p:sp>
        <p:nvSpPr>
          <p:cNvPr id="3482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Can accept/reject as easily as with Cohen-Sutherland</a:t>
            </a:r>
          </a:p>
          <a:p>
            <a:r>
              <a:rPr lang="en-US" smtClean="0"/>
              <a:t>Using values of </a:t>
            </a:r>
            <a:r>
              <a:rPr lang="en-US" smtClean="0">
                <a:latin typeface="Symbol" charset="2"/>
              </a:rPr>
              <a:t>a</a:t>
            </a:r>
            <a:r>
              <a:rPr lang="en-US" smtClean="0"/>
              <a:t>, we do not have to use algorithm recursively as with C-S</a:t>
            </a:r>
          </a:p>
          <a:p>
            <a:r>
              <a:rPr lang="en-US" smtClean="0"/>
              <a:t>Extends to 3D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Clipping and Normalization</a:t>
            </a:r>
          </a:p>
        </p:txBody>
      </p:sp>
      <p:sp>
        <p:nvSpPr>
          <p:cNvPr id="3584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General clipping in 3D requires intersection of line segments against arbitrary plane</a:t>
            </a:r>
          </a:p>
          <a:p>
            <a:r>
              <a:rPr lang="en-US" smtClean="0"/>
              <a:t>Example: oblique view</a:t>
            </a:r>
          </a:p>
        </p:txBody>
      </p:sp>
      <p:pic>
        <p:nvPicPr>
          <p:cNvPr id="35846" name="Picture 4" descr="C:\BOOK\OpenGL\Paul Final\jpeg_new\AN08F2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4038600"/>
            <a:ext cx="3740150" cy="207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Plane-Line Intersections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6871" name="Picture 4" descr="C:\BOOK\OpenGL\Paul Final\jpeg_new\AN08F2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0" y="1752600"/>
            <a:ext cx="2438400" cy="179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6866" name="Object 2"/>
          <p:cNvGraphicFramePr>
            <a:graphicFrameLocks noChangeAspect="1"/>
          </p:cNvGraphicFramePr>
          <p:nvPr/>
        </p:nvGraphicFramePr>
        <p:xfrm>
          <a:off x="2590800" y="3886200"/>
          <a:ext cx="2946400" cy="1289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565" name="Equation" r:id="rId4" imgW="1015920" imgH="444240" progId="Equation.3">
                  <p:embed/>
                </p:oleObj>
              </mc:Choice>
              <mc:Fallback>
                <p:oleObj name="Equation" r:id="rId4" imgW="1015920" imgH="4442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3886200"/>
                        <a:ext cx="2946400" cy="128905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Normalized Form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7893" name="Picture 4" descr="C:\BOOK\OpenGL\Paul Final\jpeg_new\AN08F27.jpg"/>
          <p:cNvPicPr>
            <a:picLocks noChangeAspect="1" noChangeArrowheads="1"/>
          </p:cNvPicPr>
          <p:nvPr/>
        </p:nvPicPr>
        <p:blipFill>
          <a:blip r:embed="rId2" cstate="print"/>
          <a:srcRect b="17331"/>
          <a:stretch>
            <a:fillRect/>
          </a:stretch>
        </p:blipFill>
        <p:spPr bwMode="auto">
          <a:xfrm>
            <a:off x="1371600" y="2057400"/>
            <a:ext cx="6296025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894" name="Text Box 5"/>
          <p:cNvSpPr txBox="1">
            <a:spLocks noChangeArrowheads="1"/>
          </p:cNvSpPr>
          <p:nvPr/>
        </p:nvSpPr>
        <p:spPr bwMode="auto">
          <a:xfrm>
            <a:off x="1371600" y="3352800"/>
            <a:ext cx="2274982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Ctr="1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Arial" charset="0"/>
              </a:rPr>
              <a:t>before normalization</a:t>
            </a:r>
          </a:p>
        </p:txBody>
      </p:sp>
      <p:sp>
        <p:nvSpPr>
          <p:cNvPr id="37895" name="Text Box 7"/>
          <p:cNvSpPr txBox="1">
            <a:spLocks noChangeArrowheads="1"/>
          </p:cNvSpPr>
          <p:nvPr/>
        </p:nvSpPr>
        <p:spPr bwMode="auto">
          <a:xfrm>
            <a:off x="4800600" y="3352800"/>
            <a:ext cx="2082621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Ctr="1">
            <a:spAutoFit/>
          </a:bodyPr>
          <a:lstStyle/>
          <a:p>
            <a:r>
              <a:rPr lang="en-US">
                <a:solidFill>
                  <a:schemeClr val="bg1"/>
                </a:solidFill>
                <a:latin typeface="Arial" charset="0"/>
              </a:rPr>
              <a:t>after normalization</a:t>
            </a:r>
          </a:p>
        </p:txBody>
      </p:sp>
      <p:sp>
        <p:nvSpPr>
          <p:cNvPr id="37896" name="Text Box 8"/>
          <p:cNvSpPr txBox="1">
            <a:spLocks noChangeArrowheads="1"/>
          </p:cNvSpPr>
          <p:nvPr/>
        </p:nvSpPr>
        <p:spPr bwMode="auto">
          <a:xfrm>
            <a:off x="1684724" y="4037013"/>
            <a:ext cx="5173276" cy="175432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Ctr="1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Arial" charset="0"/>
              </a:rPr>
              <a:t>Normalization is part of viewing (pre clipping)</a:t>
            </a:r>
          </a:p>
          <a:p>
            <a:r>
              <a:rPr lang="en-US" dirty="0">
                <a:solidFill>
                  <a:schemeClr val="bg1"/>
                </a:solidFill>
                <a:latin typeface="Arial" charset="0"/>
              </a:rPr>
              <a:t>but after normalization, we clip against sides of</a:t>
            </a:r>
          </a:p>
          <a:p>
            <a:r>
              <a:rPr lang="en-US" dirty="0">
                <a:solidFill>
                  <a:schemeClr val="bg1"/>
                </a:solidFill>
                <a:latin typeface="Arial" charset="0"/>
              </a:rPr>
              <a:t>right parallelepiped</a:t>
            </a:r>
          </a:p>
          <a:p>
            <a:endParaRPr lang="en-US" dirty="0">
              <a:solidFill>
                <a:schemeClr val="bg1"/>
              </a:solidFill>
              <a:latin typeface="Arial" charset="0"/>
            </a:endParaRPr>
          </a:p>
          <a:p>
            <a:r>
              <a:rPr lang="en-US" dirty="0">
                <a:solidFill>
                  <a:schemeClr val="bg1"/>
                </a:solidFill>
                <a:latin typeface="Arial" charset="0"/>
              </a:rPr>
              <a:t>Typical intersection calculation now requires only</a:t>
            </a:r>
          </a:p>
          <a:p>
            <a:r>
              <a:rPr lang="en-US" dirty="0">
                <a:solidFill>
                  <a:schemeClr val="bg1"/>
                </a:solidFill>
                <a:latin typeface="Arial" charset="0"/>
              </a:rPr>
              <a:t>a floating point subtraction, e.g. is </a:t>
            </a:r>
            <a:r>
              <a:rPr lang="en-US" dirty="0">
                <a:solidFill>
                  <a:schemeClr val="bg1"/>
                </a:solidFill>
              </a:rPr>
              <a:t>x &gt; </a:t>
            </a:r>
            <a:r>
              <a:rPr lang="en-US" dirty="0" err="1">
                <a:solidFill>
                  <a:schemeClr val="bg1"/>
                </a:solidFill>
              </a:rPr>
              <a:t>x</a:t>
            </a:r>
            <a:r>
              <a:rPr lang="en-US" baseline="-25000" dirty="0" err="1">
                <a:solidFill>
                  <a:schemeClr val="bg1"/>
                </a:solidFill>
              </a:rPr>
              <a:t>max</a:t>
            </a:r>
            <a:r>
              <a:rPr lang="en-US" dirty="0">
                <a:solidFill>
                  <a:schemeClr val="bg1"/>
                </a:solidFill>
                <a:latin typeface="Arial" charset="0"/>
              </a:rPr>
              <a:t> ?</a:t>
            </a:r>
          </a:p>
        </p:txBody>
      </p:sp>
      <p:sp>
        <p:nvSpPr>
          <p:cNvPr id="37897" name="Text Box 9"/>
          <p:cNvSpPr txBox="1">
            <a:spLocks noChangeArrowheads="1"/>
          </p:cNvSpPr>
          <p:nvPr/>
        </p:nvSpPr>
        <p:spPr bwMode="auto">
          <a:xfrm>
            <a:off x="3505200" y="1600200"/>
            <a:ext cx="1031051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Ctr="1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Arial" charset="0"/>
              </a:rPr>
              <a:t>top view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608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Overview</a:t>
            </a:r>
          </a:p>
        </p:txBody>
      </p:sp>
      <p:sp>
        <p:nvSpPr>
          <p:cNvPr id="17413" name="Rectangle 3"/>
          <p:cNvSpPr>
            <a:spLocks noGrp="1" noChangeArrowheads="1"/>
          </p:cNvSpPr>
          <p:nvPr>
            <p:ph idx="1"/>
          </p:nvPr>
        </p:nvSpPr>
        <p:spPr>
          <a:xfrm>
            <a:off x="1066800" y="1600200"/>
            <a:ext cx="7620000" cy="49530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dirty="0" smtClean="0"/>
              <a:t>At end of the geometric pipeline, vertices have been assembled into primitives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Must clip out primitives that are outside the view frustum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Algorithms based on representing primitives by lists of vertices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Must find which pixels can be affected by each primitive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Fragment generation</a:t>
            </a:r>
          </a:p>
          <a:p>
            <a:pPr lvl="1">
              <a:lnSpc>
                <a:spcPct val="90000"/>
              </a:lnSpc>
            </a:pPr>
            <a:r>
              <a:rPr lang="en-US" dirty="0" err="1" smtClean="0"/>
              <a:t>Rasterization</a:t>
            </a:r>
            <a:r>
              <a:rPr lang="en-US" dirty="0" smtClean="0"/>
              <a:t> or scan conversion</a:t>
            </a:r>
          </a:p>
          <a:p>
            <a:pPr>
              <a:lnSpc>
                <a:spcPct val="90000"/>
              </a:lnSpc>
            </a:pPr>
            <a:endParaRPr lang="en-US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Required Tasks</a:t>
            </a:r>
          </a:p>
        </p:txBody>
      </p:sp>
      <p:sp>
        <p:nvSpPr>
          <p:cNvPr id="1843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Clipping</a:t>
            </a:r>
          </a:p>
          <a:p>
            <a:r>
              <a:rPr lang="en-US" smtClean="0"/>
              <a:t>Rasterization or scan conversion</a:t>
            </a:r>
          </a:p>
          <a:p>
            <a:r>
              <a:rPr lang="en-US" smtClean="0"/>
              <a:t>Transformations</a:t>
            </a:r>
          </a:p>
          <a:p>
            <a:r>
              <a:rPr lang="en-US" smtClean="0"/>
              <a:t>Some tasks deferred until fragement processing </a:t>
            </a:r>
          </a:p>
          <a:p>
            <a:pPr lvl="1"/>
            <a:r>
              <a:rPr lang="en-US" smtClean="0"/>
              <a:t>Hidden surface removal </a:t>
            </a:r>
          </a:p>
          <a:p>
            <a:pPr lvl="1"/>
            <a:r>
              <a:rPr lang="en-US" smtClean="0"/>
              <a:t>Antialiasing</a:t>
            </a:r>
          </a:p>
        </p:txBody>
      </p:sp>
      <p:pic>
        <p:nvPicPr>
          <p:cNvPr id="18438" name="Picture 5" descr="an07f0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5478462"/>
            <a:ext cx="8763000" cy="693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300" smtClean="0"/>
              <a:t>Rasterization Meta Algorithms</a:t>
            </a:r>
          </a:p>
        </p:txBody>
      </p:sp>
      <p:sp>
        <p:nvSpPr>
          <p:cNvPr id="19461" name="Rectangle 3"/>
          <p:cNvSpPr>
            <a:spLocks noGrp="1" noChangeArrowheads="1"/>
          </p:cNvSpPr>
          <p:nvPr>
            <p:ph idx="1"/>
          </p:nvPr>
        </p:nvSpPr>
        <p:spPr>
          <a:xfrm>
            <a:off x="1066800" y="1600200"/>
            <a:ext cx="7620000" cy="48768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dirty="0" smtClean="0"/>
              <a:t>Consider two approaches to rendering a scene with opaque objects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For every pixel, determine which object that projects on the pixel is closest to the viewer and compute the shade of this pixel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Ray tracing paradigm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For every object, determine which pixels it covers and shade these pixels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Pipeline approach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Must keep track of depths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Clipping</a:t>
            </a:r>
          </a:p>
        </p:txBody>
      </p:sp>
      <p:sp>
        <p:nvSpPr>
          <p:cNvPr id="20485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700" smtClean="0"/>
              <a:t>2D against clipping window</a:t>
            </a:r>
          </a:p>
          <a:p>
            <a:pPr>
              <a:lnSpc>
                <a:spcPct val="90000"/>
              </a:lnSpc>
            </a:pPr>
            <a:r>
              <a:rPr lang="en-US" sz="2700" smtClean="0"/>
              <a:t>3D against clipping volume</a:t>
            </a:r>
          </a:p>
          <a:p>
            <a:pPr>
              <a:lnSpc>
                <a:spcPct val="90000"/>
              </a:lnSpc>
            </a:pPr>
            <a:r>
              <a:rPr lang="en-US" sz="2700" smtClean="0"/>
              <a:t>Easy for line segments polygons</a:t>
            </a:r>
          </a:p>
          <a:p>
            <a:pPr>
              <a:lnSpc>
                <a:spcPct val="90000"/>
              </a:lnSpc>
            </a:pPr>
            <a:r>
              <a:rPr lang="en-US" sz="2700" smtClean="0"/>
              <a:t>Hard for curves and text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Convert to lines and polygons first</a:t>
            </a:r>
          </a:p>
        </p:txBody>
      </p:sp>
      <p:sp>
        <p:nvSpPr>
          <p:cNvPr id="20486" name="Rectangle 1043"/>
          <p:cNvSpPr>
            <a:spLocks noChangeArrowheads="1"/>
          </p:cNvSpPr>
          <p:nvPr/>
        </p:nvSpPr>
        <p:spPr bwMode="auto">
          <a:xfrm>
            <a:off x="7543800" y="3962400"/>
            <a:ext cx="381000" cy="19812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20487" name="Picture 1047" descr="C:\BOOK\OpenGL\Paul Final\jpeg_new\AN08F21.jpg"/>
          <p:cNvPicPr>
            <a:picLocks noChangeAspect="1" noChangeArrowheads="1"/>
          </p:cNvPicPr>
          <p:nvPr/>
        </p:nvPicPr>
        <p:blipFill>
          <a:blip r:embed="rId2" cstate="print"/>
          <a:srcRect b="17513"/>
          <a:stretch>
            <a:fillRect/>
          </a:stretch>
        </p:blipFill>
        <p:spPr bwMode="auto">
          <a:xfrm>
            <a:off x="1143000" y="3962400"/>
            <a:ext cx="6477000" cy="197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Clipping 2D Line Segments</a:t>
            </a:r>
          </a:p>
        </p:txBody>
      </p:sp>
      <p:sp>
        <p:nvSpPr>
          <p:cNvPr id="2150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Brute force approach: compute intersections with all sides of clipping window</a:t>
            </a:r>
          </a:p>
          <a:p>
            <a:pPr lvl="1"/>
            <a:r>
              <a:rPr lang="en-US" smtClean="0"/>
              <a:t>Inefficient: one division per intersection</a:t>
            </a:r>
          </a:p>
        </p:txBody>
      </p:sp>
      <p:pic>
        <p:nvPicPr>
          <p:cNvPr id="21510" name="Picture 4" descr="C:\BOOK\OpenGL\Paul Final\jpeg_new\AN08F0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3810000"/>
            <a:ext cx="4862513" cy="2036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Cohen-Sutherland Algorithm</a:t>
            </a:r>
          </a:p>
        </p:txBody>
      </p:sp>
      <p:sp>
        <p:nvSpPr>
          <p:cNvPr id="2253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Idea: eliminate as many cases as possible without computing intersections</a:t>
            </a:r>
          </a:p>
          <a:p>
            <a:r>
              <a:rPr lang="en-US" dirty="0" smtClean="0"/>
              <a:t>Start with four lines that determine the sides of the clipping window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22534" name="Line 4"/>
          <p:cNvSpPr>
            <a:spLocks noChangeShapeType="1"/>
          </p:cNvSpPr>
          <p:nvPr/>
        </p:nvSpPr>
        <p:spPr bwMode="auto">
          <a:xfrm>
            <a:off x="1752600" y="4953000"/>
            <a:ext cx="4038600" cy="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 type="none" w="sm" len="sm"/>
            <a:tailEnd type="none" w="sm" len="sm"/>
          </a:ln>
        </p:spPr>
        <p:txBody>
          <a:bodyPr anchor="ctr" anchorCtr="1"/>
          <a:lstStyle/>
          <a:p>
            <a:endParaRPr lang="en-US"/>
          </a:p>
        </p:txBody>
      </p:sp>
      <p:sp>
        <p:nvSpPr>
          <p:cNvPr id="22535" name="Line 5"/>
          <p:cNvSpPr>
            <a:spLocks noChangeShapeType="1"/>
          </p:cNvSpPr>
          <p:nvPr/>
        </p:nvSpPr>
        <p:spPr bwMode="auto">
          <a:xfrm>
            <a:off x="4953000" y="4495800"/>
            <a:ext cx="0" cy="213360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 type="none" w="sm" len="sm"/>
            <a:tailEnd type="none" w="sm" len="sm"/>
          </a:ln>
        </p:spPr>
        <p:txBody>
          <a:bodyPr anchor="ctr" anchorCtr="1"/>
          <a:lstStyle/>
          <a:p>
            <a:endParaRPr lang="en-US"/>
          </a:p>
        </p:txBody>
      </p:sp>
      <p:sp>
        <p:nvSpPr>
          <p:cNvPr id="22536" name="Line 6"/>
          <p:cNvSpPr>
            <a:spLocks noChangeShapeType="1"/>
          </p:cNvSpPr>
          <p:nvPr/>
        </p:nvSpPr>
        <p:spPr bwMode="auto">
          <a:xfrm>
            <a:off x="2590800" y="4343400"/>
            <a:ext cx="0" cy="236220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 type="none" w="sm" len="sm"/>
            <a:tailEnd type="none" w="sm" len="sm"/>
          </a:ln>
        </p:spPr>
        <p:txBody>
          <a:bodyPr anchor="ctr" anchorCtr="1"/>
          <a:lstStyle/>
          <a:p>
            <a:endParaRPr lang="en-US"/>
          </a:p>
        </p:txBody>
      </p:sp>
      <p:sp>
        <p:nvSpPr>
          <p:cNvPr id="22537" name="Line 7"/>
          <p:cNvSpPr>
            <a:spLocks noChangeShapeType="1"/>
          </p:cNvSpPr>
          <p:nvPr/>
        </p:nvSpPr>
        <p:spPr bwMode="auto">
          <a:xfrm>
            <a:off x="1524000" y="6019800"/>
            <a:ext cx="4038600" cy="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 type="none" w="sm" len="sm"/>
            <a:tailEnd type="none" w="sm" len="sm"/>
          </a:ln>
        </p:spPr>
        <p:txBody>
          <a:bodyPr anchor="ctr" anchorCtr="1"/>
          <a:lstStyle/>
          <a:p>
            <a:endParaRPr lang="en-US"/>
          </a:p>
        </p:txBody>
      </p:sp>
      <p:sp>
        <p:nvSpPr>
          <p:cNvPr id="22538" name="Text Box 8"/>
          <p:cNvSpPr txBox="1">
            <a:spLocks noChangeArrowheads="1"/>
          </p:cNvSpPr>
          <p:nvPr/>
        </p:nvSpPr>
        <p:spPr bwMode="auto">
          <a:xfrm>
            <a:off x="5105400" y="5257800"/>
            <a:ext cx="968535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Ctr="1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x = </a:t>
            </a:r>
            <a:r>
              <a:rPr lang="en-US" dirty="0" err="1">
                <a:solidFill>
                  <a:schemeClr val="bg1"/>
                </a:solidFill>
              </a:rPr>
              <a:t>x</a:t>
            </a:r>
            <a:r>
              <a:rPr lang="en-US" baseline="-25000" dirty="0" err="1">
                <a:solidFill>
                  <a:schemeClr val="bg1"/>
                </a:solidFill>
              </a:rPr>
              <a:t>max</a:t>
            </a:r>
            <a:endParaRPr lang="en-US" baseline="-25000" dirty="0">
              <a:solidFill>
                <a:schemeClr val="bg1"/>
              </a:solidFill>
            </a:endParaRPr>
          </a:p>
        </p:txBody>
      </p:sp>
      <p:sp>
        <p:nvSpPr>
          <p:cNvPr id="22539" name="Text Box 9"/>
          <p:cNvSpPr txBox="1">
            <a:spLocks noChangeArrowheads="1"/>
          </p:cNvSpPr>
          <p:nvPr/>
        </p:nvSpPr>
        <p:spPr bwMode="auto">
          <a:xfrm>
            <a:off x="1311275" y="5257800"/>
            <a:ext cx="925253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Ctr="1">
            <a:spAutoFit/>
          </a:bodyPr>
          <a:lstStyle/>
          <a:p>
            <a:r>
              <a:rPr lang="en-US">
                <a:solidFill>
                  <a:schemeClr val="bg1"/>
                </a:solidFill>
              </a:rPr>
              <a:t>x = x</a:t>
            </a:r>
            <a:r>
              <a:rPr lang="en-US" baseline="-25000">
                <a:solidFill>
                  <a:schemeClr val="bg1"/>
                </a:solidFill>
              </a:rPr>
              <a:t>min</a:t>
            </a:r>
          </a:p>
        </p:txBody>
      </p:sp>
      <p:sp>
        <p:nvSpPr>
          <p:cNvPr id="22540" name="Text Box 10"/>
          <p:cNvSpPr txBox="1">
            <a:spLocks noChangeArrowheads="1"/>
          </p:cNvSpPr>
          <p:nvPr/>
        </p:nvSpPr>
        <p:spPr bwMode="auto">
          <a:xfrm>
            <a:off x="3124200" y="4343400"/>
            <a:ext cx="968535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Ctr="1">
            <a:spAutoFit/>
          </a:bodyPr>
          <a:lstStyle/>
          <a:p>
            <a:r>
              <a:rPr lang="en-US">
                <a:solidFill>
                  <a:schemeClr val="bg1"/>
                </a:solidFill>
              </a:rPr>
              <a:t>y = y</a:t>
            </a:r>
            <a:r>
              <a:rPr lang="en-US" baseline="-25000">
                <a:solidFill>
                  <a:schemeClr val="bg1"/>
                </a:solidFill>
              </a:rPr>
              <a:t>max</a:t>
            </a:r>
          </a:p>
        </p:txBody>
      </p:sp>
      <p:sp>
        <p:nvSpPr>
          <p:cNvPr id="22541" name="Text Box 11"/>
          <p:cNvSpPr txBox="1">
            <a:spLocks noChangeArrowheads="1"/>
          </p:cNvSpPr>
          <p:nvPr/>
        </p:nvSpPr>
        <p:spPr bwMode="auto">
          <a:xfrm>
            <a:off x="3200400" y="6172200"/>
            <a:ext cx="925253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Ctr="1">
            <a:spAutoFit/>
          </a:bodyPr>
          <a:lstStyle/>
          <a:p>
            <a:r>
              <a:rPr lang="en-US">
                <a:solidFill>
                  <a:schemeClr val="bg1"/>
                </a:solidFill>
              </a:rPr>
              <a:t>y = y</a:t>
            </a:r>
            <a:r>
              <a:rPr lang="en-US" baseline="-25000">
                <a:solidFill>
                  <a:schemeClr val="bg1"/>
                </a:solidFill>
              </a:rPr>
              <a:t>min</a:t>
            </a:r>
          </a:p>
        </p:txBody>
      </p:sp>
      <p:sp>
        <p:nvSpPr>
          <p:cNvPr id="22542" name="Line 12"/>
          <p:cNvSpPr>
            <a:spLocks noChangeShapeType="1"/>
          </p:cNvSpPr>
          <p:nvPr/>
        </p:nvSpPr>
        <p:spPr bwMode="auto">
          <a:xfrm flipV="1">
            <a:off x="3581400" y="4572000"/>
            <a:ext cx="914400" cy="914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none" w="sm" len="sm"/>
          </a:ln>
        </p:spPr>
        <p:txBody>
          <a:bodyPr anchor="ctr" anchorCtr="1"/>
          <a:lstStyle/>
          <a:p>
            <a:endParaRPr lang="en-US"/>
          </a:p>
        </p:txBody>
      </p:sp>
      <p:sp>
        <p:nvSpPr>
          <p:cNvPr id="22543" name="Oval 13"/>
          <p:cNvSpPr>
            <a:spLocks noChangeArrowheads="1"/>
          </p:cNvSpPr>
          <p:nvPr/>
        </p:nvSpPr>
        <p:spPr bwMode="auto">
          <a:xfrm>
            <a:off x="4419600" y="4495800"/>
            <a:ext cx="152400" cy="1524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44" name="Oval 15"/>
          <p:cNvSpPr>
            <a:spLocks noChangeArrowheads="1"/>
          </p:cNvSpPr>
          <p:nvPr/>
        </p:nvSpPr>
        <p:spPr bwMode="auto">
          <a:xfrm>
            <a:off x="3505200" y="5410200"/>
            <a:ext cx="152400" cy="1524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Cases</a:t>
            </a:r>
          </a:p>
        </p:txBody>
      </p:sp>
      <p:sp>
        <p:nvSpPr>
          <p:cNvPr id="2355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700" dirty="0" smtClean="0"/>
              <a:t>Case 1: both endpoints of line segment inside all four lines</a:t>
            </a:r>
          </a:p>
          <a:p>
            <a:pPr lvl="1"/>
            <a:r>
              <a:rPr lang="en-US" sz="2200" dirty="0" smtClean="0"/>
              <a:t>Draw (accept) line segment as is</a:t>
            </a:r>
          </a:p>
          <a:p>
            <a:pPr lvl="1"/>
            <a:endParaRPr lang="en-US" sz="2200" dirty="0" smtClean="0"/>
          </a:p>
          <a:p>
            <a:pPr lvl="1"/>
            <a:endParaRPr lang="en-US" sz="2200" dirty="0" smtClean="0"/>
          </a:p>
          <a:p>
            <a:pPr lvl="1"/>
            <a:endParaRPr lang="en-US" sz="2200" dirty="0" smtClean="0"/>
          </a:p>
          <a:p>
            <a:pPr lvl="1"/>
            <a:endParaRPr lang="en-US" sz="2200" dirty="0" smtClean="0"/>
          </a:p>
          <a:p>
            <a:pPr lvl="1"/>
            <a:endParaRPr lang="en-US" sz="2200" dirty="0" smtClean="0"/>
          </a:p>
          <a:p>
            <a:r>
              <a:rPr lang="en-US" sz="2700" dirty="0" smtClean="0"/>
              <a:t>Case 2: both endpoints outside all lines and on same side of a line</a:t>
            </a:r>
          </a:p>
          <a:p>
            <a:pPr lvl="1"/>
            <a:r>
              <a:rPr lang="en-US" sz="2200" dirty="0" smtClean="0"/>
              <a:t>Discard (reject) the line segment</a:t>
            </a:r>
          </a:p>
          <a:p>
            <a:pPr lvl="1"/>
            <a:endParaRPr lang="en-US" sz="2200" dirty="0" smtClean="0"/>
          </a:p>
          <a:p>
            <a:endParaRPr lang="en-US" sz="2700" dirty="0" smtClean="0"/>
          </a:p>
        </p:txBody>
      </p:sp>
      <p:sp>
        <p:nvSpPr>
          <p:cNvPr id="23558" name="Line 4"/>
          <p:cNvSpPr>
            <a:spLocks noChangeShapeType="1"/>
          </p:cNvSpPr>
          <p:nvPr/>
        </p:nvSpPr>
        <p:spPr bwMode="auto">
          <a:xfrm>
            <a:off x="2519363" y="3482975"/>
            <a:ext cx="3338512" cy="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 type="none" w="sm" len="sm"/>
            <a:tailEnd type="none" w="sm" len="sm"/>
          </a:ln>
        </p:spPr>
        <p:txBody>
          <a:bodyPr anchor="ctr" anchorCtr="1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3559" name="Line 5"/>
          <p:cNvSpPr>
            <a:spLocks noChangeShapeType="1"/>
          </p:cNvSpPr>
          <p:nvPr/>
        </p:nvSpPr>
        <p:spPr bwMode="auto">
          <a:xfrm>
            <a:off x="5165725" y="3100388"/>
            <a:ext cx="0" cy="1789112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 type="none" w="sm" len="sm"/>
            <a:tailEnd type="none" w="sm" len="sm"/>
          </a:ln>
        </p:spPr>
        <p:txBody>
          <a:bodyPr anchor="ctr" anchorCtr="1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3560" name="Line 6"/>
          <p:cNvSpPr>
            <a:spLocks noChangeShapeType="1"/>
          </p:cNvSpPr>
          <p:nvPr/>
        </p:nvSpPr>
        <p:spPr bwMode="auto">
          <a:xfrm>
            <a:off x="3213100" y="2971800"/>
            <a:ext cx="0" cy="198120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 type="none" w="sm" len="sm"/>
            <a:tailEnd type="none" w="sm" len="sm"/>
          </a:ln>
        </p:spPr>
        <p:txBody>
          <a:bodyPr anchor="ctr" anchorCtr="1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3561" name="Line 7"/>
          <p:cNvSpPr>
            <a:spLocks noChangeShapeType="1"/>
          </p:cNvSpPr>
          <p:nvPr/>
        </p:nvSpPr>
        <p:spPr bwMode="auto">
          <a:xfrm>
            <a:off x="2330450" y="4378325"/>
            <a:ext cx="3338513" cy="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 type="none" w="sm" len="sm"/>
            <a:tailEnd type="none" w="sm" len="sm"/>
          </a:ln>
        </p:spPr>
        <p:txBody>
          <a:bodyPr anchor="ctr" anchorCtr="1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3562" name="Text Box 8"/>
          <p:cNvSpPr txBox="1">
            <a:spLocks noChangeArrowheads="1"/>
          </p:cNvSpPr>
          <p:nvPr/>
        </p:nvSpPr>
        <p:spPr bwMode="auto">
          <a:xfrm>
            <a:off x="5191125" y="3738563"/>
            <a:ext cx="968535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Ctr="1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x = </a:t>
            </a:r>
            <a:r>
              <a:rPr lang="en-US" dirty="0" err="1">
                <a:solidFill>
                  <a:schemeClr val="bg1"/>
                </a:solidFill>
              </a:rPr>
              <a:t>x</a:t>
            </a:r>
            <a:r>
              <a:rPr lang="en-US" baseline="-25000" dirty="0" err="1">
                <a:solidFill>
                  <a:schemeClr val="bg1"/>
                </a:solidFill>
              </a:rPr>
              <a:t>max</a:t>
            </a:r>
            <a:endParaRPr lang="en-US" baseline="-25000" dirty="0">
              <a:solidFill>
                <a:schemeClr val="bg1"/>
              </a:solidFill>
            </a:endParaRPr>
          </a:p>
        </p:txBody>
      </p:sp>
      <p:sp>
        <p:nvSpPr>
          <p:cNvPr id="23563" name="Text Box 9"/>
          <p:cNvSpPr txBox="1">
            <a:spLocks noChangeArrowheads="1"/>
          </p:cNvSpPr>
          <p:nvPr/>
        </p:nvSpPr>
        <p:spPr bwMode="auto">
          <a:xfrm>
            <a:off x="2057400" y="3738563"/>
            <a:ext cx="925253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Ctr="1">
            <a:spAutoFit/>
          </a:bodyPr>
          <a:lstStyle/>
          <a:p>
            <a:r>
              <a:rPr lang="en-US">
                <a:solidFill>
                  <a:schemeClr val="bg1"/>
                </a:solidFill>
              </a:rPr>
              <a:t>x = x</a:t>
            </a:r>
            <a:r>
              <a:rPr lang="en-US" baseline="-25000">
                <a:solidFill>
                  <a:schemeClr val="bg1"/>
                </a:solidFill>
              </a:rPr>
              <a:t>min</a:t>
            </a:r>
          </a:p>
        </p:txBody>
      </p:sp>
      <p:sp>
        <p:nvSpPr>
          <p:cNvPr id="23564" name="Text Box 10"/>
          <p:cNvSpPr txBox="1">
            <a:spLocks noChangeArrowheads="1"/>
          </p:cNvSpPr>
          <p:nvPr/>
        </p:nvSpPr>
        <p:spPr bwMode="auto">
          <a:xfrm>
            <a:off x="3554413" y="2971800"/>
            <a:ext cx="968535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Ctr="1">
            <a:spAutoFit/>
          </a:bodyPr>
          <a:lstStyle/>
          <a:p>
            <a:r>
              <a:rPr lang="en-US">
                <a:solidFill>
                  <a:schemeClr val="bg1"/>
                </a:solidFill>
              </a:rPr>
              <a:t>y = y</a:t>
            </a:r>
            <a:r>
              <a:rPr lang="en-US" baseline="-25000">
                <a:solidFill>
                  <a:schemeClr val="bg1"/>
                </a:solidFill>
              </a:rPr>
              <a:t>max</a:t>
            </a:r>
          </a:p>
        </p:txBody>
      </p:sp>
      <p:sp>
        <p:nvSpPr>
          <p:cNvPr id="23565" name="Text Box 11"/>
          <p:cNvSpPr txBox="1">
            <a:spLocks noChangeArrowheads="1"/>
          </p:cNvSpPr>
          <p:nvPr/>
        </p:nvSpPr>
        <p:spPr bwMode="auto">
          <a:xfrm>
            <a:off x="3619500" y="4505325"/>
            <a:ext cx="925253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Ctr="1">
            <a:spAutoFit/>
          </a:bodyPr>
          <a:lstStyle/>
          <a:p>
            <a:r>
              <a:rPr lang="en-US">
                <a:solidFill>
                  <a:schemeClr val="bg1"/>
                </a:solidFill>
              </a:rPr>
              <a:t>y = y</a:t>
            </a:r>
            <a:r>
              <a:rPr lang="en-US" baseline="-25000">
                <a:solidFill>
                  <a:schemeClr val="bg1"/>
                </a:solidFill>
              </a:rPr>
              <a:t>min</a:t>
            </a:r>
          </a:p>
        </p:txBody>
      </p:sp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3429000" y="3581400"/>
            <a:ext cx="685800" cy="741363"/>
            <a:chOff x="2500" y="1953"/>
            <a:chExt cx="555" cy="563"/>
          </a:xfrm>
        </p:grpSpPr>
        <p:sp>
          <p:nvSpPr>
            <p:cNvPr id="23571" name="Line 12"/>
            <p:cNvSpPr>
              <a:spLocks noChangeShapeType="1"/>
            </p:cNvSpPr>
            <p:nvPr/>
          </p:nvSpPr>
          <p:spPr bwMode="auto">
            <a:xfrm flipV="1">
              <a:off x="2540" y="1993"/>
              <a:ext cx="476" cy="483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 type="none" w="sm" len="sm"/>
              <a:tailEnd type="none" w="sm" len="sm"/>
            </a:ln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23572" name="Oval 13"/>
            <p:cNvSpPr>
              <a:spLocks noChangeArrowheads="1"/>
            </p:cNvSpPr>
            <p:nvPr/>
          </p:nvSpPr>
          <p:spPr bwMode="auto">
            <a:xfrm>
              <a:off x="2976" y="1953"/>
              <a:ext cx="79" cy="8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73" name="Oval 14"/>
            <p:cNvSpPr>
              <a:spLocks noChangeArrowheads="1"/>
            </p:cNvSpPr>
            <p:nvPr/>
          </p:nvSpPr>
          <p:spPr bwMode="auto">
            <a:xfrm>
              <a:off x="2500" y="2436"/>
              <a:ext cx="79" cy="8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17"/>
          <p:cNvGrpSpPr>
            <a:grpSpLocks/>
          </p:cNvGrpSpPr>
          <p:nvPr/>
        </p:nvGrpSpPr>
        <p:grpSpPr bwMode="auto">
          <a:xfrm>
            <a:off x="6705600" y="3200400"/>
            <a:ext cx="881063" cy="893763"/>
            <a:chOff x="2500" y="1953"/>
            <a:chExt cx="555" cy="563"/>
          </a:xfrm>
        </p:grpSpPr>
        <p:sp>
          <p:nvSpPr>
            <p:cNvPr id="23568" name="Line 18"/>
            <p:cNvSpPr>
              <a:spLocks noChangeShapeType="1"/>
            </p:cNvSpPr>
            <p:nvPr/>
          </p:nvSpPr>
          <p:spPr bwMode="auto">
            <a:xfrm flipV="1">
              <a:off x="2540" y="1993"/>
              <a:ext cx="476" cy="483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 type="none" w="sm" len="sm"/>
              <a:tailEnd type="none" w="sm" len="sm"/>
            </a:ln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23569" name="Oval 19"/>
            <p:cNvSpPr>
              <a:spLocks noChangeArrowheads="1"/>
            </p:cNvSpPr>
            <p:nvPr/>
          </p:nvSpPr>
          <p:spPr bwMode="auto">
            <a:xfrm>
              <a:off x="2976" y="1953"/>
              <a:ext cx="79" cy="8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70" name="Oval 20"/>
            <p:cNvSpPr>
              <a:spLocks noChangeArrowheads="1"/>
            </p:cNvSpPr>
            <p:nvPr/>
          </p:nvSpPr>
          <p:spPr bwMode="auto">
            <a:xfrm>
              <a:off x="2500" y="2436"/>
              <a:ext cx="79" cy="8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468</TotalTime>
  <Words>814</Words>
  <Application>Microsoft Office PowerPoint</Application>
  <PresentationFormat>On-screen Show (4:3)</PresentationFormat>
  <Paragraphs>145</Paragraphs>
  <Slides>24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0" baseType="lpstr">
      <vt:lpstr>Arial</vt:lpstr>
      <vt:lpstr>Calibri</vt:lpstr>
      <vt:lpstr>Symbol</vt:lpstr>
      <vt:lpstr>Times New Roman</vt:lpstr>
      <vt:lpstr>Default Design</vt:lpstr>
      <vt:lpstr>Equation</vt:lpstr>
      <vt:lpstr>CS 480/680</vt:lpstr>
      <vt:lpstr>Objectives</vt:lpstr>
      <vt:lpstr>Overview</vt:lpstr>
      <vt:lpstr>Required Tasks</vt:lpstr>
      <vt:lpstr>Rasterization Meta Algorithms</vt:lpstr>
      <vt:lpstr>Clipping</vt:lpstr>
      <vt:lpstr>Clipping 2D Line Segments</vt:lpstr>
      <vt:lpstr>Cohen-Sutherland Algorithm</vt:lpstr>
      <vt:lpstr>The Cases</vt:lpstr>
      <vt:lpstr>The Cases</vt:lpstr>
      <vt:lpstr>Defining Outcodes</vt:lpstr>
      <vt:lpstr>Using Outcodes</vt:lpstr>
      <vt:lpstr>Using Outcodes</vt:lpstr>
      <vt:lpstr>Using Outcodes</vt:lpstr>
      <vt:lpstr>Using Outcodes</vt:lpstr>
      <vt:lpstr>Efficiency</vt:lpstr>
      <vt:lpstr>Cohen Sutherland in 3D</vt:lpstr>
      <vt:lpstr>Liang-Barsky Clipping</vt:lpstr>
      <vt:lpstr>Liang-Barsky Clipping</vt:lpstr>
      <vt:lpstr>Advantages</vt:lpstr>
      <vt:lpstr>Clipping and Normalization</vt:lpstr>
      <vt:lpstr>Plane-Line Intersections</vt:lpstr>
      <vt:lpstr>Normalized Form</vt:lpstr>
      <vt:lpstr>PowerPoint Presentation</vt:lpstr>
    </vt:vector>
  </TitlesOfParts>
  <Manager>David</Manager>
  <Company>Presentationfx.com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Four Blocks</dc:title>
  <dc:subject>Business</dc:subject>
  <dc:creator>Presentationfx.com</dc:creator>
  <cp:keywords>Blocks, Four, Colors</cp:keywords>
  <dc:description>This presentation template is copyright 2008 and may not be redistributed. Any attempt to redistribute will be enforced to the maximum extent under law.</dc:description>
  <cp:lastModifiedBy>Fred Harris</cp:lastModifiedBy>
  <cp:revision>67</cp:revision>
  <dcterms:created xsi:type="dcterms:W3CDTF">2008-04-10T18:13:29Z</dcterms:created>
  <dcterms:modified xsi:type="dcterms:W3CDTF">2015-11-04T16:39:11Z</dcterms:modified>
  <cp:category>Business</cp:category>
</cp:coreProperties>
</file>