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29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B2EA1A9-7AA5-4F30-ACC9-1EF01C8231B5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DDFC988-790B-45B3-8358-CC46678B2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15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ED385B8-68A3-474A-B79D-949616F0331E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5E988E2-3CF9-4BC9-AE89-3EBF741CC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9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ABF28-E430-4018-88EB-2505D6216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9CBE9-A66B-49BF-A4FD-CF4AFB18F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5AEA6-0370-4E54-9DDD-5B94E1E49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4C4EE-77C9-426D-9218-8C3A99325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395FA-A542-42A0-B7AA-A0BDB472E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039B8-5E5B-4144-A32C-97370EF26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C8FC-180A-4FB2-A8B5-7F0598C6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1A86-C417-4D5D-AADB-19D33BC8C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A81B-7A1A-473B-9630-5B6F67756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25CB-3B36-4D7D-A5B0-B6BCD9367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B5888-E207-454D-A605-A372041FB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962B4DC9-119D-4342-AC3F-DEE26DD2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Shading in OpenGL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Cases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Case 3: One endpoint inside, one outside</a:t>
            </a:r>
          </a:p>
          <a:p>
            <a:pPr lvl="1"/>
            <a:r>
              <a:rPr lang="en-US" smtClean="0"/>
              <a:t>Must do at least one intersection</a:t>
            </a:r>
          </a:p>
          <a:p>
            <a:r>
              <a:rPr lang="en-US" smtClean="0"/>
              <a:t>Case 4: Both outside</a:t>
            </a:r>
          </a:p>
          <a:p>
            <a:pPr lvl="1"/>
            <a:r>
              <a:rPr lang="en-US" smtClean="0"/>
              <a:t>May have part inside</a:t>
            </a:r>
          </a:p>
          <a:p>
            <a:pPr lvl="1"/>
            <a:r>
              <a:rPr lang="en-US" smtClean="0"/>
              <a:t>Must do at least one intersection</a:t>
            </a:r>
          </a:p>
        </p:txBody>
      </p:sp>
      <p:sp>
        <p:nvSpPr>
          <p:cNvPr id="24582" name="Line 4"/>
          <p:cNvSpPr>
            <a:spLocks noChangeShapeType="1"/>
          </p:cNvSpPr>
          <p:nvPr/>
        </p:nvSpPr>
        <p:spPr bwMode="auto">
          <a:xfrm>
            <a:off x="2062163" y="5387975"/>
            <a:ext cx="3338512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83" name="Line 5"/>
          <p:cNvSpPr>
            <a:spLocks noChangeShapeType="1"/>
          </p:cNvSpPr>
          <p:nvPr/>
        </p:nvSpPr>
        <p:spPr bwMode="auto">
          <a:xfrm>
            <a:off x="4708525" y="5005388"/>
            <a:ext cx="0" cy="178911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2755900" y="4876800"/>
            <a:ext cx="0" cy="1981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85" name="Line 7"/>
          <p:cNvSpPr>
            <a:spLocks noChangeShapeType="1"/>
          </p:cNvSpPr>
          <p:nvPr/>
        </p:nvSpPr>
        <p:spPr bwMode="auto">
          <a:xfrm>
            <a:off x="1873250" y="6283325"/>
            <a:ext cx="33385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86" name="Text Box 8"/>
          <p:cNvSpPr txBox="1">
            <a:spLocks noChangeArrowheads="1"/>
          </p:cNvSpPr>
          <p:nvPr/>
        </p:nvSpPr>
        <p:spPr bwMode="auto">
          <a:xfrm>
            <a:off x="4733925" y="5643563"/>
            <a:ext cx="968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=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max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1600200" y="5643563"/>
            <a:ext cx="92525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x = x</a:t>
            </a:r>
            <a:r>
              <a:rPr lang="en-US" baseline="-25000">
                <a:solidFill>
                  <a:schemeClr val="bg1"/>
                </a:solidFill>
              </a:rPr>
              <a:t>min</a:t>
            </a:r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3352800" y="4724400"/>
            <a:ext cx="968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y = y</a:t>
            </a:r>
            <a:r>
              <a:rPr lang="en-US" baseline="-25000">
                <a:solidFill>
                  <a:schemeClr val="bg1"/>
                </a:solidFill>
              </a:rPr>
              <a:t>max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10000" y="5105400"/>
            <a:ext cx="685800" cy="741363"/>
            <a:chOff x="2500" y="1953"/>
            <a:chExt cx="555" cy="563"/>
          </a:xfrm>
        </p:grpSpPr>
        <p:sp>
          <p:nvSpPr>
            <p:cNvPr id="24598" name="Line 12"/>
            <p:cNvSpPr>
              <a:spLocks noChangeShapeType="1"/>
            </p:cNvSpPr>
            <p:nvPr/>
          </p:nvSpPr>
          <p:spPr bwMode="auto">
            <a:xfrm flipV="1">
              <a:off x="2540" y="1993"/>
              <a:ext cx="476" cy="4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99" name="Oval 13"/>
            <p:cNvSpPr>
              <a:spLocks noChangeArrowheads="1"/>
            </p:cNvSpPr>
            <p:nvPr/>
          </p:nvSpPr>
          <p:spPr bwMode="auto">
            <a:xfrm>
              <a:off x="2976" y="1953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600" name="Oval 14"/>
            <p:cNvSpPr>
              <a:spLocks noChangeArrowheads="1"/>
            </p:cNvSpPr>
            <p:nvPr/>
          </p:nvSpPr>
          <p:spPr bwMode="auto">
            <a:xfrm>
              <a:off x="2500" y="2436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438400" y="4953000"/>
            <a:ext cx="881063" cy="893763"/>
            <a:chOff x="2500" y="1953"/>
            <a:chExt cx="555" cy="563"/>
          </a:xfrm>
        </p:grpSpPr>
        <p:sp>
          <p:nvSpPr>
            <p:cNvPr id="24595" name="Line 16"/>
            <p:cNvSpPr>
              <a:spLocks noChangeShapeType="1"/>
            </p:cNvSpPr>
            <p:nvPr/>
          </p:nvSpPr>
          <p:spPr bwMode="auto">
            <a:xfrm flipV="1">
              <a:off x="2540" y="1993"/>
              <a:ext cx="476" cy="4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96" name="Oval 17"/>
            <p:cNvSpPr>
              <a:spLocks noChangeArrowheads="1"/>
            </p:cNvSpPr>
            <p:nvPr/>
          </p:nvSpPr>
          <p:spPr bwMode="auto">
            <a:xfrm>
              <a:off x="2976" y="1953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97" name="Oval 18"/>
            <p:cNvSpPr>
              <a:spLocks noChangeArrowheads="1"/>
            </p:cNvSpPr>
            <p:nvPr/>
          </p:nvSpPr>
          <p:spPr bwMode="auto">
            <a:xfrm>
              <a:off x="2500" y="2436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981200" y="4648200"/>
            <a:ext cx="881063" cy="893763"/>
            <a:chOff x="2500" y="1953"/>
            <a:chExt cx="555" cy="563"/>
          </a:xfrm>
        </p:grpSpPr>
        <p:sp>
          <p:nvSpPr>
            <p:cNvPr id="24592" name="Line 20"/>
            <p:cNvSpPr>
              <a:spLocks noChangeShapeType="1"/>
            </p:cNvSpPr>
            <p:nvPr/>
          </p:nvSpPr>
          <p:spPr bwMode="auto">
            <a:xfrm flipV="1">
              <a:off x="2540" y="1993"/>
              <a:ext cx="476" cy="4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93" name="Oval 21"/>
            <p:cNvSpPr>
              <a:spLocks noChangeArrowheads="1"/>
            </p:cNvSpPr>
            <p:nvPr/>
          </p:nvSpPr>
          <p:spPr bwMode="auto">
            <a:xfrm>
              <a:off x="2976" y="1953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594" name="Oval 22"/>
            <p:cNvSpPr>
              <a:spLocks noChangeArrowheads="1"/>
            </p:cNvSpPr>
            <p:nvPr/>
          </p:nvSpPr>
          <p:spPr bwMode="auto">
            <a:xfrm>
              <a:off x="2500" y="2436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Outcodes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For each endpoint, define an outcode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Outcodes divide space into 9 regions</a:t>
            </a:r>
          </a:p>
          <a:p>
            <a:pPr>
              <a:lnSpc>
                <a:spcPct val="90000"/>
              </a:lnSpc>
            </a:pPr>
            <a:r>
              <a:rPr lang="en-US" smtClean="0"/>
              <a:t>Computation of outcode requires at most 4 subtractions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610737" y="2362200"/>
            <a:ext cx="103746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</a:t>
            </a:r>
            <a:r>
              <a:rPr lang="en-US" baseline="-25000">
                <a:solidFill>
                  <a:schemeClr val="bg1"/>
                </a:solidFill>
              </a:rPr>
              <a:t>0</a:t>
            </a:r>
            <a:r>
              <a:rPr lang="en-US">
                <a:solidFill>
                  <a:schemeClr val="bg1"/>
                </a:solidFill>
              </a:rPr>
              <a:t>b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  <a:r>
              <a:rPr lang="en-US">
                <a:solidFill>
                  <a:schemeClr val="bg1"/>
                </a:solidFill>
              </a:rPr>
              <a:t>b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b</a:t>
            </a:r>
            <a:r>
              <a:rPr lang="en-US" baseline="-25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1172337" y="3048000"/>
            <a:ext cx="3124573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baseline="-25000" dirty="0">
                <a:solidFill>
                  <a:schemeClr val="bg1"/>
                </a:solidFill>
              </a:rPr>
              <a:t>0</a:t>
            </a:r>
            <a:r>
              <a:rPr lang="en-US" dirty="0">
                <a:solidFill>
                  <a:schemeClr val="bg1"/>
                </a:solidFill>
              </a:rPr>
              <a:t> = 1 if y &gt; </a:t>
            </a:r>
            <a:r>
              <a:rPr lang="en-US" dirty="0" err="1">
                <a:solidFill>
                  <a:schemeClr val="bg1"/>
                </a:solidFill>
              </a:rPr>
              <a:t>y</a:t>
            </a:r>
            <a:r>
              <a:rPr lang="en-US" baseline="-25000" dirty="0" err="1">
                <a:solidFill>
                  <a:schemeClr val="bg1"/>
                </a:solidFill>
              </a:rPr>
              <a:t>max</a:t>
            </a:r>
            <a:r>
              <a:rPr lang="en-US" dirty="0">
                <a:solidFill>
                  <a:schemeClr val="bg1"/>
                </a:solidFill>
              </a:rPr>
              <a:t>, 0 otherwise</a:t>
            </a:r>
          </a:p>
          <a:p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 = 1 if y &lt; </a:t>
            </a:r>
            <a:r>
              <a:rPr lang="en-US" dirty="0" err="1">
                <a:solidFill>
                  <a:schemeClr val="bg1"/>
                </a:solidFill>
              </a:rPr>
              <a:t>y</a:t>
            </a:r>
            <a:r>
              <a:rPr lang="en-US" baseline="-25000" dirty="0" err="1">
                <a:solidFill>
                  <a:schemeClr val="bg1"/>
                </a:solidFill>
              </a:rPr>
              <a:t>min</a:t>
            </a:r>
            <a:r>
              <a:rPr lang="en-US" dirty="0">
                <a:solidFill>
                  <a:schemeClr val="bg1"/>
                </a:solidFill>
              </a:rPr>
              <a:t>, 0 otherwise</a:t>
            </a:r>
          </a:p>
          <a:p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 = 1 if x &gt;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max</a:t>
            </a:r>
            <a:r>
              <a:rPr lang="en-US" dirty="0">
                <a:solidFill>
                  <a:schemeClr val="bg1"/>
                </a:solidFill>
              </a:rPr>
              <a:t>, 0 otherwise</a:t>
            </a:r>
          </a:p>
          <a:p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  <a:r>
              <a:rPr lang="en-US" dirty="0">
                <a:solidFill>
                  <a:schemeClr val="bg1"/>
                </a:solidFill>
              </a:rPr>
              <a:t> = 1 if x &lt;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min</a:t>
            </a:r>
            <a:r>
              <a:rPr lang="en-US" dirty="0">
                <a:solidFill>
                  <a:schemeClr val="bg1"/>
                </a:solidFill>
              </a:rPr>
              <a:t>, 0 otherwise</a:t>
            </a:r>
          </a:p>
        </p:txBody>
      </p:sp>
      <p:pic>
        <p:nvPicPr>
          <p:cNvPr id="25608" name="Picture 6" descr="C:\BOOK\OpenGL\Paul Final\jpeg_new\AN08F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819400"/>
            <a:ext cx="37338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Outcodes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Consider the 5 cases below</a:t>
            </a:r>
          </a:p>
          <a:p>
            <a:r>
              <a:rPr lang="en-US" smtClean="0"/>
              <a:t>AB: outcode(A) = outcode(B) = 0</a:t>
            </a:r>
          </a:p>
          <a:p>
            <a:pPr lvl="1"/>
            <a:r>
              <a:rPr lang="en-US" smtClean="0"/>
              <a:t>Accept line segment</a:t>
            </a:r>
          </a:p>
        </p:txBody>
      </p:sp>
      <p:pic>
        <p:nvPicPr>
          <p:cNvPr id="26630" name="Picture 4" descr="C:\BOOK\OpenGL\Paul Final\jpeg_new\AN08F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429000"/>
            <a:ext cx="5334000" cy="237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Outcodes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CD: outcode (C) = 0, outcode(D) </a:t>
            </a:r>
            <a:r>
              <a:rPr lang="en-US" smtClean="0">
                <a:sym typeface="Symbol" charset="2"/>
              </a:rPr>
              <a:t></a:t>
            </a:r>
            <a:r>
              <a:rPr lang="en-US" smtClean="0"/>
              <a:t> 0</a:t>
            </a:r>
          </a:p>
          <a:p>
            <a:pPr lvl="1"/>
            <a:r>
              <a:rPr lang="en-US" smtClean="0"/>
              <a:t>Compute intersection</a:t>
            </a:r>
          </a:p>
          <a:p>
            <a:pPr lvl="1"/>
            <a:r>
              <a:rPr lang="en-US" smtClean="0"/>
              <a:t>Location of 1 in outcode(D) determines which edge to intersect with</a:t>
            </a:r>
          </a:p>
          <a:p>
            <a:pPr lvl="1"/>
            <a:r>
              <a:rPr lang="en-US" smtClean="0"/>
              <a:t>Note if there were a segment from A to a point in a region with 2 ones in outcode, we might have to do two interesections</a:t>
            </a:r>
          </a:p>
        </p:txBody>
      </p:sp>
      <p:pic>
        <p:nvPicPr>
          <p:cNvPr id="27654" name="Picture 4" descr="C:\BOOK\OpenGL\Paul Final\jpeg_new\AN08F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5043487"/>
            <a:ext cx="30480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Outcodes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EF: outcode(E) logically ANDed with outcode(F) (bitwise) </a:t>
            </a:r>
            <a:r>
              <a:rPr lang="en-US" smtClean="0">
                <a:sym typeface="Symbol" charset="2"/>
              </a:rPr>
              <a:t></a:t>
            </a:r>
            <a:r>
              <a:rPr lang="en-US" smtClean="0"/>
              <a:t> 0</a:t>
            </a:r>
          </a:p>
          <a:p>
            <a:pPr lvl="1"/>
            <a:r>
              <a:rPr lang="en-US" smtClean="0"/>
              <a:t>Both outcodes have a 1 bit in the same place</a:t>
            </a:r>
          </a:p>
          <a:p>
            <a:pPr lvl="1"/>
            <a:r>
              <a:rPr lang="en-US" smtClean="0"/>
              <a:t>Line segment is outside of corresponding side of clipping window</a:t>
            </a:r>
          </a:p>
          <a:p>
            <a:pPr lvl="1"/>
            <a:r>
              <a:rPr lang="en-US" smtClean="0"/>
              <a:t>reject</a:t>
            </a:r>
          </a:p>
        </p:txBody>
      </p:sp>
      <p:pic>
        <p:nvPicPr>
          <p:cNvPr id="28678" name="Picture 4" descr="C:\BOOK\OpenGL\Paul Final\jpeg_new\AN08F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841875"/>
            <a:ext cx="30480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Outcodes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GH and IJ: same outcodes, neither zero but logical AND yields zero</a:t>
            </a:r>
          </a:p>
          <a:p>
            <a:r>
              <a:rPr lang="en-US" smtClean="0"/>
              <a:t>Shorten line segment by intersecting with one of sides of window</a:t>
            </a:r>
          </a:p>
          <a:p>
            <a:r>
              <a:rPr lang="en-US" smtClean="0"/>
              <a:t>Compute outcode of intersection (new endpoint of shortened line segment)</a:t>
            </a:r>
          </a:p>
          <a:p>
            <a:r>
              <a:rPr lang="en-US" smtClean="0"/>
              <a:t>Reexecute algorithm</a:t>
            </a:r>
          </a:p>
        </p:txBody>
      </p:sp>
      <p:pic>
        <p:nvPicPr>
          <p:cNvPr id="29702" name="Picture 4" descr="C:\BOOK\OpenGL\Paul Final\jpeg_new\AN08F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5348287"/>
            <a:ext cx="30480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Efficiency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many applications, the clipping window is small relative to the size of the entire data base</a:t>
            </a:r>
          </a:p>
          <a:p>
            <a:pPr lvl="1"/>
            <a:r>
              <a:rPr lang="en-US" smtClean="0"/>
              <a:t>Most line segments are outside one or more side of the window and can be eliminated based on their outcodes</a:t>
            </a:r>
          </a:p>
          <a:p>
            <a:r>
              <a:rPr lang="en-US" smtClean="0"/>
              <a:t>Inefficiency when code has to be reexecuted for line segments that must be shortened in more than one step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Cohen Sutherland in 3D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Use 6-bit outcodes </a:t>
            </a:r>
          </a:p>
          <a:p>
            <a:r>
              <a:rPr lang="en-US" sz="2700" smtClean="0"/>
              <a:t>When needed, clip line segment against planes</a:t>
            </a:r>
          </a:p>
        </p:txBody>
      </p:sp>
      <p:pic>
        <p:nvPicPr>
          <p:cNvPr id="31750" name="Picture 4" descr="C:\BOOK\OpenGL\Paul Final\jpeg_new\AN08F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270250"/>
            <a:ext cx="4191000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5" descr="C:\BOOK\OpenGL\Paul Final\jpeg_new\AN08F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306762"/>
            <a:ext cx="2819400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Liang-Barsky Clipping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 smtClean="0"/>
              <a:t>Consider the parametric form of a line segment</a:t>
            </a:r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pPr algn="ctr">
              <a:spcBef>
                <a:spcPct val="0"/>
              </a:spcBef>
              <a:buFontTx/>
              <a:buNone/>
            </a:pPr>
            <a:endParaRPr lang="en-US" sz="2400" baseline="-25000" dirty="0" smtClean="0">
              <a:latin typeface="Times New Roman" charset="0"/>
            </a:endParaRPr>
          </a:p>
          <a:p>
            <a:endParaRPr lang="en-US" sz="2300" dirty="0" smtClean="0"/>
          </a:p>
          <a:p>
            <a:endParaRPr lang="en-US" sz="2300" dirty="0" smtClean="0"/>
          </a:p>
          <a:p>
            <a:r>
              <a:rPr lang="en-US" sz="2300" dirty="0" smtClean="0"/>
              <a:t>We can distinguish between the cases by looking at the ordering of the values of </a:t>
            </a:r>
            <a:r>
              <a:rPr lang="en-US" sz="2300" dirty="0" smtClean="0">
                <a:latin typeface="Symbol" charset="2"/>
              </a:rPr>
              <a:t>a</a:t>
            </a:r>
            <a:r>
              <a:rPr lang="en-US" sz="2300" dirty="0" smtClean="0"/>
              <a:t> where the line determined by the line segment crosses the lines that determine the window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2209800" y="2057400"/>
            <a:ext cx="328166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dirty="0">
                <a:solidFill>
                  <a:schemeClr val="bg1"/>
                </a:solidFill>
              </a:rPr>
              <a:t>) = (1-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dirty="0">
                <a:solidFill>
                  <a:schemeClr val="bg1"/>
                </a:solidFill>
              </a:rPr>
              <a:t>)</a:t>
            </a:r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+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   1 </a:t>
            </a:r>
            <a:r>
              <a:rPr lang="en-US" dirty="0">
                <a:solidFill>
                  <a:schemeClr val="bg1"/>
                </a:solidFill>
                <a:latin typeface="Symbol" charset="2"/>
                <a:sym typeface="Symbol" charset="2"/>
              </a:rPr>
              <a:t>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a </a:t>
            </a:r>
            <a:r>
              <a:rPr lang="en-US" dirty="0">
                <a:solidFill>
                  <a:schemeClr val="bg1"/>
                </a:solidFill>
                <a:latin typeface="Symbol" charset="2"/>
                <a:sym typeface="Symbol" charset="2"/>
              </a:rPr>
              <a:t></a:t>
            </a:r>
            <a:r>
              <a:rPr lang="en-US" dirty="0">
                <a:solidFill>
                  <a:schemeClr val="bg1"/>
                </a:solidFill>
              </a:rPr>
              <a:t> 0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3124200" y="2971800"/>
            <a:ext cx="1828800" cy="12954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baseline="-25000"/>
          </a:p>
        </p:txBody>
      </p:sp>
      <p:sp>
        <p:nvSpPr>
          <p:cNvPr id="32776" name="Line 7"/>
          <p:cNvSpPr>
            <a:spLocks noChangeShapeType="1"/>
          </p:cNvSpPr>
          <p:nvPr/>
        </p:nvSpPr>
        <p:spPr bwMode="auto">
          <a:xfrm flipV="1">
            <a:off x="3505200" y="3276600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3276600" y="3733800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</a:t>
            </a:r>
            <a:r>
              <a:rPr lang="en-US" baseline="-25000"/>
              <a:t>1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4114800" y="3124200"/>
            <a:ext cx="533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</a:t>
            </a:r>
            <a:r>
              <a:rPr lang="en-US" baseline="-25000"/>
              <a:t>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Liang-Barsky Clipping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(a):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4</a:t>
            </a:r>
            <a:r>
              <a:rPr lang="en-US" smtClean="0">
                <a:latin typeface="Times New Roman" charset="0"/>
              </a:rPr>
              <a:t> &gt;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3</a:t>
            </a:r>
            <a:r>
              <a:rPr lang="en-US" smtClean="0">
                <a:latin typeface="Times New Roman" charset="0"/>
              </a:rPr>
              <a:t> &gt;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smtClean="0">
                <a:latin typeface="Times New Roman" charset="0"/>
              </a:rPr>
              <a:t> &gt;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1</a:t>
            </a:r>
          </a:p>
          <a:p>
            <a:pPr lvl="1"/>
            <a:r>
              <a:rPr lang="en-US" smtClean="0"/>
              <a:t>Intersect right, top, left, bottom: shorten</a:t>
            </a:r>
          </a:p>
          <a:p>
            <a:r>
              <a:rPr lang="en-US" smtClean="0"/>
              <a:t>In (b):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4</a:t>
            </a:r>
            <a:r>
              <a:rPr lang="en-US" smtClean="0">
                <a:latin typeface="Times New Roman" charset="0"/>
              </a:rPr>
              <a:t> &gt;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2</a:t>
            </a:r>
            <a:r>
              <a:rPr lang="en-US" smtClean="0">
                <a:latin typeface="Times New Roman" charset="0"/>
              </a:rPr>
              <a:t> &gt;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3</a:t>
            </a:r>
            <a:r>
              <a:rPr lang="en-US" smtClean="0">
                <a:latin typeface="Times New Roman" charset="0"/>
              </a:rPr>
              <a:t> &gt; </a:t>
            </a:r>
            <a:r>
              <a:rPr lang="en-US" smtClean="0">
                <a:latin typeface="Symbol" charset="2"/>
              </a:rPr>
              <a:t>a</a:t>
            </a:r>
            <a:r>
              <a:rPr lang="en-US" baseline="-25000" smtClean="0">
                <a:latin typeface="Times New Roman" charset="0"/>
              </a:rPr>
              <a:t>1 </a:t>
            </a:r>
          </a:p>
          <a:p>
            <a:pPr lvl="1"/>
            <a:r>
              <a:rPr lang="en-US" smtClean="0"/>
              <a:t>Intersect right, left, top, bottom: reject</a:t>
            </a:r>
            <a:endParaRPr lang="en-US" baseline="-25000" smtClean="0"/>
          </a:p>
          <a:p>
            <a:endParaRPr lang="en-US" smtClean="0"/>
          </a:p>
        </p:txBody>
      </p:sp>
      <p:pic>
        <p:nvPicPr>
          <p:cNvPr id="33798" name="Picture 4" descr="C:\BOOK\OpenGL\Paul Final\jpeg_new\AN08F09.jpg"/>
          <p:cNvPicPr>
            <a:picLocks noChangeAspect="1" noChangeArrowheads="1"/>
          </p:cNvPicPr>
          <p:nvPr/>
        </p:nvPicPr>
        <p:blipFill>
          <a:blip r:embed="rId2" cstate="print"/>
          <a:srcRect b="-7669"/>
          <a:stretch>
            <a:fillRect/>
          </a:stretch>
        </p:blipFill>
        <p:spPr bwMode="auto">
          <a:xfrm>
            <a:off x="1600200" y="4038600"/>
            <a:ext cx="5410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basic implementation strategies</a:t>
            </a:r>
          </a:p>
          <a:p>
            <a:r>
              <a:rPr lang="en-US" smtClean="0"/>
              <a:t>Clipping </a:t>
            </a:r>
          </a:p>
          <a:p>
            <a:r>
              <a:rPr lang="en-US" smtClean="0"/>
              <a:t>Scan conversion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Advantages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Can accept/reject as easily as with Cohen-Sutherland</a:t>
            </a:r>
          </a:p>
          <a:p>
            <a:r>
              <a:rPr lang="en-US" smtClean="0"/>
              <a:t>Using values of </a:t>
            </a:r>
            <a:r>
              <a:rPr lang="en-US" smtClean="0">
                <a:latin typeface="Symbol" charset="2"/>
              </a:rPr>
              <a:t>a</a:t>
            </a:r>
            <a:r>
              <a:rPr lang="en-US" smtClean="0"/>
              <a:t>, we do not have to use algorithm recursively as with C-S</a:t>
            </a:r>
          </a:p>
          <a:p>
            <a:r>
              <a:rPr lang="en-US" smtClean="0"/>
              <a:t>Extends to 3D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Clipping and Normalization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General clipping in 3D requires intersection of line segments against arbitrary plane</a:t>
            </a:r>
          </a:p>
          <a:p>
            <a:r>
              <a:rPr lang="en-US" smtClean="0"/>
              <a:t>Example: oblique view</a:t>
            </a:r>
          </a:p>
        </p:txBody>
      </p:sp>
      <p:pic>
        <p:nvPicPr>
          <p:cNvPr id="35846" name="Picture 4" descr="C:\BOOK\OpenGL\Paul Final\jpeg_new\AN08F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038600"/>
            <a:ext cx="3740150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Plane-Line Intersections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6871" name="Picture 4" descr="C:\BOOK\OpenGL\Paul Final\jpeg_new\AN08F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752600"/>
            <a:ext cx="2438400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590800" y="3886200"/>
          <a:ext cx="294640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Equation" r:id="rId4" imgW="1015920" imgH="444240" progId="Equation.3">
                  <p:embed/>
                </p:oleObj>
              </mc:Choice>
              <mc:Fallback>
                <p:oleObj name="Equation" r:id="rId4" imgW="101592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886200"/>
                        <a:ext cx="2946400" cy="1289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Normalized 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3" name="Picture 4" descr="C:\BOOK\OpenGL\Paul Final\jpeg_new\AN08F27.jpg"/>
          <p:cNvPicPr>
            <a:picLocks noChangeAspect="1" noChangeArrowheads="1"/>
          </p:cNvPicPr>
          <p:nvPr/>
        </p:nvPicPr>
        <p:blipFill>
          <a:blip r:embed="rId2" cstate="print"/>
          <a:srcRect b="17331"/>
          <a:stretch>
            <a:fillRect/>
          </a:stretch>
        </p:blipFill>
        <p:spPr bwMode="auto">
          <a:xfrm>
            <a:off x="1371600" y="2057400"/>
            <a:ext cx="62960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1371600" y="3352800"/>
            <a:ext cx="227498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before normalization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800600" y="3352800"/>
            <a:ext cx="208262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after normalization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684724" y="4037013"/>
            <a:ext cx="5173276" cy="17543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Normalization is part of viewing (pre clipping)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but after normalization, we clip against sides of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right parallelepiped</a:t>
            </a:r>
          </a:p>
          <a:p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Typical intersection calculation now requires only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a floating point subtraction, e.g. is </a:t>
            </a:r>
            <a:r>
              <a:rPr lang="en-US" dirty="0">
                <a:solidFill>
                  <a:schemeClr val="bg1"/>
                </a:solidFill>
              </a:rPr>
              <a:t>x &gt;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max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?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3505200" y="1600200"/>
            <a:ext cx="103105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top view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At end of the geometric pipeline, vertices have been assembled into primitives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Must clip out primitives that are outside the view frustum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Algorithms based on representing primitives by lists of vertices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Must find which pixels can be affected by each primitive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Fragment generation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Rasterization</a:t>
            </a:r>
            <a:r>
              <a:rPr lang="en-US" dirty="0" smtClean="0"/>
              <a:t> or scan conversion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Required Tasks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Clipping</a:t>
            </a:r>
          </a:p>
          <a:p>
            <a:r>
              <a:rPr lang="en-US" smtClean="0"/>
              <a:t>Rasterization or scan conversion</a:t>
            </a:r>
          </a:p>
          <a:p>
            <a:r>
              <a:rPr lang="en-US" smtClean="0"/>
              <a:t>Transformations</a:t>
            </a:r>
          </a:p>
          <a:p>
            <a:r>
              <a:rPr lang="en-US" smtClean="0"/>
              <a:t>Some tasks deferred until fragement processing </a:t>
            </a:r>
          </a:p>
          <a:p>
            <a:pPr lvl="1"/>
            <a:r>
              <a:rPr lang="en-US" smtClean="0"/>
              <a:t>Hidden surface removal </a:t>
            </a:r>
          </a:p>
          <a:p>
            <a:pPr lvl="1"/>
            <a:r>
              <a:rPr lang="en-US" smtClean="0"/>
              <a:t>Antialiasing</a:t>
            </a:r>
          </a:p>
        </p:txBody>
      </p:sp>
      <p:pic>
        <p:nvPicPr>
          <p:cNvPr id="18438" name="Picture 5" descr="an07f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478462"/>
            <a:ext cx="876300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Rasterization Meta Algorithms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Consider two approaches to rendering a scene with opaque objects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For every pixel, determine which object that projects on the pixel is closest to the viewer and compute the shade of this pixel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Ray tracing paradigm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For every object, determine which pixels it covers and shade these pixels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Pipeline approach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Must keep track of depths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Clipping</a:t>
            </a:r>
          </a:p>
        </p:txBody>
      </p:sp>
      <p:sp>
        <p:nvSpPr>
          <p:cNvPr id="2048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2D against clipping window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3D against clipping volume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Easy for line segments polygons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Hard for curves and text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Convert to lines and polygons first</a:t>
            </a:r>
          </a:p>
        </p:txBody>
      </p:sp>
      <p:sp>
        <p:nvSpPr>
          <p:cNvPr id="20486" name="Rectangle 1043"/>
          <p:cNvSpPr>
            <a:spLocks noChangeArrowheads="1"/>
          </p:cNvSpPr>
          <p:nvPr/>
        </p:nvSpPr>
        <p:spPr bwMode="auto">
          <a:xfrm>
            <a:off x="7543800" y="3962400"/>
            <a:ext cx="381000" cy="1981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487" name="Picture 1047" descr="C:\BOOK\OpenGL\Paul Final\jpeg_new\AN08F21.jpg"/>
          <p:cNvPicPr>
            <a:picLocks noChangeAspect="1" noChangeArrowheads="1"/>
          </p:cNvPicPr>
          <p:nvPr/>
        </p:nvPicPr>
        <p:blipFill>
          <a:blip r:embed="rId2" cstate="print"/>
          <a:srcRect b="17513"/>
          <a:stretch>
            <a:fillRect/>
          </a:stretch>
        </p:blipFill>
        <p:spPr bwMode="auto">
          <a:xfrm>
            <a:off x="1143000" y="3962400"/>
            <a:ext cx="64770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Clipping 2D Line Segments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Brute force approach: compute intersections with all sides of clipping window</a:t>
            </a:r>
          </a:p>
          <a:p>
            <a:pPr lvl="1"/>
            <a:r>
              <a:rPr lang="en-US" smtClean="0"/>
              <a:t>Inefficient: one division per intersection</a:t>
            </a:r>
          </a:p>
        </p:txBody>
      </p:sp>
      <p:pic>
        <p:nvPicPr>
          <p:cNvPr id="21510" name="Picture 4" descr="C:\BOOK\OpenGL\Paul Final\jpeg_new\AN08F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810000"/>
            <a:ext cx="4862513" cy="20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Cohen-Sutherland Algorithm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eliminate as many cases as possible without computing intersections</a:t>
            </a:r>
          </a:p>
          <a:p>
            <a:r>
              <a:rPr lang="en-US" dirty="0" smtClean="0"/>
              <a:t>Start with four lines that determine the sides of the clipping window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2534" name="Line 4"/>
          <p:cNvSpPr>
            <a:spLocks noChangeShapeType="1"/>
          </p:cNvSpPr>
          <p:nvPr/>
        </p:nvSpPr>
        <p:spPr bwMode="auto">
          <a:xfrm>
            <a:off x="1752600" y="4953000"/>
            <a:ext cx="403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5" name="Line 5"/>
          <p:cNvSpPr>
            <a:spLocks noChangeShapeType="1"/>
          </p:cNvSpPr>
          <p:nvPr/>
        </p:nvSpPr>
        <p:spPr bwMode="auto">
          <a:xfrm>
            <a:off x="4953000" y="4495800"/>
            <a:ext cx="0" cy="2133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6" name="Line 6"/>
          <p:cNvSpPr>
            <a:spLocks noChangeShapeType="1"/>
          </p:cNvSpPr>
          <p:nvPr/>
        </p:nvSpPr>
        <p:spPr bwMode="auto">
          <a:xfrm>
            <a:off x="2590800" y="4343400"/>
            <a:ext cx="0" cy="2362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>
            <a:off x="1524000" y="6019800"/>
            <a:ext cx="403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5105400" y="5257800"/>
            <a:ext cx="968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=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max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1311275" y="5257800"/>
            <a:ext cx="92525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x = x</a:t>
            </a:r>
            <a:r>
              <a:rPr lang="en-US" baseline="-25000">
                <a:solidFill>
                  <a:schemeClr val="bg1"/>
                </a:solidFill>
              </a:rPr>
              <a:t>min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3124200" y="4343400"/>
            <a:ext cx="968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y = y</a:t>
            </a:r>
            <a:r>
              <a:rPr lang="en-US" baseline="-25000">
                <a:solidFill>
                  <a:schemeClr val="bg1"/>
                </a:solidFill>
              </a:rPr>
              <a:t>max</a:t>
            </a:r>
          </a:p>
        </p:txBody>
      </p:sp>
      <p:sp>
        <p:nvSpPr>
          <p:cNvPr id="22541" name="Text Box 11"/>
          <p:cNvSpPr txBox="1">
            <a:spLocks noChangeArrowheads="1"/>
          </p:cNvSpPr>
          <p:nvPr/>
        </p:nvSpPr>
        <p:spPr bwMode="auto">
          <a:xfrm>
            <a:off x="3200400" y="6172200"/>
            <a:ext cx="92525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y = y</a:t>
            </a:r>
            <a:r>
              <a:rPr lang="en-US" baseline="-25000">
                <a:solidFill>
                  <a:schemeClr val="bg1"/>
                </a:solidFill>
              </a:rPr>
              <a:t>min</a:t>
            </a:r>
          </a:p>
        </p:txBody>
      </p:sp>
      <p:sp>
        <p:nvSpPr>
          <p:cNvPr id="22542" name="Line 12"/>
          <p:cNvSpPr>
            <a:spLocks noChangeShapeType="1"/>
          </p:cNvSpPr>
          <p:nvPr/>
        </p:nvSpPr>
        <p:spPr bwMode="auto">
          <a:xfrm flipV="1">
            <a:off x="3581400" y="4572000"/>
            <a:ext cx="9144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3" name="Oval 13"/>
          <p:cNvSpPr>
            <a:spLocks noChangeArrowheads="1"/>
          </p:cNvSpPr>
          <p:nvPr/>
        </p:nvSpPr>
        <p:spPr bwMode="auto">
          <a:xfrm>
            <a:off x="4419600" y="44958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Oval 15"/>
          <p:cNvSpPr>
            <a:spLocks noChangeArrowheads="1"/>
          </p:cNvSpPr>
          <p:nvPr/>
        </p:nvSpPr>
        <p:spPr bwMode="auto">
          <a:xfrm>
            <a:off x="3505200" y="54102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Cases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Case 1: both endpoints of line segment inside all four lines</a:t>
            </a:r>
          </a:p>
          <a:p>
            <a:pPr lvl="1"/>
            <a:r>
              <a:rPr lang="en-US" sz="2200" dirty="0" smtClean="0"/>
              <a:t>Draw (accept) line segment as is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r>
              <a:rPr lang="en-US" sz="2700" dirty="0" smtClean="0"/>
              <a:t>Case 2: both endpoints outside all lines and on same side of a line</a:t>
            </a:r>
          </a:p>
          <a:p>
            <a:pPr lvl="1"/>
            <a:r>
              <a:rPr lang="en-US" sz="2200" dirty="0" smtClean="0"/>
              <a:t>Discard (reject) the line segment</a:t>
            </a:r>
          </a:p>
          <a:p>
            <a:pPr lvl="1"/>
            <a:endParaRPr lang="en-US" sz="2200" dirty="0" smtClean="0"/>
          </a:p>
          <a:p>
            <a:endParaRPr lang="en-US" sz="2700" dirty="0" smtClean="0"/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2519363" y="3482975"/>
            <a:ext cx="3338512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3559" name="Line 5"/>
          <p:cNvSpPr>
            <a:spLocks noChangeShapeType="1"/>
          </p:cNvSpPr>
          <p:nvPr/>
        </p:nvSpPr>
        <p:spPr bwMode="auto">
          <a:xfrm>
            <a:off x="5165725" y="3100388"/>
            <a:ext cx="0" cy="178911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3560" name="Line 6"/>
          <p:cNvSpPr>
            <a:spLocks noChangeShapeType="1"/>
          </p:cNvSpPr>
          <p:nvPr/>
        </p:nvSpPr>
        <p:spPr bwMode="auto">
          <a:xfrm>
            <a:off x="3213100" y="2971800"/>
            <a:ext cx="0" cy="1981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3561" name="Line 7"/>
          <p:cNvSpPr>
            <a:spLocks noChangeShapeType="1"/>
          </p:cNvSpPr>
          <p:nvPr/>
        </p:nvSpPr>
        <p:spPr bwMode="auto">
          <a:xfrm>
            <a:off x="2330450" y="4378325"/>
            <a:ext cx="33385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5191125" y="3738563"/>
            <a:ext cx="968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 =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r>
              <a:rPr lang="en-US" baseline="-25000" dirty="0" err="1">
                <a:solidFill>
                  <a:schemeClr val="bg1"/>
                </a:solidFill>
              </a:rPr>
              <a:t>max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2057400" y="3738563"/>
            <a:ext cx="92525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x = x</a:t>
            </a:r>
            <a:r>
              <a:rPr lang="en-US" baseline="-25000">
                <a:solidFill>
                  <a:schemeClr val="bg1"/>
                </a:solidFill>
              </a:rPr>
              <a:t>min</a:t>
            </a:r>
          </a:p>
        </p:txBody>
      </p:sp>
      <p:sp>
        <p:nvSpPr>
          <p:cNvPr id="23564" name="Text Box 10"/>
          <p:cNvSpPr txBox="1">
            <a:spLocks noChangeArrowheads="1"/>
          </p:cNvSpPr>
          <p:nvPr/>
        </p:nvSpPr>
        <p:spPr bwMode="auto">
          <a:xfrm>
            <a:off x="3554413" y="2971800"/>
            <a:ext cx="9685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y = y</a:t>
            </a:r>
            <a:r>
              <a:rPr lang="en-US" baseline="-25000">
                <a:solidFill>
                  <a:schemeClr val="bg1"/>
                </a:solidFill>
              </a:rPr>
              <a:t>max</a:t>
            </a:r>
          </a:p>
        </p:txBody>
      </p:sp>
      <p:sp>
        <p:nvSpPr>
          <p:cNvPr id="23565" name="Text Box 11"/>
          <p:cNvSpPr txBox="1">
            <a:spLocks noChangeArrowheads="1"/>
          </p:cNvSpPr>
          <p:nvPr/>
        </p:nvSpPr>
        <p:spPr bwMode="auto">
          <a:xfrm>
            <a:off x="3619500" y="4505325"/>
            <a:ext cx="92525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y = y</a:t>
            </a:r>
            <a:r>
              <a:rPr lang="en-US" baseline="-25000">
                <a:solidFill>
                  <a:schemeClr val="bg1"/>
                </a:solidFill>
              </a:rPr>
              <a:t>min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429000" y="3581400"/>
            <a:ext cx="685800" cy="741363"/>
            <a:chOff x="2500" y="1953"/>
            <a:chExt cx="555" cy="563"/>
          </a:xfrm>
        </p:grpSpPr>
        <p:sp>
          <p:nvSpPr>
            <p:cNvPr id="23571" name="Line 12"/>
            <p:cNvSpPr>
              <a:spLocks noChangeShapeType="1"/>
            </p:cNvSpPr>
            <p:nvPr/>
          </p:nvSpPr>
          <p:spPr bwMode="auto">
            <a:xfrm flipV="1">
              <a:off x="2540" y="1993"/>
              <a:ext cx="476" cy="4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72" name="Oval 13"/>
            <p:cNvSpPr>
              <a:spLocks noChangeArrowheads="1"/>
            </p:cNvSpPr>
            <p:nvPr/>
          </p:nvSpPr>
          <p:spPr bwMode="auto">
            <a:xfrm>
              <a:off x="2976" y="1953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Oval 14"/>
            <p:cNvSpPr>
              <a:spLocks noChangeArrowheads="1"/>
            </p:cNvSpPr>
            <p:nvPr/>
          </p:nvSpPr>
          <p:spPr bwMode="auto">
            <a:xfrm>
              <a:off x="2500" y="2436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705600" y="3200400"/>
            <a:ext cx="881063" cy="893763"/>
            <a:chOff x="2500" y="1953"/>
            <a:chExt cx="555" cy="563"/>
          </a:xfrm>
        </p:grpSpPr>
        <p:sp>
          <p:nvSpPr>
            <p:cNvPr id="23568" name="Line 18"/>
            <p:cNvSpPr>
              <a:spLocks noChangeShapeType="1"/>
            </p:cNvSpPr>
            <p:nvPr/>
          </p:nvSpPr>
          <p:spPr bwMode="auto">
            <a:xfrm flipV="1">
              <a:off x="2540" y="1993"/>
              <a:ext cx="476" cy="4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23569" name="Oval 19"/>
            <p:cNvSpPr>
              <a:spLocks noChangeArrowheads="1"/>
            </p:cNvSpPr>
            <p:nvPr/>
          </p:nvSpPr>
          <p:spPr bwMode="auto">
            <a:xfrm>
              <a:off x="2976" y="1953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20"/>
            <p:cNvSpPr>
              <a:spLocks noChangeArrowheads="1"/>
            </p:cNvSpPr>
            <p:nvPr/>
          </p:nvSpPr>
          <p:spPr bwMode="auto">
            <a:xfrm>
              <a:off x="2500" y="2436"/>
              <a:ext cx="79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814</Words>
  <Application>Microsoft Office PowerPoint</Application>
  <PresentationFormat>On-screen Show (4:3)</PresentationFormat>
  <Paragraphs>145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Default Design</vt:lpstr>
      <vt:lpstr>Equation</vt:lpstr>
      <vt:lpstr>CS 480/680</vt:lpstr>
      <vt:lpstr>Objectives</vt:lpstr>
      <vt:lpstr>Overview</vt:lpstr>
      <vt:lpstr>Required Tasks</vt:lpstr>
      <vt:lpstr>Rasterization Meta Algorithms</vt:lpstr>
      <vt:lpstr>Clipping</vt:lpstr>
      <vt:lpstr>Clipping 2D Line Segments</vt:lpstr>
      <vt:lpstr>Cohen-Sutherland Algorithm</vt:lpstr>
      <vt:lpstr>The Cases</vt:lpstr>
      <vt:lpstr>The Cases</vt:lpstr>
      <vt:lpstr>Defining Outcodes</vt:lpstr>
      <vt:lpstr>Using Outcodes</vt:lpstr>
      <vt:lpstr>Using Outcodes</vt:lpstr>
      <vt:lpstr>Using Outcodes</vt:lpstr>
      <vt:lpstr>Using Outcodes</vt:lpstr>
      <vt:lpstr>Efficiency</vt:lpstr>
      <vt:lpstr>Cohen Sutherland in 3D</vt:lpstr>
      <vt:lpstr>Liang-Barsky Clipping</vt:lpstr>
      <vt:lpstr>Liang-Barsky Clipping</vt:lpstr>
      <vt:lpstr>Advantages</vt:lpstr>
      <vt:lpstr>Clipping and Normalization</vt:lpstr>
      <vt:lpstr>Plane-Line Intersections</vt:lpstr>
      <vt:lpstr>Normalized Form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 Harris</cp:lastModifiedBy>
  <cp:revision>67</cp:revision>
  <dcterms:created xsi:type="dcterms:W3CDTF">2008-04-10T18:13:29Z</dcterms:created>
  <dcterms:modified xsi:type="dcterms:W3CDTF">2015-11-04T16:39:11Z</dcterms:modified>
  <cp:category>Business</cp:category>
</cp:coreProperties>
</file>