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14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29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D1D7"/>
    <a:srgbClr val="FFD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55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B2EA1A9-7AA5-4F30-ACC9-1EF01C8231B5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DDFC988-790B-45B3-8358-CC46678B2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0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ED385B8-68A3-474A-B79D-949616F0331E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5E988E2-3CF9-4BC9-AE89-3EBF741CC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08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ABF28-E430-4018-88EB-2505D6216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9CBE9-A66B-49BF-A4FD-CF4AFB18F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5AEA6-0370-4E54-9DDD-5B94E1E49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4C4EE-77C9-426D-9218-8C3A99325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395FA-A542-42A0-B7AA-A0BDB472E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7316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69C0-7E35-4AC2-98BE-CB90143DE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39B8-5E5B-4144-A32C-97370EF26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C8FC-180A-4FB2-A8B5-7F0598C65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11A86-C417-4D5D-AADB-19D33BC8C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4A81B-7A1A-473B-9630-5B6F67756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E25CB-3B36-4D7D-A5B0-B6BCD9367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B5888-E207-454D-A605-A372041FB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62B4DC9-119D-4342-AC3F-DEE26DD21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CS 480/680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609600"/>
          </a:xfrm>
        </p:spPr>
        <p:txBody>
          <a:bodyPr/>
          <a:lstStyle/>
          <a:p>
            <a:pPr eaLnBrk="1" hangingPunct="1"/>
            <a:r>
              <a:rPr lang="en-US" sz="1600" dirty="0" smtClean="0">
                <a:solidFill>
                  <a:schemeClr val="bg1"/>
                </a:solidFill>
              </a:rPr>
              <a:t>Computer Graphics</a:t>
            </a:r>
          </a:p>
          <a:p>
            <a:pPr eaLnBrk="1" hangingPunct="1"/>
            <a:endParaRPr lang="en-US" sz="1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</a:rPr>
              <a:t>Implementation II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143000" y="60198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Dr. Frederick C Harris, Jr.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Clipping and Visibility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Clipping has much in common with hidden-surface removal</a:t>
            </a:r>
          </a:p>
          <a:p>
            <a:r>
              <a:rPr lang="en-US" smtClean="0"/>
              <a:t>In both cases, we are trying to remove objects that are not visible to the camera</a:t>
            </a:r>
          </a:p>
          <a:p>
            <a:r>
              <a:rPr lang="en-US" smtClean="0"/>
              <a:t>Often we can use visibility or occlusion testing early in the process to eliminate as many polygons as possible before going through the entire pipeline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Hidden Surface Removal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Object-space approach: use </a:t>
            </a:r>
            <a:r>
              <a:rPr lang="en-US" dirty="0" err="1" smtClean="0"/>
              <a:t>pairwise</a:t>
            </a:r>
            <a:r>
              <a:rPr lang="en-US" dirty="0" smtClean="0"/>
              <a:t> testing between polygons (objects)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Worst case complexity O(n</a:t>
            </a:r>
            <a:r>
              <a:rPr lang="en-US" baseline="30000" dirty="0" smtClean="0"/>
              <a:t>2</a:t>
            </a:r>
            <a:r>
              <a:rPr lang="en-US" dirty="0" smtClean="0"/>
              <a:t>) for n polygons</a:t>
            </a:r>
          </a:p>
        </p:txBody>
      </p:sp>
      <p:pic>
        <p:nvPicPr>
          <p:cNvPr id="25604" name="Picture 4" descr="C:\BOOK\OpenGL\Paul Final\jpeg_new\AN08F28.jpg"/>
          <p:cNvPicPr>
            <a:picLocks noChangeAspect="1" noChangeArrowheads="1"/>
          </p:cNvPicPr>
          <p:nvPr/>
        </p:nvPicPr>
        <p:blipFill>
          <a:blip r:embed="rId2" cstate="print"/>
          <a:srcRect b="14285"/>
          <a:stretch>
            <a:fillRect/>
          </a:stretch>
        </p:blipFill>
        <p:spPr bwMode="auto">
          <a:xfrm>
            <a:off x="838200" y="2743200"/>
            <a:ext cx="708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 flipH="1" flipV="1">
            <a:off x="2057400" y="4114800"/>
            <a:ext cx="3048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2819400" y="4114800"/>
            <a:ext cx="4572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379538" y="4800600"/>
            <a:ext cx="2044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partially obscuring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 flipV="1">
            <a:off x="5867400" y="4038600"/>
            <a:ext cx="3048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6629400" y="4038600"/>
            <a:ext cx="4572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214938" y="4800600"/>
            <a:ext cx="262123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 draw independently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:\BOOK\OpenGL\Paul Final\jpeg_new\AN08F33.jpg"/>
          <p:cNvPicPr>
            <a:picLocks noChangeAspect="1" noChangeArrowheads="1"/>
          </p:cNvPicPr>
          <p:nvPr/>
        </p:nvPicPr>
        <p:blipFill>
          <a:blip r:embed="rId2" cstate="print"/>
          <a:srcRect b="15222"/>
          <a:stretch>
            <a:fillRect/>
          </a:stretch>
        </p:blipFill>
        <p:spPr bwMode="auto">
          <a:xfrm>
            <a:off x="1905000" y="3276600"/>
            <a:ext cx="563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Painter’s Algorithm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1"/>
            <a:ext cx="7467600" cy="3810000"/>
          </a:xfrm>
        </p:spPr>
        <p:txBody>
          <a:bodyPr/>
          <a:lstStyle/>
          <a:p>
            <a:r>
              <a:rPr lang="en-US" dirty="0" smtClean="0"/>
              <a:t>Render polygons a back to front order so that polygons behind others are simply painted over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284288" y="4876800"/>
            <a:ext cx="319844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B behind A as seen by viewer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172200" y="4876800"/>
            <a:ext cx="141583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Fill B then 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 Sort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Requires ordering of polygons first </a:t>
            </a:r>
          </a:p>
          <a:p>
            <a:pPr lvl="1"/>
            <a:r>
              <a:rPr lang="en-US" smtClean="0"/>
              <a:t>O(n log n) calculation for ordering</a:t>
            </a:r>
          </a:p>
          <a:p>
            <a:pPr lvl="1"/>
            <a:r>
              <a:rPr lang="en-US" smtClean="0"/>
              <a:t>Not every polygon is either in front or behind all other polygons</a:t>
            </a:r>
          </a:p>
          <a:p>
            <a:pPr lvl="1"/>
            <a:endParaRPr lang="en-US" smtClean="0"/>
          </a:p>
          <a:p>
            <a:r>
              <a:rPr lang="en-US" sz="2700" smtClean="0"/>
              <a:t>Order polygons and deal with </a:t>
            </a:r>
          </a:p>
          <a:p>
            <a:pPr>
              <a:buFontTx/>
              <a:buNone/>
            </a:pPr>
            <a:r>
              <a:rPr lang="en-US" sz="2700" smtClean="0"/>
              <a:t>easy cases first, harder later</a:t>
            </a:r>
          </a:p>
          <a:p>
            <a:endParaRPr lang="en-US" sz="2700" smtClean="0"/>
          </a:p>
        </p:txBody>
      </p:sp>
      <p:pic>
        <p:nvPicPr>
          <p:cNvPr id="27652" name="Picture 4" descr="C:\BOOK\OpenGL\Paul Final\jpeg_new\AN08F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573462"/>
            <a:ext cx="2819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13538" y="5525869"/>
            <a:ext cx="2210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Polygons sorted by 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distance from COP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V="1">
            <a:off x="4572000" y="5257800"/>
            <a:ext cx="9144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Easy Cases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lies behind all other polygons</a:t>
            </a:r>
          </a:p>
          <a:p>
            <a:pPr lvl="1"/>
            <a:r>
              <a:rPr lang="en-US" smtClean="0"/>
              <a:t>Can render</a:t>
            </a:r>
          </a:p>
          <a:p>
            <a:pPr lvl="1"/>
            <a:endParaRPr lang="en-US" smtClean="0"/>
          </a:p>
          <a:p>
            <a:r>
              <a:rPr lang="en-US" smtClean="0"/>
              <a:t>Polygons overlap in z but not in either x or y</a:t>
            </a:r>
          </a:p>
          <a:p>
            <a:pPr lvl="1"/>
            <a:r>
              <a:rPr lang="en-US" smtClean="0"/>
              <a:t>Can render independently</a:t>
            </a:r>
          </a:p>
          <a:p>
            <a:pPr lvl="1"/>
            <a:endParaRPr lang="en-US" smtClean="0"/>
          </a:p>
        </p:txBody>
      </p:sp>
      <p:pic>
        <p:nvPicPr>
          <p:cNvPr id="28676" name="Picture 4" descr="C:\BOOK\OpenGL\Paul Final\jpeg_new\AN08F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676400"/>
            <a:ext cx="16002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:\BOOK\OpenGL\Paul Final\jpeg_new\AN08F35a.jpg"/>
          <p:cNvPicPr>
            <a:picLocks noChangeAspect="1" noChangeArrowheads="1"/>
          </p:cNvPicPr>
          <p:nvPr/>
        </p:nvPicPr>
        <p:blipFill>
          <a:blip r:embed="rId3" cstate="print"/>
          <a:srcRect b="11902"/>
          <a:stretch>
            <a:fillRect/>
          </a:stretch>
        </p:blipFill>
        <p:spPr bwMode="auto">
          <a:xfrm>
            <a:off x="1752600" y="4876800"/>
            <a:ext cx="18288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C:\BOOK\OpenGL\Paul Final\jpeg_new\AN08F35b.jpg"/>
          <p:cNvPicPr>
            <a:picLocks noChangeAspect="1" noChangeArrowheads="1"/>
          </p:cNvPicPr>
          <p:nvPr/>
        </p:nvPicPr>
        <p:blipFill>
          <a:blip r:embed="rId4" cstate="print"/>
          <a:srcRect b="18874"/>
          <a:stretch>
            <a:fillRect/>
          </a:stretch>
        </p:blipFill>
        <p:spPr bwMode="auto">
          <a:xfrm>
            <a:off x="5257800" y="48768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 Cases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9" name="Picture 4" descr="C:\BOOK\OpenGL\Paul Final\jpeg_new\AN08F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15875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C:\BOOK\OpenGL\Paul Final\jpeg_new\AN08F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52600"/>
            <a:ext cx="25146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C:\BOOK\OpenGL\Paul Final\jpeg_new\AN08F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14800"/>
            <a:ext cx="18288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455842" y="3808413"/>
            <a:ext cx="2582758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Overlap in all directions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but can one is fully on 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one side of the other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5732463" y="3503613"/>
            <a:ext cx="156966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cyclic overlap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5940425" y="5637213"/>
            <a:ext cx="133882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penetration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:\BOOK\OpenGL\Paul Final\jpeg_new\AN08F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009775"/>
            <a:ext cx="3124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Back-Face Removal (Culling)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1524000"/>
            <a:ext cx="76200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charset="0"/>
              </a:rPr>
              <a:t>face is visible </a:t>
            </a:r>
            <a:r>
              <a:rPr lang="en-US" dirty="0" err="1" smtClean="0">
                <a:latin typeface="Arial" charset="0"/>
              </a:rPr>
              <a:t>iff</a:t>
            </a:r>
            <a:r>
              <a:rPr lang="en-US" dirty="0" smtClean="0"/>
              <a:t>  90 </a:t>
            </a:r>
            <a:r>
              <a:rPr lang="en-US" dirty="0" smtClean="0">
                <a:sym typeface="Symbol" charset="2"/>
              </a:rPr>
              <a:t></a:t>
            </a:r>
            <a:r>
              <a:rPr lang="en-US" dirty="0" smtClean="0"/>
              <a:t> </a:t>
            </a:r>
            <a:r>
              <a:rPr lang="en-US" sz="3600" dirty="0" smtClean="0">
                <a:sym typeface="Symbol" charset="2"/>
              </a:rPr>
              <a:t> </a:t>
            </a:r>
            <a:r>
              <a:rPr lang="en-US" dirty="0" smtClean="0">
                <a:sym typeface="Symbol" charset="2"/>
              </a:rPr>
              <a:t> -90 </a:t>
            </a:r>
          </a:p>
          <a:p>
            <a:pPr lvl="1"/>
            <a:r>
              <a:rPr lang="en-US" dirty="0" smtClean="0">
                <a:latin typeface="Arial" charset="0"/>
                <a:sym typeface="Symbol" charset="2"/>
              </a:rPr>
              <a:t>equivalently</a:t>
            </a:r>
            <a:r>
              <a:rPr lang="en-US" dirty="0" smtClean="0">
                <a:sym typeface="Symbol" charset="2"/>
              </a:rPr>
              <a:t>  </a:t>
            </a:r>
            <a:r>
              <a:rPr lang="en-US" dirty="0" err="1" smtClean="0">
                <a:sym typeface="Symbol" charset="2"/>
              </a:rPr>
              <a:t>cos</a:t>
            </a:r>
            <a:r>
              <a:rPr lang="en-US" dirty="0" smtClean="0">
                <a:sym typeface="Symbol" charset="2"/>
              </a:rPr>
              <a:t>   0 </a:t>
            </a:r>
          </a:p>
          <a:p>
            <a:pPr lvl="1"/>
            <a:r>
              <a:rPr lang="en-US" dirty="0" smtClean="0">
                <a:latin typeface="Arial" charset="0"/>
                <a:sym typeface="Symbol" charset="2"/>
              </a:rPr>
              <a:t>or</a:t>
            </a:r>
            <a:r>
              <a:rPr lang="en-US" dirty="0" smtClean="0">
                <a:sym typeface="Symbol" charset="2"/>
              </a:rPr>
              <a:t> </a:t>
            </a:r>
            <a:r>
              <a:rPr lang="en-US" b="1" dirty="0" smtClean="0">
                <a:sym typeface="Symbol" charset="2"/>
              </a:rPr>
              <a:t>v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>
                <a:cs typeface="Times New Roman" charset="0"/>
                <a:sym typeface="Symbol" charset="2"/>
              </a:rPr>
              <a:t>• </a:t>
            </a:r>
            <a:r>
              <a:rPr lang="en-US" b="1" dirty="0" smtClean="0">
                <a:cs typeface="Times New Roman" charset="0"/>
                <a:sym typeface="Symbol" charset="2"/>
              </a:rPr>
              <a:t>n</a:t>
            </a:r>
            <a:r>
              <a:rPr lang="en-US" dirty="0" smtClean="0">
                <a:cs typeface="Times New Roman" charset="0"/>
                <a:sym typeface="Symbol" charset="2"/>
              </a:rPr>
              <a:t>  0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plane of face has form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ax + by +</a:t>
            </a:r>
            <a:r>
              <a:rPr lang="en-US" dirty="0" err="1" smtClean="0"/>
              <a:t>cz</a:t>
            </a:r>
            <a:r>
              <a:rPr lang="en-US" dirty="0" smtClean="0"/>
              <a:t> +d =0</a:t>
            </a:r>
          </a:p>
          <a:p>
            <a:r>
              <a:rPr lang="en-US" dirty="0" smtClean="0">
                <a:latin typeface="Arial" charset="0"/>
              </a:rPr>
              <a:t>but after normalization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n</a:t>
            </a:r>
            <a:r>
              <a:rPr lang="en-US" dirty="0" smtClean="0"/>
              <a:t> = ( 0 0 1 0)</a:t>
            </a:r>
            <a:r>
              <a:rPr lang="en-US" baseline="30000" dirty="0" smtClean="0"/>
              <a:t>T </a:t>
            </a:r>
          </a:p>
          <a:p>
            <a:pPr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need only test the sign of </a:t>
            </a:r>
            <a:r>
              <a:rPr lang="en-US" dirty="0" smtClean="0"/>
              <a:t>c</a:t>
            </a:r>
          </a:p>
          <a:p>
            <a:endParaRPr lang="en-US" dirty="0" smtClean="0"/>
          </a:p>
          <a:p>
            <a:r>
              <a:rPr lang="en-US" dirty="0" smtClean="0"/>
              <a:t>In OpenGL we can simply enable culling </a:t>
            </a:r>
          </a:p>
          <a:p>
            <a:pPr lvl="1"/>
            <a:r>
              <a:rPr lang="en-US" dirty="0" smtClean="0"/>
              <a:t>but may not work correctly if we have </a:t>
            </a:r>
            <a:r>
              <a:rPr lang="en-US" dirty="0" err="1" smtClean="0"/>
              <a:t>nonconvex</a:t>
            </a:r>
            <a:r>
              <a:rPr lang="en-US" dirty="0" smtClean="0"/>
              <a:t> objects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:\BOOK\OpenGL\Paul Final\jpeg_new\AN08F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873500"/>
            <a:ext cx="41148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Space Approach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each projector (</a:t>
            </a:r>
            <a:r>
              <a:rPr lang="en-US" dirty="0" smtClean="0">
                <a:latin typeface="Times New Roman" charset="0"/>
              </a:rPr>
              <a:t>nm</a:t>
            </a:r>
            <a:r>
              <a:rPr lang="en-US" dirty="0" smtClean="0"/>
              <a:t> for an </a:t>
            </a:r>
            <a:r>
              <a:rPr lang="en-US" dirty="0" smtClean="0">
                <a:latin typeface="Times New Roman" charset="0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Times New Roman" charset="0"/>
              </a:rPr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Times New Roman" charset="0"/>
              </a:rPr>
              <a:t>m</a:t>
            </a:r>
            <a:r>
              <a:rPr lang="en-US" dirty="0" smtClean="0"/>
              <a:t> frame buffer) and find closest of </a:t>
            </a:r>
            <a:r>
              <a:rPr lang="en-US" dirty="0" smtClean="0">
                <a:latin typeface="Times New Roman" charset="0"/>
              </a:rPr>
              <a:t>k</a:t>
            </a:r>
            <a:r>
              <a:rPr lang="en-US" dirty="0" smtClean="0"/>
              <a:t> polygons</a:t>
            </a:r>
          </a:p>
          <a:p>
            <a:r>
              <a:rPr lang="en-US" dirty="0" smtClean="0"/>
              <a:t>Complexity O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dirty="0" err="1" smtClean="0">
                <a:latin typeface="Times New Roman" charset="0"/>
              </a:rPr>
              <a:t>nmk</a:t>
            </a:r>
            <a:r>
              <a:rPr lang="en-US" dirty="0" smtClean="0">
                <a:latin typeface="Times New Roman" charset="0"/>
              </a:rPr>
              <a:t>)</a:t>
            </a:r>
          </a:p>
          <a:p>
            <a:r>
              <a:rPr lang="en-US" dirty="0" smtClean="0"/>
              <a:t>Ray tracing </a:t>
            </a:r>
          </a:p>
          <a:p>
            <a:r>
              <a:rPr lang="en-US" dirty="0" smtClean="0">
                <a:latin typeface="Times New Roman" charset="0"/>
              </a:rPr>
              <a:t>z</a:t>
            </a:r>
            <a:r>
              <a:rPr lang="en-US" dirty="0" smtClean="0"/>
              <a:t>-buffer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AN08F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338637"/>
            <a:ext cx="2667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z-Buffer Algorithm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700" smtClean="0"/>
              <a:t>Use a buffer called the z or depth buffer to store the depth of the closest object at each pixel found so far</a:t>
            </a:r>
          </a:p>
          <a:p>
            <a:r>
              <a:rPr lang="en-US" sz="2700" smtClean="0"/>
              <a:t>As we render each polygon, compare the depth of each pixel to depth in z buffer</a:t>
            </a:r>
          </a:p>
          <a:p>
            <a:r>
              <a:rPr lang="en-US" sz="2700" smtClean="0"/>
              <a:t>If less, place shade of pixel in color buffer and update z buffer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Efficiency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we work scan line by scan line as we move across a scan line, the depth changes satisfy </a:t>
            </a:r>
            <a:r>
              <a:rPr lang="en-US" smtClean="0">
                <a:latin typeface="Times New Roman" charset="0"/>
              </a:rPr>
              <a:t>a</a:t>
            </a:r>
            <a:r>
              <a:rPr lang="en-US" smtClean="0">
                <a:latin typeface="Times New Roman" charset="0"/>
                <a:sym typeface="Symbol" charset="2"/>
              </a:rPr>
              <a:t></a:t>
            </a:r>
            <a:r>
              <a:rPr lang="en-US" smtClean="0">
                <a:latin typeface="Times New Roman" charset="0"/>
              </a:rPr>
              <a:t>x+b</a:t>
            </a:r>
            <a:r>
              <a:rPr lang="en-US" smtClean="0">
                <a:latin typeface="Times New Roman" charset="0"/>
                <a:sym typeface="Symbol" charset="2"/>
              </a:rPr>
              <a:t></a:t>
            </a:r>
            <a:r>
              <a:rPr lang="en-US" smtClean="0">
                <a:latin typeface="Times New Roman" charset="0"/>
              </a:rPr>
              <a:t>y+c</a:t>
            </a:r>
            <a:r>
              <a:rPr lang="en-US" smtClean="0">
                <a:latin typeface="Times New Roman" charset="0"/>
                <a:sym typeface="Symbol" charset="2"/>
              </a:rPr>
              <a:t></a:t>
            </a:r>
            <a:r>
              <a:rPr lang="en-US" smtClean="0">
                <a:latin typeface="Times New Roman" charset="0"/>
              </a:rPr>
              <a:t>z=0</a:t>
            </a:r>
          </a:p>
        </p:txBody>
      </p:sp>
      <p:pic>
        <p:nvPicPr>
          <p:cNvPr id="33797" name="Picture 4" descr="C:\BOOK\OpenGL\Paul Final\jpeg_new\AN08F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3883025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1676400" y="3810000"/>
            <a:ext cx="2209259" cy="18004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Along scan line </a:t>
            </a:r>
          </a:p>
          <a:p>
            <a:r>
              <a:rPr lang="en-US" sz="3100" dirty="0">
                <a:solidFill>
                  <a:schemeClr val="bg1"/>
                </a:solidFill>
                <a:sym typeface="Symbol" charset="2"/>
              </a:rPr>
              <a:t></a:t>
            </a:r>
            <a:r>
              <a:rPr lang="en-US" sz="3100" dirty="0">
                <a:solidFill>
                  <a:schemeClr val="bg1"/>
                </a:solidFill>
              </a:rPr>
              <a:t>y = 0</a:t>
            </a:r>
          </a:p>
          <a:p>
            <a:r>
              <a:rPr lang="en-US" sz="3100" dirty="0">
                <a:solidFill>
                  <a:schemeClr val="bg1"/>
                </a:solidFill>
                <a:sym typeface="Symbol" charset="2"/>
              </a:rPr>
              <a:t></a:t>
            </a:r>
            <a:r>
              <a:rPr lang="en-US" sz="3100" dirty="0">
                <a:solidFill>
                  <a:schemeClr val="bg1"/>
                </a:solidFill>
              </a:rPr>
              <a:t>z = -     </a:t>
            </a:r>
            <a:r>
              <a:rPr lang="en-US" sz="3100" dirty="0">
                <a:solidFill>
                  <a:schemeClr val="bg1"/>
                </a:solidFill>
                <a:sym typeface="Symbol" charset="2"/>
              </a:rPr>
              <a:t></a:t>
            </a:r>
            <a:r>
              <a:rPr lang="en-US" sz="3100" dirty="0">
                <a:solidFill>
                  <a:schemeClr val="bg1"/>
                </a:solidFill>
              </a:rPr>
              <a:t>x</a:t>
            </a:r>
          </a:p>
          <a:p>
            <a:endParaRPr lang="en-US" sz="3100" dirty="0">
              <a:solidFill>
                <a:schemeClr val="bg1"/>
              </a:solidFill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819400" y="4572000"/>
          <a:ext cx="3825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572000"/>
                        <a:ext cx="382588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457200" y="5562600"/>
            <a:ext cx="3058851" cy="569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In screen space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100" dirty="0">
                <a:solidFill>
                  <a:schemeClr val="bg1"/>
                </a:solidFill>
                <a:sym typeface="Symbol" charset="2"/>
              </a:rPr>
              <a:t></a:t>
            </a:r>
            <a:r>
              <a:rPr lang="en-US" sz="3100" dirty="0">
                <a:solidFill>
                  <a:schemeClr val="bg1"/>
                </a:solidFill>
              </a:rPr>
              <a:t>x = 1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Introduce clipping algorithms for polygons</a:t>
            </a:r>
          </a:p>
          <a:p>
            <a:r>
              <a:rPr lang="en-US" smtClean="0"/>
              <a:t>Survey hidden-surface algorithms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Scan-Line Algorithm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combine shading and hsr through scan line algorithm</a:t>
            </a:r>
          </a:p>
        </p:txBody>
      </p:sp>
      <p:pic>
        <p:nvPicPr>
          <p:cNvPr id="34820" name="Picture 4" descr="C:\BOOK\OpenGL\Paul Final\jpeg_new\AN08F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308451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262438" y="2665413"/>
            <a:ext cx="3211135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scan line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: no need for depth 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information, can only be in no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or one polygon 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486275" y="4495800"/>
            <a:ext cx="2672526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scan line j: need depth 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information only when in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more than one polygon 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 flipV="1">
            <a:off x="2895600" y="3886200"/>
            <a:ext cx="990600" cy="1447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 flipV="1">
            <a:off x="1981200" y="3886200"/>
            <a:ext cx="190500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Need a data structure to store</a:t>
            </a:r>
          </a:p>
          <a:p>
            <a:pPr lvl="1"/>
            <a:r>
              <a:rPr lang="en-US" smtClean="0"/>
              <a:t>Flag for each polygon (inside/outside)</a:t>
            </a:r>
          </a:p>
          <a:p>
            <a:pPr lvl="1"/>
            <a:r>
              <a:rPr lang="en-US" smtClean="0"/>
              <a:t>Incremental structure for scan lines that stores which edges are encountered </a:t>
            </a:r>
          </a:p>
          <a:p>
            <a:pPr lvl="1"/>
            <a:r>
              <a:rPr lang="en-US" smtClean="0"/>
              <a:t>Parameters for planes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Visibility Testing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1"/>
            <a:ext cx="7620000" cy="3886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many </a:t>
            </a:r>
            <a:r>
              <a:rPr lang="en-US" dirty="0" err="1" smtClean="0"/>
              <a:t>realtime</a:t>
            </a:r>
            <a:r>
              <a:rPr lang="en-US" dirty="0" smtClean="0"/>
              <a:t> applications, such as games, we want to eliminate as many objects as possible within the application</a:t>
            </a:r>
          </a:p>
          <a:p>
            <a:pPr lvl="1"/>
            <a:r>
              <a:rPr lang="en-US" dirty="0" smtClean="0"/>
              <a:t>Reduce burden on pipeline</a:t>
            </a:r>
          </a:p>
          <a:p>
            <a:pPr lvl="1"/>
            <a:r>
              <a:rPr lang="en-US" dirty="0" smtClean="0"/>
              <a:t>Reduce traffic on bus</a:t>
            </a:r>
          </a:p>
          <a:p>
            <a:r>
              <a:rPr lang="en-US" dirty="0" smtClean="0"/>
              <a:t>Partition space with Binary Spatial Partition (BSP) Tree</a:t>
            </a:r>
          </a:p>
        </p:txBody>
      </p:sp>
      <p:pic>
        <p:nvPicPr>
          <p:cNvPr id="36868" name="Picture 4" descr="C:\BOOK\OpenGL\Paul Final\jpeg_new\AN09F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257800"/>
            <a:ext cx="56008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Example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1" name="Picture 4" descr="C:\BOOK\OpenGL\Paul Final\jpeg_new\AN09F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352800"/>
            <a:ext cx="29416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2130425" y="2935288"/>
            <a:ext cx="30444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consider 6 parallel polygons</a:t>
            </a:r>
          </a:p>
        </p:txBody>
      </p:sp>
      <p:pic>
        <p:nvPicPr>
          <p:cNvPr id="37893" name="Picture 8" descr="C:\BOOK\OpenGL\Paul Final\jpeg_new\AN09F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499903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5989638" y="4265613"/>
            <a:ext cx="103105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top view</a:t>
            </a:r>
          </a:p>
        </p:txBody>
      </p:sp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1225972" y="5561013"/>
            <a:ext cx="532722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The plane of A separates B and C from D, E and F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BSP Tree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continue recursively </a:t>
            </a:r>
          </a:p>
          <a:p>
            <a:pPr lvl="1"/>
            <a:r>
              <a:rPr lang="en-US" smtClean="0"/>
              <a:t>Plane of C separates B from A</a:t>
            </a:r>
          </a:p>
          <a:p>
            <a:pPr lvl="1"/>
            <a:r>
              <a:rPr lang="en-US" smtClean="0"/>
              <a:t>Plane of D separates E and F</a:t>
            </a:r>
          </a:p>
          <a:p>
            <a:r>
              <a:rPr lang="en-US" smtClean="0"/>
              <a:t>Can put this information in a BSP tree</a:t>
            </a:r>
          </a:p>
          <a:p>
            <a:pPr lvl="1"/>
            <a:r>
              <a:rPr lang="en-US" smtClean="0"/>
              <a:t>Use for visibility and occlusion testing </a:t>
            </a:r>
          </a:p>
        </p:txBody>
      </p:sp>
      <p:pic>
        <p:nvPicPr>
          <p:cNvPr id="38916" name="Picture 4" descr="C:\BOOK\OpenGL\Paul Final\jpeg_new\AN09F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495800"/>
            <a:ext cx="320040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Polygon Clipping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as simple as line segment clipping</a:t>
            </a:r>
          </a:p>
          <a:p>
            <a:pPr lvl="1"/>
            <a:r>
              <a:rPr lang="en-US" dirty="0" smtClean="0"/>
              <a:t>Clipping a line segment yields at most one line segment</a:t>
            </a:r>
          </a:p>
          <a:p>
            <a:pPr lvl="1"/>
            <a:r>
              <a:rPr lang="en-US" dirty="0" smtClean="0"/>
              <a:t>Clipping a polygon can yield multiple polygons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However, clipping a convex polygon can yield at most one other polygon</a:t>
            </a:r>
          </a:p>
        </p:txBody>
      </p:sp>
      <p:pic>
        <p:nvPicPr>
          <p:cNvPr id="17412" name="Picture 4" descr="C:\BOOK\OpenGL\Paul Final\jpeg_new\AN08F11A.jpg"/>
          <p:cNvPicPr>
            <a:picLocks noChangeAspect="1" noChangeArrowheads="1"/>
          </p:cNvPicPr>
          <p:nvPr/>
        </p:nvPicPr>
        <p:blipFill>
          <a:blip r:embed="rId2" cstate="print"/>
          <a:srcRect b="20987"/>
          <a:stretch>
            <a:fillRect/>
          </a:stretch>
        </p:blipFill>
        <p:spPr bwMode="auto">
          <a:xfrm>
            <a:off x="2514600" y="4038600"/>
            <a:ext cx="14001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BOOK\OpenGL\Paul Final\jpeg_new\AN08F11B.jpg"/>
          <p:cNvPicPr>
            <a:picLocks noChangeAspect="1" noChangeArrowheads="1"/>
          </p:cNvPicPr>
          <p:nvPr/>
        </p:nvPicPr>
        <p:blipFill>
          <a:blip r:embed="rId3" cstate="print"/>
          <a:srcRect b="20705"/>
          <a:stretch>
            <a:fillRect/>
          </a:stretch>
        </p:blipFill>
        <p:spPr bwMode="auto">
          <a:xfrm>
            <a:off x="4572000" y="411480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Tessellation and Convexity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700" smtClean="0"/>
              <a:t>One strategy is to replace nonconvex (</a:t>
            </a:r>
            <a:r>
              <a:rPr lang="en-US" sz="2700" i="1" smtClean="0"/>
              <a:t>concave</a:t>
            </a:r>
            <a:r>
              <a:rPr lang="en-US" sz="2700" smtClean="0"/>
              <a:t>) polygons with a set of triangular polygons (a </a:t>
            </a:r>
            <a:r>
              <a:rPr lang="en-US" sz="2700" i="1" smtClean="0"/>
              <a:t>tessellation</a:t>
            </a:r>
            <a:r>
              <a:rPr lang="en-US" sz="2700" smtClean="0"/>
              <a:t>)</a:t>
            </a:r>
          </a:p>
          <a:p>
            <a:r>
              <a:rPr lang="en-US" sz="2700" smtClean="0"/>
              <a:t>Also makes fill easier</a:t>
            </a:r>
          </a:p>
          <a:p>
            <a:r>
              <a:rPr lang="en-US" sz="2700" smtClean="0"/>
              <a:t>Tessellation code in GLU library</a:t>
            </a:r>
          </a:p>
        </p:txBody>
      </p:sp>
      <p:pic>
        <p:nvPicPr>
          <p:cNvPr id="18436" name="Picture 4" descr="C:\BOOK\OpenGL\Paul Final\jpeg_new\AN08F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114800"/>
            <a:ext cx="57372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Clipping as a Black Box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consider line segment clipping as a process that takes in two vertices and produces either no vertices or the vertices of a clipped line segment</a:t>
            </a:r>
          </a:p>
        </p:txBody>
      </p:sp>
      <p:pic>
        <p:nvPicPr>
          <p:cNvPr id="19460" name="Picture 4" descr="C:\BOOK\OpenGL\Paul Final\jpeg_new\AN08F15.jpg"/>
          <p:cNvPicPr>
            <a:picLocks noChangeAspect="1" noChangeArrowheads="1"/>
          </p:cNvPicPr>
          <p:nvPr/>
        </p:nvPicPr>
        <p:blipFill>
          <a:blip r:embed="rId2" cstate="print"/>
          <a:srcRect b="10736"/>
          <a:stretch>
            <a:fillRect/>
          </a:stretch>
        </p:blipFill>
        <p:spPr bwMode="auto">
          <a:xfrm>
            <a:off x="914400" y="3810000"/>
            <a:ext cx="7315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Pipeline Clipping of Line Segments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Clipping against each side of window is independent of other sides</a:t>
            </a:r>
          </a:p>
          <a:p>
            <a:pPr lvl="1"/>
            <a:r>
              <a:rPr lang="en-US" smtClean="0"/>
              <a:t>Can use four independent clippers in a pipeline</a:t>
            </a:r>
          </a:p>
        </p:txBody>
      </p:sp>
      <p:pic>
        <p:nvPicPr>
          <p:cNvPr id="20484" name="Picture 4" descr="C:\BOOK\OpenGL\Paul Final\jpeg_new\AN08F17.jpg"/>
          <p:cNvPicPr>
            <a:picLocks noChangeAspect="1" noChangeArrowheads="1"/>
          </p:cNvPicPr>
          <p:nvPr/>
        </p:nvPicPr>
        <p:blipFill>
          <a:blip r:embed="rId2" cstate="print"/>
          <a:srcRect l="12689" r="23866" b="45038"/>
          <a:stretch>
            <a:fillRect/>
          </a:stretch>
        </p:blipFill>
        <p:spPr bwMode="auto">
          <a:xfrm>
            <a:off x="2743200" y="3614737"/>
            <a:ext cx="34290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BOOK\OpenGL\Paul Final\jpeg_new\AN08F17.jpg"/>
          <p:cNvPicPr>
            <a:picLocks noChangeAspect="1" noChangeArrowheads="1"/>
          </p:cNvPicPr>
          <p:nvPr/>
        </p:nvPicPr>
        <p:blipFill>
          <a:blip r:embed="rId3" cstate="print"/>
          <a:srcRect t="61069" b="5344"/>
          <a:stretch>
            <a:fillRect/>
          </a:stretch>
        </p:blipFill>
        <p:spPr bwMode="auto">
          <a:xfrm>
            <a:off x="1752600" y="5367337"/>
            <a:ext cx="59436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Pipeline Clipping of Polygons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z="2700" smtClean="0"/>
              <a:t>Three dimensions: add front and back clippers</a:t>
            </a:r>
          </a:p>
          <a:p>
            <a:r>
              <a:rPr lang="en-US" sz="2700" smtClean="0"/>
              <a:t>Strategy used in SGI Geometry Engine</a:t>
            </a:r>
          </a:p>
          <a:p>
            <a:r>
              <a:rPr lang="en-US" sz="2700" smtClean="0"/>
              <a:t>Small increase in latency</a:t>
            </a:r>
          </a:p>
        </p:txBody>
      </p:sp>
      <p:pic>
        <p:nvPicPr>
          <p:cNvPr id="21508" name="Picture 4" descr="C:\BOOK\OpenGL\Paul Final\jpeg_new\AN08F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59134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Bounding Boxes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700" smtClean="0"/>
              <a:t>Rather than doing clipping on a complex polygon, we can use an </a:t>
            </a:r>
            <a:r>
              <a:rPr lang="en-US" sz="2700" i="1" smtClean="0"/>
              <a:t>axis-aligned bounding box</a:t>
            </a:r>
            <a:r>
              <a:rPr lang="en-US" sz="2700" smtClean="0"/>
              <a:t> or </a:t>
            </a:r>
            <a:r>
              <a:rPr lang="en-US" sz="2700" i="1" smtClean="0"/>
              <a:t>extent</a:t>
            </a:r>
          </a:p>
          <a:p>
            <a:pPr lvl="1"/>
            <a:r>
              <a:rPr lang="en-US" smtClean="0"/>
              <a:t>Smallest rectangle aligned with axes that encloses the polygon</a:t>
            </a:r>
          </a:p>
          <a:p>
            <a:pPr lvl="1"/>
            <a:r>
              <a:rPr lang="en-US" smtClean="0"/>
              <a:t>Simple to compute: max and min of x and y</a:t>
            </a:r>
          </a:p>
        </p:txBody>
      </p:sp>
      <p:pic>
        <p:nvPicPr>
          <p:cNvPr id="22532" name="Picture 4" descr="C:\BOOK\OpenGL\Paul Final\jpeg_new\AN08F19.jpg"/>
          <p:cNvPicPr>
            <a:picLocks noChangeAspect="1" noChangeArrowheads="1"/>
          </p:cNvPicPr>
          <p:nvPr/>
        </p:nvPicPr>
        <p:blipFill>
          <a:blip r:embed="rId2" cstate="print"/>
          <a:srcRect l="46715" r="21169" b="64757"/>
          <a:stretch>
            <a:fillRect/>
          </a:stretch>
        </p:blipFill>
        <p:spPr bwMode="auto">
          <a:xfrm>
            <a:off x="2514600" y="472440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Bounding boxes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Can usually determine accept/reject based only on bounding box</a:t>
            </a:r>
          </a:p>
        </p:txBody>
      </p:sp>
      <p:pic>
        <p:nvPicPr>
          <p:cNvPr id="23556" name="Picture 5" descr="C:\BOOK\OpenGL\Paul Final\jpeg_new\AN08F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048000"/>
            <a:ext cx="2687638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Line 6"/>
          <p:cNvSpPr>
            <a:spLocks noChangeShapeType="1"/>
          </p:cNvSpPr>
          <p:nvPr/>
        </p:nvSpPr>
        <p:spPr bwMode="auto">
          <a:xfrm flipH="1">
            <a:off x="4495800" y="3276600"/>
            <a:ext cx="11430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1524000" y="4038600"/>
            <a:ext cx="15240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 flipH="1">
            <a:off x="5638800" y="4572000"/>
            <a:ext cx="7620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5715000" y="2971800"/>
            <a:ext cx="7489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reject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1066800" y="3581400"/>
            <a:ext cx="86433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accept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6172200" y="4038600"/>
            <a:ext cx="189026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requires detailed</a:t>
            </a:r>
          </a:p>
          <a:p>
            <a:r>
              <a:rPr lang="en-US" dirty="0">
                <a:solidFill>
                  <a:schemeClr val="bg1"/>
                </a:solidFill>
              </a:rPr>
              <a:t>    clipping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798</Words>
  <Application>Microsoft Office PowerPoint</Application>
  <PresentationFormat>On-screen Show (4:3)</PresentationFormat>
  <Paragraphs>140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Default Design</vt:lpstr>
      <vt:lpstr>Equation</vt:lpstr>
      <vt:lpstr>CS 480/680</vt:lpstr>
      <vt:lpstr>Objectives</vt:lpstr>
      <vt:lpstr>Polygon Clipping</vt:lpstr>
      <vt:lpstr>Tessellation and Convexity</vt:lpstr>
      <vt:lpstr>Clipping as a Black Box</vt:lpstr>
      <vt:lpstr>Pipeline Clipping of Line Segments</vt:lpstr>
      <vt:lpstr>Pipeline Clipping of Polygons</vt:lpstr>
      <vt:lpstr>Bounding Boxes</vt:lpstr>
      <vt:lpstr>Bounding boxes</vt:lpstr>
      <vt:lpstr>Clipping and Visibility</vt:lpstr>
      <vt:lpstr>Hidden Surface Removal</vt:lpstr>
      <vt:lpstr>Painter’s Algorithm</vt:lpstr>
      <vt:lpstr>Depth Sort</vt:lpstr>
      <vt:lpstr>Easy Cases</vt:lpstr>
      <vt:lpstr>Hard Cases</vt:lpstr>
      <vt:lpstr>Back-Face Removal (Culling)</vt:lpstr>
      <vt:lpstr>Image Space Approach</vt:lpstr>
      <vt:lpstr>z-Buffer Algorithm</vt:lpstr>
      <vt:lpstr>Efficiency</vt:lpstr>
      <vt:lpstr>Scan-Line Algorithm</vt:lpstr>
      <vt:lpstr>Implementation</vt:lpstr>
      <vt:lpstr>Visibility Testing</vt:lpstr>
      <vt:lpstr>Simple Example</vt:lpstr>
      <vt:lpstr>BSP Tree</vt:lpstr>
      <vt:lpstr>PowerPoint Presentation</vt:lpstr>
    </vt:vector>
  </TitlesOfParts>
  <Manager>David</Manager>
  <Company>Presentationfx.com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Blocks</dc:title>
  <dc:subject>Business</dc:subject>
  <dc:creator>Presentationfx.com</dc:creator>
  <cp:keywords>Blocks, Four, Colors</cp:keywords>
  <dc:description>This presentation template is copyright 2008 and may not be redistributed. Any attempt to redistribute will be enforced to the maximum extent under law.</dc:description>
  <cp:lastModifiedBy>Fred Harris</cp:lastModifiedBy>
  <cp:revision>66</cp:revision>
  <dcterms:created xsi:type="dcterms:W3CDTF">2008-04-10T18:13:29Z</dcterms:created>
  <dcterms:modified xsi:type="dcterms:W3CDTF">2015-11-04T16:39:24Z</dcterms:modified>
  <cp:category>Business</cp:category>
</cp:coreProperties>
</file>