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handoutMasterIdLst>
    <p:handoutMasterId r:id="rId25"/>
  </p:handoutMasterIdLst>
  <p:sldIdLst>
    <p:sldId id="256" r:id="rId2"/>
    <p:sldId id="291" r:id="rId3"/>
    <p:sldId id="292" r:id="rId4"/>
    <p:sldId id="293" r:id="rId5"/>
    <p:sldId id="294" r:id="rId6"/>
    <p:sldId id="295" r:id="rId7"/>
    <p:sldId id="296" r:id="rId8"/>
    <p:sldId id="297" r:id="rId9"/>
    <p:sldId id="298" r:id="rId10"/>
    <p:sldId id="299" r:id="rId11"/>
    <p:sldId id="300" r:id="rId12"/>
    <p:sldId id="301" r:id="rId13"/>
    <p:sldId id="302" r:id="rId14"/>
    <p:sldId id="303" r:id="rId15"/>
    <p:sldId id="304" r:id="rId16"/>
    <p:sldId id="305" r:id="rId17"/>
    <p:sldId id="306" r:id="rId18"/>
    <p:sldId id="307" r:id="rId19"/>
    <p:sldId id="308" r:id="rId20"/>
    <p:sldId id="309" r:id="rId21"/>
    <p:sldId id="310" r:id="rId22"/>
    <p:sldId id="290" r:id="rId2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5D1D7"/>
    <a:srgbClr val="FFDB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756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92" d="100"/>
          <a:sy n="92" d="100"/>
        </p:scale>
        <p:origin x="-3558" y="-10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4B2EA1A9-7AA5-4F30-ACC9-1EF01C8231B5}" type="datetimeFigureOut">
              <a:rPr lang="en-US"/>
              <a:pPr>
                <a:defRPr/>
              </a:pPr>
              <a:t>11/4/2015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1DDFC988-790B-45B3-8358-CC46678B241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155922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DED385B8-68A3-474A-B79D-949616F0331E}" type="datetimeFigureOut">
              <a:rPr lang="en-US"/>
              <a:pPr>
                <a:defRPr/>
              </a:pPr>
              <a:t>11/4/2015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35E988E2-3CF9-4BC9-AE89-3EBF741CC89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203155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7ABF28-E430-4018-88EB-2505D62165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B9CBE9-A66B-49BF-A4FD-CF4AFB18FFF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D5AEA6-0370-4E54-9DDD-5B94E1E49F4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34C4EE-77C9-426D-9218-8C3A99325E7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6395FA-A542-42A0-B7AA-A0BDB472E7C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74638"/>
            <a:ext cx="7620000" cy="1173162"/>
          </a:xfrm>
        </p:spPr>
        <p:txBody>
          <a:bodyPr/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600200"/>
            <a:ext cx="7620000" cy="4525963"/>
          </a:xfrm>
        </p:spPr>
        <p:txBody>
          <a:bodyPr/>
          <a:lstStyle>
            <a:lvl1pPr>
              <a:defRPr baseline="0">
                <a:solidFill>
                  <a:schemeClr val="bg1"/>
                </a:solidFill>
              </a:defRPr>
            </a:lvl1pPr>
            <a:lvl2pPr>
              <a:defRPr baseline="0">
                <a:solidFill>
                  <a:schemeClr val="bg1"/>
                </a:solidFill>
              </a:defRPr>
            </a:lvl2pPr>
            <a:lvl3pPr>
              <a:defRPr baseline="0">
                <a:solidFill>
                  <a:schemeClr val="bg1"/>
                </a:solidFill>
              </a:defRPr>
            </a:lvl3pPr>
            <a:lvl4pPr>
              <a:defRPr baseline="0">
                <a:solidFill>
                  <a:schemeClr val="bg1"/>
                </a:solidFill>
              </a:defRPr>
            </a:lvl4pPr>
            <a:lvl5pPr>
              <a:defRPr baseline="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5969C0-7E35-4AC2-98BE-CB90143DECF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F039B8-5E5B-4144-A32C-97370EF26EC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EDC8FC-180A-4FB2-A8B5-7F0598C6599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111A86-C417-4D5D-AADB-19D33BC8C32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54A81B-7A1A-473B-9630-5B6F67756F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3E25CB-3B36-4D7D-A5B0-B6BCD93671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2B5888-E207-454D-A605-A372041FB3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cs typeface="+mn-cs"/>
              </a:defRPr>
            </a:lvl1pPr>
          </a:lstStyle>
          <a:p>
            <a:pPr>
              <a:defRPr/>
            </a:pPr>
            <a:fld id="{962B4DC9-119D-4342-AC3F-DEE26DD215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6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4.wmf"/><Relationship Id="rId4" Type="http://schemas.openxmlformats.org/officeDocument/2006/relationships/oleObject" Target="../embeddings/oleObject1.bin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514600"/>
            <a:ext cx="7772400" cy="1470025"/>
          </a:xfrm>
        </p:spPr>
        <p:txBody>
          <a:bodyPr/>
          <a:lstStyle/>
          <a:p>
            <a:pPr eaLnBrk="1" hangingPunct="1"/>
            <a:r>
              <a:rPr lang="en-US" sz="3200" smtClean="0">
                <a:solidFill>
                  <a:schemeClr val="bg1"/>
                </a:solidFill>
              </a:rPr>
              <a:t>CS 480/680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295400" y="3429000"/>
            <a:ext cx="6400800" cy="609600"/>
          </a:xfrm>
        </p:spPr>
        <p:txBody>
          <a:bodyPr/>
          <a:lstStyle/>
          <a:p>
            <a:pPr eaLnBrk="1" hangingPunct="1"/>
            <a:r>
              <a:rPr lang="en-US" sz="1600" dirty="0" smtClean="0">
                <a:solidFill>
                  <a:schemeClr val="bg1"/>
                </a:solidFill>
              </a:rPr>
              <a:t>Computer Graphics</a:t>
            </a:r>
          </a:p>
          <a:p>
            <a:pPr eaLnBrk="1" hangingPunct="1"/>
            <a:endParaRPr lang="en-US" sz="1600" dirty="0" smtClean="0">
              <a:solidFill>
                <a:schemeClr val="bg1"/>
              </a:solidFill>
            </a:endParaRPr>
          </a:p>
          <a:p>
            <a:pPr eaLnBrk="1" hangingPunct="1"/>
            <a:r>
              <a:rPr lang="en-US" sz="1600" dirty="0" smtClean="0">
                <a:solidFill>
                  <a:schemeClr val="bg1"/>
                </a:solidFill>
              </a:rPr>
              <a:t>Implementation III</a:t>
            </a:r>
          </a:p>
        </p:txBody>
      </p:sp>
      <p:sp>
        <p:nvSpPr>
          <p:cNvPr id="16388" name="Rectangle 5"/>
          <p:cNvSpPr>
            <a:spLocks noChangeArrowheads="1"/>
          </p:cNvSpPr>
          <p:nvPr/>
        </p:nvSpPr>
        <p:spPr bwMode="auto">
          <a:xfrm>
            <a:off x="1143000" y="6019800"/>
            <a:ext cx="3200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>
                <a:solidFill>
                  <a:schemeClr val="bg1"/>
                </a:solidFill>
              </a:rPr>
              <a:t>Dr. Frederick C Harris, Jr.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Decision Variable</a:t>
            </a:r>
          </a:p>
        </p:txBody>
      </p:sp>
      <p:sp>
        <p:nvSpPr>
          <p:cNvPr id="24582" name="Text Box 6"/>
          <p:cNvSpPr>
            <a:spLocks noGrp="1" noChangeArrowheads="1"/>
          </p:cNvSpPr>
          <p:nvPr>
            <p:ph idx="1"/>
          </p:nvPr>
        </p:nvSpPr>
        <p:spPr>
          <a:solidFill>
            <a:schemeClr val="bg1"/>
          </a:solidFill>
        </p:spPr>
        <p:txBody>
          <a:bodyPr/>
          <a:lstStyle/>
          <a:p>
            <a:pPr>
              <a:lnSpc>
                <a:spcPct val="90000"/>
              </a:lnSpc>
              <a:spcBef>
                <a:spcPct val="50000"/>
              </a:spcBef>
              <a:buFontTx/>
              <a:buNone/>
            </a:pPr>
            <a:r>
              <a:rPr lang="en-US" sz="2000" smtClean="0">
                <a:latin typeface="Times New Roman" charset="0"/>
              </a:rPr>
              <a:t>-</a:t>
            </a:r>
          </a:p>
        </p:txBody>
      </p:sp>
      <p:pic>
        <p:nvPicPr>
          <p:cNvPr id="24581" name="Picture 4" descr="C:\BOOK\OpenGL\Paul Final\jpeg_new\AN08F4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38600" y="2590800"/>
            <a:ext cx="3568700" cy="269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583" name="Text Box 7"/>
          <p:cNvSpPr txBox="1">
            <a:spLocks noChangeArrowheads="1"/>
          </p:cNvSpPr>
          <p:nvPr/>
        </p:nvSpPr>
        <p:spPr bwMode="auto">
          <a:xfrm>
            <a:off x="1371600" y="2438400"/>
            <a:ext cx="1606550" cy="46196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Ctr="1">
            <a:spAutoFit/>
          </a:bodyPr>
          <a:lstStyle/>
          <a:p>
            <a:r>
              <a:rPr lang="en-US"/>
              <a:t>d = </a:t>
            </a:r>
            <a:r>
              <a:rPr lang="en-US">
                <a:latin typeface="Symbol" charset="2"/>
              </a:rPr>
              <a:t>D</a:t>
            </a:r>
            <a:r>
              <a:rPr lang="en-US"/>
              <a:t>x(b-a)</a:t>
            </a:r>
          </a:p>
        </p:txBody>
      </p:sp>
      <p:sp>
        <p:nvSpPr>
          <p:cNvPr id="24584" name="Text Box 8"/>
          <p:cNvSpPr txBox="1">
            <a:spLocks noChangeArrowheads="1"/>
          </p:cNvSpPr>
          <p:nvPr/>
        </p:nvSpPr>
        <p:spPr bwMode="auto">
          <a:xfrm>
            <a:off x="881062" y="3276600"/>
            <a:ext cx="2776538" cy="12001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Ctr="1">
            <a:spAutoFit/>
          </a:bodyPr>
          <a:lstStyle/>
          <a:p>
            <a:r>
              <a:rPr lang="en-US" dirty="0"/>
              <a:t>d is an integer</a:t>
            </a:r>
          </a:p>
          <a:p>
            <a:r>
              <a:rPr lang="en-US" dirty="0"/>
              <a:t>d &gt; 0 use upper pixel</a:t>
            </a:r>
          </a:p>
          <a:p>
            <a:r>
              <a:rPr lang="en-US" dirty="0"/>
              <a:t>d &lt; 0 use lower pixel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Incremental Form</a:t>
            </a:r>
          </a:p>
        </p:txBody>
      </p:sp>
      <p:sp>
        <p:nvSpPr>
          <p:cNvPr id="2560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 smtClean="0"/>
              <a:t>More efficient if we look at </a:t>
            </a:r>
            <a:r>
              <a:rPr lang="en-US" dirty="0" err="1" smtClean="0">
                <a:latin typeface="Times New Roman" charset="0"/>
              </a:rPr>
              <a:t>d</a:t>
            </a:r>
            <a:r>
              <a:rPr lang="en-US" baseline="-25000" dirty="0" err="1" smtClean="0">
                <a:latin typeface="Times New Roman" charset="0"/>
              </a:rPr>
              <a:t>k</a:t>
            </a:r>
            <a:r>
              <a:rPr lang="en-US" dirty="0" smtClean="0"/>
              <a:t>, the value of the decision variable at </a:t>
            </a:r>
            <a:r>
              <a:rPr lang="en-US" dirty="0" smtClean="0">
                <a:latin typeface="Times New Roman" charset="0"/>
              </a:rPr>
              <a:t>x = k</a:t>
            </a:r>
          </a:p>
          <a:p>
            <a:pPr lvl="3"/>
            <a:endParaRPr lang="en-US" dirty="0" smtClean="0"/>
          </a:p>
          <a:p>
            <a:pPr lvl="1">
              <a:buNone/>
            </a:pPr>
            <a:r>
              <a:rPr lang="en-US" dirty="0" smtClean="0"/>
              <a:t>d</a:t>
            </a:r>
            <a:r>
              <a:rPr lang="en-US" baseline="-25000" dirty="0" smtClean="0"/>
              <a:t>k+1</a:t>
            </a:r>
            <a:r>
              <a:rPr lang="en-US" dirty="0" smtClean="0"/>
              <a:t>= </a:t>
            </a:r>
            <a:r>
              <a:rPr lang="en-US" dirty="0" err="1" smtClean="0"/>
              <a:t>d</a:t>
            </a:r>
            <a:r>
              <a:rPr lang="en-US" baseline="-25000" dirty="0" err="1" smtClean="0"/>
              <a:t>k</a:t>
            </a:r>
            <a:r>
              <a:rPr lang="en-US" baseline="-25000" dirty="0" smtClean="0"/>
              <a:t> </a:t>
            </a:r>
            <a:r>
              <a:rPr lang="en-US" dirty="0" smtClean="0"/>
              <a:t>–2</a:t>
            </a:r>
            <a:r>
              <a:rPr lang="en-US" dirty="0" smtClean="0">
                <a:latin typeface="Symbol" charset="2"/>
              </a:rPr>
              <a:t>D</a:t>
            </a:r>
            <a:r>
              <a:rPr lang="en-US" dirty="0" smtClean="0"/>
              <a:t>y,   </a:t>
            </a:r>
            <a:r>
              <a:rPr lang="en-US" dirty="0" smtClean="0">
                <a:latin typeface="Arial" charset="0"/>
              </a:rPr>
              <a:t>if</a:t>
            </a:r>
            <a:r>
              <a:rPr lang="en-US" dirty="0" smtClean="0"/>
              <a:t> </a:t>
            </a:r>
            <a:r>
              <a:rPr lang="en-US" dirty="0" err="1" smtClean="0"/>
              <a:t>d</a:t>
            </a:r>
            <a:r>
              <a:rPr lang="en-US" baseline="-25000" dirty="0" err="1" smtClean="0"/>
              <a:t>k</a:t>
            </a:r>
            <a:r>
              <a:rPr lang="en-US" baseline="-25000" dirty="0" smtClean="0"/>
              <a:t> </a:t>
            </a:r>
            <a:r>
              <a:rPr lang="en-US" dirty="0" smtClean="0"/>
              <a:t>&lt;0</a:t>
            </a:r>
          </a:p>
          <a:p>
            <a:pPr lvl="1">
              <a:buNone/>
            </a:pPr>
            <a:r>
              <a:rPr lang="en-US" dirty="0" smtClean="0"/>
              <a:t>d</a:t>
            </a:r>
            <a:r>
              <a:rPr lang="en-US" baseline="-25000" dirty="0" smtClean="0"/>
              <a:t>k+1</a:t>
            </a:r>
            <a:r>
              <a:rPr lang="en-US" dirty="0" smtClean="0"/>
              <a:t>= </a:t>
            </a:r>
            <a:r>
              <a:rPr lang="en-US" dirty="0" err="1" smtClean="0"/>
              <a:t>d</a:t>
            </a:r>
            <a:r>
              <a:rPr lang="en-US" baseline="-25000" dirty="0" err="1" smtClean="0"/>
              <a:t>k</a:t>
            </a:r>
            <a:r>
              <a:rPr lang="en-US" baseline="-25000" dirty="0" smtClean="0"/>
              <a:t> </a:t>
            </a:r>
            <a:r>
              <a:rPr lang="en-US" dirty="0" smtClean="0"/>
              <a:t>–2(</a:t>
            </a:r>
            <a:r>
              <a:rPr lang="en-US" dirty="0" err="1" smtClean="0">
                <a:latin typeface="Symbol" charset="2"/>
              </a:rPr>
              <a:t>D</a:t>
            </a:r>
            <a:r>
              <a:rPr lang="en-US" dirty="0" err="1" smtClean="0"/>
              <a:t>y</a:t>
            </a:r>
            <a:r>
              <a:rPr lang="en-US" dirty="0" smtClean="0"/>
              <a:t>- </a:t>
            </a:r>
            <a:r>
              <a:rPr lang="en-US" dirty="0" err="1" smtClean="0">
                <a:latin typeface="Symbol" charset="2"/>
              </a:rPr>
              <a:t>D</a:t>
            </a:r>
            <a:r>
              <a:rPr lang="en-US" dirty="0" err="1" smtClean="0"/>
              <a:t>x</a:t>
            </a:r>
            <a:r>
              <a:rPr lang="en-US" dirty="0" smtClean="0"/>
              <a:t>),   </a:t>
            </a:r>
            <a:r>
              <a:rPr lang="en-US" sz="2400" dirty="0" smtClean="0">
                <a:latin typeface="Arial" charset="0"/>
              </a:rPr>
              <a:t>otherwise</a:t>
            </a:r>
          </a:p>
          <a:p>
            <a:pPr lvl="2">
              <a:lnSpc>
                <a:spcPct val="90000"/>
              </a:lnSpc>
            </a:pPr>
            <a:endParaRPr lang="en-US" dirty="0" smtClean="0">
              <a:latin typeface="Times New Roman" charset="0"/>
            </a:endParaRPr>
          </a:p>
          <a:p>
            <a:r>
              <a:rPr lang="en-US" dirty="0" smtClean="0">
                <a:latin typeface="Arial" charset="0"/>
              </a:rPr>
              <a:t>For each </a:t>
            </a:r>
            <a:r>
              <a:rPr lang="en-US" dirty="0" smtClean="0"/>
              <a:t>x</a:t>
            </a:r>
            <a:r>
              <a:rPr lang="en-US" dirty="0" smtClean="0">
                <a:latin typeface="Arial" charset="0"/>
              </a:rPr>
              <a:t>, we need do only an integer addition and a test</a:t>
            </a:r>
          </a:p>
          <a:p>
            <a:r>
              <a:rPr lang="en-US" dirty="0" smtClean="0">
                <a:latin typeface="Arial" charset="0"/>
              </a:rPr>
              <a:t>Single instruction on graphics chips</a:t>
            </a:r>
          </a:p>
          <a:p>
            <a:pPr>
              <a:lnSpc>
                <a:spcPct val="90000"/>
              </a:lnSpc>
            </a:pPr>
            <a:endParaRPr lang="en-US" dirty="0" smtClean="0">
              <a:latin typeface="Times New Roman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Polygon Scan Conversion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Scan Conversion = Fill</a:t>
            </a:r>
          </a:p>
          <a:p>
            <a:r>
              <a:rPr lang="en-US" smtClean="0"/>
              <a:t>How to tell inside from outside</a:t>
            </a:r>
          </a:p>
          <a:p>
            <a:pPr lvl="1"/>
            <a:r>
              <a:rPr lang="en-US" smtClean="0"/>
              <a:t>Convex easy</a:t>
            </a:r>
          </a:p>
          <a:p>
            <a:pPr lvl="1"/>
            <a:r>
              <a:rPr lang="en-US" smtClean="0"/>
              <a:t>Nonsimple difficult</a:t>
            </a:r>
          </a:p>
          <a:p>
            <a:pPr lvl="1"/>
            <a:r>
              <a:rPr lang="en-US" smtClean="0"/>
              <a:t>Odd even test</a:t>
            </a:r>
          </a:p>
          <a:p>
            <a:pPr lvl="2"/>
            <a:r>
              <a:rPr lang="en-US" sz="2400" smtClean="0"/>
              <a:t>Count edge crossings</a:t>
            </a:r>
          </a:p>
          <a:p>
            <a:pPr lvl="2"/>
            <a:endParaRPr lang="en-US" sz="2400" smtClean="0"/>
          </a:p>
          <a:p>
            <a:pPr lvl="1"/>
            <a:r>
              <a:rPr lang="en-US" sz="3000" smtClean="0"/>
              <a:t>Winding number</a:t>
            </a:r>
          </a:p>
        </p:txBody>
      </p:sp>
      <p:pic>
        <p:nvPicPr>
          <p:cNvPr id="26628" name="Picture 4" descr="C:\BOOK\OpenGL\Paul Final\jpeg_new\AN08F4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10200" y="2743200"/>
            <a:ext cx="2900363" cy="312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631" name="Text Box 5"/>
          <p:cNvSpPr txBox="1">
            <a:spLocks noChangeArrowheads="1"/>
          </p:cNvSpPr>
          <p:nvPr/>
        </p:nvSpPr>
        <p:spPr bwMode="auto">
          <a:xfrm>
            <a:off x="6324600" y="5334000"/>
            <a:ext cx="1830388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Ctr="1">
            <a:spAutoFit/>
          </a:bodyPr>
          <a:lstStyle/>
          <a:p>
            <a:r>
              <a:rPr lang="en-US">
                <a:latin typeface="Arial" charset="0"/>
              </a:rPr>
              <a:t>odd-even fill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Winding Number</a:t>
            </a:r>
          </a:p>
        </p:txBody>
      </p:sp>
      <p:sp>
        <p:nvSpPr>
          <p:cNvPr id="27653" name="Rectangle 3"/>
          <p:cNvSpPr>
            <a:spLocks noGrp="1" noChangeArrowheads="1"/>
          </p:cNvSpPr>
          <p:nvPr>
            <p:ph idx="1"/>
          </p:nvPr>
        </p:nvSpPr>
        <p:spPr>
          <a:ln>
            <a:solidFill>
              <a:schemeClr val="bg1"/>
            </a:solidFill>
          </a:ln>
        </p:spPr>
        <p:txBody>
          <a:bodyPr/>
          <a:lstStyle/>
          <a:p>
            <a:r>
              <a:rPr lang="en-US" dirty="0" smtClean="0"/>
              <a:t>Count clockwise encirclements of point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Alternate definition of inside: inside if winding number </a:t>
            </a:r>
            <a:r>
              <a:rPr lang="en-US" dirty="0" smtClean="0">
                <a:sym typeface="Symbol" charset="2"/>
              </a:rPr>
              <a:t></a:t>
            </a:r>
            <a:r>
              <a:rPr lang="en-US" dirty="0" smtClean="0"/>
              <a:t> 0</a:t>
            </a:r>
          </a:p>
        </p:txBody>
      </p:sp>
      <p:sp>
        <p:nvSpPr>
          <p:cNvPr id="27654" name="Line 5"/>
          <p:cNvSpPr>
            <a:spLocks noChangeShapeType="1"/>
          </p:cNvSpPr>
          <p:nvPr/>
        </p:nvSpPr>
        <p:spPr bwMode="auto">
          <a:xfrm flipV="1">
            <a:off x="6096000" y="2590800"/>
            <a:ext cx="533400" cy="1981200"/>
          </a:xfrm>
          <a:prstGeom prst="line">
            <a:avLst/>
          </a:prstGeom>
          <a:noFill/>
          <a:ln w="28575">
            <a:solidFill>
              <a:srgbClr val="FFFF00"/>
            </a:solidFill>
            <a:round/>
            <a:headEnd type="none" w="sm" len="sm"/>
            <a:tailEnd type="triangle" w="med" len="med"/>
          </a:ln>
        </p:spPr>
        <p:txBody>
          <a:bodyPr anchor="ctr" anchorCtr="1"/>
          <a:lstStyle/>
          <a:p>
            <a:endParaRPr lang="en-US"/>
          </a:p>
        </p:txBody>
      </p:sp>
      <p:sp>
        <p:nvSpPr>
          <p:cNvPr id="27655" name="Line 6"/>
          <p:cNvSpPr>
            <a:spLocks noChangeShapeType="1"/>
          </p:cNvSpPr>
          <p:nvPr/>
        </p:nvSpPr>
        <p:spPr bwMode="auto">
          <a:xfrm>
            <a:off x="6629400" y="2590800"/>
            <a:ext cx="990600" cy="1600200"/>
          </a:xfrm>
          <a:prstGeom prst="line">
            <a:avLst/>
          </a:prstGeom>
          <a:noFill/>
          <a:ln w="28575">
            <a:solidFill>
              <a:srgbClr val="FFFF00"/>
            </a:solidFill>
            <a:round/>
            <a:headEnd type="none" w="sm" len="sm"/>
            <a:tailEnd type="triangle" w="med" len="med"/>
          </a:ln>
        </p:spPr>
        <p:txBody>
          <a:bodyPr anchor="ctr" anchorCtr="1"/>
          <a:lstStyle/>
          <a:p>
            <a:endParaRPr lang="en-US"/>
          </a:p>
        </p:txBody>
      </p:sp>
      <p:sp>
        <p:nvSpPr>
          <p:cNvPr id="27656" name="Line 7"/>
          <p:cNvSpPr>
            <a:spLocks noChangeShapeType="1"/>
          </p:cNvSpPr>
          <p:nvPr/>
        </p:nvSpPr>
        <p:spPr bwMode="auto">
          <a:xfrm flipH="1" flipV="1">
            <a:off x="5715000" y="3124200"/>
            <a:ext cx="1905000" cy="1066800"/>
          </a:xfrm>
          <a:prstGeom prst="line">
            <a:avLst/>
          </a:prstGeom>
          <a:noFill/>
          <a:ln w="28575">
            <a:solidFill>
              <a:srgbClr val="FFFF00"/>
            </a:solidFill>
            <a:round/>
            <a:headEnd type="none" w="sm" len="sm"/>
            <a:tailEnd type="triangle" w="med" len="med"/>
          </a:ln>
        </p:spPr>
        <p:txBody>
          <a:bodyPr anchor="ctr" anchorCtr="1"/>
          <a:lstStyle/>
          <a:p>
            <a:endParaRPr lang="en-US"/>
          </a:p>
        </p:txBody>
      </p:sp>
      <p:sp>
        <p:nvSpPr>
          <p:cNvPr id="27657" name="Line 8"/>
          <p:cNvSpPr>
            <a:spLocks noChangeShapeType="1"/>
          </p:cNvSpPr>
          <p:nvPr/>
        </p:nvSpPr>
        <p:spPr bwMode="auto">
          <a:xfrm flipV="1">
            <a:off x="5715000" y="2895600"/>
            <a:ext cx="1752600" cy="228600"/>
          </a:xfrm>
          <a:prstGeom prst="line">
            <a:avLst/>
          </a:prstGeom>
          <a:noFill/>
          <a:ln w="28575">
            <a:solidFill>
              <a:srgbClr val="FFFF00"/>
            </a:solidFill>
            <a:round/>
            <a:headEnd type="none" w="sm" len="sm"/>
            <a:tailEnd type="triangle" w="med" len="med"/>
          </a:ln>
        </p:spPr>
        <p:txBody>
          <a:bodyPr anchor="ctr" anchorCtr="1"/>
          <a:lstStyle/>
          <a:p>
            <a:endParaRPr lang="en-US"/>
          </a:p>
        </p:txBody>
      </p:sp>
      <p:sp>
        <p:nvSpPr>
          <p:cNvPr id="27658" name="Line 9"/>
          <p:cNvSpPr>
            <a:spLocks noChangeShapeType="1"/>
          </p:cNvSpPr>
          <p:nvPr/>
        </p:nvSpPr>
        <p:spPr bwMode="auto">
          <a:xfrm flipH="1">
            <a:off x="6096000" y="2895600"/>
            <a:ext cx="1371600" cy="1676400"/>
          </a:xfrm>
          <a:prstGeom prst="line">
            <a:avLst/>
          </a:prstGeom>
          <a:noFill/>
          <a:ln w="28575">
            <a:solidFill>
              <a:srgbClr val="FFFF00"/>
            </a:solidFill>
            <a:round/>
            <a:headEnd type="none" w="sm" len="sm"/>
            <a:tailEnd type="triangle" w="med" len="med"/>
          </a:ln>
        </p:spPr>
        <p:txBody>
          <a:bodyPr anchor="ctr" anchorCtr="1"/>
          <a:lstStyle/>
          <a:p>
            <a:endParaRPr lang="en-US"/>
          </a:p>
        </p:txBody>
      </p:sp>
      <p:sp>
        <p:nvSpPr>
          <p:cNvPr id="27659" name="Oval 10"/>
          <p:cNvSpPr>
            <a:spLocks noChangeArrowheads="1"/>
          </p:cNvSpPr>
          <p:nvPr/>
        </p:nvSpPr>
        <p:spPr bwMode="auto">
          <a:xfrm>
            <a:off x="6629400" y="3200400"/>
            <a:ext cx="152400" cy="1524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60" name="Line 11"/>
          <p:cNvSpPr>
            <a:spLocks noChangeShapeType="1"/>
          </p:cNvSpPr>
          <p:nvPr/>
        </p:nvSpPr>
        <p:spPr bwMode="auto">
          <a:xfrm flipV="1">
            <a:off x="4572000" y="3429000"/>
            <a:ext cx="1981200" cy="685800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 type="none" w="sm" len="sm"/>
            <a:tailEnd type="triangle" w="sm" len="sm"/>
          </a:ln>
        </p:spPr>
        <p:txBody>
          <a:bodyPr anchor="ctr" anchorCtr="1"/>
          <a:lstStyle/>
          <a:p>
            <a:endParaRPr lang="en-US"/>
          </a:p>
        </p:txBody>
      </p:sp>
      <p:sp>
        <p:nvSpPr>
          <p:cNvPr id="27663" name="Oval 14"/>
          <p:cNvSpPr>
            <a:spLocks noChangeArrowheads="1"/>
          </p:cNvSpPr>
          <p:nvPr/>
        </p:nvSpPr>
        <p:spPr bwMode="auto">
          <a:xfrm>
            <a:off x="6248400" y="3124200"/>
            <a:ext cx="152400" cy="1524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64" name="Line 15"/>
          <p:cNvSpPr>
            <a:spLocks noChangeShapeType="1"/>
          </p:cNvSpPr>
          <p:nvPr/>
        </p:nvSpPr>
        <p:spPr bwMode="auto">
          <a:xfrm>
            <a:off x="4419600" y="2667000"/>
            <a:ext cx="1752600" cy="457200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 type="none" w="sm" len="sm"/>
            <a:tailEnd type="triangle" w="sm" len="sm"/>
          </a:ln>
        </p:spPr>
        <p:txBody>
          <a:bodyPr anchor="ctr" anchorCtr="1"/>
          <a:lstStyle/>
          <a:p>
            <a:endParaRPr lang="en-US"/>
          </a:p>
        </p:txBody>
      </p:sp>
      <p:sp>
        <p:nvSpPr>
          <p:cNvPr id="17" name="Text Box 12"/>
          <p:cNvSpPr txBox="1">
            <a:spLocks noChangeArrowheads="1"/>
          </p:cNvSpPr>
          <p:nvPr/>
        </p:nvSpPr>
        <p:spPr bwMode="auto">
          <a:xfrm>
            <a:off x="2286000" y="3962400"/>
            <a:ext cx="2204450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Ctr="1">
            <a:spAutoFit/>
          </a:bodyPr>
          <a:lstStyle/>
          <a:p>
            <a:r>
              <a:rPr lang="en-US" dirty="0">
                <a:solidFill>
                  <a:schemeClr val="bg1"/>
                </a:solidFill>
                <a:latin typeface="Arial" charset="0"/>
              </a:rPr>
              <a:t>winding number</a:t>
            </a:r>
            <a:r>
              <a:rPr lang="en-US" dirty="0">
                <a:solidFill>
                  <a:schemeClr val="bg1"/>
                </a:solidFill>
              </a:rPr>
              <a:t> = 2</a:t>
            </a:r>
          </a:p>
        </p:txBody>
      </p:sp>
      <p:sp>
        <p:nvSpPr>
          <p:cNvPr id="18" name="Text Box 13"/>
          <p:cNvSpPr txBox="1">
            <a:spLocks noChangeArrowheads="1"/>
          </p:cNvSpPr>
          <p:nvPr/>
        </p:nvSpPr>
        <p:spPr bwMode="auto">
          <a:xfrm>
            <a:off x="2208212" y="2438400"/>
            <a:ext cx="2204450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Ctr="1">
            <a:spAutoFit/>
          </a:bodyPr>
          <a:lstStyle/>
          <a:p>
            <a:r>
              <a:rPr lang="en-US" dirty="0">
                <a:solidFill>
                  <a:schemeClr val="bg1"/>
                </a:solidFill>
                <a:latin typeface="Arial" charset="0"/>
              </a:rPr>
              <a:t>winding number</a:t>
            </a:r>
            <a:r>
              <a:rPr lang="en-US" dirty="0">
                <a:solidFill>
                  <a:schemeClr val="bg1"/>
                </a:solidFill>
              </a:rPr>
              <a:t> = 1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Filling in the Frame Buffer</a:t>
            </a:r>
          </a:p>
        </p:txBody>
      </p:sp>
      <p:sp>
        <p:nvSpPr>
          <p:cNvPr id="2867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Fill at end of pipeline</a:t>
            </a:r>
          </a:p>
          <a:p>
            <a:pPr lvl="1"/>
            <a:r>
              <a:rPr lang="en-US" smtClean="0"/>
              <a:t>Convex Polygons only</a:t>
            </a:r>
          </a:p>
          <a:p>
            <a:pPr lvl="1"/>
            <a:r>
              <a:rPr lang="en-US" smtClean="0"/>
              <a:t>Nonconvex polygons assumed to have been tessellated</a:t>
            </a:r>
          </a:p>
          <a:p>
            <a:pPr lvl="1"/>
            <a:r>
              <a:rPr lang="en-US" smtClean="0"/>
              <a:t>Shades (colors) have been computed for vertices (Gouraud shading)</a:t>
            </a:r>
          </a:p>
          <a:p>
            <a:pPr lvl="1"/>
            <a:r>
              <a:rPr lang="en-US" smtClean="0"/>
              <a:t>Combine with z-buffer algorithm</a:t>
            </a:r>
          </a:p>
          <a:p>
            <a:pPr lvl="2"/>
            <a:r>
              <a:rPr lang="en-US" sz="2400" smtClean="0"/>
              <a:t>March across scan lines interpolating shades</a:t>
            </a:r>
          </a:p>
          <a:p>
            <a:pPr lvl="2"/>
            <a:r>
              <a:rPr lang="en-US" sz="2400" smtClean="0"/>
              <a:t>Incremental work small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0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Using Interpolation</a:t>
            </a:r>
          </a:p>
        </p:txBody>
      </p:sp>
      <p:sp>
        <p:nvSpPr>
          <p:cNvPr id="29712" name="Text Box 15"/>
          <p:cNvSpPr>
            <a:spLocks noGrp="1" noChangeArrowheads="1"/>
          </p:cNvSpPr>
          <p:nvPr>
            <p:ph idx="1"/>
          </p:nvPr>
        </p:nvSpPr>
        <p:spPr>
          <a:noFill/>
        </p:spPr>
        <p:txBody>
          <a:bodyPr/>
          <a:lstStyle/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sz="2400" smtClean="0">
                <a:latin typeface="Times New Roman" charset="0"/>
              </a:rPr>
              <a:t>C</a:t>
            </a:r>
            <a:r>
              <a:rPr lang="en-US" sz="2400" baseline="-25000" smtClean="0">
                <a:latin typeface="Times New Roman" charset="0"/>
              </a:rPr>
              <a:t>1 </a:t>
            </a:r>
            <a:r>
              <a:rPr lang="en-US" sz="2400" smtClean="0">
                <a:latin typeface="Times New Roman" charset="0"/>
              </a:rPr>
              <a:t>C</a:t>
            </a:r>
            <a:r>
              <a:rPr lang="en-US" sz="2400" baseline="-25000" smtClean="0">
                <a:latin typeface="Times New Roman" charset="0"/>
              </a:rPr>
              <a:t>2 </a:t>
            </a:r>
            <a:r>
              <a:rPr lang="en-US" sz="2400" smtClean="0">
                <a:latin typeface="Times New Roman" charset="0"/>
              </a:rPr>
              <a:t>C</a:t>
            </a:r>
            <a:r>
              <a:rPr lang="en-US" sz="2400" baseline="-25000" smtClean="0">
                <a:latin typeface="Times New Roman" charset="0"/>
              </a:rPr>
              <a:t>3 </a:t>
            </a:r>
            <a:r>
              <a:rPr lang="en-US" sz="2400" smtClean="0"/>
              <a:t>specified by </a:t>
            </a:r>
            <a:r>
              <a:rPr lang="en-US" sz="2400" b="1" smtClean="0">
                <a:latin typeface="Courier New" charset="0"/>
              </a:rPr>
              <a:t>glColor</a:t>
            </a:r>
            <a:r>
              <a:rPr lang="en-US" sz="2400" smtClean="0"/>
              <a:t> or by vertex shading</a:t>
            </a:r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sz="2400" smtClean="0">
                <a:latin typeface="Times New Roman" charset="0"/>
              </a:rPr>
              <a:t>C</a:t>
            </a:r>
            <a:r>
              <a:rPr lang="en-US" sz="2400" baseline="-25000" smtClean="0">
                <a:latin typeface="Times New Roman" charset="0"/>
              </a:rPr>
              <a:t>4 </a:t>
            </a:r>
            <a:r>
              <a:rPr lang="en-US" sz="2400" smtClean="0"/>
              <a:t>determined by interpolating between </a:t>
            </a:r>
            <a:r>
              <a:rPr lang="en-US" sz="2400" smtClean="0">
                <a:latin typeface="Times New Roman" charset="0"/>
              </a:rPr>
              <a:t>C</a:t>
            </a:r>
            <a:r>
              <a:rPr lang="en-US" sz="2400" baseline="-25000" smtClean="0">
                <a:latin typeface="Times New Roman" charset="0"/>
              </a:rPr>
              <a:t>1</a:t>
            </a:r>
            <a:r>
              <a:rPr lang="en-US" sz="2400" smtClean="0"/>
              <a:t> and </a:t>
            </a:r>
            <a:r>
              <a:rPr lang="en-US" sz="2400" smtClean="0">
                <a:latin typeface="Times New Roman" charset="0"/>
              </a:rPr>
              <a:t>C</a:t>
            </a:r>
            <a:r>
              <a:rPr lang="en-US" sz="2400" baseline="-25000" smtClean="0">
                <a:latin typeface="Times New Roman" charset="0"/>
              </a:rPr>
              <a:t>2</a:t>
            </a:r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sz="2400" smtClean="0">
                <a:latin typeface="Times New Roman" charset="0"/>
              </a:rPr>
              <a:t>C</a:t>
            </a:r>
            <a:r>
              <a:rPr lang="en-US" sz="2400" baseline="-25000" smtClean="0">
                <a:latin typeface="Times New Roman" charset="0"/>
              </a:rPr>
              <a:t>5 </a:t>
            </a:r>
            <a:r>
              <a:rPr lang="en-US" sz="2400" smtClean="0"/>
              <a:t>determined by interpolating between </a:t>
            </a:r>
            <a:r>
              <a:rPr lang="en-US" sz="2400" smtClean="0">
                <a:latin typeface="Times New Roman" charset="0"/>
              </a:rPr>
              <a:t>C</a:t>
            </a:r>
            <a:r>
              <a:rPr lang="en-US" sz="2400" baseline="-25000" smtClean="0">
                <a:latin typeface="Times New Roman" charset="0"/>
              </a:rPr>
              <a:t>2</a:t>
            </a:r>
            <a:r>
              <a:rPr lang="en-US" sz="2400" smtClean="0"/>
              <a:t> and </a:t>
            </a:r>
            <a:r>
              <a:rPr lang="en-US" sz="2400" smtClean="0">
                <a:latin typeface="Times New Roman" charset="0"/>
              </a:rPr>
              <a:t>C</a:t>
            </a:r>
            <a:r>
              <a:rPr lang="en-US" sz="2400" baseline="-25000" smtClean="0">
                <a:latin typeface="Times New Roman" charset="0"/>
              </a:rPr>
              <a:t>3</a:t>
            </a:r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sz="2400" smtClean="0"/>
              <a:t>interpolate between </a:t>
            </a:r>
            <a:r>
              <a:rPr lang="en-US" sz="2400" smtClean="0">
                <a:latin typeface="Times New Roman" charset="0"/>
              </a:rPr>
              <a:t>C</a:t>
            </a:r>
            <a:r>
              <a:rPr lang="en-US" sz="2400" baseline="-25000" smtClean="0">
                <a:latin typeface="Times New Roman" charset="0"/>
              </a:rPr>
              <a:t>4</a:t>
            </a:r>
            <a:r>
              <a:rPr lang="en-US" sz="2400" smtClean="0"/>
              <a:t> and </a:t>
            </a:r>
            <a:r>
              <a:rPr lang="en-US" sz="2400" smtClean="0">
                <a:latin typeface="Times New Roman" charset="0"/>
              </a:rPr>
              <a:t>C</a:t>
            </a:r>
            <a:r>
              <a:rPr lang="en-US" sz="2400" baseline="-25000" smtClean="0">
                <a:latin typeface="Times New Roman" charset="0"/>
              </a:rPr>
              <a:t>5 </a:t>
            </a:r>
            <a:r>
              <a:rPr lang="en-US" sz="2400" smtClean="0"/>
              <a:t>along span </a:t>
            </a:r>
            <a:endParaRPr lang="en-US" sz="2400" baseline="-25000" smtClean="0">
              <a:latin typeface="Times New Roman" charset="0"/>
            </a:endParaRPr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endParaRPr lang="en-US" sz="2400" baseline="-25000" smtClean="0">
              <a:latin typeface="Times New Roman" charset="0"/>
            </a:endParaRPr>
          </a:p>
        </p:txBody>
      </p:sp>
      <p:sp>
        <p:nvSpPr>
          <p:cNvPr id="29701" name="Freeform 4"/>
          <p:cNvSpPr>
            <a:spLocks/>
          </p:cNvSpPr>
          <p:nvPr/>
        </p:nvSpPr>
        <p:spPr bwMode="auto">
          <a:xfrm>
            <a:off x="2895600" y="3429000"/>
            <a:ext cx="3352800" cy="2286000"/>
          </a:xfrm>
          <a:custGeom>
            <a:avLst/>
            <a:gdLst>
              <a:gd name="T0" fmla="*/ 0 w 2112"/>
              <a:gd name="T1" fmla="*/ 2286000 h 1440"/>
              <a:gd name="T2" fmla="*/ 1066800 w 2112"/>
              <a:gd name="T3" fmla="*/ 0 h 1440"/>
              <a:gd name="T4" fmla="*/ 3352800 w 2112"/>
              <a:gd name="T5" fmla="*/ 685800 h 1440"/>
              <a:gd name="T6" fmla="*/ 0 w 2112"/>
              <a:gd name="T7" fmla="*/ 2286000 h 1440"/>
              <a:gd name="T8" fmla="*/ 0 60000 65536"/>
              <a:gd name="T9" fmla="*/ 0 60000 65536"/>
              <a:gd name="T10" fmla="*/ 0 60000 65536"/>
              <a:gd name="T11" fmla="*/ 0 60000 65536"/>
              <a:gd name="T12" fmla="*/ 0 w 2112"/>
              <a:gd name="T13" fmla="*/ 0 h 1440"/>
              <a:gd name="T14" fmla="*/ 2112 w 2112"/>
              <a:gd name="T15" fmla="*/ 1440 h 144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12" h="1440">
                <a:moveTo>
                  <a:pt x="0" y="1440"/>
                </a:moveTo>
                <a:lnTo>
                  <a:pt x="672" y="0"/>
                </a:lnTo>
                <a:lnTo>
                  <a:pt x="2112" y="432"/>
                </a:lnTo>
                <a:lnTo>
                  <a:pt x="0" y="1440"/>
                </a:lnTo>
                <a:close/>
              </a:path>
            </a:pathLst>
          </a:custGeom>
          <a:gradFill rotWithShape="0">
            <a:gsLst>
              <a:gs pos="0">
                <a:schemeClr val="accent2"/>
              </a:gs>
              <a:gs pos="100000">
                <a:schemeClr val="hlink"/>
              </a:gs>
            </a:gsLst>
            <a:lin ang="18900000" scaled="1"/>
          </a:gra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anchor="ctr" anchorCtr="1"/>
          <a:lstStyle/>
          <a:p>
            <a:endParaRPr lang="en-US"/>
          </a:p>
        </p:txBody>
      </p:sp>
      <p:sp>
        <p:nvSpPr>
          <p:cNvPr id="29702" name="Line 5"/>
          <p:cNvSpPr>
            <a:spLocks noChangeShapeType="1"/>
          </p:cNvSpPr>
          <p:nvPr/>
        </p:nvSpPr>
        <p:spPr bwMode="auto">
          <a:xfrm>
            <a:off x="2438400" y="4419600"/>
            <a:ext cx="4724400" cy="0"/>
          </a:xfrm>
          <a:prstGeom prst="line">
            <a:avLst/>
          </a:prstGeom>
          <a:noFill/>
          <a:ln w="12700">
            <a:solidFill>
              <a:schemeClr val="bg1"/>
            </a:solidFill>
            <a:round/>
            <a:headEnd type="none" w="sm" len="sm"/>
            <a:tailEnd type="none" w="sm" len="sm"/>
          </a:ln>
        </p:spPr>
        <p:txBody>
          <a:bodyPr anchor="ctr" anchorCtr="1"/>
          <a:lstStyle/>
          <a:p>
            <a:endParaRPr lang="en-US"/>
          </a:p>
        </p:txBody>
      </p:sp>
      <p:sp>
        <p:nvSpPr>
          <p:cNvPr id="29703" name="Line 6"/>
          <p:cNvSpPr>
            <a:spLocks noChangeShapeType="1"/>
          </p:cNvSpPr>
          <p:nvPr/>
        </p:nvSpPr>
        <p:spPr bwMode="auto">
          <a:xfrm>
            <a:off x="3505200" y="4419600"/>
            <a:ext cx="21336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 type="none" w="sm" len="sm"/>
            <a:tailEnd type="none" w="sm" len="sm"/>
          </a:ln>
        </p:spPr>
        <p:txBody>
          <a:bodyPr anchor="ctr" anchorCtr="1"/>
          <a:lstStyle/>
          <a:p>
            <a:endParaRPr lang="en-US"/>
          </a:p>
        </p:txBody>
      </p:sp>
      <p:sp>
        <p:nvSpPr>
          <p:cNvPr id="29704" name="Line 7"/>
          <p:cNvSpPr>
            <a:spLocks noChangeShapeType="1"/>
          </p:cNvSpPr>
          <p:nvPr/>
        </p:nvSpPr>
        <p:spPr bwMode="auto">
          <a:xfrm flipH="1" flipV="1">
            <a:off x="5029200" y="4495800"/>
            <a:ext cx="685800" cy="1143000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 type="none" w="sm" len="sm"/>
            <a:tailEnd type="triangle" w="sm" len="sm"/>
          </a:ln>
        </p:spPr>
        <p:txBody>
          <a:bodyPr anchor="ctr" anchorCtr="1"/>
          <a:lstStyle/>
          <a:p>
            <a:endParaRPr lang="en-US"/>
          </a:p>
        </p:txBody>
      </p:sp>
      <p:sp>
        <p:nvSpPr>
          <p:cNvPr id="29705" name="Text Box 8"/>
          <p:cNvSpPr txBox="1">
            <a:spLocks noChangeArrowheads="1"/>
          </p:cNvSpPr>
          <p:nvPr/>
        </p:nvSpPr>
        <p:spPr bwMode="auto">
          <a:xfrm>
            <a:off x="5715000" y="5650468"/>
            <a:ext cx="684803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Ctr="1">
            <a:spAutoFit/>
          </a:bodyPr>
          <a:lstStyle/>
          <a:p>
            <a:r>
              <a:rPr lang="en-US" dirty="0">
                <a:solidFill>
                  <a:schemeClr val="bg1"/>
                </a:solidFill>
                <a:latin typeface="Arial" charset="0"/>
              </a:rPr>
              <a:t>span</a:t>
            </a:r>
          </a:p>
        </p:txBody>
      </p:sp>
      <p:sp>
        <p:nvSpPr>
          <p:cNvPr id="29706" name="Text Box 9"/>
          <p:cNvSpPr txBox="1">
            <a:spLocks noChangeArrowheads="1"/>
          </p:cNvSpPr>
          <p:nvPr/>
        </p:nvSpPr>
        <p:spPr bwMode="auto">
          <a:xfrm>
            <a:off x="3581400" y="2895600"/>
            <a:ext cx="436338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Ctr="1">
            <a:spAutoFit/>
          </a:bodyPr>
          <a:lstStyle/>
          <a:p>
            <a:r>
              <a:rPr lang="en-US">
                <a:solidFill>
                  <a:schemeClr val="bg1"/>
                </a:solidFill>
              </a:rPr>
              <a:t>C</a:t>
            </a:r>
            <a:r>
              <a:rPr lang="en-US" baseline="-25000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29707" name="Text Box 10"/>
          <p:cNvSpPr txBox="1">
            <a:spLocks noChangeArrowheads="1"/>
          </p:cNvSpPr>
          <p:nvPr/>
        </p:nvSpPr>
        <p:spPr bwMode="auto">
          <a:xfrm>
            <a:off x="2667000" y="5867400"/>
            <a:ext cx="436338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Ctr="1">
            <a:spAutoFit/>
          </a:bodyPr>
          <a:lstStyle/>
          <a:p>
            <a:r>
              <a:rPr lang="en-US">
                <a:solidFill>
                  <a:schemeClr val="bg1"/>
                </a:solidFill>
              </a:rPr>
              <a:t>C</a:t>
            </a:r>
            <a:r>
              <a:rPr lang="en-US" baseline="-25000">
                <a:solidFill>
                  <a:schemeClr val="bg1"/>
                </a:solidFill>
              </a:rPr>
              <a:t>3</a:t>
            </a:r>
          </a:p>
        </p:txBody>
      </p:sp>
      <p:sp>
        <p:nvSpPr>
          <p:cNvPr id="29708" name="Text Box 11"/>
          <p:cNvSpPr txBox="1">
            <a:spLocks noChangeArrowheads="1"/>
          </p:cNvSpPr>
          <p:nvPr/>
        </p:nvSpPr>
        <p:spPr bwMode="auto">
          <a:xfrm>
            <a:off x="6324600" y="3886200"/>
            <a:ext cx="436338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Ctr="1">
            <a:spAutoFit/>
          </a:bodyPr>
          <a:lstStyle/>
          <a:p>
            <a:r>
              <a:rPr lang="en-US">
                <a:solidFill>
                  <a:schemeClr val="bg1"/>
                </a:solidFill>
              </a:rPr>
              <a:t>C</a:t>
            </a:r>
            <a:r>
              <a:rPr lang="en-US" baseline="-25000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29709" name="Text Box 12"/>
          <p:cNvSpPr txBox="1">
            <a:spLocks noChangeArrowheads="1"/>
          </p:cNvSpPr>
          <p:nvPr/>
        </p:nvSpPr>
        <p:spPr bwMode="auto">
          <a:xfrm>
            <a:off x="5562600" y="4572000"/>
            <a:ext cx="436338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Ctr="1">
            <a:spAutoFit/>
          </a:bodyPr>
          <a:lstStyle/>
          <a:p>
            <a:r>
              <a:rPr lang="en-US">
                <a:solidFill>
                  <a:schemeClr val="bg1"/>
                </a:solidFill>
              </a:rPr>
              <a:t>C</a:t>
            </a:r>
            <a:r>
              <a:rPr lang="en-US" baseline="-25000">
                <a:solidFill>
                  <a:schemeClr val="bg1"/>
                </a:solidFill>
              </a:rPr>
              <a:t>5</a:t>
            </a:r>
          </a:p>
        </p:txBody>
      </p:sp>
      <p:sp>
        <p:nvSpPr>
          <p:cNvPr id="29710" name="Text Box 13"/>
          <p:cNvSpPr txBox="1">
            <a:spLocks noChangeArrowheads="1"/>
          </p:cNvSpPr>
          <p:nvPr/>
        </p:nvSpPr>
        <p:spPr bwMode="auto">
          <a:xfrm>
            <a:off x="2971800" y="3886200"/>
            <a:ext cx="436338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Ctr="1">
            <a:spAutoFit/>
          </a:bodyPr>
          <a:lstStyle/>
          <a:p>
            <a:r>
              <a:rPr lang="en-US">
                <a:solidFill>
                  <a:schemeClr val="bg1"/>
                </a:solidFill>
              </a:rPr>
              <a:t>C</a:t>
            </a:r>
            <a:r>
              <a:rPr lang="en-US" baseline="-25000">
                <a:solidFill>
                  <a:schemeClr val="bg1"/>
                </a:solidFill>
              </a:rPr>
              <a:t>4</a:t>
            </a:r>
          </a:p>
        </p:txBody>
      </p:sp>
      <p:sp>
        <p:nvSpPr>
          <p:cNvPr id="29711" name="Text Box 14"/>
          <p:cNvSpPr txBox="1">
            <a:spLocks noChangeArrowheads="1"/>
          </p:cNvSpPr>
          <p:nvPr/>
        </p:nvSpPr>
        <p:spPr bwMode="auto">
          <a:xfrm>
            <a:off x="990600" y="4191000"/>
            <a:ext cx="1095172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Ctr="1">
            <a:spAutoFit/>
          </a:bodyPr>
          <a:lstStyle/>
          <a:p>
            <a:r>
              <a:rPr lang="en-US" dirty="0">
                <a:solidFill>
                  <a:schemeClr val="bg1"/>
                </a:solidFill>
                <a:latin typeface="Arial" charset="0"/>
              </a:rPr>
              <a:t>scan line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Flood Fill</a:t>
            </a:r>
          </a:p>
        </p:txBody>
      </p:sp>
      <p:sp>
        <p:nvSpPr>
          <p:cNvPr id="3072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z="2700" dirty="0" smtClean="0"/>
              <a:t>Fill can be done recursively if we know a seed point located inside (WHITE)</a:t>
            </a:r>
          </a:p>
          <a:p>
            <a:r>
              <a:rPr lang="en-US" sz="2700" dirty="0" smtClean="0"/>
              <a:t>Scan convert edges into buffer in edge/inside color (BLACK)</a:t>
            </a:r>
          </a:p>
          <a:p>
            <a:pPr lvl="2"/>
            <a:endParaRPr lang="en-US" sz="1900" dirty="0" smtClean="0"/>
          </a:p>
          <a:p>
            <a:pPr lvl="2">
              <a:buNone/>
            </a:pPr>
            <a:r>
              <a:rPr lang="en-US" sz="2000" b="1" dirty="0" err="1" smtClean="0">
                <a:latin typeface="Courier New" charset="0"/>
              </a:rPr>
              <a:t>flood_fill</a:t>
            </a:r>
            <a:r>
              <a:rPr lang="en-US" sz="2000" b="1" dirty="0" smtClean="0">
                <a:latin typeface="Courier New" charset="0"/>
              </a:rPr>
              <a:t>(</a:t>
            </a:r>
            <a:r>
              <a:rPr lang="en-US" sz="2000" b="1" dirty="0" err="1" smtClean="0">
                <a:latin typeface="Courier New" charset="0"/>
              </a:rPr>
              <a:t>int</a:t>
            </a:r>
            <a:r>
              <a:rPr lang="en-US" sz="2000" b="1" dirty="0" smtClean="0">
                <a:latin typeface="Courier New" charset="0"/>
              </a:rPr>
              <a:t> x, </a:t>
            </a:r>
            <a:r>
              <a:rPr lang="en-US" sz="2000" b="1" dirty="0" err="1" smtClean="0">
                <a:latin typeface="Courier New" charset="0"/>
              </a:rPr>
              <a:t>int</a:t>
            </a:r>
            <a:r>
              <a:rPr lang="en-US" sz="2000" b="1" dirty="0" smtClean="0">
                <a:latin typeface="Courier New" charset="0"/>
              </a:rPr>
              <a:t> y) {</a:t>
            </a:r>
          </a:p>
          <a:p>
            <a:pPr lvl="2">
              <a:buNone/>
            </a:pPr>
            <a:r>
              <a:rPr lang="en-US" sz="2000" b="1" dirty="0" smtClean="0">
                <a:latin typeface="Courier New" charset="0"/>
              </a:rPr>
              <a:t>    if(</a:t>
            </a:r>
            <a:r>
              <a:rPr lang="en-US" sz="2000" b="1" dirty="0" err="1" smtClean="0">
                <a:latin typeface="Courier New" charset="0"/>
              </a:rPr>
              <a:t>read_pixel</a:t>
            </a:r>
            <a:r>
              <a:rPr lang="en-US" sz="2000" b="1" dirty="0" smtClean="0">
                <a:latin typeface="Courier New" charset="0"/>
              </a:rPr>
              <a:t>(</a:t>
            </a:r>
            <a:r>
              <a:rPr lang="en-US" sz="2000" b="1" dirty="0" err="1" smtClean="0">
                <a:latin typeface="Courier New" charset="0"/>
              </a:rPr>
              <a:t>x,y</a:t>
            </a:r>
            <a:r>
              <a:rPr lang="en-US" sz="2000" b="1" dirty="0" smtClean="0">
                <a:latin typeface="Courier New" charset="0"/>
              </a:rPr>
              <a:t>)= = WHITE) {</a:t>
            </a:r>
          </a:p>
          <a:p>
            <a:pPr lvl="2">
              <a:buNone/>
            </a:pPr>
            <a:r>
              <a:rPr lang="en-US" sz="2000" b="1" dirty="0" smtClean="0">
                <a:latin typeface="Courier New" charset="0"/>
              </a:rPr>
              <a:t>       </a:t>
            </a:r>
            <a:r>
              <a:rPr lang="en-US" sz="2000" b="1" dirty="0" err="1" smtClean="0">
                <a:latin typeface="Courier New" charset="0"/>
              </a:rPr>
              <a:t>write_pixel</a:t>
            </a:r>
            <a:r>
              <a:rPr lang="en-US" sz="2000" b="1" dirty="0" smtClean="0">
                <a:latin typeface="Courier New" charset="0"/>
              </a:rPr>
              <a:t>(</a:t>
            </a:r>
            <a:r>
              <a:rPr lang="en-US" sz="2000" b="1" dirty="0" err="1" smtClean="0">
                <a:latin typeface="Courier New" charset="0"/>
              </a:rPr>
              <a:t>x,y,BLACK</a:t>
            </a:r>
            <a:r>
              <a:rPr lang="en-US" sz="2000" b="1" dirty="0" smtClean="0">
                <a:latin typeface="Courier New" charset="0"/>
              </a:rPr>
              <a:t>);</a:t>
            </a:r>
          </a:p>
          <a:p>
            <a:pPr lvl="2">
              <a:buNone/>
            </a:pPr>
            <a:r>
              <a:rPr lang="en-US" sz="2000" b="1" dirty="0" smtClean="0">
                <a:latin typeface="Courier New" charset="0"/>
              </a:rPr>
              <a:t>       </a:t>
            </a:r>
            <a:r>
              <a:rPr lang="en-US" sz="2000" b="1" dirty="0" err="1" smtClean="0">
                <a:latin typeface="Courier New" charset="0"/>
              </a:rPr>
              <a:t>flood_fill</a:t>
            </a:r>
            <a:r>
              <a:rPr lang="en-US" sz="2000" b="1" dirty="0" smtClean="0">
                <a:latin typeface="Courier New" charset="0"/>
              </a:rPr>
              <a:t>(x-1, y);</a:t>
            </a:r>
          </a:p>
          <a:p>
            <a:pPr lvl="2">
              <a:buNone/>
            </a:pPr>
            <a:r>
              <a:rPr lang="en-US" sz="2000" b="1" dirty="0" smtClean="0">
                <a:latin typeface="Courier New" charset="0"/>
              </a:rPr>
              <a:t>       </a:t>
            </a:r>
            <a:r>
              <a:rPr lang="en-US" sz="2000" b="1" dirty="0" err="1" smtClean="0">
                <a:latin typeface="Courier New" charset="0"/>
              </a:rPr>
              <a:t>flood_fill</a:t>
            </a:r>
            <a:r>
              <a:rPr lang="en-US" sz="2000" b="1" dirty="0" smtClean="0">
                <a:latin typeface="Courier New" charset="0"/>
              </a:rPr>
              <a:t>(x+1, y);</a:t>
            </a:r>
          </a:p>
          <a:p>
            <a:pPr lvl="2">
              <a:buNone/>
            </a:pPr>
            <a:r>
              <a:rPr lang="en-US" sz="2000" b="1" dirty="0" smtClean="0">
                <a:latin typeface="Courier New" charset="0"/>
              </a:rPr>
              <a:t>       </a:t>
            </a:r>
            <a:r>
              <a:rPr lang="en-US" sz="2000" b="1" dirty="0" err="1" smtClean="0">
                <a:latin typeface="Courier New" charset="0"/>
              </a:rPr>
              <a:t>flood_fill</a:t>
            </a:r>
            <a:r>
              <a:rPr lang="en-US" sz="2000" b="1" dirty="0" smtClean="0">
                <a:latin typeface="Courier New" charset="0"/>
              </a:rPr>
              <a:t>(x, y+1);</a:t>
            </a:r>
          </a:p>
          <a:p>
            <a:pPr lvl="2">
              <a:buNone/>
            </a:pPr>
            <a:r>
              <a:rPr lang="en-US" sz="2000" b="1" dirty="0" smtClean="0">
                <a:latin typeface="Courier New" charset="0"/>
              </a:rPr>
              <a:t>       </a:t>
            </a:r>
            <a:r>
              <a:rPr lang="en-US" sz="2000" b="1" dirty="0" err="1" smtClean="0">
                <a:latin typeface="Courier New" charset="0"/>
              </a:rPr>
              <a:t>flood_fill</a:t>
            </a:r>
            <a:r>
              <a:rPr lang="en-US" sz="2000" b="1" dirty="0" smtClean="0">
                <a:latin typeface="Courier New" charset="0"/>
              </a:rPr>
              <a:t>(x, y-1);</a:t>
            </a:r>
          </a:p>
          <a:p>
            <a:pPr lvl="2">
              <a:buNone/>
            </a:pPr>
            <a:r>
              <a:rPr lang="en-US" sz="2000" b="1" dirty="0" smtClean="0">
                <a:latin typeface="Courier New" charset="0"/>
              </a:rPr>
              <a:t>}   }</a:t>
            </a:r>
          </a:p>
          <a:p>
            <a:endParaRPr lang="en-US" sz="2700" dirty="0" smtClean="0"/>
          </a:p>
        </p:txBody>
      </p:sp>
      <p:sp>
        <p:nvSpPr>
          <p:cNvPr id="30726" name="Text Box 4"/>
          <p:cNvSpPr txBox="1">
            <a:spLocks noChangeArrowheads="1"/>
          </p:cNvSpPr>
          <p:nvPr/>
        </p:nvSpPr>
        <p:spPr bwMode="auto">
          <a:xfrm>
            <a:off x="3810000" y="3505200"/>
            <a:ext cx="18415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Ctr="1">
            <a:spAutoFit/>
          </a:bodyPr>
          <a:lstStyle/>
          <a:p>
            <a:endParaRPr lang="en-US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Scan Line Fill </a:t>
            </a:r>
          </a:p>
        </p:txBody>
      </p:sp>
      <p:sp>
        <p:nvSpPr>
          <p:cNvPr id="3174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z="2700" smtClean="0"/>
              <a:t>Can also fill by maintaining a data structure of all intersections of polygons with scan lines</a:t>
            </a:r>
          </a:p>
          <a:p>
            <a:pPr lvl="1"/>
            <a:r>
              <a:rPr lang="en-US" smtClean="0"/>
              <a:t>Sort by scan line</a:t>
            </a:r>
          </a:p>
          <a:p>
            <a:pPr lvl="1"/>
            <a:r>
              <a:rPr lang="en-US" smtClean="0"/>
              <a:t>Fill each span</a:t>
            </a:r>
          </a:p>
        </p:txBody>
      </p:sp>
      <p:pic>
        <p:nvPicPr>
          <p:cNvPr id="31750" name="Picture 4" descr="C:\BOOK\OpenGL\Paul Final\jpeg_new\AN08F5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19200" y="3429000"/>
            <a:ext cx="2514600" cy="2022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1751" name="Picture 5" descr="C:\BOOK\OpenGL\Paul Final\jpeg_new\AN08F56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81600" y="3581400"/>
            <a:ext cx="2590800" cy="2082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1752" name="Text Box 6"/>
          <p:cNvSpPr txBox="1">
            <a:spLocks noChangeArrowheads="1"/>
          </p:cNvSpPr>
          <p:nvPr/>
        </p:nvSpPr>
        <p:spPr bwMode="auto">
          <a:xfrm>
            <a:off x="1046788" y="5562600"/>
            <a:ext cx="2582758" cy="646331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Ctr="1">
            <a:spAutoFit/>
          </a:bodyPr>
          <a:lstStyle/>
          <a:p>
            <a:r>
              <a:rPr lang="en-US" dirty="0">
                <a:solidFill>
                  <a:schemeClr val="bg1"/>
                </a:solidFill>
                <a:latin typeface="Arial" charset="0"/>
              </a:rPr>
              <a:t>vertex order generated </a:t>
            </a:r>
          </a:p>
          <a:p>
            <a:r>
              <a:rPr lang="en-US" dirty="0">
                <a:solidFill>
                  <a:schemeClr val="bg1"/>
                </a:solidFill>
                <a:latin typeface="Arial" charset="0"/>
              </a:rPr>
              <a:t>      by vertex list</a:t>
            </a:r>
          </a:p>
        </p:txBody>
      </p:sp>
      <p:sp>
        <p:nvSpPr>
          <p:cNvPr id="31753" name="Text Box 7"/>
          <p:cNvSpPr txBox="1">
            <a:spLocks noChangeArrowheads="1"/>
          </p:cNvSpPr>
          <p:nvPr/>
        </p:nvSpPr>
        <p:spPr bwMode="auto">
          <a:xfrm>
            <a:off x="5923588" y="5791200"/>
            <a:ext cx="1544012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Ctr="1">
            <a:spAutoFit/>
          </a:bodyPr>
          <a:lstStyle/>
          <a:p>
            <a:r>
              <a:rPr lang="en-US">
                <a:solidFill>
                  <a:schemeClr val="bg1"/>
                </a:solidFill>
                <a:latin typeface="Arial" charset="0"/>
              </a:rPr>
              <a:t>desired order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Data Structure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2774" name="Picture 4" descr="C:\BOOK\OpenGL\Paul Final\jpeg_new\AN08F5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28800" y="1828800"/>
            <a:ext cx="5334000" cy="3900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Aliasing</a:t>
            </a:r>
          </a:p>
        </p:txBody>
      </p:sp>
      <p:sp>
        <p:nvSpPr>
          <p:cNvPr id="3379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Ideal </a:t>
            </a:r>
            <a:r>
              <a:rPr lang="en-US" dirty="0" err="1" smtClean="0"/>
              <a:t>rasterized</a:t>
            </a:r>
            <a:r>
              <a:rPr lang="en-US" dirty="0" smtClean="0"/>
              <a:t> line should be 1 pixel wide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Choosing best y for each x (or visa versa) produces aliased raster lines</a:t>
            </a:r>
          </a:p>
        </p:txBody>
      </p:sp>
      <p:pic>
        <p:nvPicPr>
          <p:cNvPr id="33798" name="Picture 4" descr="C:\BOOK\OpenGL\Paul Final\jpeg_new\AN08F5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71800" y="2514600"/>
            <a:ext cx="2352675" cy="2263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Objectives</a:t>
            </a:r>
          </a:p>
        </p:txBody>
      </p:sp>
      <p:sp>
        <p:nvSpPr>
          <p:cNvPr id="1638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Survey Line Drawing Algorithms</a:t>
            </a:r>
          </a:p>
          <a:p>
            <a:pPr lvl="1"/>
            <a:r>
              <a:rPr lang="en-US" smtClean="0"/>
              <a:t>DDA</a:t>
            </a:r>
          </a:p>
          <a:p>
            <a:pPr lvl="1"/>
            <a:r>
              <a:rPr lang="en-US" smtClean="0"/>
              <a:t>Bresenham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2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Antialiasing by Area Averaging</a:t>
            </a:r>
          </a:p>
        </p:txBody>
      </p:sp>
      <p:sp>
        <p:nvSpPr>
          <p:cNvPr id="3482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z="2700" smtClean="0"/>
              <a:t>Color multiple pixels for each x depending on coverage by ideal line</a:t>
            </a:r>
          </a:p>
        </p:txBody>
      </p:sp>
      <p:pic>
        <p:nvPicPr>
          <p:cNvPr id="34822" name="Picture 4" descr="C:\BOOK\OpenGL\Paul Final\jpeg_new\AN08F60.jpg"/>
          <p:cNvPicPr>
            <a:picLocks noChangeAspect="1" noChangeArrowheads="1"/>
          </p:cNvPicPr>
          <p:nvPr/>
        </p:nvPicPr>
        <p:blipFill>
          <a:blip r:embed="rId2" cstate="print"/>
          <a:srcRect l="49301" b="20909"/>
          <a:stretch>
            <a:fillRect/>
          </a:stretch>
        </p:blipFill>
        <p:spPr bwMode="auto">
          <a:xfrm>
            <a:off x="1676400" y="4038600"/>
            <a:ext cx="5527675" cy="1941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4823" name="Picture 5" descr="C:\BOOK\OpenGL\Paul Final\jpeg_new\AN08F60.jpg"/>
          <p:cNvPicPr>
            <a:picLocks noChangeAspect="1" noChangeArrowheads="1"/>
          </p:cNvPicPr>
          <p:nvPr/>
        </p:nvPicPr>
        <p:blipFill>
          <a:blip r:embed="rId2" cstate="print"/>
          <a:srcRect l="-1718" r="50000" b="20909"/>
          <a:stretch>
            <a:fillRect/>
          </a:stretch>
        </p:blipFill>
        <p:spPr bwMode="auto">
          <a:xfrm>
            <a:off x="2667000" y="2514600"/>
            <a:ext cx="3962400" cy="1365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4824" name="Text Box 6"/>
          <p:cNvSpPr txBox="1">
            <a:spLocks noChangeArrowheads="1"/>
          </p:cNvSpPr>
          <p:nvPr/>
        </p:nvSpPr>
        <p:spPr bwMode="auto">
          <a:xfrm>
            <a:off x="1295400" y="2895600"/>
            <a:ext cx="928459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Ctr="1">
            <a:spAutoFit/>
          </a:bodyPr>
          <a:lstStyle/>
          <a:p>
            <a:r>
              <a:rPr lang="en-US" dirty="0">
                <a:solidFill>
                  <a:schemeClr val="bg1"/>
                </a:solidFill>
                <a:latin typeface="Arial" charset="0"/>
              </a:rPr>
              <a:t>original</a:t>
            </a:r>
          </a:p>
        </p:txBody>
      </p:sp>
      <p:sp>
        <p:nvSpPr>
          <p:cNvPr id="34825" name="Text Box 7"/>
          <p:cNvSpPr txBox="1">
            <a:spLocks noChangeArrowheads="1"/>
          </p:cNvSpPr>
          <p:nvPr/>
        </p:nvSpPr>
        <p:spPr bwMode="auto">
          <a:xfrm>
            <a:off x="6858000" y="2819400"/>
            <a:ext cx="1287532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Ctr="1">
            <a:spAutoFit/>
          </a:bodyPr>
          <a:lstStyle/>
          <a:p>
            <a:r>
              <a:rPr lang="en-US">
                <a:solidFill>
                  <a:schemeClr val="bg1"/>
                </a:solidFill>
                <a:latin typeface="Arial" charset="0"/>
              </a:rPr>
              <a:t>antialiased</a:t>
            </a:r>
          </a:p>
        </p:txBody>
      </p:sp>
      <p:sp>
        <p:nvSpPr>
          <p:cNvPr id="34826" name="Text Box 8"/>
          <p:cNvSpPr txBox="1">
            <a:spLocks noChangeArrowheads="1"/>
          </p:cNvSpPr>
          <p:nvPr/>
        </p:nvSpPr>
        <p:spPr bwMode="auto">
          <a:xfrm>
            <a:off x="3794125" y="5943600"/>
            <a:ext cx="1184940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Ctr="1">
            <a:spAutoFit/>
          </a:bodyPr>
          <a:lstStyle/>
          <a:p>
            <a:r>
              <a:rPr lang="en-US">
                <a:solidFill>
                  <a:schemeClr val="bg1"/>
                </a:solidFill>
                <a:latin typeface="Arial" charset="0"/>
              </a:rPr>
              <a:t>magnified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Polygon Aliasing</a:t>
            </a:r>
          </a:p>
        </p:txBody>
      </p:sp>
      <p:sp>
        <p:nvSpPr>
          <p:cNvPr id="35845" name="Rectangle 3"/>
          <p:cNvSpPr>
            <a:spLocks noGrp="1" noChangeArrowheads="1"/>
          </p:cNvSpPr>
          <p:nvPr>
            <p:ph idx="1"/>
          </p:nvPr>
        </p:nvSpPr>
        <p:spPr>
          <a:xfrm>
            <a:off x="1066800" y="1600200"/>
            <a:ext cx="5029200" cy="4525963"/>
          </a:xfrm>
        </p:spPr>
        <p:txBody>
          <a:bodyPr/>
          <a:lstStyle/>
          <a:p>
            <a:r>
              <a:rPr lang="en-US" dirty="0" smtClean="0"/>
              <a:t>Aliasing problems can be serious for polygons</a:t>
            </a:r>
          </a:p>
          <a:p>
            <a:pPr lvl="1"/>
            <a:r>
              <a:rPr lang="en-US" dirty="0" smtClean="0"/>
              <a:t>Jaggedness of edges</a:t>
            </a:r>
          </a:p>
          <a:p>
            <a:pPr lvl="1"/>
            <a:r>
              <a:rPr lang="en-US" dirty="0" smtClean="0"/>
              <a:t>Small polygons neglected</a:t>
            </a:r>
          </a:p>
          <a:p>
            <a:pPr lvl="1"/>
            <a:r>
              <a:rPr lang="en-US" dirty="0" smtClean="0"/>
              <a:t>Need compositing so color of one polygon does not totally determine color of pixel</a:t>
            </a:r>
          </a:p>
          <a:p>
            <a:pPr lvl="1"/>
            <a:endParaRPr lang="en-US" dirty="0" smtClean="0"/>
          </a:p>
        </p:txBody>
      </p:sp>
      <p:pic>
        <p:nvPicPr>
          <p:cNvPr id="35846" name="Picture 4" descr="C:\BOOK\OpenGL\Paul Final\jpeg_new\AN08F6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0" y="2514600"/>
            <a:ext cx="3089275" cy="308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5847" name="Line 5"/>
          <p:cNvSpPr>
            <a:spLocks noChangeShapeType="1"/>
          </p:cNvSpPr>
          <p:nvPr/>
        </p:nvSpPr>
        <p:spPr bwMode="auto">
          <a:xfrm flipV="1">
            <a:off x="4800600" y="4038600"/>
            <a:ext cx="2743200" cy="213360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 type="none" w="sm" len="sm"/>
            <a:tailEnd type="triangle" w="med" len="med"/>
          </a:ln>
        </p:spPr>
        <p:txBody>
          <a:bodyPr anchor="ctr" anchorCtr="1"/>
          <a:lstStyle/>
          <a:p>
            <a:endParaRPr lang="en-US"/>
          </a:p>
        </p:txBody>
      </p:sp>
      <p:sp>
        <p:nvSpPr>
          <p:cNvPr id="35848" name="Text Box 6"/>
          <p:cNvSpPr txBox="1">
            <a:spLocks noChangeArrowheads="1"/>
          </p:cNvSpPr>
          <p:nvPr/>
        </p:nvSpPr>
        <p:spPr bwMode="auto">
          <a:xfrm>
            <a:off x="3874150" y="6107668"/>
            <a:ext cx="4660250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Ctr="1">
            <a:spAutoFit/>
          </a:bodyPr>
          <a:lstStyle/>
          <a:p>
            <a:r>
              <a:rPr lang="en-US" dirty="0">
                <a:solidFill>
                  <a:schemeClr val="bg1"/>
                </a:solidFill>
                <a:latin typeface="Arial" charset="0"/>
              </a:rPr>
              <a:t>All three polygons should contribute to color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4608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Rasterization</a:t>
            </a:r>
          </a:p>
        </p:txBody>
      </p:sp>
      <p:sp>
        <p:nvSpPr>
          <p:cNvPr id="17413" name="Rectangle 3"/>
          <p:cNvSpPr>
            <a:spLocks noGrp="1" noChangeArrowheads="1"/>
          </p:cNvSpPr>
          <p:nvPr>
            <p:ph idx="1"/>
          </p:nvPr>
        </p:nvSpPr>
        <p:spPr>
          <a:xfrm>
            <a:off x="1066800" y="1600200"/>
            <a:ext cx="7620000" cy="5029200"/>
          </a:xfrm>
        </p:spPr>
        <p:txBody>
          <a:bodyPr>
            <a:normAutofit lnSpcReduction="10000"/>
          </a:bodyPr>
          <a:lstStyle/>
          <a:p>
            <a:r>
              <a:rPr lang="en-US" dirty="0" err="1" smtClean="0"/>
              <a:t>Rasterization</a:t>
            </a:r>
            <a:r>
              <a:rPr lang="en-US" dirty="0" smtClean="0"/>
              <a:t> (scan conversion)</a:t>
            </a:r>
          </a:p>
          <a:p>
            <a:pPr lvl="1"/>
            <a:r>
              <a:rPr lang="en-US" dirty="0" smtClean="0"/>
              <a:t>Determine which pixels that are inside primitive specified by a set of vertices</a:t>
            </a:r>
          </a:p>
          <a:p>
            <a:pPr lvl="1"/>
            <a:r>
              <a:rPr lang="en-US" dirty="0" smtClean="0"/>
              <a:t>Produces a set of fragments</a:t>
            </a:r>
          </a:p>
          <a:p>
            <a:pPr lvl="1"/>
            <a:r>
              <a:rPr lang="en-US" dirty="0" smtClean="0"/>
              <a:t>Fragments have a location (pixel location) and other attributes such color and texture coordinates that are determined by interpolating values at vertices</a:t>
            </a:r>
          </a:p>
          <a:p>
            <a:r>
              <a:rPr lang="en-US" dirty="0" smtClean="0"/>
              <a:t>Pixel colors determined later using color, texture, and other vertex properties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Scan Conversion of Line Segments</a:t>
            </a:r>
          </a:p>
        </p:txBody>
      </p:sp>
      <p:sp>
        <p:nvSpPr>
          <p:cNvPr id="18438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Start with line segment in window coordinates with integer values for endpoints</a:t>
            </a:r>
          </a:p>
          <a:p>
            <a:r>
              <a:rPr lang="en-US" smtClean="0"/>
              <a:t>Assume implementation has a </a:t>
            </a:r>
            <a:r>
              <a:rPr lang="en-US" b="1" smtClean="0">
                <a:latin typeface="Courier New" charset="0"/>
              </a:rPr>
              <a:t>write_pixel</a:t>
            </a:r>
            <a:r>
              <a:rPr lang="en-US" smtClean="0"/>
              <a:t> function</a:t>
            </a:r>
          </a:p>
        </p:txBody>
      </p:sp>
      <p:pic>
        <p:nvPicPr>
          <p:cNvPr id="18439" name="Picture 5" descr="C:\BOOK\OpenGL\Paul Final\jpeg\AN08F40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62600" y="4191000"/>
            <a:ext cx="2500313" cy="2522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440" name="Text Box 6"/>
          <p:cNvSpPr txBox="1">
            <a:spLocks noChangeArrowheads="1"/>
          </p:cNvSpPr>
          <p:nvPr/>
        </p:nvSpPr>
        <p:spPr bwMode="auto">
          <a:xfrm>
            <a:off x="3429000" y="4267200"/>
            <a:ext cx="1261884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Ctr="1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y = </a:t>
            </a:r>
            <a:r>
              <a:rPr lang="en-US" dirty="0" err="1">
                <a:solidFill>
                  <a:schemeClr val="bg1"/>
                </a:solidFill>
              </a:rPr>
              <a:t>mx</a:t>
            </a:r>
            <a:r>
              <a:rPr lang="en-US" dirty="0">
                <a:solidFill>
                  <a:schemeClr val="bg1"/>
                </a:solidFill>
              </a:rPr>
              <a:t> + </a:t>
            </a:r>
            <a:r>
              <a:rPr lang="en-US" dirty="0" smtClean="0">
                <a:solidFill>
                  <a:schemeClr val="bg1"/>
                </a:solidFill>
              </a:rPr>
              <a:t>b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8441" name="Line 7"/>
          <p:cNvSpPr>
            <a:spLocks noChangeShapeType="1"/>
          </p:cNvSpPr>
          <p:nvPr/>
        </p:nvSpPr>
        <p:spPr bwMode="auto">
          <a:xfrm>
            <a:off x="5181600" y="4953000"/>
            <a:ext cx="1676400" cy="15240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 type="none" w="sm" len="sm"/>
            <a:tailEnd type="triangle" w="med" len="med"/>
          </a:ln>
        </p:spPr>
        <p:txBody>
          <a:bodyPr anchor="ctr" anchorCtr="1"/>
          <a:lstStyle/>
          <a:p>
            <a:endParaRPr lang="en-US"/>
          </a:p>
        </p:txBody>
      </p:sp>
      <p:graphicFrame>
        <p:nvGraphicFramePr>
          <p:cNvPr id="18434" name="Object 2"/>
          <p:cNvGraphicFramePr>
            <a:graphicFrameLocks noChangeAspect="1"/>
          </p:cNvGraphicFramePr>
          <p:nvPr/>
        </p:nvGraphicFramePr>
        <p:xfrm>
          <a:off x="1447800" y="4724400"/>
          <a:ext cx="1524000" cy="1181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0355" name="Equation" r:id="rId4" imgW="507960" imgH="393480" progId="Equation.3">
                  <p:embed/>
                </p:oleObj>
              </mc:Choice>
              <mc:Fallback>
                <p:oleObj name="Equation" r:id="rId4" imgW="507960" imgH="39348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7800" y="4724400"/>
                        <a:ext cx="1524000" cy="1181100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DDA Algorithm</a:t>
            </a:r>
          </a:p>
        </p:txBody>
      </p:sp>
      <p:sp>
        <p:nvSpPr>
          <p:cNvPr id="1946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z="2700" u="sng" dirty="0" smtClean="0"/>
              <a:t>D</a:t>
            </a:r>
            <a:r>
              <a:rPr lang="en-US" sz="2700" dirty="0" smtClean="0"/>
              <a:t>igital </a:t>
            </a:r>
            <a:r>
              <a:rPr lang="en-US" sz="2700" u="sng" dirty="0" smtClean="0"/>
              <a:t>D</a:t>
            </a:r>
            <a:r>
              <a:rPr lang="en-US" sz="2700" dirty="0" smtClean="0"/>
              <a:t>ifferential </a:t>
            </a:r>
            <a:r>
              <a:rPr lang="en-US" sz="2700" u="sng" dirty="0" smtClean="0"/>
              <a:t>A</a:t>
            </a:r>
            <a:r>
              <a:rPr lang="en-US" sz="2700" dirty="0" smtClean="0"/>
              <a:t>nalyzer</a:t>
            </a:r>
          </a:p>
          <a:p>
            <a:pPr lvl="1"/>
            <a:r>
              <a:rPr lang="en-US" dirty="0" smtClean="0"/>
              <a:t>DDA was a mechanical device for numerical solution of differential equations</a:t>
            </a:r>
          </a:p>
          <a:p>
            <a:pPr lvl="1"/>
            <a:r>
              <a:rPr lang="en-US" dirty="0" smtClean="0"/>
              <a:t>Line </a:t>
            </a:r>
            <a:r>
              <a:rPr lang="en-US" dirty="0" smtClean="0">
                <a:latin typeface="Times New Roman" charset="0"/>
              </a:rPr>
              <a:t>y=</a:t>
            </a:r>
            <a:r>
              <a:rPr lang="en-US" dirty="0" err="1" smtClean="0">
                <a:latin typeface="Times New Roman" charset="0"/>
              </a:rPr>
              <a:t>mx</a:t>
            </a:r>
            <a:r>
              <a:rPr lang="en-US" dirty="0" smtClean="0">
                <a:latin typeface="Times New Roman" charset="0"/>
              </a:rPr>
              <a:t>+ b</a:t>
            </a:r>
            <a:r>
              <a:rPr lang="en-US" dirty="0" smtClean="0"/>
              <a:t> satisfies differential equation</a:t>
            </a:r>
          </a:p>
          <a:p>
            <a:pPr lvl="1">
              <a:buFontTx/>
              <a:buNone/>
            </a:pPr>
            <a:r>
              <a:rPr lang="en-US" sz="2300" dirty="0" smtClean="0"/>
              <a:t>        </a:t>
            </a:r>
            <a:r>
              <a:rPr lang="en-US" sz="2300" dirty="0" err="1" smtClean="0"/>
              <a:t>dy</a:t>
            </a:r>
            <a:r>
              <a:rPr lang="en-US" sz="2300" dirty="0" smtClean="0"/>
              <a:t>/</a:t>
            </a:r>
            <a:r>
              <a:rPr lang="en-US" sz="2300" dirty="0" err="1" smtClean="0"/>
              <a:t>dx</a:t>
            </a:r>
            <a:r>
              <a:rPr lang="en-US" sz="2300" dirty="0" smtClean="0"/>
              <a:t> = m = </a:t>
            </a:r>
            <a:r>
              <a:rPr lang="en-US" sz="2300" dirty="0" err="1" smtClean="0">
                <a:latin typeface="Symbol" charset="2"/>
              </a:rPr>
              <a:t>D</a:t>
            </a:r>
            <a:r>
              <a:rPr lang="en-US" sz="2300" dirty="0" err="1" smtClean="0"/>
              <a:t>y</a:t>
            </a:r>
            <a:r>
              <a:rPr lang="en-US" sz="2300" dirty="0" smtClean="0"/>
              <a:t>/</a:t>
            </a:r>
            <a:r>
              <a:rPr lang="en-US" sz="2300" dirty="0" err="1" smtClean="0">
                <a:latin typeface="Symbol" charset="2"/>
              </a:rPr>
              <a:t>D</a:t>
            </a:r>
            <a:r>
              <a:rPr lang="en-US" sz="2300" dirty="0" err="1" smtClean="0"/>
              <a:t>x</a:t>
            </a:r>
            <a:r>
              <a:rPr lang="en-US" sz="2300" dirty="0" smtClean="0"/>
              <a:t> = y</a:t>
            </a:r>
            <a:r>
              <a:rPr lang="en-US" sz="2300" baseline="-25000" dirty="0" smtClean="0"/>
              <a:t>2</a:t>
            </a:r>
            <a:r>
              <a:rPr lang="en-US" sz="2300" dirty="0" smtClean="0"/>
              <a:t>-y</a:t>
            </a:r>
            <a:r>
              <a:rPr lang="en-US" sz="2300" baseline="-25000" dirty="0" smtClean="0"/>
              <a:t>1</a:t>
            </a:r>
            <a:r>
              <a:rPr lang="en-US" sz="2300" dirty="0" smtClean="0"/>
              <a:t>/x</a:t>
            </a:r>
            <a:r>
              <a:rPr lang="en-US" sz="2300" baseline="-25000" dirty="0" smtClean="0"/>
              <a:t>2</a:t>
            </a:r>
            <a:r>
              <a:rPr lang="en-US" sz="2300" dirty="0" smtClean="0"/>
              <a:t>-x</a:t>
            </a:r>
            <a:r>
              <a:rPr lang="en-US" sz="2300" baseline="-25000" dirty="0" smtClean="0"/>
              <a:t>1</a:t>
            </a:r>
          </a:p>
          <a:p>
            <a:r>
              <a:rPr lang="en-US" sz="2800" dirty="0" smtClean="0"/>
              <a:t>Along scan line </a:t>
            </a:r>
            <a:r>
              <a:rPr lang="en-US" sz="2800" dirty="0" err="1" smtClean="0">
                <a:latin typeface="Symbol" charset="2"/>
              </a:rPr>
              <a:t>D</a:t>
            </a:r>
            <a:r>
              <a:rPr lang="en-US" sz="2800" dirty="0" err="1" smtClean="0"/>
              <a:t>x</a:t>
            </a:r>
            <a:r>
              <a:rPr lang="en-US" sz="2800" dirty="0" smtClean="0"/>
              <a:t> = 1</a:t>
            </a:r>
          </a:p>
        </p:txBody>
      </p:sp>
      <p:sp>
        <p:nvSpPr>
          <p:cNvPr id="19462" name="Text Box 4"/>
          <p:cNvSpPr txBox="1">
            <a:spLocks noChangeArrowheads="1"/>
          </p:cNvSpPr>
          <p:nvPr/>
        </p:nvSpPr>
        <p:spPr bwMode="auto">
          <a:xfrm>
            <a:off x="1828800" y="4572000"/>
            <a:ext cx="5423280" cy="1200329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Ctr="1">
            <a:spAutoFit/>
          </a:bodyPr>
          <a:lstStyle/>
          <a:p>
            <a:r>
              <a:rPr lang="en-US" b="1" dirty="0">
                <a:solidFill>
                  <a:schemeClr val="bg1"/>
                </a:solidFill>
                <a:latin typeface="Courier New" charset="0"/>
              </a:rPr>
              <a:t>f</a:t>
            </a:r>
            <a:r>
              <a:rPr lang="en-US" b="1" dirty="0" smtClean="0">
                <a:solidFill>
                  <a:schemeClr val="bg1"/>
                </a:solidFill>
                <a:latin typeface="Courier New" charset="0"/>
              </a:rPr>
              <a:t>or(x=x1</a:t>
            </a:r>
            <a:r>
              <a:rPr lang="en-US" b="1" dirty="0">
                <a:solidFill>
                  <a:schemeClr val="bg1"/>
                </a:solidFill>
                <a:latin typeface="Courier New" charset="0"/>
              </a:rPr>
              <a:t>; x&lt;=x2,ix++) {</a:t>
            </a:r>
          </a:p>
          <a:p>
            <a:r>
              <a:rPr lang="en-US" b="1" dirty="0">
                <a:solidFill>
                  <a:schemeClr val="bg1"/>
                </a:solidFill>
                <a:latin typeface="Courier New" charset="0"/>
              </a:rPr>
              <a:t>   y+=m;</a:t>
            </a:r>
          </a:p>
          <a:p>
            <a:r>
              <a:rPr lang="en-US" b="1" dirty="0">
                <a:solidFill>
                  <a:schemeClr val="bg1"/>
                </a:solidFill>
                <a:latin typeface="Courier New" charset="0"/>
              </a:rPr>
              <a:t>  </a:t>
            </a:r>
            <a:r>
              <a:rPr lang="en-US" b="1" dirty="0" err="1">
                <a:solidFill>
                  <a:schemeClr val="bg1"/>
                </a:solidFill>
                <a:latin typeface="Courier New" charset="0"/>
              </a:rPr>
              <a:t>write_pixel</a:t>
            </a:r>
            <a:r>
              <a:rPr lang="en-US" b="1" dirty="0">
                <a:solidFill>
                  <a:schemeClr val="bg1"/>
                </a:solidFill>
                <a:latin typeface="Courier New" charset="0"/>
              </a:rPr>
              <a:t>(x, round(y), </a:t>
            </a:r>
            <a:r>
              <a:rPr lang="en-US" b="1" dirty="0" err="1">
                <a:solidFill>
                  <a:schemeClr val="bg1"/>
                </a:solidFill>
                <a:latin typeface="Courier New" charset="0"/>
              </a:rPr>
              <a:t>line_color</a:t>
            </a:r>
            <a:r>
              <a:rPr lang="en-US" b="1" dirty="0">
                <a:solidFill>
                  <a:schemeClr val="bg1"/>
                </a:solidFill>
                <a:latin typeface="Courier New" charset="0"/>
              </a:rPr>
              <a:t>)</a:t>
            </a:r>
          </a:p>
          <a:p>
            <a:r>
              <a:rPr lang="en-US" b="1" dirty="0">
                <a:solidFill>
                  <a:schemeClr val="bg1"/>
                </a:solidFill>
                <a:latin typeface="Courier New" charset="0"/>
              </a:rPr>
              <a:t>}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Problem</a:t>
            </a:r>
          </a:p>
        </p:txBody>
      </p:sp>
      <p:sp>
        <p:nvSpPr>
          <p:cNvPr id="2048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DDA = for each x plot pixel at closest y</a:t>
            </a:r>
          </a:p>
          <a:p>
            <a:pPr lvl="1"/>
            <a:r>
              <a:rPr lang="en-US" smtClean="0"/>
              <a:t>Problems for steep lines</a:t>
            </a:r>
          </a:p>
        </p:txBody>
      </p:sp>
      <p:pic>
        <p:nvPicPr>
          <p:cNvPr id="20486" name="Picture 4" descr="C:\BOOK\OpenGL\Paul Final\jpeg_new\AN08F4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90800" y="2667000"/>
            <a:ext cx="3074988" cy="3074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Using Symmetry</a:t>
            </a:r>
          </a:p>
        </p:txBody>
      </p:sp>
      <p:sp>
        <p:nvSpPr>
          <p:cNvPr id="2150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Use for 1 </a:t>
            </a:r>
            <a:r>
              <a:rPr lang="en-US" smtClean="0">
                <a:sym typeface="Symbol" charset="2"/>
              </a:rPr>
              <a:t></a:t>
            </a:r>
            <a:r>
              <a:rPr lang="en-US" smtClean="0"/>
              <a:t> m </a:t>
            </a:r>
            <a:r>
              <a:rPr lang="en-US" smtClean="0">
                <a:sym typeface="Symbol" charset="2"/>
              </a:rPr>
              <a:t></a:t>
            </a:r>
            <a:r>
              <a:rPr lang="en-US" smtClean="0"/>
              <a:t> 0</a:t>
            </a:r>
          </a:p>
          <a:p>
            <a:r>
              <a:rPr lang="en-US" smtClean="0"/>
              <a:t>For m &gt; 1, swap role of x and y</a:t>
            </a:r>
          </a:p>
          <a:p>
            <a:pPr lvl="1"/>
            <a:r>
              <a:rPr lang="en-US" smtClean="0"/>
              <a:t>For each y, plot closest x</a:t>
            </a:r>
          </a:p>
        </p:txBody>
      </p:sp>
      <p:pic>
        <p:nvPicPr>
          <p:cNvPr id="21510" name="Picture 4" descr="C:\BOOK\OpenGL\Paul Final\jpeg_new\AN08F4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0" y="3352800"/>
            <a:ext cx="2895600" cy="289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Bresenham’s Algorithm</a:t>
            </a:r>
          </a:p>
        </p:txBody>
      </p:sp>
      <p:sp>
        <p:nvSpPr>
          <p:cNvPr id="2253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z="2700" dirty="0" smtClean="0"/>
              <a:t>DDA requires one floating point addition per step</a:t>
            </a:r>
          </a:p>
          <a:p>
            <a:r>
              <a:rPr lang="en-US" sz="2700" dirty="0" smtClean="0"/>
              <a:t>We can eliminate all floating point operations through </a:t>
            </a:r>
            <a:r>
              <a:rPr lang="en-US" sz="2700" dirty="0" err="1" smtClean="0"/>
              <a:t>Bresenham’s</a:t>
            </a:r>
            <a:r>
              <a:rPr lang="en-US" sz="2700" dirty="0" smtClean="0"/>
              <a:t> algorithm</a:t>
            </a:r>
          </a:p>
          <a:p>
            <a:r>
              <a:rPr lang="en-US" sz="2700" dirty="0" smtClean="0"/>
              <a:t>Consider only 1 </a:t>
            </a:r>
            <a:r>
              <a:rPr lang="en-US" sz="2700" dirty="0" smtClean="0">
                <a:sym typeface="Symbol" charset="2"/>
              </a:rPr>
              <a:t></a:t>
            </a:r>
            <a:r>
              <a:rPr lang="en-US" sz="2700" dirty="0" smtClean="0"/>
              <a:t> m </a:t>
            </a:r>
            <a:r>
              <a:rPr lang="en-US" sz="2700" dirty="0" smtClean="0">
                <a:sym typeface="Symbol" charset="2"/>
              </a:rPr>
              <a:t></a:t>
            </a:r>
            <a:r>
              <a:rPr lang="en-US" sz="2700" dirty="0" smtClean="0"/>
              <a:t> 0</a:t>
            </a:r>
          </a:p>
          <a:p>
            <a:pPr lvl="1"/>
            <a:r>
              <a:rPr lang="en-US" dirty="0" smtClean="0"/>
              <a:t>Other cases by symmetry</a:t>
            </a:r>
          </a:p>
          <a:p>
            <a:r>
              <a:rPr lang="en-US" sz="2700" dirty="0" smtClean="0"/>
              <a:t>Assume pixel centers are at half integers</a:t>
            </a:r>
          </a:p>
          <a:p>
            <a:r>
              <a:rPr lang="en-US" sz="2700" dirty="0" smtClean="0"/>
              <a:t>If we start at a pixel that has been written, there are only two candidates for the next pixel to be written into the frame buffer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300" smtClean="0"/>
              <a:t>Candidate Pixels</a:t>
            </a:r>
          </a:p>
        </p:txBody>
      </p:sp>
      <p:pic>
        <p:nvPicPr>
          <p:cNvPr id="23557" name="Picture 4" descr="C:\BOOK\OpenGL\Paul Final\jpeg_new\AN08F4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57400" y="2286000"/>
            <a:ext cx="4953000" cy="3736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558" name="Text Box 5"/>
          <p:cNvSpPr txBox="1">
            <a:spLocks noChangeArrowheads="1"/>
          </p:cNvSpPr>
          <p:nvPr/>
        </p:nvSpPr>
        <p:spPr bwMode="auto">
          <a:xfrm>
            <a:off x="914400" y="1600200"/>
            <a:ext cx="1609725" cy="5032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Ctr="1">
            <a:spAutoFit/>
          </a:bodyPr>
          <a:lstStyle/>
          <a:p>
            <a:r>
              <a:rPr lang="en-US" sz="2700" dirty="0">
                <a:solidFill>
                  <a:schemeClr val="bg1"/>
                </a:solidFill>
                <a:latin typeface="Arial" charset="0"/>
              </a:rPr>
              <a:t>1 </a:t>
            </a:r>
            <a:r>
              <a:rPr lang="en-US" sz="2700" dirty="0">
                <a:solidFill>
                  <a:schemeClr val="bg1"/>
                </a:solidFill>
                <a:latin typeface="Arial" charset="0"/>
                <a:sym typeface="Symbol" charset="2"/>
              </a:rPr>
              <a:t></a:t>
            </a:r>
            <a:r>
              <a:rPr lang="en-US" sz="2700" dirty="0">
                <a:solidFill>
                  <a:schemeClr val="bg1"/>
                </a:solidFill>
                <a:latin typeface="Arial" charset="0"/>
              </a:rPr>
              <a:t> m </a:t>
            </a:r>
            <a:r>
              <a:rPr lang="en-US" sz="2700" dirty="0">
                <a:solidFill>
                  <a:schemeClr val="bg1"/>
                </a:solidFill>
                <a:latin typeface="Arial" charset="0"/>
                <a:sym typeface="Symbol" charset="2"/>
              </a:rPr>
              <a:t></a:t>
            </a:r>
            <a:r>
              <a:rPr lang="en-US" sz="2700" dirty="0">
                <a:solidFill>
                  <a:schemeClr val="bg1"/>
                </a:solidFill>
                <a:latin typeface="Arial" charset="0"/>
              </a:rPr>
              <a:t> 0</a:t>
            </a:r>
          </a:p>
        </p:txBody>
      </p:sp>
      <p:sp>
        <p:nvSpPr>
          <p:cNvPr id="23559" name="Line 6"/>
          <p:cNvSpPr>
            <a:spLocks noChangeShapeType="1"/>
          </p:cNvSpPr>
          <p:nvPr/>
        </p:nvSpPr>
        <p:spPr bwMode="auto">
          <a:xfrm flipV="1">
            <a:off x="1447800" y="3962400"/>
            <a:ext cx="1828800" cy="83820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 type="none" w="sm" len="sm"/>
            <a:tailEnd type="triangle" w="med" len="med"/>
          </a:ln>
        </p:spPr>
        <p:txBody>
          <a:bodyPr anchor="ctr" anchorCtr="1"/>
          <a:lstStyle/>
          <a:p>
            <a:endParaRPr lang="en-US"/>
          </a:p>
        </p:txBody>
      </p:sp>
      <p:sp>
        <p:nvSpPr>
          <p:cNvPr id="23560" name="Text Box 7"/>
          <p:cNvSpPr txBox="1">
            <a:spLocks noChangeArrowheads="1"/>
          </p:cNvSpPr>
          <p:nvPr/>
        </p:nvSpPr>
        <p:spPr bwMode="auto">
          <a:xfrm>
            <a:off x="381000" y="4648200"/>
            <a:ext cx="1082348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Ctr="1">
            <a:spAutoFit/>
          </a:bodyPr>
          <a:lstStyle/>
          <a:p>
            <a:r>
              <a:rPr lang="en-US">
                <a:solidFill>
                  <a:schemeClr val="bg1"/>
                </a:solidFill>
                <a:latin typeface="Arial" charset="0"/>
              </a:rPr>
              <a:t>last pixel</a:t>
            </a:r>
          </a:p>
        </p:txBody>
      </p:sp>
      <p:sp>
        <p:nvSpPr>
          <p:cNvPr id="23561" name="Line 8"/>
          <p:cNvSpPr>
            <a:spLocks noChangeShapeType="1"/>
          </p:cNvSpPr>
          <p:nvPr/>
        </p:nvSpPr>
        <p:spPr bwMode="auto">
          <a:xfrm flipH="1" flipV="1">
            <a:off x="4724400" y="3124200"/>
            <a:ext cx="2286000" cy="53340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 type="none" w="sm" len="sm"/>
            <a:tailEnd type="triangle" w="med" len="med"/>
          </a:ln>
        </p:spPr>
        <p:txBody>
          <a:bodyPr anchor="ctr" anchorCtr="1"/>
          <a:lstStyle/>
          <a:p>
            <a:endParaRPr lang="en-US"/>
          </a:p>
        </p:txBody>
      </p:sp>
      <p:sp>
        <p:nvSpPr>
          <p:cNvPr id="23562" name="Line 9"/>
          <p:cNvSpPr>
            <a:spLocks noChangeShapeType="1"/>
          </p:cNvSpPr>
          <p:nvPr/>
        </p:nvSpPr>
        <p:spPr bwMode="auto">
          <a:xfrm flipH="1">
            <a:off x="4876800" y="3733800"/>
            <a:ext cx="2133600" cy="30480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 type="none" w="sm" len="sm"/>
            <a:tailEnd type="triangle" w="med" len="med"/>
          </a:ln>
        </p:spPr>
        <p:txBody>
          <a:bodyPr anchor="ctr" anchorCtr="1"/>
          <a:lstStyle/>
          <a:p>
            <a:endParaRPr lang="en-US"/>
          </a:p>
        </p:txBody>
      </p:sp>
      <p:sp>
        <p:nvSpPr>
          <p:cNvPr id="23563" name="Text Box 10"/>
          <p:cNvSpPr txBox="1">
            <a:spLocks noChangeArrowheads="1"/>
          </p:cNvSpPr>
          <p:nvPr/>
        </p:nvSpPr>
        <p:spPr bwMode="auto">
          <a:xfrm>
            <a:off x="7005444" y="3505200"/>
            <a:ext cx="1300356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Ctr="1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candidates</a:t>
            </a:r>
          </a:p>
        </p:txBody>
      </p:sp>
      <p:sp>
        <p:nvSpPr>
          <p:cNvPr id="23564" name="Line 11"/>
          <p:cNvSpPr>
            <a:spLocks noChangeShapeType="1"/>
          </p:cNvSpPr>
          <p:nvPr/>
        </p:nvSpPr>
        <p:spPr bwMode="auto">
          <a:xfrm flipH="1" flipV="1">
            <a:off x="3810000" y="4114800"/>
            <a:ext cx="1828800" cy="190500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 type="none" w="sm" len="sm"/>
            <a:tailEnd type="triangle" w="med" len="med"/>
          </a:ln>
        </p:spPr>
        <p:txBody>
          <a:bodyPr anchor="ctr" anchorCtr="1"/>
          <a:lstStyle/>
          <a:p>
            <a:endParaRPr lang="en-US"/>
          </a:p>
        </p:txBody>
      </p:sp>
      <p:sp>
        <p:nvSpPr>
          <p:cNvPr id="23565" name="Text Box 12"/>
          <p:cNvSpPr txBox="1">
            <a:spLocks noChangeArrowheads="1"/>
          </p:cNvSpPr>
          <p:nvPr/>
        </p:nvSpPr>
        <p:spPr bwMode="auto">
          <a:xfrm>
            <a:off x="5532438" y="5934670"/>
            <a:ext cx="2723823" cy="92333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Ctr="1">
            <a:spAutoFit/>
          </a:bodyPr>
          <a:lstStyle/>
          <a:p>
            <a:r>
              <a:rPr lang="en-US" dirty="0">
                <a:solidFill>
                  <a:schemeClr val="bg1"/>
                </a:solidFill>
                <a:latin typeface="Arial" charset="0"/>
              </a:rPr>
              <a:t>Note that line could have</a:t>
            </a:r>
          </a:p>
          <a:p>
            <a:r>
              <a:rPr lang="en-US" dirty="0">
                <a:solidFill>
                  <a:schemeClr val="bg1"/>
                </a:solidFill>
                <a:latin typeface="Arial" charset="0"/>
              </a:rPr>
              <a:t>passed through any</a:t>
            </a:r>
          </a:p>
          <a:p>
            <a:r>
              <a:rPr lang="en-US" dirty="0">
                <a:solidFill>
                  <a:schemeClr val="bg1"/>
                </a:solidFill>
                <a:latin typeface="Arial" charset="0"/>
              </a:rPr>
              <a:t>part of this pixel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486</TotalTime>
  <Words>702</Words>
  <Application>Microsoft Office PowerPoint</Application>
  <PresentationFormat>On-screen Show (4:3)</PresentationFormat>
  <Paragraphs>142</Paragraphs>
  <Slides>22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9" baseType="lpstr">
      <vt:lpstr>Arial</vt:lpstr>
      <vt:lpstr>Calibri</vt:lpstr>
      <vt:lpstr>Courier New</vt:lpstr>
      <vt:lpstr>Symbol</vt:lpstr>
      <vt:lpstr>Times New Roman</vt:lpstr>
      <vt:lpstr>Default Design</vt:lpstr>
      <vt:lpstr>Equation</vt:lpstr>
      <vt:lpstr>CS 480/680</vt:lpstr>
      <vt:lpstr>Objectives</vt:lpstr>
      <vt:lpstr>Rasterization</vt:lpstr>
      <vt:lpstr>Scan Conversion of Line Segments</vt:lpstr>
      <vt:lpstr>DDA Algorithm</vt:lpstr>
      <vt:lpstr>Problem</vt:lpstr>
      <vt:lpstr>Using Symmetry</vt:lpstr>
      <vt:lpstr>Bresenham’s Algorithm</vt:lpstr>
      <vt:lpstr>Candidate Pixels</vt:lpstr>
      <vt:lpstr>Decision Variable</vt:lpstr>
      <vt:lpstr>Incremental Form</vt:lpstr>
      <vt:lpstr>Polygon Scan Conversion</vt:lpstr>
      <vt:lpstr>Winding Number</vt:lpstr>
      <vt:lpstr>Filling in the Frame Buffer</vt:lpstr>
      <vt:lpstr>Using Interpolation</vt:lpstr>
      <vt:lpstr>Flood Fill</vt:lpstr>
      <vt:lpstr>Scan Line Fill </vt:lpstr>
      <vt:lpstr>Data Structure</vt:lpstr>
      <vt:lpstr>Aliasing</vt:lpstr>
      <vt:lpstr>Antialiasing by Area Averaging</vt:lpstr>
      <vt:lpstr>Polygon Aliasing</vt:lpstr>
      <vt:lpstr>PowerPoint Presentation</vt:lpstr>
    </vt:vector>
  </TitlesOfParts>
  <Manager>David</Manager>
  <Company>Presentationfx.com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Four Blocks</dc:title>
  <dc:subject>Business</dc:subject>
  <dc:creator>Presentationfx.com</dc:creator>
  <cp:keywords>Blocks, Four, Colors</cp:keywords>
  <dc:description>This presentation template is copyright 2008 and may not be redistributed. Any attempt to redistribute will be enforced to the maximum extent under law.</dc:description>
  <cp:lastModifiedBy>Fred Harris</cp:lastModifiedBy>
  <cp:revision>70</cp:revision>
  <dcterms:created xsi:type="dcterms:W3CDTF">2008-04-10T18:13:29Z</dcterms:created>
  <dcterms:modified xsi:type="dcterms:W3CDTF">2015-11-04T16:39:37Z</dcterms:modified>
  <cp:category>Business</cp:category>
</cp:coreProperties>
</file>