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29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D1D7"/>
    <a:srgbClr val="FFD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B2EA1A9-7AA5-4F30-ACC9-1EF01C8231B5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DDFC988-790B-45B3-8358-CC46678B2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59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ED385B8-68A3-474A-B79D-949616F0331E}" type="datetimeFigureOut">
              <a:rPr lang="en-US"/>
              <a:pPr>
                <a:defRPr/>
              </a:pPr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E988E2-3CF9-4BC9-AE89-3EBF741CC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31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ABF28-E430-4018-88EB-2505D6216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9CBE9-A66B-49BF-A4FD-CF4AFB18F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5AEA6-0370-4E54-9DDD-5B94E1E49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4C4EE-77C9-426D-9218-8C3A99325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395FA-A542-42A0-B7AA-A0BDB472E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69C0-7E35-4AC2-98BE-CB90143DE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039B8-5E5B-4144-A32C-97370EF26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C8FC-180A-4FB2-A8B5-7F0598C6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11A86-C417-4D5D-AADB-19D33BC8C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A81B-7A1A-473B-9630-5B6F67756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E25CB-3B36-4D7D-A5B0-B6BCD9367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B5888-E207-454D-A605-A372041FB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62B4DC9-119D-4342-AC3F-DEE26DD21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Implementation III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Decision Variable</a:t>
            </a:r>
          </a:p>
        </p:txBody>
      </p:sp>
      <p:sp>
        <p:nvSpPr>
          <p:cNvPr id="24582" name="Text Box 6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smtClean="0">
                <a:latin typeface="Times New Roman" charset="0"/>
              </a:rPr>
              <a:t>-</a:t>
            </a:r>
          </a:p>
        </p:txBody>
      </p:sp>
      <p:pic>
        <p:nvPicPr>
          <p:cNvPr id="24581" name="Picture 4" descr="C:\BOOK\OpenGL\Paul Final\jpeg_new\AN08F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590800"/>
            <a:ext cx="356870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371600" y="2438400"/>
            <a:ext cx="160655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d = </a:t>
            </a:r>
            <a:r>
              <a:rPr lang="en-US">
                <a:latin typeface="Symbol" charset="2"/>
              </a:rPr>
              <a:t>D</a:t>
            </a:r>
            <a:r>
              <a:rPr lang="en-US"/>
              <a:t>x(b-a)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881062" y="3276600"/>
            <a:ext cx="2776538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/>
              <a:t>d is an integer</a:t>
            </a:r>
          </a:p>
          <a:p>
            <a:r>
              <a:rPr lang="en-US" dirty="0"/>
              <a:t>d &gt; 0 use upper pixel</a:t>
            </a:r>
          </a:p>
          <a:p>
            <a:r>
              <a:rPr lang="en-US" dirty="0"/>
              <a:t>d &lt; 0 use lower pixel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Incremental Form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More efficient if we look at </a:t>
            </a:r>
            <a:r>
              <a:rPr lang="en-US" dirty="0" err="1" smtClean="0">
                <a:latin typeface="Times New Roman" charset="0"/>
              </a:rPr>
              <a:t>d</a:t>
            </a:r>
            <a:r>
              <a:rPr lang="en-US" baseline="-25000" dirty="0" err="1" smtClean="0">
                <a:latin typeface="Times New Roman" charset="0"/>
              </a:rPr>
              <a:t>k</a:t>
            </a:r>
            <a:r>
              <a:rPr lang="en-US" dirty="0" smtClean="0"/>
              <a:t>, the value of the decision variable at </a:t>
            </a:r>
            <a:r>
              <a:rPr lang="en-US" dirty="0" smtClean="0">
                <a:latin typeface="Times New Roman" charset="0"/>
              </a:rPr>
              <a:t>x = k</a:t>
            </a:r>
          </a:p>
          <a:p>
            <a:pPr lvl="3"/>
            <a:endParaRPr lang="en-US" dirty="0" smtClean="0"/>
          </a:p>
          <a:p>
            <a:pPr lvl="1">
              <a:buNone/>
            </a:pPr>
            <a:r>
              <a:rPr lang="en-US" dirty="0" smtClean="0"/>
              <a:t>d</a:t>
            </a:r>
            <a:r>
              <a:rPr lang="en-US" baseline="-25000" dirty="0" smtClean="0"/>
              <a:t>k+1</a:t>
            </a:r>
            <a:r>
              <a:rPr lang="en-US" dirty="0" smtClean="0"/>
              <a:t>=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–2</a:t>
            </a:r>
            <a:r>
              <a:rPr lang="en-US" dirty="0" smtClean="0">
                <a:latin typeface="Symbol" charset="2"/>
              </a:rPr>
              <a:t>D</a:t>
            </a:r>
            <a:r>
              <a:rPr lang="en-US" dirty="0" smtClean="0"/>
              <a:t>y,   </a:t>
            </a:r>
            <a:r>
              <a:rPr lang="en-US" dirty="0" smtClean="0">
                <a:latin typeface="Arial" charset="0"/>
              </a:rPr>
              <a:t>if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&lt;0</a:t>
            </a:r>
          </a:p>
          <a:p>
            <a:pPr lvl="1">
              <a:buNone/>
            </a:pPr>
            <a:r>
              <a:rPr lang="en-US" dirty="0" smtClean="0"/>
              <a:t>d</a:t>
            </a:r>
            <a:r>
              <a:rPr lang="en-US" baseline="-25000" dirty="0" smtClean="0"/>
              <a:t>k+1</a:t>
            </a:r>
            <a:r>
              <a:rPr lang="en-US" dirty="0" smtClean="0"/>
              <a:t>=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–2(</a:t>
            </a:r>
            <a:r>
              <a:rPr lang="en-US" dirty="0" err="1" smtClean="0">
                <a:latin typeface="Symbol" charset="2"/>
              </a:rPr>
              <a:t>D</a:t>
            </a:r>
            <a:r>
              <a:rPr lang="en-US" dirty="0" err="1" smtClean="0"/>
              <a:t>y</a:t>
            </a:r>
            <a:r>
              <a:rPr lang="en-US" dirty="0" smtClean="0"/>
              <a:t>- </a:t>
            </a:r>
            <a:r>
              <a:rPr lang="en-US" dirty="0" err="1" smtClean="0">
                <a:latin typeface="Symbol" charset="2"/>
              </a:rPr>
              <a:t>D</a:t>
            </a:r>
            <a:r>
              <a:rPr lang="en-US" dirty="0" err="1" smtClean="0"/>
              <a:t>x</a:t>
            </a:r>
            <a:r>
              <a:rPr lang="en-US" dirty="0" smtClean="0"/>
              <a:t>),   </a:t>
            </a:r>
            <a:r>
              <a:rPr lang="en-US" sz="2400" dirty="0" smtClean="0">
                <a:latin typeface="Arial" charset="0"/>
              </a:rPr>
              <a:t>otherwise</a:t>
            </a:r>
          </a:p>
          <a:p>
            <a:pPr lvl="2">
              <a:lnSpc>
                <a:spcPct val="90000"/>
              </a:lnSpc>
            </a:pPr>
            <a:endParaRPr lang="en-US" dirty="0" smtClean="0">
              <a:latin typeface="Times New Roman" charset="0"/>
            </a:endParaRPr>
          </a:p>
          <a:p>
            <a:r>
              <a:rPr lang="en-US" dirty="0" smtClean="0">
                <a:latin typeface="Arial" charset="0"/>
              </a:rPr>
              <a:t>For each </a:t>
            </a:r>
            <a:r>
              <a:rPr lang="en-US" dirty="0" smtClean="0"/>
              <a:t>x</a:t>
            </a:r>
            <a:r>
              <a:rPr lang="en-US" dirty="0" smtClean="0">
                <a:latin typeface="Arial" charset="0"/>
              </a:rPr>
              <a:t>, we need do only an integer addition and a test</a:t>
            </a:r>
          </a:p>
          <a:p>
            <a:r>
              <a:rPr lang="en-US" dirty="0" smtClean="0">
                <a:latin typeface="Arial" charset="0"/>
              </a:rPr>
              <a:t>Single instruction on graphics chips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Polygon Scan Conversion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Scan Conversion = Fill</a:t>
            </a:r>
          </a:p>
          <a:p>
            <a:r>
              <a:rPr lang="en-US" smtClean="0"/>
              <a:t>How to tell inside from outside</a:t>
            </a:r>
          </a:p>
          <a:p>
            <a:pPr lvl="1"/>
            <a:r>
              <a:rPr lang="en-US" smtClean="0"/>
              <a:t>Convex easy</a:t>
            </a:r>
          </a:p>
          <a:p>
            <a:pPr lvl="1"/>
            <a:r>
              <a:rPr lang="en-US" smtClean="0"/>
              <a:t>Nonsimple difficult</a:t>
            </a:r>
          </a:p>
          <a:p>
            <a:pPr lvl="1"/>
            <a:r>
              <a:rPr lang="en-US" smtClean="0"/>
              <a:t>Odd even test</a:t>
            </a:r>
          </a:p>
          <a:p>
            <a:pPr lvl="2"/>
            <a:r>
              <a:rPr lang="en-US" sz="2400" smtClean="0"/>
              <a:t>Count edge crossings</a:t>
            </a:r>
          </a:p>
          <a:p>
            <a:pPr lvl="2"/>
            <a:endParaRPr lang="en-US" sz="2400" smtClean="0"/>
          </a:p>
          <a:p>
            <a:pPr lvl="1"/>
            <a:r>
              <a:rPr lang="en-US" sz="3000" smtClean="0"/>
              <a:t>Winding number</a:t>
            </a:r>
          </a:p>
        </p:txBody>
      </p:sp>
      <p:pic>
        <p:nvPicPr>
          <p:cNvPr id="26628" name="Picture 4" descr="C:\BOOK\OpenGL\Paul Final\jpeg_new\AN08F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743200"/>
            <a:ext cx="290036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6324600" y="5334000"/>
            <a:ext cx="18303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latin typeface="Arial" charset="0"/>
              </a:rPr>
              <a:t>odd-even fill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Winding Number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/>
              <a:t>Count clockwise encirclements of point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Alternate definition of inside: inside if winding number </a:t>
            </a:r>
            <a:r>
              <a:rPr lang="en-US" dirty="0" smtClean="0">
                <a:sym typeface="Symbol" charset="2"/>
              </a:rPr>
              <a:t></a:t>
            </a:r>
            <a:r>
              <a:rPr lang="en-US" dirty="0" smtClean="0"/>
              <a:t> 0</a:t>
            </a:r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 flipV="1">
            <a:off x="6096000" y="2590800"/>
            <a:ext cx="533400" cy="19812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>
            <a:off x="6629400" y="2590800"/>
            <a:ext cx="990600" cy="16002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 flipH="1" flipV="1">
            <a:off x="5715000" y="3124200"/>
            <a:ext cx="1905000" cy="1066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 flipV="1">
            <a:off x="5715000" y="2895600"/>
            <a:ext cx="1752600" cy="228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 flipH="1">
            <a:off x="6096000" y="2895600"/>
            <a:ext cx="1371600" cy="16764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7659" name="Oval 10"/>
          <p:cNvSpPr>
            <a:spLocks noChangeArrowheads="1"/>
          </p:cNvSpPr>
          <p:nvPr/>
        </p:nvSpPr>
        <p:spPr bwMode="auto">
          <a:xfrm>
            <a:off x="6629400" y="3200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 flipV="1">
            <a:off x="4572000" y="3429000"/>
            <a:ext cx="198120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7663" name="Oval 14"/>
          <p:cNvSpPr>
            <a:spLocks noChangeArrowheads="1"/>
          </p:cNvSpPr>
          <p:nvPr/>
        </p:nvSpPr>
        <p:spPr bwMode="auto">
          <a:xfrm>
            <a:off x="6248400" y="31242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5"/>
          <p:cNvSpPr>
            <a:spLocks noChangeShapeType="1"/>
          </p:cNvSpPr>
          <p:nvPr/>
        </p:nvSpPr>
        <p:spPr bwMode="auto">
          <a:xfrm>
            <a:off x="4419600" y="2667000"/>
            <a:ext cx="17526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286000" y="3962400"/>
            <a:ext cx="22044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winding number</a:t>
            </a:r>
            <a:r>
              <a:rPr lang="en-US" dirty="0">
                <a:solidFill>
                  <a:schemeClr val="bg1"/>
                </a:solidFill>
              </a:rPr>
              <a:t> = 2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208212" y="2438400"/>
            <a:ext cx="22044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winding number</a:t>
            </a:r>
            <a:r>
              <a:rPr lang="en-US" dirty="0">
                <a:solidFill>
                  <a:schemeClr val="bg1"/>
                </a:solidFill>
              </a:rPr>
              <a:t> = 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Filling in the Frame Buffer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Fill at end of pipeline</a:t>
            </a:r>
          </a:p>
          <a:p>
            <a:pPr lvl="1"/>
            <a:r>
              <a:rPr lang="en-US" smtClean="0"/>
              <a:t>Convex Polygons only</a:t>
            </a:r>
          </a:p>
          <a:p>
            <a:pPr lvl="1"/>
            <a:r>
              <a:rPr lang="en-US" smtClean="0"/>
              <a:t>Nonconvex polygons assumed to have been tessellated</a:t>
            </a:r>
          </a:p>
          <a:p>
            <a:pPr lvl="1"/>
            <a:r>
              <a:rPr lang="en-US" smtClean="0"/>
              <a:t>Shades (colors) have been computed for vertices (Gouraud shading)</a:t>
            </a:r>
          </a:p>
          <a:p>
            <a:pPr lvl="1"/>
            <a:r>
              <a:rPr lang="en-US" smtClean="0"/>
              <a:t>Combine with z-buffer algorithm</a:t>
            </a:r>
          </a:p>
          <a:p>
            <a:pPr lvl="2"/>
            <a:r>
              <a:rPr lang="en-US" sz="2400" smtClean="0"/>
              <a:t>March across scan lines interpolating shades</a:t>
            </a:r>
          </a:p>
          <a:p>
            <a:pPr lvl="2"/>
            <a:r>
              <a:rPr lang="en-US" sz="2400" smtClean="0"/>
              <a:t>Incremental work small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Interpolation</a:t>
            </a:r>
          </a:p>
        </p:txBody>
      </p:sp>
      <p:sp>
        <p:nvSpPr>
          <p:cNvPr id="29712" name="Text Box 1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>
                <a:latin typeface="Times New Roman" charset="0"/>
              </a:rPr>
              <a:t>C</a:t>
            </a:r>
            <a:r>
              <a:rPr lang="en-US" sz="2400" baseline="-25000" smtClean="0">
                <a:latin typeface="Times New Roman" charset="0"/>
              </a:rPr>
              <a:t>1 </a:t>
            </a:r>
            <a:r>
              <a:rPr lang="en-US" sz="2400" smtClean="0">
                <a:latin typeface="Times New Roman" charset="0"/>
              </a:rPr>
              <a:t>C</a:t>
            </a:r>
            <a:r>
              <a:rPr lang="en-US" sz="2400" baseline="-25000" smtClean="0">
                <a:latin typeface="Times New Roman" charset="0"/>
              </a:rPr>
              <a:t>2 </a:t>
            </a:r>
            <a:r>
              <a:rPr lang="en-US" sz="2400" smtClean="0">
                <a:latin typeface="Times New Roman" charset="0"/>
              </a:rPr>
              <a:t>C</a:t>
            </a:r>
            <a:r>
              <a:rPr lang="en-US" sz="2400" baseline="-25000" smtClean="0">
                <a:latin typeface="Times New Roman" charset="0"/>
              </a:rPr>
              <a:t>3 </a:t>
            </a:r>
            <a:r>
              <a:rPr lang="en-US" sz="2400" smtClean="0"/>
              <a:t>specified by </a:t>
            </a:r>
            <a:r>
              <a:rPr lang="en-US" sz="2400" b="1" smtClean="0">
                <a:latin typeface="Courier New" charset="0"/>
              </a:rPr>
              <a:t>glColor</a:t>
            </a:r>
            <a:r>
              <a:rPr lang="en-US" sz="2400" smtClean="0"/>
              <a:t> or by vertex shading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>
                <a:latin typeface="Times New Roman" charset="0"/>
              </a:rPr>
              <a:t>C</a:t>
            </a:r>
            <a:r>
              <a:rPr lang="en-US" sz="2400" baseline="-25000" smtClean="0">
                <a:latin typeface="Times New Roman" charset="0"/>
              </a:rPr>
              <a:t>4 </a:t>
            </a:r>
            <a:r>
              <a:rPr lang="en-US" sz="2400" smtClean="0"/>
              <a:t>determined by interpolating between </a:t>
            </a:r>
            <a:r>
              <a:rPr lang="en-US" sz="2400" smtClean="0">
                <a:latin typeface="Times New Roman" charset="0"/>
              </a:rPr>
              <a:t>C</a:t>
            </a:r>
            <a:r>
              <a:rPr lang="en-US" sz="2400" baseline="-25000" smtClean="0">
                <a:latin typeface="Times New Roman" charset="0"/>
              </a:rPr>
              <a:t>1</a:t>
            </a:r>
            <a:r>
              <a:rPr lang="en-US" sz="2400" smtClean="0"/>
              <a:t> and </a:t>
            </a:r>
            <a:r>
              <a:rPr lang="en-US" sz="2400" smtClean="0">
                <a:latin typeface="Times New Roman" charset="0"/>
              </a:rPr>
              <a:t>C</a:t>
            </a:r>
            <a:r>
              <a:rPr lang="en-US" sz="2400" baseline="-25000" smtClean="0">
                <a:latin typeface="Times New Roman" charset="0"/>
              </a:rPr>
              <a:t>2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>
                <a:latin typeface="Times New Roman" charset="0"/>
              </a:rPr>
              <a:t>C</a:t>
            </a:r>
            <a:r>
              <a:rPr lang="en-US" sz="2400" baseline="-25000" smtClean="0">
                <a:latin typeface="Times New Roman" charset="0"/>
              </a:rPr>
              <a:t>5 </a:t>
            </a:r>
            <a:r>
              <a:rPr lang="en-US" sz="2400" smtClean="0"/>
              <a:t>determined by interpolating between </a:t>
            </a:r>
            <a:r>
              <a:rPr lang="en-US" sz="2400" smtClean="0">
                <a:latin typeface="Times New Roman" charset="0"/>
              </a:rPr>
              <a:t>C</a:t>
            </a:r>
            <a:r>
              <a:rPr lang="en-US" sz="2400" baseline="-25000" smtClean="0">
                <a:latin typeface="Times New Roman" charset="0"/>
              </a:rPr>
              <a:t>2</a:t>
            </a:r>
            <a:r>
              <a:rPr lang="en-US" sz="2400" smtClean="0"/>
              <a:t> and </a:t>
            </a:r>
            <a:r>
              <a:rPr lang="en-US" sz="2400" smtClean="0">
                <a:latin typeface="Times New Roman" charset="0"/>
              </a:rPr>
              <a:t>C</a:t>
            </a:r>
            <a:r>
              <a:rPr lang="en-US" sz="2400" baseline="-25000" smtClean="0">
                <a:latin typeface="Times New Roman" charset="0"/>
              </a:rPr>
              <a:t>3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/>
              <a:t>interpolate between </a:t>
            </a:r>
            <a:r>
              <a:rPr lang="en-US" sz="2400" smtClean="0">
                <a:latin typeface="Times New Roman" charset="0"/>
              </a:rPr>
              <a:t>C</a:t>
            </a:r>
            <a:r>
              <a:rPr lang="en-US" sz="2400" baseline="-25000" smtClean="0">
                <a:latin typeface="Times New Roman" charset="0"/>
              </a:rPr>
              <a:t>4</a:t>
            </a:r>
            <a:r>
              <a:rPr lang="en-US" sz="2400" smtClean="0"/>
              <a:t> and </a:t>
            </a:r>
            <a:r>
              <a:rPr lang="en-US" sz="2400" smtClean="0">
                <a:latin typeface="Times New Roman" charset="0"/>
              </a:rPr>
              <a:t>C</a:t>
            </a:r>
            <a:r>
              <a:rPr lang="en-US" sz="2400" baseline="-25000" smtClean="0">
                <a:latin typeface="Times New Roman" charset="0"/>
              </a:rPr>
              <a:t>5 </a:t>
            </a:r>
            <a:r>
              <a:rPr lang="en-US" sz="2400" smtClean="0"/>
              <a:t>along span </a:t>
            </a:r>
            <a:endParaRPr lang="en-US" sz="2400" baseline="-25000" smtClean="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baseline="-25000" smtClean="0">
              <a:latin typeface="Times New Roman" charset="0"/>
            </a:endParaRPr>
          </a:p>
        </p:txBody>
      </p:sp>
      <p:sp>
        <p:nvSpPr>
          <p:cNvPr id="29701" name="Freeform 4"/>
          <p:cNvSpPr>
            <a:spLocks/>
          </p:cNvSpPr>
          <p:nvPr/>
        </p:nvSpPr>
        <p:spPr bwMode="auto">
          <a:xfrm>
            <a:off x="2895600" y="3429000"/>
            <a:ext cx="3352800" cy="2286000"/>
          </a:xfrm>
          <a:custGeom>
            <a:avLst/>
            <a:gdLst>
              <a:gd name="T0" fmla="*/ 0 w 2112"/>
              <a:gd name="T1" fmla="*/ 2286000 h 1440"/>
              <a:gd name="T2" fmla="*/ 1066800 w 2112"/>
              <a:gd name="T3" fmla="*/ 0 h 1440"/>
              <a:gd name="T4" fmla="*/ 3352800 w 2112"/>
              <a:gd name="T5" fmla="*/ 685800 h 1440"/>
              <a:gd name="T6" fmla="*/ 0 w 2112"/>
              <a:gd name="T7" fmla="*/ 228600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2112"/>
              <a:gd name="T13" fmla="*/ 0 h 1440"/>
              <a:gd name="T14" fmla="*/ 2112 w 2112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2" h="1440">
                <a:moveTo>
                  <a:pt x="0" y="1440"/>
                </a:moveTo>
                <a:lnTo>
                  <a:pt x="672" y="0"/>
                </a:lnTo>
                <a:lnTo>
                  <a:pt x="2112" y="432"/>
                </a:lnTo>
                <a:lnTo>
                  <a:pt x="0" y="144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hlink"/>
              </a:gs>
            </a:gsLst>
            <a:lin ang="189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2438400" y="4419600"/>
            <a:ext cx="4724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3505200" y="4419600"/>
            <a:ext cx="213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 flipH="1" flipV="1">
            <a:off x="5029200" y="4495800"/>
            <a:ext cx="685800" cy="1143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5715000" y="5650468"/>
            <a:ext cx="68480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span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3581400" y="2895600"/>
            <a:ext cx="43633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2667000" y="5867400"/>
            <a:ext cx="43633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</a:t>
            </a:r>
            <a:r>
              <a:rPr lang="en-US" baseline="-25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6324600" y="3886200"/>
            <a:ext cx="43633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5562600" y="4572000"/>
            <a:ext cx="43633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</a:t>
            </a:r>
            <a:r>
              <a:rPr lang="en-US" baseline="-250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2971800" y="3886200"/>
            <a:ext cx="43633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</a:t>
            </a:r>
            <a:r>
              <a:rPr lang="en-US" baseline="-250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990600" y="4191000"/>
            <a:ext cx="109517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scan line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Flood Fill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Fill can be done recursively if we know a seed point located inside (WHITE)</a:t>
            </a:r>
          </a:p>
          <a:p>
            <a:r>
              <a:rPr lang="en-US" sz="2700" dirty="0" smtClean="0"/>
              <a:t>Scan convert edges into buffer in edge/inside color (BLACK)</a:t>
            </a:r>
          </a:p>
          <a:p>
            <a:pPr lvl="2"/>
            <a:endParaRPr lang="en-US" sz="1900" dirty="0" smtClean="0"/>
          </a:p>
          <a:p>
            <a:pPr lvl="2">
              <a:buNone/>
            </a:pPr>
            <a:r>
              <a:rPr lang="en-US" sz="2000" b="1" dirty="0" err="1" smtClean="0">
                <a:latin typeface="Courier New" charset="0"/>
              </a:rPr>
              <a:t>flood_fill</a:t>
            </a:r>
            <a:r>
              <a:rPr lang="en-US" sz="2000" b="1" dirty="0" smtClean="0">
                <a:latin typeface="Courier New" charset="0"/>
              </a:rPr>
              <a:t>(</a:t>
            </a: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x, </a:t>
            </a: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y) {</a:t>
            </a:r>
          </a:p>
          <a:p>
            <a:pPr lvl="2">
              <a:buNone/>
            </a:pPr>
            <a:r>
              <a:rPr lang="en-US" sz="2000" b="1" dirty="0" smtClean="0">
                <a:latin typeface="Courier New" charset="0"/>
              </a:rPr>
              <a:t>    if(</a:t>
            </a:r>
            <a:r>
              <a:rPr lang="en-US" sz="2000" b="1" dirty="0" err="1" smtClean="0">
                <a:latin typeface="Courier New" charset="0"/>
              </a:rPr>
              <a:t>read_pixel</a:t>
            </a:r>
            <a:r>
              <a:rPr lang="en-US" sz="2000" b="1" dirty="0" smtClean="0">
                <a:latin typeface="Courier New" charset="0"/>
              </a:rPr>
              <a:t>(</a:t>
            </a:r>
            <a:r>
              <a:rPr lang="en-US" sz="2000" b="1" dirty="0" err="1" smtClean="0">
                <a:latin typeface="Courier New" charset="0"/>
              </a:rPr>
              <a:t>x,y</a:t>
            </a:r>
            <a:r>
              <a:rPr lang="en-US" sz="2000" b="1" dirty="0" smtClean="0">
                <a:latin typeface="Courier New" charset="0"/>
              </a:rPr>
              <a:t>)= = WHITE) {</a:t>
            </a:r>
          </a:p>
          <a:p>
            <a:pPr lvl="2">
              <a:buNone/>
            </a:pPr>
            <a:r>
              <a:rPr lang="en-US" sz="2000" b="1" dirty="0" smtClean="0">
                <a:latin typeface="Courier New" charset="0"/>
              </a:rPr>
              <a:t>       </a:t>
            </a:r>
            <a:r>
              <a:rPr lang="en-US" sz="2000" b="1" dirty="0" err="1" smtClean="0">
                <a:latin typeface="Courier New" charset="0"/>
              </a:rPr>
              <a:t>write_pixel</a:t>
            </a:r>
            <a:r>
              <a:rPr lang="en-US" sz="2000" b="1" dirty="0" smtClean="0">
                <a:latin typeface="Courier New" charset="0"/>
              </a:rPr>
              <a:t>(</a:t>
            </a:r>
            <a:r>
              <a:rPr lang="en-US" sz="2000" b="1" dirty="0" err="1" smtClean="0">
                <a:latin typeface="Courier New" charset="0"/>
              </a:rPr>
              <a:t>x,y,BLACK</a:t>
            </a:r>
            <a:r>
              <a:rPr lang="en-US" sz="2000" b="1" dirty="0" smtClean="0">
                <a:latin typeface="Courier New" charset="0"/>
              </a:rPr>
              <a:t>);</a:t>
            </a:r>
          </a:p>
          <a:p>
            <a:pPr lvl="2">
              <a:buNone/>
            </a:pPr>
            <a:r>
              <a:rPr lang="en-US" sz="2000" b="1" dirty="0" smtClean="0">
                <a:latin typeface="Courier New" charset="0"/>
              </a:rPr>
              <a:t>       </a:t>
            </a:r>
            <a:r>
              <a:rPr lang="en-US" sz="2000" b="1" dirty="0" err="1" smtClean="0">
                <a:latin typeface="Courier New" charset="0"/>
              </a:rPr>
              <a:t>flood_fill</a:t>
            </a:r>
            <a:r>
              <a:rPr lang="en-US" sz="2000" b="1" dirty="0" smtClean="0">
                <a:latin typeface="Courier New" charset="0"/>
              </a:rPr>
              <a:t>(x-1, y);</a:t>
            </a:r>
          </a:p>
          <a:p>
            <a:pPr lvl="2">
              <a:buNone/>
            </a:pPr>
            <a:r>
              <a:rPr lang="en-US" sz="2000" b="1" dirty="0" smtClean="0">
                <a:latin typeface="Courier New" charset="0"/>
              </a:rPr>
              <a:t>       </a:t>
            </a:r>
            <a:r>
              <a:rPr lang="en-US" sz="2000" b="1" dirty="0" err="1" smtClean="0">
                <a:latin typeface="Courier New" charset="0"/>
              </a:rPr>
              <a:t>flood_fill</a:t>
            </a:r>
            <a:r>
              <a:rPr lang="en-US" sz="2000" b="1" dirty="0" smtClean="0">
                <a:latin typeface="Courier New" charset="0"/>
              </a:rPr>
              <a:t>(x+1, y);</a:t>
            </a:r>
          </a:p>
          <a:p>
            <a:pPr lvl="2">
              <a:buNone/>
            </a:pPr>
            <a:r>
              <a:rPr lang="en-US" sz="2000" b="1" dirty="0" smtClean="0">
                <a:latin typeface="Courier New" charset="0"/>
              </a:rPr>
              <a:t>       </a:t>
            </a:r>
            <a:r>
              <a:rPr lang="en-US" sz="2000" b="1" dirty="0" err="1" smtClean="0">
                <a:latin typeface="Courier New" charset="0"/>
              </a:rPr>
              <a:t>flood_fill</a:t>
            </a:r>
            <a:r>
              <a:rPr lang="en-US" sz="2000" b="1" dirty="0" smtClean="0">
                <a:latin typeface="Courier New" charset="0"/>
              </a:rPr>
              <a:t>(x, y+1);</a:t>
            </a:r>
          </a:p>
          <a:p>
            <a:pPr lvl="2">
              <a:buNone/>
            </a:pPr>
            <a:r>
              <a:rPr lang="en-US" sz="2000" b="1" dirty="0" smtClean="0">
                <a:latin typeface="Courier New" charset="0"/>
              </a:rPr>
              <a:t>       </a:t>
            </a:r>
            <a:r>
              <a:rPr lang="en-US" sz="2000" b="1" dirty="0" err="1" smtClean="0">
                <a:latin typeface="Courier New" charset="0"/>
              </a:rPr>
              <a:t>flood_fill</a:t>
            </a:r>
            <a:r>
              <a:rPr lang="en-US" sz="2000" b="1" dirty="0" smtClean="0">
                <a:latin typeface="Courier New" charset="0"/>
              </a:rPr>
              <a:t>(x, y-1);</a:t>
            </a:r>
          </a:p>
          <a:p>
            <a:pPr lvl="2">
              <a:buNone/>
            </a:pPr>
            <a:r>
              <a:rPr lang="en-US" sz="2000" b="1" dirty="0" smtClean="0">
                <a:latin typeface="Courier New" charset="0"/>
              </a:rPr>
              <a:t>}   }</a:t>
            </a:r>
          </a:p>
          <a:p>
            <a:endParaRPr lang="en-US" sz="2700" dirty="0" smtClean="0"/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810000" y="35052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Scan Line Fill 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Can also fill by maintaining a data structure of all intersections of polygons with scan lines</a:t>
            </a:r>
          </a:p>
          <a:p>
            <a:pPr lvl="1"/>
            <a:r>
              <a:rPr lang="en-US" smtClean="0"/>
              <a:t>Sort by scan line</a:t>
            </a:r>
          </a:p>
          <a:p>
            <a:pPr lvl="1"/>
            <a:r>
              <a:rPr lang="en-US" smtClean="0"/>
              <a:t>Fill each span</a:t>
            </a:r>
          </a:p>
        </p:txBody>
      </p:sp>
      <p:pic>
        <p:nvPicPr>
          <p:cNvPr id="31750" name="Picture 4" descr="C:\BOOK\OpenGL\Paul Final\jpeg_new\AN08F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429000"/>
            <a:ext cx="2514600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5" descr="C:\BOOK\OpenGL\Paul Final\jpeg_new\AN08F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581400"/>
            <a:ext cx="25908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1046788" y="5562600"/>
            <a:ext cx="258275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vertex order generated 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      by vertex list</a:t>
            </a:r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5923588" y="5791200"/>
            <a:ext cx="154401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desired order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Structure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4" name="Picture 4" descr="C:\BOOK\OpenGL\Paul Final\jpeg_new\AN08F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828800"/>
            <a:ext cx="5334000" cy="390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Aliasing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 </a:t>
            </a:r>
            <a:r>
              <a:rPr lang="en-US" dirty="0" err="1" smtClean="0"/>
              <a:t>rasterized</a:t>
            </a:r>
            <a:r>
              <a:rPr lang="en-US" dirty="0" smtClean="0"/>
              <a:t> line should be 1 pixel wide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Choosing best y for each x (or visa versa) produces aliased raster lines</a:t>
            </a:r>
          </a:p>
        </p:txBody>
      </p:sp>
      <p:pic>
        <p:nvPicPr>
          <p:cNvPr id="33798" name="Picture 4" descr="C:\BOOK\OpenGL\Paul Final\jpeg_new\AN08F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514600"/>
            <a:ext cx="2352675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Survey Line Drawing Algorithms</a:t>
            </a:r>
          </a:p>
          <a:p>
            <a:pPr lvl="1"/>
            <a:r>
              <a:rPr lang="en-US" smtClean="0"/>
              <a:t>DDA</a:t>
            </a:r>
          </a:p>
          <a:p>
            <a:pPr lvl="1"/>
            <a:r>
              <a:rPr lang="en-US" smtClean="0"/>
              <a:t>Bresenham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Antialiasing by Area Averaging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Color multiple pixels for each x depending on coverage by ideal line</a:t>
            </a:r>
          </a:p>
        </p:txBody>
      </p:sp>
      <p:pic>
        <p:nvPicPr>
          <p:cNvPr id="34822" name="Picture 4" descr="C:\BOOK\OpenGL\Paul Final\jpeg_new\AN08F60.jpg"/>
          <p:cNvPicPr>
            <a:picLocks noChangeAspect="1" noChangeArrowheads="1"/>
          </p:cNvPicPr>
          <p:nvPr/>
        </p:nvPicPr>
        <p:blipFill>
          <a:blip r:embed="rId2" cstate="print"/>
          <a:srcRect l="49301" b="20909"/>
          <a:stretch>
            <a:fillRect/>
          </a:stretch>
        </p:blipFill>
        <p:spPr bwMode="auto">
          <a:xfrm>
            <a:off x="1676400" y="4038600"/>
            <a:ext cx="5527675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5" descr="C:\BOOK\OpenGL\Paul Final\jpeg_new\AN08F60.jpg"/>
          <p:cNvPicPr>
            <a:picLocks noChangeAspect="1" noChangeArrowheads="1"/>
          </p:cNvPicPr>
          <p:nvPr/>
        </p:nvPicPr>
        <p:blipFill>
          <a:blip r:embed="rId2" cstate="print"/>
          <a:srcRect l="-1718" r="50000" b="20909"/>
          <a:stretch>
            <a:fillRect/>
          </a:stretch>
        </p:blipFill>
        <p:spPr bwMode="auto">
          <a:xfrm>
            <a:off x="2667000" y="2514600"/>
            <a:ext cx="39624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1295400" y="2895600"/>
            <a:ext cx="9284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original</a:t>
            </a:r>
          </a:p>
        </p:txBody>
      </p:sp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6858000" y="2819400"/>
            <a:ext cx="128753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antialiased</a:t>
            </a:r>
          </a:p>
        </p:txBody>
      </p:sp>
      <p:sp>
        <p:nvSpPr>
          <p:cNvPr id="34826" name="Text Box 8"/>
          <p:cNvSpPr txBox="1">
            <a:spLocks noChangeArrowheads="1"/>
          </p:cNvSpPr>
          <p:nvPr/>
        </p:nvSpPr>
        <p:spPr bwMode="auto">
          <a:xfrm>
            <a:off x="3794125" y="5943600"/>
            <a:ext cx="118494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magnified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Polygon Aliasing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5029200" cy="4525963"/>
          </a:xfrm>
        </p:spPr>
        <p:txBody>
          <a:bodyPr/>
          <a:lstStyle/>
          <a:p>
            <a:r>
              <a:rPr lang="en-US" dirty="0" smtClean="0"/>
              <a:t>Aliasing problems can be serious for polygons</a:t>
            </a:r>
          </a:p>
          <a:p>
            <a:pPr lvl="1"/>
            <a:r>
              <a:rPr lang="en-US" dirty="0" smtClean="0"/>
              <a:t>Jaggedness of edges</a:t>
            </a:r>
          </a:p>
          <a:p>
            <a:pPr lvl="1"/>
            <a:r>
              <a:rPr lang="en-US" dirty="0" smtClean="0"/>
              <a:t>Small polygons neglected</a:t>
            </a:r>
          </a:p>
          <a:p>
            <a:pPr lvl="1"/>
            <a:r>
              <a:rPr lang="en-US" dirty="0" smtClean="0"/>
              <a:t>Need compositing so color of one polygon does not totally determine color of pixel</a:t>
            </a:r>
          </a:p>
          <a:p>
            <a:pPr lvl="1"/>
            <a:endParaRPr lang="en-US" dirty="0" smtClean="0"/>
          </a:p>
        </p:txBody>
      </p:sp>
      <p:pic>
        <p:nvPicPr>
          <p:cNvPr id="35846" name="Picture 4" descr="C:\BOOK\OpenGL\Paul Final\jpeg_new\AN08F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514600"/>
            <a:ext cx="3089275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Line 5"/>
          <p:cNvSpPr>
            <a:spLocks noChangeShapeType="1"/>
          </p:cNvSpPr>
          <p:nvPr/>
        </p:nvSpPr>
        <p:spPr bwMode="auto">
          <a:xfrm flipV="1">
            <a:off x="4800600" y="4038600"/>
            <a:ext cx="2743200" cy="213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3874150" y="6107668"/>
            <a:ext cx="46602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All three polygons should contribute to color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Rasterization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029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Rasterization</a:t>
            </a:r>
            <a:r>
              <a:rPr lang="en-US" dirty="0" smtClean="0"/>
              <a:t> (scan conversion)</a:t>
            </a:r>
          </a:p>
          <a:p>
            <a:pPr lvl="1"/>
            <a:r>
              <a:rPr lang="en-US" dirty="0" smtClean="0"/>
              <a:t>Determine which pixels that are inside primitive specified by a set of vertices</a:t>
            </a:r>
          </a:p>
          <a:p>
            <a:pPr lvl="1"/>
            <a:r>
              <a:rPr lang="en-US" dirty="0" smtClean="0"/>
              <a:t>Produces a set of fragments</a:t>
            </a:r>
          </a:p>
          <a:p>
            <a:pPr lvl="1"/>
            <a:r>
              <a:rPr lang="en-US" dirty="0" smtClean="0"/>
              <a:t>Fragments have a location (pixel location) and other attributes such color and texture coordinates that are determined by interpolating values at vertices</a:t>
            </a:r>
          </a:p>
          <a:p>
            <a:r>
              <a:rPr lang="en-US" dirty="0" smtClean="0"/>
              <a:t>Pixel colors determined later using color, texture, and other vertex properties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Scan Conversion of Line Segments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Start with line segment in window coordinates with integer values for endpoints</a:t>
            </a:r>
          </a:p>
          <a:p>
            <a:r>
              <a:rPr lang="en-US" smtClean="0"/>
              <a:t>Assume implementation has a </a:t>
            </a:r>
            <a:r>
              <a:rPr lang="en-US" b="1" smtClean="0">
                <a:latin typeface="Courier New" charset="0"/>
              </a:rPr>
              <a:t>write_pixel</a:t>
            </a:r>
            <a:r>
              <a:rPr lang="en-US" smtClean="0"/>
              <a:t> function</a:t>
            </a:r>
          </a:p>
        </p:txBody>
      </p:sp>
      <p:pic>
        <p:nvPicPr>
          <p:cNvPr id="18439" name="Picture 5" descr="C:\BOOK\OpenGL\Paul Final\jpeg\AN08F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191000"/>
            <a:ext cx="2500313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3429000" y="4267200"/>
            <a:ext cx="126188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 = </a:t>
            </a:r>
            <a:r>
              <a:rPr lang="en-US" dirty="0" err="1">
                <a:solidFill>
                  <a:schemeClr val="bg1"/>
                </a:solidFill>
              </a:rPr>
              <a:t>mx</a:t>
            </a:r>
            <a:r>
              <a:rPr lang="en-US" dirty="0">
                <a:solidFill>
                  <a:schemeClr val="bg1"/>
                </a:solidFill>
              </a:rPr>
              <a:t> + </a:t>
            </a:r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441" name="Line 7"/>
          <p:cNvSpPr>
            <a:spLocks noChangeShapeType="1"/>
          </p:cNvSpPr>
          <p:nvPr/>
        </p:nvSpPr>
        <p:spPr bwMode="auto">
          <a:xfrm>
            <a:off x="5181600" y="4953000"/>
            <a:ext cx="167640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447800" y="4724400"/>
          <a:ext cx="15240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5" name="Equation" r:id="rId4" imgW="507960" imgH="393480" progId="Equation.3">
                  <p:embed/>
                </p:oleObj>
              </mc:Choice>
              <mc:Fallback>
                <p:oleObj name="Equation" r:id="rId4" imgW="5079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724400"/>
                        <a:ext cx="1524000" cy="1181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DDA Algorithm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u="sng" dirty="0" smtClean="0"/>
              <a:t>D</a:t>
            </a:r>
            <a:r>
              <a:rPr lang="en-US" sz="2700" dirty="0" smtClean="0"/>
              <a:t>igital </a:t>
            </a:r>
            <a:r>
              <a:rPr lang="en-US" sz="2700" u="sng" dirty="0" smtClean="0"/>
              <a:t>D</a:t>
            </a:r>
            <a:r>
              <a:rPr lang="en-US" sz="2700" dirty="0" smtClean="0"/>
              <a:t>ifferential </a:t>
            </a:r>
            <a:r>
              <a:rPr lang="en-US" sz="2700" u="sng" dirty="0" smtClean="0"/>
              <a:t>A</a:t>
            </a:r>
            <a:r>
              <a:rPr lang="en-US" sz="2700" dirty="0" smtClean="0"/>
              <a:t>nalyzer</a:t>
            </a:r>
          </a:p>
          <a:p>
            <a:pPr lvl="1"/>
            <a:r>
              <a:rPr lang="en-US" dirty="0" smtClean="0"/>
              <a:t>DDA was a mechanical device for numerical solution of differential equations</a:t>
            </a:r>
          </a:p>
          <a:p>
            <a:pPr lvl="1"/>
            <a:r>
              <a:rPr lang="en-US" dirty="0" smtClean="0"/>
              <a:t>Line </a:t>
            </a:r>
            <a:r>
              <a:rPr lang="en-US" dirty="0" smtClean="0">
                <a:latin typeface="Times New Roman" charset="0"/>
              </a:rPr>
              <a:t>y=</a:t>
            </a:r>
            <a:r>
              <a:rPr lang="en-US" dirty="0" err="1" smtClean="0">
                <a:latin typeface="Times New Roman" charset="0"/>
              </a:rPr>
              <a:t>mx</a:t>
            </a:r>
            <a:r>
              <a:rPr lang="en-US" dirty="0" smtClean="0">
                <a:latin typeface="Times New Roman" charset="0"/>
              </a:rPr>
              <a:t>+ b</a:t>
            </a:r>
            <a:r>
              <a:rPr lang="en-US" dirty="0" smtClean="0"/>
              <a:t> satisfies differential equation</a:t>
            </a:r>
          </a:p>
          <a:p>
            <a:pPr lvl="1">
              <a:buFontTx/>
              <a:buNone/>
            </a:pPr>
            <a:r>
              <a:rPr lang="en-US" sz="2300" dirty="0" smtClean="0"/>
              <a:t>        </a:t>
            </a:r>
            <a:r>
              <a:rPr lang="en-US" sz="2300" dirty="0" err="1" smtClean="0"/>
              <a:t>dy</a:t>
            </a:r>
            <a:r>
              <a:rPr lang="en-US" sz="2300" dirty="0" smtClean="0"/>
              <a:t>/</a:t>
            </a:r>
            <a:r>
              <a:rPr lang="en-US" sz="2300" dirty="0" err="1" smtClean="0"/>
              <a:t>dx</a:t>
            </a:r>
            <a:r>
              <a:rPr lang="en-US" sz="2300" dirty="0" smtClean="0"/>
              <a:t> = m = </a:t>
            </a:r>
            <a:r>
              <a:rPr lang="en-US" sz="2300" dirty="0" err="1" smtClean="0">
                <a:latin typeface="Symbol" charset="2"/>
              </a:rPr>
              <a:t>D</a:t>
            </a:r>
            <a:r>
              <a:rPr lang="en-US" sz="2300" dirty="0" err="1" smtClean="0"/>
              <a:t>y</a:t>
            </a:r>
            <a:r>
              <a:rPr lang="en-US" sz="2300" dirty="0" smtClean="0"/>
              <a:t>/</a:t>
            </a:r>
            <a:r>
              <a:rPr lang="en-US" sz="2300" dirty="0" err="1" smtClean="0">
                <a:latin typeface="Symbol" charset="2"/>
              </a:rPr>
              <a:t>D</a:t>
            </a:r>
            <a:r>
              <a:rPr lang="en-US" sz="2300" dirty="0" err="1" smtClean="0"/>
              <a:t>x</a:t>
            </a:r>
            <a:r>
              <a:rPr lang="en-US" sz="2300" dirty="0" smtClean="0"/>
              <a:t> = y</a:t>
            </a:r>
            <a:r>
              <a:rPr lang="en-US" sz="2300" baseline="-25000" dirty="0" smtClean="0"/>
              <a:t>2</a:t>
            </a:r>
            <a:r>
              <a:rPr lang="en-US" sz="2300" dirty="0" smtClean="0"/>
              <a:t>-y</a:t>
            </a:r>
            <a:r>
              <a:rPr lang="en-US" sz="2300" baseline="-25000" dirty="0" smtClean="0"/>
              <a:t>1</a:t>
            </a:r>
            <a:r>
              <a:rPr lang="en-US" sz="2300" dirty="0" smtClean="0"/>
              <a:t>/x</a:t>
            </a:r>
            <a:r>
              <a:rPr lang="en-US" sz="2300" baseline="-25000" dirty="0" smtClean="0"/>
              <a:t>2</a:t>
            </a:r>
            <a:r>
              <a:rPr lang="en-US" sz="2300" dirty="0" smtClean="0"/>
              <a:t>-x</a:t>
            </a:r>
            <a:r>
              <a:rPr lang="en-US" sz="2300" baseline="-25000" dirty="0" smtClean="0"/>
              <a:t>1</a:t>
            </a:r>
          </a:p>
          <a:p>
            <a:r>
              <a:rPr lang="en-US" sz="2800" dirty="0" smtClean="0"/>
              <a:t>Along scan line </a:t>
            </a:r>
            <a:r>
              <a:rPr lang="en-US" sz="2800" dirty="0" err="1" smtClean="0">
                <a:latin typeface="Symbol" charset="2"/>
              </a:rPr>
              <a:t>D</a:t>
            </a:r>
            <a:r>
              <a:rPr lang="en-US" sz="2800" dirty="0" err="1" smtClean="0"/>
              <a:t>x</a:t>
            </a:r>
            <a:r>
              <a:rPr lang="en-US" sz="2800" dirty="0" smtClean="0"/>
              <a:t> = 1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1828800" y="4572000"/>
            <a:ext cx="542328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charset="0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 charset="0"/>
              </a:rPr>
              <a:t>or(x=x1</a:t>
            </a:r>
            <a:r>
              <a:rPr lang="en-US" b="1" dirty="0">
                <a:solidFill>
                  <a:schemeClr val="bg1"/>
                </a:solidFill>
                <a:latin typeface="Courier New" charset="0"/>
              </a:rPr>
              <a:t>; x&lt;=x2,ix++) {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charset="0"/>
              </a:rPr>
              <a:t>   y+=m;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charset="0"/>
              </a:rPr>
              <a:t>  </a:t>
            </a:r>
            <a:r>
              <a:rPr lang="en-US" b="1" dirty="0" err="1">
                <a:solidFill>
                  <a:schemeClr val="bg1"/>
                </a:solidFill>
                <a:latin typeface="Courier New" charset="0"/>
              </a:rPr>
              <a:t>write_pixel</a:t>
            </a:r>
            <a:r>
              <a:rPr lang="en-US" b="1" dirty="0">
                <a:solidFill>
                  <a:schemeClr val="bg1"/>
                </a:solidFill>
                <a:latin typeface="Courier New" charset="0"/>
              </a:rPr>
              <a:t>(x, round(y), </a:t>
            </a:r>
            <a:r>
              <a:rPr lang="en-US" b="1" dirty="0" err="1">
                <a:solidFill>
                  <a:schemeClr val="bg1"/>
                </a:solidFill>
                <a:latin typeface="Courier New" charset="0"/>
              </a:rPr>
              <a:t>line_color</a:t>
            </a:r>
            <a:r>
              <a:rPr lang="en-US" b="1" dirty="0">
                <a:solidFill>
                  <a:schemeClr val="bg1"/>
                </a:solidFill>
                <a:latin typeface="Courier New" charset="0"/>
              </a:rPr>
              <a:t>)</a:t>
            </a:r>
          </a:p>
          <a:p>
            <a:r>
              <a:rPr lang="en-US" b="1" dirty="0">
                <a:solidFill>
                  <a:schemeClr val="bg1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DDA = for each x plot pixel at closest y</a:t>
            </a:r>
          </a:p>
          <a:p>
            <a:pPr lvl="1"/>
            <a:r>
              <a:rPr lang="en-US" smtClean="0"/>
              <a:t>Problems for steep lines</a:t>
            </a:r>
          </a:p>
        </p:txBody>
      </p:sp>
      <p:pic>
        <p:nvPicPr>
          <p:cNvPr id="20486" name="Picture 4" descr="C:\BOOK\OpenGL\Paul Final\jpeg_new\AN08F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667000"/>
            <a:ext cx="3074988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Symmetry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for 1 </a:t>
            </a:r>
            <a:r>
              <a:rPr lang="en-US" smtClean="0">
                <a:sym typeface="Symbol" charset="2"/>
              </a:rPr>
              <a:t></a:t>
            </a:r>
            <a:r>
              <a:rPr lang="en-US" smtClean="0"/>
              <a:t> m </a:t>
            </a:r>
            <a:r>
              <a:rPr lang="en-US" smtClean="0">
                <a:sym typeface="Symbol" charset="2"/>
              </a:rPr>
              <a:t></a:t>
            </a:r>
            <a:r>
              <a:rPr lang="en-US" smtClean="0"/>
              <a:t> 0</a:t>
            </a:r>
          </a:p>
          <a:p>
            <a:r>
              <a:rPr lang="en-US" smtClean="0"/>
              <a:t>For m &gt; 1, swap role of x and y</a:t>
            </a:r>
          </a:p>
          <a:p>
            <a:pPr lvl="1"/>
            <a:r>
              <a:rPr lang="en-US" smtClean="0"/>
              <a:t>For each y, plot closest x</a:t>
            </a:r>
          </a:p>
        </p:txBody>
      </p:sp>
      <p:pic>
        <p:nvPicPr>
          <p:cNvPr id="21510" name="Picture 4" descr="C:\BOOK\OpenGL\Paul Final\jpeg_new\AN08F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3528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Bresenham’s Algorithm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DDA requires one floating point addition per step</a:t>
            </a:r>
          </a:p>
          <a:p>
            <a:r>
              <a:rPr lang="en-US" sz="2700" dirty="0" smtClean="0"/>
              <a:t>We can eliminate all floating point operations through </a:t>
            </a:r>
            <a:r>
              <a:rPr lang="en-US" sz="2700" dirty="0" err="1" smtClean="0"/>
              <a:t>Bresenham’s</a:t>
            </a:r>
            <a:r>
              <a:rPr lang="en-US" sz="2700" dirty="0" smtClean="0"/>
              <a:t> algorithm</a:t>
            </a:r>
          </a:p>
          <a:p>
            <a:r>
              <a:rPr lang="en-US" sz="2700" dirty="0" smtClean="0"/>
              <a:t>Consider only 1 </a:t>
            </a:r>
            <a:r>
              <a:rPr lang="en-US" sz="2700" dirty="0" smtClean="0">
                <a:sym typeface="Symbol" charset="2"/>
              </a:rPr>
              <a:t></a:t>
            </a:r>
            <a:r>
              <a:rPr lang="en-US" sz="2700" dirty="0" smtClean="0"/>
              <a:t> m </a:t>
            </a:r>
            <a:r>
              <a:rPr lang="en-US" sz="2700" dirty="0" smtClean="0">
                <a:sym typeface="Symbol" charset="2"/>
              </a:rPr>
              <a:t></a:t>
            </a:r>
            <a:r>
              <a:rPr lang="en-US" sz="2700" dirty="0" smtClean="0"/>
              <a:t> 0</a:t>
            </a:r>
          </a:p>
          <a:p>
            <a:pPr lvl="1"/>
            <a:r>
              <a:rPr lang="en-US" dirty="0" smtClean="0"/>
              <a:t>Other cases by symmetry</a:t>
            </a:r>
          </a:p>
          <a:p>
            <a:r>
              <a:rPr lang="en-US" sz="2700" dirty="0" smtClean="0"/>
              <a:t>Assume pixel centers are at half integers</a:t>
            </a:r>
          </a:p>
          <a:p>
            <a:r>
              <a:rPr lang="en-US" sz="2700" dirty="0" smtClean="0"/>
              <a:t>If we start at a pixel that has been written, there are only two candidates for the next pixel to be written into the frame buffer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Candidate Pixels</a:t>
            </a:r>
          </a:p>
        </p:txBody>
      </p:sp>
      <p:pic>
        <p:nvPicPr>
          <p:cNvPr id="23557" name="Picture 4" descr="C:\BOOK\OpenGL\Paul Final\jpeg_new\AN08F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0"/>
            <a:ext cx="4953000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1609725" cy="5032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700" dirty="0">
                <a:solidFill>
                  <a:schemeClr val="bg1"/>
                </a:solidFill>
                <a:latin typeface="Arial" charset="0"/>
              </a:rPr>
              <a:t>1 </a:t>
            </a:r>
            <a:r>
              <a:rPr lang="en-US" sz="2700" dirty="0">
                <a:solidFill>
                  <a:schemeClr val="bg1"/>
                </a:solidFill>
                <a:latin typeface="Arial" charset="0"/>
                <a:sym typeface="Symbol" charset="2"/>
              </a:rPr>
              <a:t></a:t>
            </a:r>
            <a:r>
              <a:rPr lang="en-US" sz="2700" dirty="0">
                <a:solidFill>
                  <a:schemeClr val="bg1"/>
                </a:solidFill>
                <a:latin typeface="Arial" charset="0"/>
              </a:rPr>
              <a:t> m </a:t>
            </a:r>
            <a:r>
              <a:rPr lang="en-US" sz="2700" dirty="0">
                <a:solidFill>
                  <a:schemeClr val="bg1"/>
                </a:solidFill>
                <a:latin typeface="Arial" charset="0"/>
                <a:sym typeface="Symbol" charset="2"/>
              </a:rPr>
              <a:t></a:t>
            </a:r>
            <a:r>
              <a:rPr lang="en-US" sz="2700" dirty="0">
                <a:solidFill>
                  <a:schemeClr val="bg1"/>
                </a:solidFill>
                <a:latin typeface="Arial" charset="0"/>
              </a:rPr>
              <a:t> 0</a:t>
            </a:r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 flipV="1">
            <a:off x="1447800" y="3962400"/>
            <a:ext cx="18288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381000" y="4648200"/>
            <a:ext cx="108234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last pixel</a:t>
            </a:r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 flipH="1" flipV="1">
            <a:off x="4724400" y="3124200"/>
            <a:ext cx="2286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3562" name="Line 9"/>
          <p:cNvSpPr>
            <a:spLocks noChangeShapeType="1"/>
          </p:cNvSpPr>
          <p:nvPr/>
        </p:nvSpPr>
        <p:spPr bwMode="auto">
          <a:xfrm flipH="1">
            <a:off x="4876800" y="3733800"/>
            <a:ext cx="21336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3563" name="Text Box 10"/>
          <p:cNvSpPr txBox="1">
            <a:spLocks noChangeArrowheads="1"/>
          </p:cNvSpPr>
          <p:nvPr/>
        </p:nvSpPr>
        <p:spPr bwMode="auto">
          <a:xfrm>
            <a:off x="7005444" y="3505200"/>
            <a:ext cx="130035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candidates</a:t>
            </a:r>
          </a:p>
        </p:txBody>
      </p:sp>
      <p:sp>
        <p:nvSpPr>
          <p:cNvPr id="23564" name="Line 11"/>
          <p:cNvSpPr>
            <a:spLocks noChangeShapeType="1"/>
          </p:cNvSpPr>
          <p:nvPr/>
        </p:nvSpPr>
        <p:spPr bwMode="auto">
          <a:xfrm flipH="1" flipV="1">
            <a:off x="3810000" y="4114800"/>
            <a:ext cx="1828800" cy="1905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3565" name="Text Box 12"/>
          <p:cNvSpPr txBox="1">
            <a:spLocks noChangeArrowheads="1"/>
          </p:cNvSpPr>
          <p:nvPr/>
        </p:nvSpPr>
        <p:spPr bwMode="auto">
          <a:xfrm>
            <a:off x="5532438" y="5934670"/>
            <a:ext cx="2723823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Note that line could have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passed through any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part of this pixel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702</Words>
  <Application>Microsoft Office PowerPoint</Application>
  <PresentationFormat>On-screen Show (4:3)</PresentationFormat>
  <Paragraphs>142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Symbol</vt:lpstr>
      <vt:lpstr>Times New Roman</vt:lpstr>
      <vt:lpstr>Default Design</vt:lpstr>
      <vt:lpstr>Equation</vt:lpstr>
      <vt:lpstr>CS 480/680</vt:lpstr>
      <vt:lpstr>Objectives</vt:lpstr>
      <vt:lpstr>Rasterization</vt:lpstr>
      <vt:lpstr>Scan Conversion of Line Segments</vt:lpstr>
      <vt:lpstr>DDA Algorithm</vt:lpstr>
      <vt:lpstr>Problem</vt:lpstr>
      <vt:lpstr>Using Symmetry</vt:lpstr>
      <vt:lpstr>Bresenham’s Algorithm</vt:lpstr>
      <vt:lpstr>Candidate Pixels</vt:lpstr>
      <vt:lpstr>Decision Variable</vt:lpstr>
      <vt:lpstr>Incremental Form</vt:lpstr>
      <vt:lpstr>Polygon Scan Conversion</vt:lpstr>
      <vt:lpstr>Winding Number</vt:lpstr>
      <vt:lpstr>Filling in the Frame Buffer</vt:lpstr>
      <vt:lpstr>Using Interpolation</vt:lpstr>
      <vt:lpstr>Flood Fill</vt:lpstr>
      <vt:lpstr>Scan Line Fill </vt:lpstr>
      <vt:lpstr>Data Structure</vt:lpstr>
      <vt:lpstr>Aliasing</vt:lpstr>
      <vt:lpstr>Antialiasing by Area Averaging</vt:lpstr>
      <vt:lpstr>Polygon Aliasing</vt:lpstr>
      <vt:lpstr>PowerPoint Presentation</vt:lpstr>
    </vt:vector>
  </TitlesOfParts>
  <Manager>David</Manager>
  <Company>Presentationfx.com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 Harris</cp:lastModifiedBy>
  <cp:revision>70</cp:revision>
  <dcterms:created xsi:type="dcterms:W3CDTF">2008-04-10T18:13:29Z</dcterms:created>
  <dcterms:modified xsi:type="dcterms:W3CDTF">2015-11-04T16:39:37Z</dcterms:modified>
  <cp:category>Business</cp:category>
</cp:coreProperties>
</file>