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29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D1D7"/>
    <a:srgbClr val="FFDB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5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B2EA1A9-7AA5-4F30-ACC9-1EF01C8231B5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DDFC988-790B-45B3-8358-CC46678B2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66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ED385B8-68A3-474A-B79D-949616F0331E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5E988E2-3CF9-4BC9-AE89-3EBF741CC8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763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ABF28-E430-4018-88EB-2505D62165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9CBE9-A66B-49BF-A4FD-CF4AFB18FF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5AEA6-0370-4E54-9DDD-5B94E1E49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4C4EE-77C9-426D-9218-8C3A99325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395FA-A542-42A0-B7AA-A0BDB472E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969C0-7E35-4AC2-98BE-CB90143DE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039B8-5E5B-4144-A32C-97370EF26E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C8FC-180A-4FB2-A8B5-7F0598C65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11A86-C417-4D5D-AADB-19D33BC8C3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4A81B-7A1A-473B-9630-5B6F67756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E25CB-3B36-4D7D-A5B0-B6BCD9367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B5888-E207-454D-A605-A372041FB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962B4DC9-119D-4342-AC3F-DEE26DD21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Buffers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The Pixel Pipeline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1"/>
            <a:ext cx="7620000" cy="3657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OpenGL has a separate pipeline for pixels</a:t>
            </a:r>
          </a:p>
          <a:p>
            <a:pPr lvl="1"/>
            <a:r>
              <a:rPr lang="en-US" dirty="0" smtClean="0"/>
              <a:t>Writing  pixels involves </a:t>
            </a:r>
          </a:p>
          <a:p>
            <a:pPr lvl="2"/>
            <a:r>
              <a:rPr lang="en-US" dirty="0" smtClean="0"/>
              <a:t>Moving pixels from processor memory to the frame buffer</a:t>
            </a:r>
          </a:p>
          <a:p>
            <a:pPr lvl="2"/>
            <a:r>
              <a:rPr lang="en-US" dirty="0" smtClean="0"/>
              <a:t>Format conversions</a:t>
            </a:r>
          </a:p>
          <a:p>
            <a:pPr lvl="2"/>
            <a:r>
              <a:rPr lang="en-US" dirty="0" smtClean="0"/>
              <a:t>Mapping, Lookups, Tests</a:t>
            </a:r>
          </a:p>
          <a:p>
            <a:pPr lvl="1"/>
            <a:r>
              <a:rPr lang="en-US" dirty="0" smtClean="0"/>
              <a:t>Reading pixels</a:t>
            </a:r>
          </a:p>
          <a:p>
            <a:pPr lvl="2"/>
            <a:r>
              <a:rPr lang="en-US" dirty="0" smtClean="0"/>
              <a:t>Format conversion</a:t>
            </a:r>
          </a:p>
          <a:p>
            <a:pPr lvl="2"/>
            <a:endParaRPr lang="en-US" dirty="0" smtClean="0"/>
          </a:p>
        </p:txBody>
      </p:sp>
      <p:pic>
        <p:nvPicPr>
          <p:cNvPr id="24582" name="Picture 5" descr="AN07F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7750" y="5332412"/>
            <a:ext cx="779145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Buffer Selection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800600"/>
          </a:xfrm>
        </p:spPr>
        <p:txBody>
          <a:bodyPr>
            <a:normAutofit lnSpcReduction="10000"/>
          </a:bodyPr>
          <a:lstStyle/>
          <a:p>
            <a:r>
              <a:rPr lang="en-US" sz="2700" dirty="0" smtClean="0"/>
              <a:t>OpenGL can read from any of the buffers (front, back, depth)</a:t>
            </a:r>
          </a:p>
          <a:p>
            <a:r>
              <a:rPr lang="en-US" sz="2700" dirty="0" smtClean="0"/>
              <a:t>Default to the back buffer</a:t>
            </a:r>
          </a:p>
          <a:p>
            <a:r>
              <a:rPr lang="en-US" sz="2700" dirty="0" smtClean="0"/>
              <a:t>Change with</a:t>
            </a:r>
            <a:r>
              <a:rPr lang="en-US" dirty="0" smtClean="0"/>
              <a:t> </a:t>
            </a:r>
            <a:r>
              <a:rPr lang="en-US" sz="2700" b="1" dirty="0" err="1" smtClean="0">
                <a:latin typeface="Courier New" charset="0"/>
              </a:rPr>
              <a:t>glReadBuffer</a:t>
            </a:r>
            <a:endParaRPr lang="en-US" sz="2700" b="1" dirty="0" smtClean="0">
              <a:latin typeface="Courier New" charset="0"/>
            </a:endParaRPr>
          </a:p>
          <a:p>
            <a:r>
              <a:rPr lang="en-US" sz="2700" dirty="0" smtClean="0"/>
              <a:t>Note that format of the pixels in the frame buffer is different from that of processor memory and these two types of memory reside in different places</a:t>
            </a:r>
          </a:p>
          <a:p>
            <a:pPr lvl="1"/>
            <a:r>
              <a:rPr lang="en-US" dirty="0" smtClean="0"/>
              <a:t>Need packing and unpacking</a:t>
            </a:r>
          </a:p>
          <a:p>
            <a:pPr lvl="1"/>
            <a:r>
              <a:rPr lang="en-US" dirty="0" smtClean="0"/>
              <a:t>Reading can be slow</a:t>
            </a:r>
          </a:p>
          <a:p>
            <a:r>
              <a:rPr lang="en-US" sz="2800" dirty="0" smtClean="0"/>
              <a:t>Drawing through texture functions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OpenGL Pixel Functions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1095157" y="1822450"/>
            <a:ext cx="7804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000" b="1" dirty="0" err="1">
                <a:solidFill>
                  <a:schemeClr val="bg1"/>
                </a:solidFill>
                <a:latin typeface="Courier New" charset="0"/>
              </a:rPr>
              <a:t>glReadPixels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(</a:t>
            </a:r>
            <a:r>
              <a:rPr lang="en-US" sz="2000" b="1" dirty="0" err="1">
                <a:solidFill>
                  <a:schemeClr val="bg1"/>
                </a:solidFill>
                <a:latin typeface="Courier New" charset="0"/>
              </a:rPr>
              <a:t>x,y,width,height,format,type,myimage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)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 flipV="1">
            <a:off x="2665194" y="2209800"/>
            <a:ext cx="762000" cy="381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025307" y="2516188"/>
            <a:ext cx="271965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start pixel in frame buffer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4646394" y="2438400"/>
            <a:ext cx="59503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size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V="1">
            <a:off x="4874994" y="2209800"/>
            <a:ext cx="0" cy="228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V="1">
            <a:off x="5789394" y="2133600"/>
            <a:ext cx="304800" cy="685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4784507" y="2860675"/>
            <a:ext cx="156966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type of image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V="1">
            <a:off x="6932394" y="2133600"/>
            <a:ext cx="2286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5941794" y="2438400"/>
            <a:ext cx="153118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type of pixels</a:t>
            </a:r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 flipH="1" flipV="1">
            <a:off x="4493994" y="2209800"/>
            <a:ext cx="381000" cy="228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 flipV="1">
            <a:off x="7999194" y="2209800"/>
            <a:ext cx="152400" cy="609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6703794" y="2895600"/>
            <a:ext cx="2287806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pointer to processor </a:t>
            </a:r>
          </a:p>
          <a:p>
            <a:r>
              <a:rPr lang="en-US">
                <a:solidFill>
                  <a:schemeClr val="bg1"/>
                </a:solidFill>
              </a:rPr>
              <a:t>      memory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1187450" y="3733800"/>
            <a:ext cx="567055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000" b="1" dirty="0" err="1">
                <a:solidFill>
                  <a:schemeClr val="bg1"/>
                </a:solidFill>
                <a:latin typeface="Courier New" charset="0"/>
              </a:rPr>
              <a:t>GLubyte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ourier New" charset="0"/>
              </a:rPr>
              <a:t>myimage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[512][512][3];</a:t>
            </a:r>
          </a:p>
          <a:p>
            <a:r>
              <a:rPr lang="en-US" sz="2000" b="1" dirty="0" err="1">
                <a:solidFill>
                  <a:schemeClr val="bg1"/>
                </a:solidFill>
                <a:latin typeface="Courier New" charset="0"/>
              </a:rPr>
              <a:t>glReadPixels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(0,0, 512, 512, GL_RGB, 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      GL_UNSIGNED_BYTE, </a:t>
            </a:r>
            <a:r>
              <a:rPr lang="en-US" sz="2000" b="1" dirty="0" err="1">
                <a:solidFill>
                  <a:schemeClr val="bg1"/>
                </a:solidFill>
                <a:latin typeface="Courier New" charset="0"/>
              </a:rPr>
              <a:t>myimage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);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Deprecated Functionality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glDrawPixels</a:t>
            </a:r>
          </a:p>
          <a:p>
            <a:r>
              <a:rPr lang="en-US" smtClean="0"/>
              <a:t>glCopyPixels</a:t>
            </a:r>
          </a:p>
          <a:p>
            <a:r>
              <a:rPr lang="en-US" smtClean="0"/>
              <a:t>glBitMap</a:t>
            </a:r>
          </a:p>
          <a:p>
            <a:r>
              <a:rPr lang="en-US" smtClean="0"/>
              <a:t>Replace by use of texture functionality, glBltFrameBuffer, frame buffer objects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Introduce additional OpenGL buffers</a:t>
            </a:r>
          </a:p>
          <a:p>
            <a:r>
              <a:rPr lang="en-US" smtClean="0"/>
              <a:t>Learn to read from buffers</a:t>
            </a:r>
          </a:p>
          <a:p>
            <a:r>
              <a:rPr lang="en-US" smtClean="0"/>
              <a:t>Learn to use blending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Buffer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700" smtClean="0"/>
              <a:t>Define a buffer by its spatial resolution (</a:t>
            </a:r>
            <a:r>
              <a:rPr lang="en-US" sz="2700" smtClean="0">
                <a:latin typeface="Times New Roman" charset="0"/>
              </a:rPr>
              <a:t>n x m</a:t>
            </a:r>
            <a:r>
              <a:rPr lang="en-US" sz="2700" smtClean="0"/>
              <a:t>) and its depth (or precision) </a:t>
            </a:r>
            <a:r>
              <a:rPr lang="en-US" sz="2700" smtClean="0">
                <a:latin typeface="Times New Roman" charset="0"/>
              </a:rPr>
              <a:t>k</a:t>
            </a:r>
            <a:r>
              <a:rPr lang="en-US" sz="2700" smtClean="0"/>
              <a:t>, the number of bits/pixel</a:t>
            </a:r>
          </a:p>
        </p:txBody>
      </p:sp>
      <p:pic>
        <p:nvPicPr>
          <p:cNvPr id="17414" name="Picture 5" descr="AN07F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2819400"/>
            <a:ext cx="4514850" cy="358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Line 6"/>
          <p:cNvSpPr>
            <a:spLocks noChangeShapeType="1"/>
          </p:cNvSpPr>
          <p:nvPr/>
        </p:nvSpPr>
        <p:spPr bwMode="auto">
          <a:xfrm flipV="1">
            <a:off x="3810000" y="2743200"/>
            <a:ext cx="1295400" cy="198120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7416" name="Oval 7"/>
          <p:cNvSpPr>
            <a:spLocks noChangeArrowheads="1"/>
          </p:cNvSpPr>
          <p:nvPr/>
        </p:nvSpPr>
        <p:spPr bwMode="auto">
          <a:xfrm>
            <a:off x="3733800" y="4648200"/>
            <a:ext cx="152400" cy="152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8"/>
          <p:cNvSpPr>
            <a:spLocks noChangeShapeType="1"/>
          </p:cNvSpPr>
          <p:nvPr/>
        </p:nvSpPr>
        <p:spPr bwMode="auto">
          <a:xfrm flipV="1">
            <a:off x="1905000" y="4800600"/>
            <a:ext cx="1676400" cy="838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7418" name="Text Box 9"/>
          <p:cNvSpPr txBox="1">
            <a:spLocks noChangeArrowheads="1"/>
          </p:cNvSpPr>
          <p:nvPr/>
        </p:nvSpPr>
        <p:spPr bwMode="auto">
          <a:xfrm>
            <a:off x="1295400" y="5562600"/>
            <a:ext cx="65915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pixel</a:t>
            </a:r>
          </a:p>
        </p:txBody>
      </p:sp>
      <p:sp>
        <p:nvSpPr>
          <p:cNvPr id="17419" name="Line 10"/>
          <p:cNvSpPr>
            <a:spLocks noChangeShapeType="1"/>
          </p:cNvSpPr>
          <p:nvPr/>
        </p:nvSpPr>
        <p:spPr bwMode="auto">
          <a:xfrm flipV="1">
            <a:off x="1905000" y="2895600"/>
            <a:ext cx="3048000" cy="2743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OpenGL Frame Buffer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8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417638"/>
            <a:ext cx="75057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OpenGL Buffers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9530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Color buffers can be displayed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Front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Back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Auxiliary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Stereo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Depth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Stencil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Holds masks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Most RGBA buffers 8 bits per component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Latest are floating point (IEEE)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Writing in Buffers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Conceptually, we can consider all of memory as a large two-dimensional array of pixels</a:t>
            </a:r>
          </a:p>
          <a:p>
            <a:r>
              <a:rPr lang="en-US" sz="2700" smtClean="0"/>
              <a:t>We read and write rectangular block of pixels</a:t>
            </a:r>
          </a:p>
          <a:p>
            <a:pPr lvl="1"/>
            <a:r>
              <a:rPr lang="en-US" sz="2200" i="1" smtClean="0"/>
              <a:t>Bit block transfer</a:t>
            </a:r>
            <a:r>
              <a:rPr lang="en-US" sz="2200" smtClean="0"/>
              <a:t> (</a:t>
            </a:r>
            <a:r>
              <a:rPr lang="en-US" sz="2200" i="1" smtClean="0"/>
              <a:t>bitblt</a:t>
            </a:r>
            <a:r>
              <a:rPr lang="en-US" sz="2200" smtClean="0"/>
              <a:t>) </a:t>
            </a:r>
            <a:r>
              <a:rPr lang="en-US" sz="2200" i="1" smtClean="0"/>
              <a:t>operations</a:t>
            </a:r>
          </a:p>
          <a:p>
            <a:r>
              <a:rPr lang="en-US" sz="2700" smtClean="0"/>
              <a:t>The frame buffer is part of this memory</a:t>
            </a:r>
          </a:p>
        </p:txBody>
      </p:sp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1905000" y="3886200"/>
            <a:ext cx="4572000" cy="20574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5"/>
          <p:cNvSpPr>
            <a:spLocks noChangeArrowheads="1"/>
          </p:cNvSpPr>
          <p:nvPr/>
        </p:nvSpPr>
        <p:spPr bwMode="auto">
          <a:xfrm>
            <a:off x="4267200" y="4114800"/>
            <a:ext cx="1981200" cy="1143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Rectangle 6"/>
          <p:cNvSpPr>
            <a:spLocks noChangeArrowheads="1"/>
          </p:cNvSpPr>
          <p:nvPr/>
        </p:nvSpPr>
        <p:spPr bwMode="auto">
          <a:xfrm>
            <a:off x="2209800" y="4953000"/>
            <a:ext cx="990600" cy="762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7"/>
          <p:cNvSpPr>
            <a:spLocks noChangeShapeType="1"/>
          </p:cNvSpPr>
          <p:nvPr/>
        </p:nvSpPr>
        <p:spPr bwMode="auto">
          <a:xfrm flipH="1" flipV="1">
            <a:off x="6096000" y="4800600"/>
            <a:ext cx="9144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6927756" y="5345668"/>
            <a:ext cx="1454244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frame buffer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</a:rPr>
              <a:t>(destination)</a:t>
            </a:r>
          </a:p>
        </p:txBody>
      </p:sp>
      <p:sp>
        <p:nvSpPr>
          <p:cNvPr id="20491" name="Line 9"/>
          <p:cNvSpPr>
            <a:spLocks noChangeShapeType="1"/>
          </p:cNvSpPr>
          <p:nvPr/>
        </p:nvSpPr>
        <p:spPr bwMode="auto">
          <a:xfrm flipV="1">
            <a:off x="3276600" y="4495800"/>
            <a:ext cx="144780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0492" name="Text Box 10"/>
          <p:cNvSpPr txBox="1">
            <a:spLocks noChangeArrowheads="1"/>
          </p:cNvSpPr>
          <p:nvPr/>
        </p:nvSpPr>
        <p:spPr bwMode="auto">
          <a:xfrm>
            <a:off x="2584356" y="6031468"/>
            <a:ext cx="259141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writing into frame buffer</a:t>
            </a:r>
          </a:p>
        </p:txBody>
      </p:sp>
      <p:sp>
        <p:nvSpPr>
          <p:cNvPr id="20493" name="Text Box 11"/>
          <p:cNvSpPr txBox="1">
            <a:spLocks noChangeArrowheads="1"/>
          </p:cNvSpPr>
          <p:nvPr/>
        </p:nvSpPr>
        <p:spPr bwMode="auto">
          <a:xfrm>
            <a:off x="2133600" y="5105400"/>
            <a:ext cx="11001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latin typeface="Arial" charset="0"/>
              </a:rPr>
              <a:t>source</a:t>
            </a:r>
          </a:p>
        </p:txBody>
      </p:sp>
      <p:sp>
        <p:nvSpPr>
          <p:cNvPr id="20494" name="Text Box 12"/>
          <p:cNvSpPr txBox="1">
            <a:spLocks noChangeArrowheads="1"/>
          </p:cNvSpPr>
          <p:nvPr/>
        </p:nvSpPr>
        <p:spPr bwMode="auto">
          <a:xfrm>
            <a:off x="493619" y="5004356"/>
            <a:ext cx="101822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memory</a:t>
            </a:r>
          </a:p>
        </p:txBody>
      </p:sp>
      <p:sp>
        <p:nvSpPr>
          <p:cNvPr id="20495" name="Line 13"/>
          <p:cNvSpPr>
            <a:spLocks noChangeShapeType="1"/>
          </p:cNvSpPr>
          <p:nvPr/>
        </p:nvSpPr>
        <p:spPr bwMode="auto">
          <a:xfrm flipV="1">
            <a:off x="1600200" y="4724400"/>
            <a:ext cx="609600" cy="381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Writing Model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700" smtClean="0"/>
              <a:t>Read destination pixel before writing source</a:t>
            </a:r>
          </a:p>
        </p:txBody>
      </p:sp>
      <p:pic>
        <p:nvPicPr>
          <p:cNvPr id="21510" name="Picture 5" descr="AN07F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667000"/>
            <a:ext cx="6221413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Bit Writing Modes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Source and destination bits are combined bitwise</a:t>
            </a:r>
          </a:p>
          <a:p>
            <a:r>
              <a:rPr lang="en-US" sz="2700" smtClean="0"/>
              <a:t>16 possible functions (one per column in table)</a:t>
            </a:r>
          </a:p>
        </p:txBody>
      </p:sp>
      <p:pic>
        <p:nvPicPr>
          <p:cNvPr id="22534" name="Picture 5" descr="AN07F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657600"/>
            <a:ext cx="8172450" cy="264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1828800" y="2895600"/>
            <a:ext cx="94128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replace</a:t>
            </a: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5791200" y="2971800"/>
            <a:ext cx="53091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OR</a:t>
            </a:r>
          </a:p>
        </p:txBody>
      </p:sp>
      <p:sp>
        <p:nvSpPr>
          <p:cNvPr id="22537" name="Text Box 8"/>
          <p:cNvSpPr txBox="1">
            <a:spLocks noChangeArrowheads="1"/>
          </p:cNvSpPr>
          <p:nvPr/>
        </p:nvSpPr>
        <p:spPr bwMode="auto">
          <a:xfrm>
            <a:off x="4343400" y="2895600"/>
            <a:ext cx="68480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XOR</a:t>
            </a:r>
          </a:p>
        </p:txBody>
      </p:sp>
      <p:sp>
        <p:nvSpPr>
          <p:cNvPr id="22538" name="Line 9"/>
          <p:cNvSpPr>
            <a:spLocks noChangeShapeType="1"/>
          </p:cNvSpPr>
          <p:nvPr/>
        </p:nvSpPr>
        <p:spPr bwMode="auto">
          <a:xfrm>
            <a:off x="2667000" y="3124200"/>
            <a:ext cx="6096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39" name="Line 10"/>
          <p:cNvSpPr>
            <a:spLocks noChangeShapeType="1"/>
          </p:cNvSpPr>
          <p:nvPr/>
        </p:nvSpPr>
        <p:spPr bwMode="auto">
          <a:xfrm flipH="1">
            <a:off x="4572000" y="3200400"/>
            <a:ext cx="304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40" name="Line 11"/>
          <p:cNvSpPr>
            <a:spLocks noChangeShapeType="1"/>
          </p:cNvSpPr>
          <p:nvPr/>
        </p:nvSpPr>
        <p:spPr bwMode="auto">
          <a:xfrm flipH="1">
            <a:off x="4953000" y="3352800"/>
            <a:ext cx="762000" cy="228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2541" name="Rectangle 12"/>
          <p:cNvSpPr>
            <a:spLocks noChangeArrowheads="1"/>
          </p:cNvSpPr>
          <p:nvPr/>
        </p:nvSpPr>
        <p:spPr bwMode="auto">
          <a:xfrm>
            <a:off x="3200400" y="3657600"/>
            <a:ext cx="228600" cy="26670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Rectangle 13"/>
          <p:cNvSpPr>
            <a:spLocks noChangeArrowheads="1"/>
          </p:cNvSpPr>
          <p:nvPr/>
        </p:nvSpPr>
        <p:spPr bwMode="auto">
          <a:xfrm>
            <a:off x="4419600" y="3657600"/>
            <a:ext cx="228600" cy="26670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Rectangle 14"/>
          <p:cNvSpPr>
            <a:spLocks noChangeArrowheads="1"/>
          </p:cNvSpPr>
          <p:nvPr/>
        </p:nvSpPr>
        <p:spPr bwMode="auto">
          <a:xfrm>
            <a:off x="4800600" y="3657600"/>
            <a:ext cx="228600" cy="26670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XOR mode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Recall from Chapter 3 that we can use XOR by enabling logic operations and selecting the XOR write mode</a:t>
            </a:r>
          </a:p>
          <a:p>
            <a:r>
              <a:rPr lang="en-US" sz="2700" smtClean="0"/>
              <a:t>XOR is especially useful for swapping blocks of memory such as menus that are stored off screen</a:t>
            </a: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2362200" y="4341674"/>
            <a:ext cx="5134739" cy="175432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If</a:t>
            </a:r>
            <a:r>
              <a:rPr lang="en-US" dirty="0">
                <a:solidFill>
                  <a:schemeClr val="bg1"/>
                </a:solidFill>
              </a:rPr>
              <a:t> S 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represents screen and</a:t>
            </a:r>
            <a:r>
              <a:rPr lang="en-US" dirty="0">
                <a:solidFill>
                  <a:schemeClr val="bg1"/>
                </a:solidFill>
              </a:rPr>
              <a:t> M 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represents a menu</a:t>
            </a:r>
          </a:p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the sequence</a:t>
            </a:r>
          </a:p>
          <a:p>
            <a:r>
              <a:rPr lang="en-US" dirty="0">
                <a:solidFill>
                  <a:schemeClr val="bg1"/>
                </a:solidFill>
              </a:rPr>
              <a:t>    S  </a:t>
            </a:r>
            <a:r>
              <a:rPr lang="en-US" dirty="0">
                <a:solidFill>
                  <a:schemeClr val="bg1"/>
                </a:solidFill>
                <a:sym typeface="Symbol" charset="2"/>
              </a:rPr>
              <a:t> </a:t>
            </a:r>
            <a:r>
              <a:rPr lang="en-US" dirty="0">
                <a:solidFill>
                  <a:schemeClr val="bg1"/>
                </a:solidFill>
              </a:rPr>
              <a:t>S </a:t>
            </a:r>
            <a:r>
              <a:rPr lang="en-US" dirty="0">
                <a:solidFill>
                  <a:schemeClr val="bg1"/>
                </a:solidFill>
                <a:sym typeface="Symbol" charset="2"/>
              </a:rPr>
              <a:t> </a:t>
            </a:r>
            <a:r>
              <a:rPr lang="en-US" dirty="0">
                <a:solidFill>
                  <a:schemeClr val="bg1"/>
                </a:solidFill>
              </a:rPr>
              <a:t>M</a:t>
            </a:r>
          </a:p>
          <a:p>
            <a:r>
              <a:rPr lang="en-US" dirty="0">
                <a:solidFill>
                  <a:schemeClr val="bg1"/>
                </a:solidFill>
              </a:rPr>
              <a:t>   M  </a:t>
            </a:r>
            <a:r>
              <a:rPr lang="en-US" dirty="0">
                <a:solidFill>
                  <a:schemeClr val="bg1"/>
                </a:solidFill>
                <a:sym typeface="Symbol" charset="2"/>
              </a:rPr>
              <a:t> </a:t>
            </a:r>
            <a:r>
              <a:rPr lang="en-US" dirty="0">
                <a:solidFill>
                  <a:schemeClr val="bg1"/>
                </a:solidFill>
              </a:rPr>
              <a:t>S </a:t>
            </a:r>
            <a:r>
              <a:rPr lang="en-US" dirty="0">
                <a:solidFill>
                  <a:schemeClr val="bg1"/>
                </a:solidFill>
                <a:sym typeface="Symbol" charset="2"/>
              </a:rPr>
              <a:t> </a:t>
            </a:r>
            <a:r>
              <a:rPr lang="en-US" dirty="0">
                <a:solidFill>
                  <a:schemeClr val="bg1"/>
                </a:solidFill>
              </a:rPr>
              <a:t>M</a:t>
            </a:r>
          </a:p>
          <a:p>
            <a:r>
              <a:rPr lang="en-US" dirty="0">
                <a:solidFill>
                  <a:schemeClr val="bg1"/>
                </a:solidFill>
              </a:rPr>
              <a:t>    S  </a:t>
            </a:r>
            <a:r>
              <a:rPr lang="en-US" dirty="0">
                <a:solidFill>
                  <a:schemeClr val="bg1"/>
                </a:solidFill>
                <a:sym typeface="Symbol" charset="2"/>
              </a:rPr>
              <a:t> </a:t>
            </a:r>
            <a:r>
              <a:rPr lang="en-US" dirty="0">
                <a:solidFill>
                  <a:schemeClr val="bg1"/>
                </a:solidFill>
              </a:rPr>
              <a:t>S </a:t>
            </a:r>
            <a:r>
              <a:rPr lang="en-US" dirty="0">
                <a:solidFill>
                  <a:schemeClr val="bg1"/>
                </a:solidFill>
                <a:sym typeface="Symbol" charset="2"/>
              </a:rPr>
              <a:t> </a:t>
            </a:r>
            <a:r>
              <a:rPr lang="en-US" dirty="0">
                <a:solidFill>
                  <a:schemeClr val="bg1"/>
                </a:solidFill>
              </a:rPr>
              <a:t>M</a:t>
            </a:r>
          </a:p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swaps the S and 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397</Words>
  <Application>Microsoft Office PowerPoint</Application>
  <PresentationFormat>On-screen Show (4:3)</PresentationFormat>
  <Paragraphs>83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Symbol</vt:lpstr>
      <vt:lpstr>Times New Roman</vt:lpstr>
      <vt:lpstr>Default Design</vt:lpstr>
      <vt:lpstr>CS 480/680</vt:lpstr>
      <vt:lpstr>Objectives</vt:lpstr>
      <vt:lpstr>Buffer</vt:lpstr>
      <vt:lpstr>OpenGL Frame Buffer</vt:lpstr>
      <vt:lpstr>OpenGL Buffers</vt:lpstr>
      <vt:lpstr>Writing in Buffers</vt:lpstr>
      <vt:lpstr>Writing Model</vt:lpstr>
      <vt:lpstr>Bit Writing Modes</vt:lpstr>
      <vt:lpstr>XOR mode</vt:lpstr>
      <vt:lpstr>The Pixel Pipeline</vt:lpstr>
      <vt:lpstr>Buffer Selection</vt:lpstr>
      <vt:lpstr>OpenGL Pixel Functions</vt:lpstr>
      <vt:lpstr>Deprecated Functionality</vt:lpstr>
      <vt:lpstr>PowerPoint Presentation</vt:lpstr>
    </vt:vector>
  </TitlesOfParts>
  <Manager>David</Manager>
  <Company>Presentationfx.com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 Harris</cp:lastModifiedBy>
  <cp:revision>68</cp:revision>
  <dcterms:created xsi:type="dcterms:W3CDTF">2008-04-10T18:13:29Z</dcterms:created>
  <dcterms:modified xsi:type="dcterms:W3CDTF">2015-11-04T16:39:49Z</dcterms:modified>
  <cp:category>Business</cp:category>
</cp:coreProperties>
</file>