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2EA1A9-7AA5-4F30-ACC9-1EF01C8231B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DFC988-790B-45B3-8358-CC46678B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6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ED385B8-68A3-474A-B79D-949616F0331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E988E2-3CF9-4BC9-AE89-3EBF741C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6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BF28-E430-4018-88EB-2505D6216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CBE9-A66B-49BF-A4FD-CF4AFB18F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AEA6-0370-4E54-9DDD-5B94E1E4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C4EE-77C9-426D-9218-8C3A99325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95FA-A542-42A0-B7AA-A0BDB472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69C0-7E35-4AC2-98BE-CB90143DE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39B8-5E5B-4144-A32C-97370EF2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C8FC-180A-4FB2-A8B5-7F0598C6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1A86-C417-4D5D-AADB-19D33BC8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A81B-7A1A-473B-9630-5B6F6775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25CB-3B36-4D7D-A5B0-B6BCD936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5888-E207-454D-A605-A372041FB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2B4DC9-119D-4342-AC3F-DEE26DD2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Buffers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The Pixel Pipeline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1"/>
            <a:ext cx="76200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OpenGL has a separate pipeline for pixels</a:t>
            </a:r>
          </a:p>
          <a:p>
            <a:pPr lvl="1"/>
            <a:r>
              <a:rPr lang="en-US" dirty="0" smtClean="0"/>
              <a:t>Writing  pixels involves </a:t>
            </a:r>
          </a:p>
          <a:p>
            <a:pPr lvl="2"/>
            <a:r>
              <a:rPr lang="en-US" dirty="0" smtClean="0"/>
              <a:t>Moving pixels from processor memory to the frame buffer</a:t>
            </a:r>
          </a:p>
          <a:p>
            <a:pPr lvl="2"/>
            <a:r>
              <a:rPr lang="en-US" dirty="0" smtClean="0"/>
              <a:t>Format conversions</a:t>
            </a:r>
          </a:p>
          <a:p>
            <a:pPr lvl="2"/>
            <a:r>
              <a:rPr lang="en-US" dirty="0" smtClean="0"/>
              <a:t>Mapping, Lookups, Tests</a:t>
            </a:r>
          </a:p>
          <a:p>
            <a:pPr lvl="1"/>
            <a:r>
              <a:rPr lang="en-US" dirty="0" smtClean="0"/>
              <a:t>Reading pixels</a:t>
            </a:r>
          </a:p>
          <a:p>
            <a:pPr lvl="2"/>
            <a:r>
              <a:rPr lang="en-US" dirty="0" smtClean="0"/>
              <a:t>Format conversion</a:t>
            </a:r>
          </a:p>
          <a:p>
            <a:pPr lvl="2"/>
            <a:endParaRPr lang="en-US" dirty="0" smtClean="0"/>
          </a:p>
        </p:txBody>
      </p:sp>
      <p:pic>
        <p:nvPicPr>
          <p:cNvPr id="24582" name="Picture 5" descr="AN07F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5332412"/>
            <a:ext cx="77914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Buffer Selection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OpenGL can read from any of the buffers (front, back, depth)</a:t>
            </a:r>
          </a:p>
          <a:p>
            <a:r>
              <a:rPr lang="en-US" sz="2700" dirty="0" smtClean="0"/>
              <a:t>Default to the back buffer</a:t>
            </a:r>
          </a:p>
          <a:p>
            <a:r>
              <a:rPr lang="en-US" sz="2700" dirty="0" smtClean="0"/>
              <a:t>Change with</a:t>
            </a:r>
            <a:r>
              <a:rPr lang="en-US" dirty="0" smtClean="0"/>
              <a:t> </a:t>
            </a:r>
            <a:r>
              <a:rPr lang="en-US" sz="2700" b="1" dirty="0" err="1" smtClean="0">
                <a:latin typeface="Courier New" charset="0"/>
              </a:rPr>
              <a:t>glReadBuffer</a:t>
            </a:r>
            <a:endParaRPr lang="en-US" sz="2700" b="1" dirty="0" smtClean="0">
              <a:latin typeface="Courier New" charset="0"/>
            </a:endParaRPr>
          </a:p>
          <a:p>
            <a:r>
              <a:rPr lang="en-US" sz="2700" dirty="0" smtClean="0"/>
              <a:t>Note that format of the pixels in the frame buffer is different from that of processor memory and these two types of memory reside in different places</a:t>
            </a:r>
          </a:p>
          <a:p>
            <a:pPr lvl="1"/>
            <a:r>
              <a:rPr lang="en-US" dirty="0" smtClean="0"/>
              <a:t>Need packing and unpacking</a:t>
            </a:r>
          </a:p>
          <a:p>
            <a:pPr lvl="1"/>
            <a:r>
              <a:rPr lang="en-US" dirty="0" smtClean="0"/>
              <a:t>Reading can be slow</a:t>
            </a:r>
          </a:p>
          <a:p>
            <a:r>
              <a:rPr lang="en-US" sz="2800" dirty="0" smtClean="0"/>
              <a:t>Drawing through texture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OpenGL Pixel Functions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095157" y="1822450"/>
            <a:ext cx="780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glReadPixels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x,y,width,height,format,type,myimage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)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665194" y="2209800"/>
            <a:ext cx="7620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25307" y="2516188"/>
            <a:ext cx="27196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start pixel in frame buffer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646394" y="24384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size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4874994" y="22098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5789394" y="2133600"/>
            <a:ext cx="3048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84507" y="2860675"/>
            <a:ext cx="15696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type of image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6932394" y="2133600"/>
            <a:ext cx="228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941794" y="2438400"/>
            <a:ext cx="15311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type of pixels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 flipV="1">
            <a:off x="4493994" y="2209800"/>
            <a:ext cx="3810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7999194" y="2209800"/>
            <a:ext cx="152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703794" y="2895600"/>
            <a:ext cx="228780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pointer to processor </a:t>
            </a:r>
          </a:p>
          <a:p>
            <a:r>
              <a:rPr lang="en-US">
                <a:solidFill>
                  <a:schemeClr val="bg1"/>
                </a:solidFill>
              </a:rPr>
              <a:t>      memory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187450" y="3733800"/>
            <a:ext cx="56705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GLubyte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myimage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[512][512][3];</a:t>
            </a:r>
          </a:p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glReadPixels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(0,0, 512, 512, GL_RGB, 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     GL_UNSIGNED_BYTE,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myimage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Deprecated Functionality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glDrawPixels</a:t>
            </a:r>
          </a:p>
          <a:p>
            <a:r>
              <a:rPr lang="en-US" smtClean="0"/>
              <a:t>glCopyPixels</a:t>
            </a:r>
          </a:p>
          <a:p>
            <a:r>
              <a:rPr lang="en-US" smtClean="0"/>
              <a:t>glBitMap</a:t>
            </a:r>
          </a:p>
          <a:p>
            <a:r>
              <a:rPr lang="en-US" smtClean="0"/>
              <a:t>Replace by use of texture functionality, glBltFrameBuffer, frame buffer objects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additional OpenGL buffers</a:t>
            </a:r>
          </a:p>
          <a:p>
            <a:r>
              <a:rPr lang="en-US" smtClean="0"/>
              <a:t>Learn to read from buffers</a:t>
            </a:r>
          </a:p>
          <a:p>
            <a:r>
              <a:rPr lang="en-US" smtClean="0"/>
              <a:t>Learn to use blending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Define a buffer by its spatial resolution (</a:t>
            </a:r>
            <a:r>
              <a:rPr lang="en-US" sz="2700" smtClean="0">
                <a:latin typeface="Times New Roman" charset="0"/>
              </a:rPr>
              <a:t>n x m</a:t>
            </a:r>
            <a:r>
              <a:rPr lang="en-US" sz="2700" smtClean="0"/>
              <a:t>) and its depth (or precision) </a:t>
            </a:r>
            <a:r>
              <a:rPr lang="en-US" sz="2700" smtClean="0">
                <a:latin typeface="Times New Roman" charset="0"/>
              </a:rPr>
              <a:t>k</a:t>
            </a:r>
            <a:r>
              <a:rPr lang="en-US" sz="2700" smtClean="0"/>
              <a:t>, the number of bits/pixel</a:t>
            </a:r>
          </a:p>
        </p:txBody>
      </p:sp>
      <p:pic>
        <p:nvPicPr>
          <p:cNvPr id="17414" name="Picture 5" descr="AN07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19400"/>
            <a:ext cx="451485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Line 6"/>
          <p:cNvSpPr>
            <a:spLocks noChangeShapeType="1"/>
          </p:cNvSpPr>
          <p:nvPr/>
        </p:nvSpPr>
        <p:spPr bwMode="auto">
          <a:xfrm flipV="1">
            <a:off x="3810000" y="2743200"/>
            <a:ext cx="1295400" cy="19812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3733800" y="46482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V="1">
            <a:off x="1905000" y="4800600"/>
            <a:ext cx="16764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6591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pixel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V="1">
            <a:off x="1905000" y="2895600"/>
            <a:ext cx="3048000" cy="2743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OpenGL Frame Buffer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17638"/>
            <a:ext cx="75057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OpenGL Buffers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Color buffers can be displayed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Auxiliary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Stereo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Depth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Stencil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Holds masks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Most RGBA buffers 8 bits per component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Latest are floating point (IEEE)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in Buffers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Conceptually, we can consider all of memory as a large two-dimensional array of pixels</a:t>
            </a:r>
          </a:p>
          <a:p>
            <a:r>
              <a:rPr lang="en-US" sz="2700" smtClean="0"/>
              <a:t>We read and write rectangular block of pixels</a:t>
            </a:r>
          </a:p>
          <a:p>
            <a:pPr lvl="1"/>
            <a:r>
              <a:rPr lang="en-US" sz="2200" i="1" smtClean="0"/>
              <a:t>Bit block transfer</a:t>
            </a:r>
            <a:r>
              <a:rPr lang="en-US" sz="2200" smtClean="0"/>
              <a:t> (</a:t>
            </a:r>
            <a:r>
              <a:rPr lang="en-US" sz="2200" i="1" smtClean="0"/>
              <a:t>bitblt</a:t>
            </a:r>
            <a:r>
              <a:rPr lang="en-US" sz="2200" smtClean="0"/>
              <a:t>) </a:t>
            </a:r>
            <a:r>
              <a:rPr lang="en-US" sz="2200" i="1" smtClean="0"/>
              <a:t>operations</a:t>
            </a:r>
          </a:p>
          <a:p>
            <a:r>
              <a:rPr lang="en-US" sz="2700" smtClean="0"/>
              <a:t>The frame buffer is part of this memory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905000" y="3886200"/>
            <a:ext cx="4572000" cy="20574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267200" y="4114800"/>
            <a:ext cx="19812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2209800" y="4953000"/>
            <a:ext cx="9906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H="1" flipV="1">
            <a:off x="6096000" y="4800600"/>
            <a:ext cx="914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6927756" y="5345668"/>
            <a:ext cx="145424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frame buffer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(destination)</a:t>
            </a:r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 flipV="1">
            <a:off x="3276600" y="4495800"/>
            <a:ext cx="1447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2584356" y="6031468"/>
            <a:ext cx="25914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writing into frame buffer</a:t>
            </a:r>
          </a:p>
        </p:txBody>
      </p:sp>
      <p:sp>
        <p:nvSpPr>
          <p:cNvPr id="20493" name="Text Box 11"/>
          <p:cNvSpPr txBox="1">
            <a:spLocks noChangeArrowheads="1"/>
          </p:cNvSpPr>
          <p:nvPr/>
        </p:nvSpPr>
        <p:spPr bwMode="auto">
          <a:xfrm>
            <a:off x="2133600" y="5105400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latin typeface="Arial" charset="0"/>
              </a:rPr>
              <a:t>source</a:t>
            </a:r>
          </a:p>
        </p:txBody>
      </p:sp>
      <p:sp>
        <p:nvSpPr>
          <p:cNvPr id="20494" name="Text Box 12"/>
          <p:cNvSpPr txBox="1">
            <a:spLocks noChangeArrowheads="1"/>
          </p:cNvSpPr>
          <p:nvPr/>
        </p:nvSpPr>
        <p:spPr bwMode="auto">
          <a:xfrm>
            <a:off x="493619" y="5004356"/>
            <a:ext cx="10182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memory</a:t>
            </a:r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 flipV="1">
            <a:off x="1600200" y="4724400"/>
            <a:ext cx="609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Writing Model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Read destination pixel before writing source</a:t>
            </a:r>
          </a:p>
        </p:txBody>
      </p:sp>
      <p:pic>
        <p:nvPicPr>
          <p:cNvPr id="21510" name="Picture 5" descr="AN07F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622141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Writing Modes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Source and destination bits are combined bitwise</a:t>
            </a:r>
          </a:p>
          <a:p>
            <a:r>
              <a:rPr lang="en-US" sz="2700" smtClean="0"/>
              <a:t>16 possible functions (one per column in table)</a:t>
            </a:r>
          </a:p>
        </p:txBody>
      </p:sp>
      <p:pic>
        <p:nvPicPr>
          <p:cNvPr id="22534" name="Picture 5" descr="AN07F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17245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828800" y="2895600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replace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791200" y="2971800"/>
            <a:ext cx="5309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4343400" y="2895600"/>
            <a:ext cx="6848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XOR</a:t>
            </a: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2667000" y="3124200"/>
            <a:ext cx="609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H="1">
            <a:off x="4572000" y="32004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H="1">
            <a:off x="4953000" y="3352800"/>
            <a:ext cx="7620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2004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4196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48006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XOR mode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Recall from Chapter 3 that we can use XOR by enabling logic operations and selecting the XOR write mode</a:t>
            </a:r>
          </a:p>
          <a:p>
            <a:r>
              <a:rPr lang="en-US" sz="2700" smtClean="0"/>
              <a:t>XOR is especially useful for swapping blocks of memory such as menus that are stored off screen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362200" y="4341674"/>
            <a:ext cx="5134739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If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represents screen and</a:t>
            </a:r>
            <a:r>
              <a:rPr lang="en-US" dirty="0">
                <a:solidFill>
                  <a:schemeClr val="bg1"/>
                </a:solidFill>
              </a:rPr>
              <a:t> M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represents a menu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the sequence</a:t>
            </a:r>
          </a:p>
          <a:p>
            <a:r>
              <a:rPr lang="en-US" dirty="0">
                <a:solidFill>
                  <a:schemeClr val="bg1"/>
                </a:solidFill>
              </a:rPr>
              <a:t>    S 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 </a:t>
            </a:r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 </a:t>
            </a:r>
            <a:r>
              <a:rPr lang="en-US" dirty="0">
                <a:solidFill>
                  <a:schemeClr val="bg1"/>
                </a:solidFill>
              </a:rPr>
              <a:t>M</a:t>
            </a:r>
          </a:p>
          <a:p>
            <a:r>
              <a:rPr lang="en-US" dirty="0">
                <a:solidFill>
                  <a:schemeClr val="bg1"/>
                </a:solidFill>
              </a:rPr>
              <a:t>   M 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 </a:t>
            </a:r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 </a:t>
            </a:r>
            <a:r>
              <a:rPr lang="en-US" dirty="0">
                <a:solidFill>
                  <a:schemeClr val="bg1"/>
                </a:solidFill>
              </a:rPr>
              <a:t>M</a:t>
            </a:r>
          </a:p>
          <a:p>
            <a:r>
              <a:rPr lang="en-US" dirty="0">
                <a:solidFill>
                  <a:schemeClr val="bg1"/>
                </a:solidFill>
              </a:rPr>
              <a:t>    S 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 </a:t>
            </a:r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 </a:t>
            </a:r>
            <a:r>
              <a:rPr lang="en-US" dirty="0">
                <a:solidFill>
                  <a:schemeClr val="bg1"/>
                </a:solidFill>
              </a:rPr>
              <a:t>M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swaps the S and 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397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Default Design</vt:lpstr>
      <vt:lpstr>CS 480/680</vt:lpstr>
      <vt:lpstr>Objectives</vt:lpstr>
      <vt:lpstr>Buffer</vt:lpstr>
      <vt:lpstr>OpenGL Frame Buffer</vt:lpstr>
      <vt:lpstr>OpenGL Buffers</vt:lpstr>
      <vt:lpstr>Writing in Buffers</vt:lpstr>
      <vt:lpstr>Writing Model</vt:lpstr>
      <vt:lpstr>Bit Writing Modes</vt:lpstr>
      <vt:lpstr>XOR mode</vt:lpstr>
      <vt:lpstr>The Pixel Pipeline</vt:lpstr>
      <vt:lpstr>Buffer Selection</vt:lpstr>
      <vt:lpstr>OpenGL Pixel Functions</vt:lpstr>
      <vt:lpstr>Deprecated Functionality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 Harris</cp:lastModifiedBy>
  <cp:revision>68</cp:revision>
  <dcterms:created xsi:type="dcterms:W3CDTF">2008-04-10T18:13:29Z</dcterms:created>
  <dcterms:modified xsi:type="dcterms:W3CDTF">2015-11-04T16:39:49Z</dcterms:modified>
  <cp:category>Business</cp:category>
</cp:coreProperties>
</file>