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1D7"/>
    <a:srgbClr val="FFDB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48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12E4BD0-1B87-4F18-91C5-0EE6A52870C1}" type="datetimeFigureOut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F16106-EA13-492B-8F45-B87A15DE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5EACB4-E208-494C-B2FD-B70ED16832EF}" type="datetimeFigureOut">
              <a:rPr lang="en-US"/>
              <a:pPr>
                <a:defRPr/>
              </a:pPr>
              <a:t>11/19/2011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A58C19-70A5-470F-BEE7-6BB8915A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ED17-3ED2-4B7A-9682-A88F9A655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6C37-78FA-4128-BD6A-27FD839A5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0EEE-AC38-4F75-A40C-7FB39DBF3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E0D6-3381-4287-A345-80ED7215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3D59-5B24-4D0C-A763-0D9EE3B3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D7F8-83FE-450A-95C2-5D84255DA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225F-3DF4-431F-9B18-E17EBA579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F7C6-C214-42E9-8568-2BD79BC7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CD4F-BD54-429D-B3C0-59FE6FAA2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4BF3-7E1D-48C4-9B02-C22BCC0AE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9EF6-5E63-4355-9A4B-7B240BDC5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E854-FEE6-40A9-BDF8-77E5D194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6684E77-1D4A-4446-9F2F-D24FFA321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CS 480/680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6096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Computer Graphics</a:t>
            </a:r>
          </a:p>
          <a:p>
            <a:pPr eaLnBrk="1" hangingPunct="1"/>
            <a:endParaRPr lang="en-US" sz="16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Texture Mapping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Dr. Frederick C Harris, Jr.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810000" y="152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Fall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131BE3B7-4E72-4701-B093-10C3309E644A}" type="slidenum">
              <a:rPr lang="es-ES" sz="1000">
                <a:ea typeface="ＭＳ Ｐゴシック" charset="-128"/>
              </a:rPr>
              <a:pPr lvl="1" algn="r" eaLnBrk="0" hangingPunct="0"/>
              <a:t>10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Where does mapping take place?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z="2800" smtClean="0"/>
              <a:t>Mapping techniques are implemented at the end of the rendering pipeline</a:t>
            </a:r>
          </a:p>
          <a:p>
            <a:pPr marL="571500" lvl="1" indent="-190500"/>
            <a:r>
              <a:rPr lang="en-US" smtClean="0"/>
              <a:t>Very efficient because few polygons make it past the clipper </a:t>
            </a:r>
          </a:p>
        </p:txBody>
      </p:sp>
      <p:pic>
        <p:nvPicPr>
          <p:cNvPr id="39942" name="Picture 8" descr="AN08F26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1400"/>
            <a:ext cx="7466013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33200F69-26DE-43D8-811B-5A26372F443A}" type="slidenum">
              <a:rPr lang="es-ES" sz="1000">
                <a:ea typeface="ＭＳ Ｐゴシック" charset="-128"/>
              </a:rPr>
              <a:pPr lvl="1" algn="r" eaLnBrk="0" hangingPunct="0"/>
              <a:t>11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Is it simple?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Although the idea is simple---map an image to a surface---there are 3 or 4 coordinate systems involved</a:t>
            </a:r>
          </a:p>
        </p:txBody>
      </p:sp>
      <p:pic>
        <p:nvPicPr>
          <p:cNvPr id="40966" name="Picture 5" descr="AN07F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42672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3429000" y="37338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1066800" y="4800600"/>
            <a:ext cx="1490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2D image</a:t>
            </a: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4200525" y="5754688"/>
            <a:ext cx="16589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3D surface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897AABFB-6B58-47DA-B7A0-7C42DF7DC1E2}" type="slidenum">
              <a:rPr lang="es-ES" sz="1000">
                <a:ea typeface="ＭＳ Ｐゴシック" charset="-128"/>
              </a:rPr>
              <a:pPr lvl="1" algn="r" eaLnBrk="0" hangingPunct="0"/>
              <a:t>12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Coordinate Systems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 fontScale="92500"/>
          </a:bodyPr>
          <a:lstStyle/>
          <a:p>
            <a:pPr marL="190500" indent="-190500"/>
            <a:r>
              <a:rPr lang="en-US" dirty="0" smtClean="0"/>
              <a:t>Parametric coordinates</a:t>
            </a:r>
          </a:p>
          <a:p>
            <a:pPr marL="571500" lvl="1" indent="-190500"/>
            <a:r>
              <a:rPr lang="en-US" dirty="0" smtClean="0"/>
              <a:t>May be used to model curves and surfaces</a:t>
            </a:r>
          </a:p>
          <a:p>
            <a:pPr marL="190500" indent="-190500"/>
            <a:r>
              <a:rPr lang="en-US" dirty="0" smtClean="0"/>
              <a:t>Texture coordinates</a:t>
            </a:r>
          </a:p>
          <a:p>
            <a:pPr marL="571500" lvl="1" indent="-190500"/>
            <a:r>
              <a:rPr lang="en-US" dirty="0" smtClean="0"/>
              <a:t>Used to identify points in the image to be mapped</a:t>
            </a:r>
          </a:p>
          <a:p>
            <a:pPr marL="190500" indent="-190500"/>
            <a:r>
              <a:rPr lang="en-US" dirty="0" smtClean="0"/>
              <a:t>Object or World Coordinates</a:t>
            </a:r>
          </a:p>
          <a:p>
            <a:pPr marL="571500" lvl="1" indent="-190500"/>
            <a:r>
              <a:rPr lang="en-US" dirty="0" smtClean="0"/>
              <a:t>Conceptually, where the mapping takes place</a:t>
            </a:r>
          </a:p>
          <a:p>
            <a:pPr marL="190500" indent="-190500"/>
            <a:r>
              <a:rPr lang="en-US" dirty="0" smtClean="0"/>
              <a:t>Window Coordinates</a:t>
            </a:r>
          </a:p>
          <a:p>
            <a:pPr marL="571500" lvl="1" indent="-190500"/>
            <a:r>
              <a:rPr lang="en-US" dirty="0" smtClean="0"/>
              <a:t>Where the final image is really produced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CBC7A7DC-5633-4EBA-B86D-CD0BAE8DF4C5}" type="slidenum">
              <a:rPr lang="es-ES" sz="1000">
                <a:ea typeface="ＭＳ Ｐゴシック" charset="-128"/>
              </a:rPr>
              <a:pPr lvl="1" algn="r" eaLnBrk="0" hangingPunct="0"/>
              <a:t>13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Texture Mapping</a:t>
            </a:r>
          </a:p>
        </p:txBody>
      </p:sp>
      <p:sp>
        <p:nvSpPr>
          <p:cNvPr id="43014" name="Text Box 8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190500" indent="-190500">
              <a:spcBef>
                <a:spcPct val="0"/>
              </a:spcBef>
              <a:buFontTx/>
              <a:buNone/>
            </a:pPr>
            <a:r>
              <a:rPr lang="en-US" sz="2200" smtClean="0"/>
              <a:t>parametric coordinates</a:t>
            </a:r>
          </a:p>
        </p:txBody>
      </p:sp>
      <p:pic>
        <p:nvPicPr>
          <p:cNvPr id="43013" name="Picture 5" descr="AN07F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993063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685800" y="5486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 eaLnBrk="0" hangingPunct="0"/>
            <a:r>
              <a:rPr lang="en-US" sz="2000" dirty="0">
                <a:ea typeface="ＭＳ Ｐゴシック" charset="-128"/>
              </a:rPr>
              <a:t>texture coordinates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3733800" y="58674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 eaLnBrk="0" hangingPunct="0"/>
            <a:r>
              <a:rPr lang="en-US" sz="2000">
                <a:ea typeface="ＭＳ Ｐゴシック" charset="-128"/>
              </a:rPr>
              <a:t>world coordinates</a:t>
            </a:r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6627813" y="5715000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 eaLnBrk="0" hangingPunct="0"/>
            <a:r>
              <a:rPr lang="en-US" sz="2000">
                <a:ea typeface="ＭＳ Ｐゴシック" charset="-128"/>
              </a:rPr>
              <a:t>window coordinates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12CD3B8F-99CE-4225-85A5-9E0A105F945C}" type="slidenum">
              <a:rPr lang="es-ES" sz="1000">
                <a:ea typeface="ＭＳ Ｐゴシック" charset="-128"/>
              </a:rPr>
              <a:pPr lvl="1" algn="r" eaLnBrk="0" hangingPunct="0"/>
              <a:t>14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Mapping Functions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>
              <a:lnSpc>
                <a:spcPct val="90000"/>
              </a:lnSpc>
            </a:pPr>
            <a:r>
              <a:rPr lang="en-US" smtClean="0"/>
              <a:t>Basic problem is how to find the maps</a:t>
            </a:r>
          </a:p>
          <a:p>
            <a:pPr marL="190500" indent="-190500">
              <a:lnSpc>
                <a:spcPct val="90000"/>
              </a:lnSpc>
            </a:pPr>
            <a:r>
              <a:rPr lang="en-US" smtClean="0"/>
              <a:t>Consider mapping from texture coordinates to a point a surface </a:t>
            </a:r>
          </a:p>
          <a:p>
            <a:pPr marL="190500" indent="-190500">
              <a:lnSpc>
                <a:spcPct val="90000"/>
              </a:lnSpc>
            </a:pPr>
            <a:r>
              <a:rPr lang="en-US" smtClean="0"/>
              <a:t>Appear to need three functions</a:t>
            </a:r>
          </a:p>
          <a:p>
            <a:pPr marL="571500" lvl="1" indent="-190500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charset="0"/>
              </a:rPr>
              <a:t>x  = x(s,t)</a:t>
            </a:r>
          </a:p>
          <a:p>
            <a:pPr marL="571500" lvl="1" indent="-190500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charset="0"/>
              </a:rPr>
              <a:t>y = y(s,t)</a:t>
            </a:r>
          </a:p>
          <a:p>
            <a:pPr marL="571500" lvl="1" indent="-190500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charset="0"/>
              </a:rPr>
              <a:t>z = z(s,t)</a:t>
            </a:r>
          </a:p>
          <a:p>
            <a:pPr marL="190500" indent="-190500">
              <a:lnSpc>
                <a:spcPct val="90000"/>
              </a:lnSpc>
            </a:pPr>
            <a:r>
              <a:rPr lang="en-US" smtClean="0">
                <a:latin typeface="Times New Roman" charset="0"/>
              </a:rPr>
              <a:t>But we really want </a:t>
            </a:r>
          </a:p>
          <a:p>
            <a:pPr marL="190500" indent="-190500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charset="0"/>
              </a:rPr>
              <a:t>to go the other way</a:t>
            </a:r>
          </a:p>
        </p:txBody>
      </p:sp>
      <p:pic>
        <p:nvPicPr>
          <p:cNvPr id="44038" name="Picture 4" descr="AN07F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62400"/>
            <a:ext cx="42672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Line 5"/>
          <p:cNvSpPr>
            <a:spLocks noChangeShapeType="1"/>
          </p:cNvSpPr>
          <p:nvPr/>
        </p:nvSpPr>
        <p:spPr bwMode="auto">
          <a:xfrm>
            <a:off x="4953000" y="4114800"/>
            <a:ext cx="21336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 flipV="1">
            <a:off x="4495800" y="3962400"/>
            <a:ext cx="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4495800" y="4876800"/>
            <a:ext cx="106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4802188" y="4765675"/>
            <a:ext cx="303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s</a:t>
            </a: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4210050" y="407987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t</a:t>
            </a:r>
          </a:p>
        </p:txBody>
      </p:sp>
      <p:sp>
        <p:nvSpPr>
          <p:cNvPr id="44044" name="Line 11"/>
          <p:cNvSpPr>
            <a:spLocks noChangeShapeType="1"/>
          </p:cNvSpPr>
          <p:nvPr/>
        </p:nvSpPr>
        <p:spPr bwMode="auto">
          <a:xfrm flipH="1">
            <a:off x="7162800" y="3810000"/>
            <a:ext cx="5334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7315200" y="3352800"/>
            <a:ext cx="979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latin typeface="Times New Roman" charset="0"/>
                <a:ea typeface="ＭＳ Ｐゴシック" charset="-128"/>
              </a:rPr>
              <a:t>(x,y,z)</a:t>
            </a:r>
          </a:p>
        </p:txBody>
      </p:sp>
      <p:sp>
        <p:nvSpPr>
          <p:cNvPr id="44046" name="Oval 13"/>
          <p:cNvSpPr>
            <a:spLocks noChangeArrowheads="1"/>
          </p:cNvSpPr>
          <p:nvPr/>
        </p:nvSpPr>
        <p:spPr bwMode="auto">
          <a:xfrm>
            <a:off x="4876800" y="4114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44047" name="Oval 14"/>
          <p:cNvSpPr>
            <a:spLocks noChangeArrowheads="1"/>
          </p:cNvSpPr>
          <p:nvPr/>
        </p:nvSpPr>
        <p:spPr bwMode="auto">
          <a:xfrm>
            <a:off x="70866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F0CF4689-4825-4840-864A-FBE744E973CA}" type="slidenum">
              <a:rPr lang="es-ES" sz="1000">
                <a:ea typeface="ＭＳ Ｐゴシック" charset="-128"/>
              </a:rPr>
              <a:pPr lvl="1" algn="r" eaLnBrk="0" hangingPunct="0"/>
              <a:t>15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Backward Mapping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20000" cy="4800600"/>
          </a:xfrm>
        </p:spPr>
        <p:txBody>
          <a:bodyPr lIns="92075" tIns="46038" rIns="92075" bIns="46038">
            <a:normAutofit fontScale="92500"/>
          </a:bodyPr>
          <a:lstStyle/>
          <a:p>
            <a:pPr marL="590550" indent="-590550"/>
            <a:r>
              <a:rPr lang="en-US" sz="2800" dirty="0" smtClean="0"/>
              <a:t>We really want to go backwards</a:t>
            </a:r>
          </a:p>
          <a:p>
            <a:pPr marL="876300" lvl="1" indent="-495300"/>
            <a:r>
              <a:rPr lang="en-US" dirty="0" smtClean="0"/>
              <a:t>Given a pixel, we want to know to which point on an object it corresponds</a:t>
            </a:r>
          </a:p>
          <a:p>
            <a:pPr marL="876300" lvl="1" indent="-495300"/>
            <a:r>
              <a:rPr lang="en-US" dirty="0" smtClean="0"/>
              <a:t>Given a point on an object, we want to know to which point in the texture it corresponds</a:t>
            </a:r>
          </a:p>
          <a:p>
            <a:pPr marL="590550" indent="-590550"/>
            <a:r>
              <a:rPr lang="en-US" sz="2800" dirty="0" smtClean="0"/>
              <a:t>Need a map of the form </a:t>
            </a:r>
          </a:p>
          <a:p>
            <a:pPr lvl="2" indent="-381000">
              <a:buFontTx/>
              <a:buNone/>
            </a:pPr>
            <a:r>
              <a:rPr lang="en-US" sz="2800" dirty="0" smtClean="0">
                <a:latin typeface="Times New Roman" charset="0"/>
              </a:rPr>
              <a:t>s = s(</a:t>
            </a:r>
            <a:r>
              <a:rPr lang="en-US" sz="2800" dirty="0" err="1" smtClean="0">
                <a:latin typeface="Times New Roman" charset="0"/>
              </a:rPr>
              <a:t>x,y,z</a:t>
            </a:r>
            <a:r>
              <a:rPr lang="en-US" sz="2800" dirty="0" smtClean="0">
                <a:latin typeface="Times New Roman" charset="0"/>
              </a:rPr>
              <a:t>)</a:t>
            </a:r>
          </a:p>
          <a:p>
            <a:pPr lvl="2" indent="-381000">
              <a:buFontTx/>
              <a:buNone/>
            </a:pPr>
            <a:r>
              <a:rPr lang="en-US" sz="2800" dirty="0" smtClean="0">
                <a:latin typeface="Times New Roman" charset="0"/>
              </a:rPr>
              <a:t>t = t(</a:t>
            </a:r>
            <a:r>
              <a:rPr lang="en-US" sz="2800" dirty="0" err="1" smtClean="0">
                <a:latin typeface="Times New Roman" charset="0"/>
              </a:rPr>
              <a:t>x,y,z</a:t>
            </a:r>
            <a:r>
              <a:rPr lang="en-US" sz="2800" dirty="0" smtClean="0">
                <a:latin typeface="Times New Roman" charset="0"/>
              </a:rPr>
              <a:t>)</a:t>
            </a:r>
          </a:p>
          <a:p>
            <a:pPr marL="590550" indent="-590550"/>
            <a:r>
              <a:rPr lang="en-US" sz="2800" dirty="0" smtClean="0"/>
              <a:t>Such functions are difficult to find in general</a:t>
            </a:r>
            <a:r>
              <a:rPr lang="en-US" dirty="0" smtClean="0"/>
              <a:t> </a:t>
            </a:r>
          </a:p>
          <a:p>
            <a:pPr lvl="2" indent="-381000">
              <a:buFontTx/>
              <a:buNone/>
            </a:pPr>
            <a:r>
              <a:rPr lang="en-US" sz="2800" dirty="0" smtClean="0">
                <a:latin typeface="Times New Roman" charset="0"/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892EEE85-CCC7-4DDC-AD4E-0AA53EC624CD}" type="slidenum">
              <a:rPr lang="es-ES" sz="1000">
                <a:ea typeface="ＭＳ Ｐゴシック" charset="-128"/>
              </a:rPr>
              <a:pPr lvl="1" algn="r" eaLnBrk="0" hangingPunct="0"/>
              <a:t>16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Two-part mapping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One solution to the mapping problem is to first map the texture to a simple intermediate surface</a:t>
            </a:r>
          </a:p>
          <a:p>
            <a:pPr marL="190500" indent="-190500"/>
            <a:r>
              <a:rPr lang="en-US" smtClean="0"/>
              <a:t>Example: map to cylinder</a:t>
            </a:r>
          </a:p>
        </p:txBody>
      </p:sp>
      <p:pic>
        <p:nvPicPr>
          <p:cNvPr id="46086" name="Picture 5" descr="AN07F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32353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1C3D3AE6-2210-4B53-850C-6FC5F88DB256}" type="slidenum">
              <a:rPr lang="es-ES" sz="1000">
                <a:ea typeface="ＭＳ Ｐゴシック" charset="-128"/>
              </a:rPr>
              <a:pPr lvl="1" algn="r" eaLnBrk="0" hangingPunct="0"/>
              <a:t>17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Cylindrical Mapping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charset="-128"/>
              </a:rPr>
              <a:t>parametric cylinder</a:t>
            </a:r>
          </a:p>
          <a:p>
            <a:pPr lvl="2">
              <a:buNone/>
            </a:pPr>
            <a:r>
              <a:rPr lang="en-US" dirty="0" smtClean="0">
                <a:latin typeface="Times New Roman" charset="0"/>
                <a:ea typeface="ＭＳ Ｐゴシック" charset="-128"/>
              </a:rPr>
              <a:t>x = r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cos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2</a:t>
            </a:r>
            <a:r>
              <a:rPr lang="en-US" dirty="0" smtClean="0">
                <a:latin typeface="Symbol" charset="2"/>
                <a:ea typeface="ＭＳ Ｐゴシック" charset="-128"/>
              </a:rPr>
              <a:t>p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u</a:t>
            </a:r>
          </a:p>
          <a:p>
            <a:pPr lvl="2">
              <a:buNone/>
            </a:pPr>
            <a:r>
              <a:rPr lang="en-US" dirty="0" smtClean="0">
                <a:latin typeface="Times New Roman" charset="0"/>
                <a:ea typeface="ＭＳ Ｐゴシック" charset="-128"/>
              </a:rPr>
              <a:t>y = r sin 2</a:t>
            </a:r>
            <a:r>
              <a:rPr lang="en-US" dirty="0" smtClean="0">
                <a:latin typeface="Symbol" charset="2"/>
                <a:ea typeface="ＭＳ Ｐゴシック" charset="-128"/>
              </a:rPr>
              <a:t>p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u</a:t>
            </a:r>
          </a:p>
          <a:p>
            <a:pPr lvl="2">
              <a:buNone/>
            </a:pPr>
            <a:r>
              <a:rPr lang="en-US" dirty="0" smtClean="0">
                <a:latin typeface="Times New Roman" charset="0"/>
                <a:ea typeface="ＭＳ Ｐゴシック" charset="-128"/>
              </a:rPr>
              <a:t>z = v/h</a:t>
            </a:r>
          </a:p>
          <a:p>
            <a:r>
              <a:rPr lang="en-US" dirty="0" smtClean="0">
                <a:ea typeface="ＭＳ Ｐゴシック" charset="-128"/>
              </a:rPr>
              <a:t>maps rectangle in </a:t>
            </a:r>
            <a:r>
              <a:rPr lang="en-US" dirty="0" err="1" smtClean="0">
                <a:ea typeface="ＭＳ Ｐゴシック" charset="-128"/>
              </a:rPr>
              <a:t>u,v</a:t>
            </a:r>
            <a:r>
              <a:rPr lang="en-US" dirty="0" smtClean="0">
                <a:ea typeface="ＭＳ Ｐゴシック" charset="-128"/>
              </a:rPr>
              <a:t> space to </a:t>
            </a:r>
            <a:r>
              <a:rPr lang="en-US" dirty="0" smtClean="0">
                <a:ea typeface="ＭＳ Ｐゴシック" charset="-128"/>
              </a:rPr>
              <a:t>cylinder of </a:t>
            </a:r>
            <a:r>
              <a:rPr lang="en-US" dirty="0" smtClean="0">
                <a:ea typeface="ＭＳ Ｐゴシック" charset="-128"/>
              </a:rPr>
              <a:t>radius r and height h in world coordinates</a:t>
            </a:r>
          </a:p>
          <a:p>
            <a:pPr lvl="2">
              <a:buNone/>
            </a:pPr>
            <a:r>
              <a:rPr lang="en-US" dirty="0" smtClean="0">
                <a:latin typeface="Times New Roman" charset="0"/>
                <a:ea typeface="ＭＳ Ｐゴシック" charset="-128"/>
              </a:rPr>
              <a:t>s = u</a:t>
            </a:r>
          </a:p>
          <a:p>
            <a:pPr lvl="2">
              <a:buNone/>
            </a:pPr>
            <a:r>
              <a:rPr lang="en-US" dirty="0" smtClean="0">
                <a:latin typeface="Times New Roman" charset="0"/>
                <a:ea typeface="ＭＳ Ｐゴシック" charset="-128"/>
              </a:rPr>
              <a:t>t = v</a:t>
            </a:r>
          </a:p>
          <a:p>
            <a:r>
              <a:rPr lang="en-US" dirty="0" smtClean="0">
                <a:ea typeface="ＭＳ Ｐゴシック" charset="-128"/>
              </a:rPr>
              <a:t>maps from texture space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12B906D9-F03F-4805-BD78-C182F4ED71C0}" type="slidenum">
              <a:rPr lang="es-ES" sz="1000">
                <a:ea typeface="ＭＳ Ｐゴシック" charset="-128"/>
              </a:rPr>
              <a:pPr lvl="1" algn="r" eaLnBrk="0" hangingPunct="0"/>
              <a:t>18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Spherical Map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z="2800" dirty="0" smtClean="0"/>
              <a:t>We can use a parametric </a:t>
            </a:r>
            <a:r>
              <a:rPr lang="en-US" sz="2800" dirty="0" smtClean="0"/>
              <a:t>sphere</a:t>
            </a:r>
          </a:p>
          <a:p>
            <a:pPr lvl="2">
              <a:buNone/>
            </a:pPr>
            <a:r>
              <a:rPr lang="en-US" sz="2000" dirty="0" smtClean="0">
                <a:latin typeface="Times New Roman" charset="0"/>
                <a:ea typeface="ＭＳ Ｐゴシック" charset="-128"/>
              </a:rPr>
              <a:t>x = r </a:t>
            </a:r>
            <a:r>
              <a:rPr lang="en-US" sz="2000" dirty="0" err="1" smtClean="0">
                <a:latin typeface="Times New Roman" charset="0"/>
                <a:ea typeface="ＭＳ Ｐゴシック" charset="-128"/>
              </a:rPr>
              <a:t>cos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 2</a:t>
            </a:r>
            <a:r>
              <a:rPr lang="en-US" sz="2000" dirty="0" smtClean="0">
                <a:latin typeface="Symbol" charset="2"/>
                <a:ea typeface="ＭＳ Ｐゴシック" charset="-128"/>
              </a:rPr>
              <a:t>p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u</a:t>
            </a:r>
          </a:p>
          <a:p>
            <a:pPr lvl="2">
              <a:buNone/>
            </a:pPr>
            <a:r>
              <a:rPr lang="en-US" sz="2000" dirty="0" smtClean="0">
                <a:latin typeface="Times New Roman" charset="0"/>
                <a:ea typeface="ＭＳ Ｐゴシック" charset="-128"/>
              </a:rPr>
              <a:t>y = r sin 2</a:t>
            </a:r>
            <a:r>
              <a:rPr lang="en-US" sz="2000" dirty="0" smtClean="0">
                <a:latin typeface="Symbol" charset="2"/>
                <a:ea typeface="ＭＳ Ｐゴシック" charset="-128"/>
              </a:rPr>
              <a:t>p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u </a:t>
            </a:r>
            <a:r>
              <a:rPr lang="en-US" sz="2000" dirty="0" err="1" smtClean="0">
                <a:latin typeface="Times New Roman" charset="0"/>
                <a:ea typeface="ＭＳ Ｐゴシック" charset="-128"/>
              </a:rPr>
              <a:t>cos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 2</a:t>
            </a:r>
            <a:r>
              <a:rPr lang="en-US" sz="2000" dirty="0" smtClean="0">
                <a:latin typeface="Symbol" charset="2"/>
                <a:ea typeface="ＭＳ Ｐゴシック" charset="-128"/>
              </a:rPr>
              <a:t>p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v</a:t>
            </a:r>
          </a:p>
          <a:p>
            <a:pPr lvl="2">
              <a:buNone/>
            </a:pPr>
            <a:r>
              <a:rPr lang="en-US" sz="2000" dirty="0" smtClean="0">
                <a:latin typeface="Times New Roman" charset="0"/>
                <a:ea typeface="ＭＳ Ｐゴシック" charset="-128"/>
              </a:rPr>
              <a:t>z = r sin 2</a:t>
            </a:r>
            <a:r>
              <a:rPr lang="en-US" sz="2000" dirty="0" smtClean="0">
                <a:latin typeface="Symbol" charset="2"/>
                <a:ea typeface="ＭＳ Ｐゴシック" charset="-128"/>
              </a:rPr>
              <a:t>p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u sin 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2</a:t>
            </a:r>
            <a:r>
              <a:rPr lang="en-US" sz="2000" dirty="0" smtClean="0">
                <a:latin typeface="Symbol" charset="2"/>
                <a:ea typeface="ＭＳ Ｐゴシック" charset="-128"/>
              </a:rPr>
              <a:t>p</a:t>
            </a:r>
            <a:r>
              <a:rPr lang="en-US" sz="2000" dirty="0" smtClean="0">
                <a:latin typeface="Times New Roman" charset="0"/>
                <a:ea typeface="ＭＳ Ｐゴシック" charset="-128"/>
              </a:rPr>
              <a:t>v</a:t>
            </a:r>
          </a:p>
          <a:p>
            <a:r>
              <a:rPr lang="en-US" sz="2800" dirty="0" smtClean="0">
                <a:ea typeface="ＭＳ Ｐゴシック" charset="-128"/>
              </a:rPr>
              <a:t>in a similar manner to the cylinder</a:t>
            </a:r>
          </a:p>
          <a:p>
            <a:r>
              <a:rPr lang="en-US" sz="2800" dirty="0" smtClean="0">
                <a:ea typeface="ＭＳ Ｐゴシック" charset="-128"/>
              </a:rPr>
              <a:t>but have to decide where to </a:t>
            </a:r>
            <a:r>
              <a:rPr lang="en-US" sz="2800" dirty="0" smtClean="0">
                <a:ea typeface="ＭＳ Ｐゴシック" charset="-128"/>
              </a:rPr>
              <a:t>put the </a:t>
            </a:r>
            <a:r>
              <a:rPr lang="en-US" sz="2800" dirty="0" smtClean="0">
                <a:ea typeface="ＭＳ Ｐゴシック" charset="-128"/>
              </a:rPr>
              <a:t>distortion</a:t>
            </a:r>
          </a:p>
          <a:p>
            <a:endParaRPr lang="en-US" sz="2800" dirty="0" smtClean="0">
              <a:ea typeface="ＭＳ Ｐゴシック" charset="-128"/>
            </a:endParaRPr>
          </a:p>
          <a:p>
            <a:r>
              <a:rPr lang="en-US" sz="2800" dirty="0" smtClean="0">
                <a:ea typeface="ＭＳ Ｐゴシック" charset="-128"/>
              </a:rPr>
              <a:t>Spheres are used in environmental maps</a:t>
            </a:r>
          </a:p>
          <a:p>
            <a:endParaRPr lang="en-US" sz="2800" dirty="0" smtClean="0">
              <a:latin typeface="Times New Roman" charset="0"/>
              <a:ea typeface="ＭＳ Ｐゴシック" charset="-128"/>
            </a:endParaRPr>
          </a:p>
          <a:p>
            <a:pPr marL="190500" indent="-190500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8E21327E-79F4-44B6-AAE0-632EB977D24F}" type="slidenum">
              <a:rPr lang="es-ES" sz="1000">
                <a:ea typeface="ＭＳ Ｐゴシック" charset="-128"/>
              </a:rPr>
              <a:pPr lvl="1" algn="r" eaLnBrk="0" hangingPunct="0"/>
              <a:t>19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Box Mapping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Easy to use with simple orthographic projection</a:t>
            </a:r>
          </a:p>
          <a:p>
            <a:pPr marL="190500" indent="-190500"/>
            <a:r>
              <a:rPr lang="en-US" smtClean="0"/>
              <a:t>Also used in environment maps</a:t>
            </a:r>
          </a:p>
        </p:txBody>
      </p:sp>
      <p:pic>
        <p:nvPicPr>
          <p:cNvPr id="49158" name="Picture 4" descr="AN07F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590073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C0C23540-51B2-435F-A06C-6656CA8AD7BC}" type="slidenum">
              <a:rPr lang="es-ES" sz="1000">
                <a:ea typeface="ＭＳ Ｐゴシック" charset="-128"/>
              </a:rPr>
              <a:pPr lvl="1" algn="r" eaLnBrk="0" hangingPunct="0"/>
              <a:t>2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Objectives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Introduce Mapping Methods</a:t>
            </a:r>
          </a:p>
          <a:p>
            <a:pPr marL="571500" lvl="1" indent="-190500"/>
            <a:r>
              <a:rPr lang="en-US" smtClean="0"/>
              <a:t>Texture Mapping</a:t>
            </a:r>
          </a:p>
          <a:p>
            <a:pPr marL="571500" lvl="1" indent="-190500"/>
            <a:r>
              <a:rPr lang="en-US" smtClean="0"/>
              <a:t>Environment Mapping</a:t>
            </a:r>
          </a:p>
          <a:p>
            <a:pPr marL="571500" lvl="1" indent="-190500"/>
            <a:r>
              <a:rPr lang="en-US" smtClean="0"/>
              <a:t>Bump Mapping</a:t>
            </a:r>
          </a:p>
          <a:p>
            <a:pPr marL="190500" indent="-190500"/>
            <a:r>
              <a:rPr lang="en-US" smtClean="0"/>
              <a:t>Consider basic strategies</a:t>
            </a:r>
          </a:p>
          <a:p>
            <a:pPr marL="571500" lvl="1" indent="-190500"/>
            <a:r>
              <a:rPr lang="en-US" smtClean="0"/>
              <a:t>Forward vs backward mapping</a:t>
            </a:r>
          </a:p>
          <a:p>
            <a:pPr marL="571500" lvl="1" indent="-190500"/>
            <a:r>
              <a:rPr lang="en-US" smtClean="0"/>
              <a:t>Point sampling vs area averaging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4EB04A92-8CB4-4BDD-8C89-0CF7386F5107}" type="slidenum">
              <a:rPr lang="es-ES" sz="1000">
                <a:ea typeface="ＭＳ Ｐゴシック" charset="-128"/>
              </a:rPr>
              <a:pPr lvl="1" algn="r" eaLnBrk="0" hangingPunct="0"/>
              <a:t>20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Second Mapping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z="2800" smtClean="0"/>
              <a:t>Map from intermediate object to actual object</a:t>
            </a:r>
          </a:p>
          <a:p>
            <a:pPr marL="571500" lvl="1" indent="-190500"/>
            <a:r>
              <a:rPr lang="en-US" smtClean="0"/>
              <a:t>Normals from intermediate to actual</a:t>
            </a:r>
          </a:p>
          <a:p>
            <a:pPr marL="571500" lvl="1" indent="-190500"/>
            <a:r>
              <a:rPr lang="en-US" smtClean="0"/>
              <a:t>Normals from actual to intermediate</a:t>
            </a:r>
          </a:p>
          <a:p>
            <a:pPr marL="571500" lvl="1" indent="-190500"/>
            <a:r>
              <a:rPr lang="en-US" smtClean="0"/>
              <a:t>Vectors from center of intermediate</a:t>
            </a:r>
            <a:r>
              <a:rPr lang="en-US" sz="2400" smtClean="0"/>
              <a:t> </a:t>
            </a:r>
          </a:p>
        </p:txBody>
      </p:sp>
      <p:pic>
        <p:nvPicPr>
          <p:cNvPr id="50182" name="Picture 5" descr="AN07F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75247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Line 6"/>
          <p:cNvSpPr>
            <a:spLocks noChangeShapeType="1"/>
          </p:cNvSpPr>
          <p:nvPr/>
        </p:nvSpPr>
        <p:spPr bwMode="auto">
          <a:xfrm flipH="1">
            <a:off x="2895600" y="4038600"/>
            <a:ext cx="6096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2867025" y="3668713"/>
            <a:ext cx="1581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  <a:ea typeface="ＭＳ Ｐゴシック" charset="-128"/>
              </a:rPr>
              <a:t>intermediate</a:t>
            </a:r>
          </a:p>
        </p:txBody>
      </p:sp>
      <p:sp>
        <p:nvSpPr>
          <p:cNvPr id="50185" name="Line 8"/>
          <p:cNvSpPr>
            <a:spLocks noChangeShapeType="1"/>
          </p:cNvSpPr>
          <p:nvPr/>
        </p:nvSpPr>
        <p:spPr bwMode="auto">
          <a:xfrm>
            <a:off x="914400" y="3962400"/>
            <a:ext cx="6096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890587" y="3581400"/>
            <a:ext cx="862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ea typeface="ＭＳ Ｐゴシック" charset="-128"/>
              </a:rPr>
              <a:t>actual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E969DB18-930F-4330-AEEE-D1B075AFB1F6}" type="slidenum">
              <a:rPr lang="es-ES" sz="1000">
                <a:ea typeface="ＭＳ Ｐゴシック" charset="-128"/>
              </a:rPr>
              <a:pPr lvl="1" algn="r" eaLnBrk="0" hangingPunct="0"/>
              <a:t>21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Aliasing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Point sampling of the texture can lead to aliasing errors</a:t>
            </a:r>
          </a:p>
        </p:txBody>
      </p:sp>
      <p:pic>
        <p:nvPicPr>
          <p:cNvPr id="51206" name="Picture 5" descr="AN07F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24200"/>
            <a:ext cx="557053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486400" y="2362200"/>
            <a:ext cx="299152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point samples in </a:t>
            </a:r>
            <a:r>
              <a:rPr lang="en-US" sz="2400" dirty="0" err="1">
                <a:solidFill>
                  <a:schemeClr val="bg1"/>
                </a:solidFill>
                <a:ea typeface="ＭＳ Ｐゴシック" charset="-128"/>
              </a:rPr>
              <a:t>u,v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(or </a:t>
            </a:r>
            <a:r>
              <a:rPr lang="en-US" sz="2400" dirty="0" err="1">
                <a:solidFill>
                  <a:schemeClr val="bg1"/>
                </a:solidFill>
                <a:ea typeface="ＭＳ Ｐゴシック" charset="-128"/>
              </a:rPr>
              <a:t>x,y,z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) space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701675" y="5867400"/>
            <a:ext cx="43037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point samples in texture space</a:t>
            </a:r>
          </a:p>
        </p:txBody>
      </p:sp>
      <p:sp>
        <p:nvSpPr>
          <p:cNvPr id="51209" name="Line 8"/>
          <p:cNvSpPr>
            <a:spLocks noChangeShapeType="1"/>
          </p:cNvSpPr>
          <p:nvPr/>
        </p:nvSpPr>
        <p:spPr bwMode="auto">
          <a:xfrm>
            <a:off x="3048000" y="3352800"/>
            <a:ext cx="1524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1210" name="Line 9"/>
          <p:cNvSpPr>
            <a:spLocks noChangeShapeType="1"/>
          </p:cNvSpPr>
          <p:nvPr/>
        </p:nvSpPr>
        <p:spPr bwMode="auto">
          <a:xfrm flipH="1">
            <a:off x="2590800" y="3352800"/>
            <a:ext cx="3810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1211" name="Line 10"/>
          <p:cNvSpPr>
            <a:spLocks noChangeShapeType="1"/>
          </p:cNvSpPr>
          <p:nvPr/>
        </p:nvSpPr>
        <p:spPr bwMode="auto">
          <a:xfrm flipH="1">
            <a:off x="1828800" y="3352800"/>
            <a:ext cx="9906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1212" name="Text Box 11"/>
          <p:cNvSpPr txBox="1">
            <a:spLocks noChangeArrowheads="1"/>
          </p:cNvSpPr>
          <p:nvPr/>
        </p:nvSpPr>
        <p:spPr bwMode="auto">
          <a:xfrm>
            <a:off x="1828800" y="2743200"/>
            <a:ext cx="24558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miss blue stripes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70497910-B98C-4BFD-8AFC-7D0150C5E8C9}" type="slidenum">
              <a:rPr lang="es-ES" sz="1000">
                <a:ea typeface="ＭＳ Ｐゴシック" charset="-128"/>
              </a:rPr>
              <a:pPr lvl="1" algn="r" eaLnBrk="0" hangingPunct="0"/>
              <a:t>22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Area Averaging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>
              <a:buFontTx/>
              <a:buNone/>
            </a:pPr>
            <a:r>
              <a:rPr lang="en-US" sz="2800" smtClean="0"/>
              <a:t>A better but slower option is to use </a:t>
            </a:r>
            <a:r>
              <a:rPr lang="en-US" sz="2800" i="1" smtClean="0"/>
              <a:t>area averaging</a:t>
            </a:r>
          </a:p>
        </p:txBody>
      </p:sp>
      <p:pic>
        <p:nvPicPr>
          <p:cNvPr id="52230" name="Picture 5" descr="AN07F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1056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685800" y="5562600"/>
            <a:ext cx="5133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Note that </a:t>
            </a:r>
            <a:r>
              <a:rPr lang="en-US" sz="2400" i="1" dirty="0" err="1">
                <a:solidFill>
                  <a:schemeClr val="bg1"/>
                </a:solidFill>
                <a:ea typeface="ＭＳ Ｐゴシック" charset="-128"/>
              </a:rPr>
              <a:t>preimage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of pixel is curved</a:t>
            </a:r>
          </a:p>
        </p:txBody>
      </p:sp>
      <p:sp>
        <p:nvSpPr>
          <p:cNvPr id="52232" name="Line 7"/>
          <p:cNvSpPr>
            <a:spLocks noChangeShapeType="1"/>
          </p:cNvSpPr>
          <p:nvPr/>
        </p:nvSpPr>
        <p:spPr bwMode="auto">
          <a:xfrm flipH="1" flipV="1">
            <a:off x="7162800" y="3352800"/>
            <a:ext cx="30480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7162800" y="4572000"/>
            <a:ext cx="812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>
                <a:ea typeface="ＭＳ Ｐゴシック" charset="-128"/>
              </a:rPr>
              <a:t>pixel</a:t>
            </a: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4706938" y="4724400"/>
            <a:ext cx="1457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>
                <a:ea typeface="ＭＳ Ｐゴシック" charset="-128"/>
              </a:rPr>
              <a:t>preimage</a:t>
            </a:r>
          </a:p>
        </p:txBody>
      </p:sp>
      <p:sp>
        <p:nvSpPr>
          <p:cNvPr id="52235" name="Line 10"/>
          <p:cNvSpPr>
            <a:spLocks noChangeShapeType="1"/>
          </p:cNvSpPr>
          <p:nvPr/>
        </p:nvSpPr>
        <p:spPr bwMode="auto">
          <a:xfrm flipH="1" flipV="1">
            <a:off x="4191000" y="3962400"/>
            <a:ext cx="9906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A7936378-88F5-42F7-A7BD-2EFF61B89211}" type="slidenum">
              <a:rPr lang="es-ES" sz="1000">
                <a:ea typeface="ＭＳ Ｐゴシック" charset="-128"/>
              </a:rPr>
              <a:pPr lvl="1" algn="r" eaLnBrk="0" hangingPunct="0"/>
              <a:t>3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The Limits of Geometric Modeling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Although graphics cards can render over 10 million polygons per second, that number is insufficient for many phenomena</a:t>
            </a:r>
          </a:p>
          <a:p>
            <a:pPr marL="571500" lvl="1" indent="-190500"/>
            <a:r>
              <a:rPr lang="en-US" smtClean="0"/>
              <a:t>Clouds</a:t>
            </a:r>
          </a:p>
          <a:p>
            <a:pPr marL="571500" lvl="1" indent="-190500"/>
            <a:r>
              <a:rPr lang="en-US" smtClean="0"/>
              <a:t>Grass</a:t>
            </a:r>
          </a:p>
          <a:p>
            <a:pPr marL="571500" lvl="1" indent="-190500"/>
            <a:r>
              <a:rPr lang="en-US" smtClean="0"/>
              <a:t>Terrain</a:t>
            </a:r>
          </a:p>
          <a:p>
            <a:pPr marL="571500" lvl="1" indent="-190500"/>
            <a:r>
              <a:rPr lang="en-US" smtClean="0"/>
              <a:t>Skin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244AB97B-4A9C-4AB7-B290-E4C84277A4E8}" type="slidenum">
              <a:rPr lang="es-ES" sz="1000">
                <a:ea typeface="ＭＳ Ｐゴシック" charset="-128"/>
              </a:rPr>
              <a:pPr lvl="1" algn="r" eaLnBrk="0" hangingPunct="0"/>
              <a:t>4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Modeling an Orange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z="2800" smtClean="0"/>
              <a:t>Consider the problem of modeling an orange (the fruit)</a:t>
            </a:r>
          </a:p>
          <a:p>
            <a:pPr marL="190500" indent="-190500"/>
            <a:r>
              <a:rPr lang="en-US" sz="2800" smtClean="0"/>
              <a:t>Start with an orange-colored sphere</a:t>
            </a:r>
          </a:p>
          <a:p>
            <a:pPr marL="571500" lvl="1" indent="-190500"/>
            <a:r>
              <a:rPr lang="en-US" sz="2400" smtClean="0"/>
              <a:t>Too simple</a:t>
            </a:r>
          </a:p>
          <a:p>
            <a:pPr marL="190500" indent="-190500"/>
            <a:r>
              <a:rPr lang="en-US" sz="2800" smtClean="0"/>
              <a:t>Replace sphere with a more complex shape</a:t>
            </a:r>
          </a:p>
          <a:p>
            <a:pPr marL="571500" lvl="1" indent="-190500"/>
            <a:r>
              <a:rPr lang="en-US" sz="2400" smtClean="0"/>
              <a:t>Does not capture surface characteristics (small dimples)</a:t>
            </a:r>
          </a:p>
          <a:p>
            <a:pPr marL="190500" indent="-190500"/>
            <a:r>
              <a:rPr lang="en-US" sz="2800" smtClean="0"/>
              <a:t>Takes too many polygons to model all the dimples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043D2633-600E-4C19-A9D4-462942E1AE63}" type="slidenum">
              <a:rPr lang="es-ES" sz="1000">
                <a:ea typeface="ＭＳ Ｐゴシック" charset="-128"/>
              </a:rPr>
              <a:pPr lvl="1" algn="r" eaLnBrk="0" hangingPunct="0"/>
              <a:t>5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Modeling an Orange (2)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Take a picture of a real orange, scan it, and “paste” onto simple geometric model</a:t>
            </a:r>
          </a:p>
          <a:p>
            <a:pPr marL="571500" lvl="1" indent="-190500"/>
            <a:r>
              <a:rPr lang="en-US" smtClean="0"/>
              <a:t>This process is known as texture mapping</a:t>
            </a:r>
          </a:p>
          <a:p>
            <a:pPr marL="190500" indent="-190500"/>
            <a:r>
              <a:rPr lang="en-US" smtClean="0"/>
              <a:t>Still might not be sufficient because resulting surface will be smooth</a:t>
            </a:r>
          </a:p>
          <a:p>
            <a:pPr marL="571500" lvl="1" indent="-190500"/>
            <a:r>
              <a:rPr lang="en-US" smtClean="0"/>
              <a:t>Need to change local shape</a:t>
            </a:r>
          </a:p>
          <a:p>
            <a:pPr marL="571500" lvl="1" indent="-190500"/>
            <a:r>
              <a:rPr lang="en-US" smtClean="0"/>
              <a:t>Bump mapping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6DB9F13E-D2DD-4E0F-A813-7AB38AC40183}" type="slidenum">
              <a:rPr lang="es-ES" sz="1000">
                <a:ea typeface="ＭＳ Ｐゴシック" charset="-128"/>
              </a:rPr>
              <a:pPr lvl="1" algn="r" eaLnBrk="0" hangingPunct="0"/>
              <a:t>6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Three Types of Mapping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90500" indent="-190500"/>
            <a:r>
              <a:rPr lang="en-US" smtClean="0"/>
              <a:t>Texture Mapping</a:t>
            </a:r>
          </a:p>
          <a:p>
            <a:pPr marL="571500" lvl="1" indent="-190500"/>
            <a:r>
              <a:rPr lang="en-US" smtClean="0"/>
              <a:t>Uses images to fill inside of polygons</a:t>
            </a:r>
          </a:p>
          <a:p>
            <a:pPr marL="190500" indent="-190500"/>
            <a:r>
              <a:rPr lang="en-US" smtClean="0"/>
              <a:t>Environment (reflection mapping)</a:t>
            </a:r>
          </a:p>
          <a:p>
            <a:pPr marL="571500" lvl="1" indent="-190500"/>
            <a:r>
              <a:rPr lang="en-US" smtClean="0"/>
              <a:t>Uses a picture of the environment for texture maps</a:t>
            </a:r>
          </a:p>
          <a:p>
            <a:pPr marL="571500" lvl="1" indent="-190500"/>
            <a:r>
              <a:rPr lang="en-US" smtClean="0"/>
              <a:t>Allows simulation of highly specular surfaces</a:t>
            </a:r>
          </a:p>
          <a:p>
            <a:pPr marL="190500" indent="-190500"/>
            <a:r>
              <a:rPr lang="en-US" smtClean="0"/>
              <a:t>Bump mapping</a:t>
            </a:r>
          </a:p>
          <a:p>
            <a:pPr marL="571500" lvl="1" indent="-190500"/>
            <a:r>
              <a:rPr lang="en-US" smtClean="0"/>
              <a:t>Emulates altering normal vectors during the rendering process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8B0E489D-8038-4AD7-BC7C-6F10778F9095}" type="slidenum">
              <a:rPr lang="es-ES" sz="1000">
                <a:ea typeface="ＭＳ Ｐゴシック" charset="-128"/>
              </a:rPr>
              <a:pPr lvl="1" algn="r" eaLnBrk="0" hangingPunct="0"/>
              <a:t>7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Texture Mapping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9" name="Picture 5" descr="hu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hu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724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270000" y="5637213"/>
            <a:ext cx="24399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>
                <a:ea typeface="ＭＳ Ｐゴシック" charset="-128"/>
              </a:rPr>
              <a:t>geometric model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5486400" y="5638800"/>
            <a:ext cx="23034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/>
            <a:r>
              <a:rPr lang="en-US" sz="2400">
                <a:ea typeface="ＭＳ Ｐゴシック" charset="-128"/>
              </a:rPr>
              <a:t>texture mapped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E933E0CA-545D-46C8-B145-4BC54FF550C3}" type="slidenum">
              <a:rPr lang="es-ES" sz="1000">
                <a:ea typeface="ＭＳ Ｐゴシック" charset="-128"/>
              </a:rPr>
              <a:pPr lvl="1" algn="r" eaLnBrk="0" hangingPunct="0"/>
              <a:t>8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smtClean="0"/>
              <a:t>Environment Mapping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4" name="Picture 5" descr="hu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 txBox="1">
            <a:spLocks noGrp="1"/>
          </p:cNvSpPr>
          <p:nvPr/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lvl="1" algn="r" eaLnBrk="0" hangingPunct="0"/>
            <a:fld id="{9B665BC0-AC88-43E7-A0DF-7150575DCE37}" type="slidenum">
              <a:rPr lang="es-ES" sz="1000">
                <a:ea typeface="ＭＳ Ｐゴシック" charset="-128"/>
              </a:rPr>
              <a:pPr lvl="1" algn="r" eaLnBrk="0" hangingPunct="0"/>
              <a:t>9</a:t>
            </a:fld>
            <a:endParaRPr lang="es-ES" sz="1000">
              <a:ea typeface="ＭＳ Ｐゴシック" charset="-128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b="1" smtClean="0"/>
              <a:t>Bump Mapping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8" name="Picture 5" descr="hu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4257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668</Words>
  <Application>Microsoft Office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CS 480/680</vt:lpstr>
      <vt:lpstr>Objectives</vt:lpstr>
      <vt:lpstr>The Limits of Geometric Modeling</vt:lpstr>
      <vt:lpstr>Modeling an Orange</vt:lpstr>
      <vt:lpstr>Modeling an Orange (2)</vt:lpstr>
      <vt:lpstr>Three Types of Mapping</vt:lpstr>
      <vt:lpstr>Texture Mapping</vt:lpstr>
      <vt:lpstr>Environment Mapping </vt:lpstr>
      <vt:lpstr>Bump Mapping</vt:lpstr>
      <vt:lpstr>Where does mapping take place?</vt:lpstr>
      <vt:lpstr>Is it simple?</vt:lpstr>
      <vt:lpstr>Coordinate Systems</vt:lpstr>
      <vt:lpstr>Texture Mapping</vt:lpstr>
      <vt:lpstr>Mapping Functions</vt:lpstr>
      <vt:lpstr>Backward Mapping</vt:lpstr>
      <vt:lpstr>Two-part mapping</vt:lpstr>
      <vt:lpstr>Cylindrical Mapping</vt:lpstr>
      <vt:lpstr>Spherical Map</vt:lpstr>
      <vt:lpstr>Box Mapping</vt:lpstr>
      <vt:lpstr>Second Mapping</vt:lpstr>
      <vt:lpstr>Aliasing</vt:lpstr>
      <vt:lpstr>Area Averaging</vt:lpstr>
      <vt:lpstr>Slide 23</vt:lpstr>
    </vt:vector>
  </TitlesOfParts>
  <Manager>David</Manager>
  <Company>Presentationfx.com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fredh</cp:lastModifiedBy>
  <cp:revision>69</cp:revision>
  <dcterms:created xsi:type="dcterms:W3CDTF">2008-04-10T18:13:29Z</dcterms:created>
  <dcterms:modified xsi:type="dcterms:W3CDTF">2011-11-19T23:25:59Z</dcterms:modified>
  <cp:category>Business</cp:category>
</cp:coreProperties>
</file>