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1D7"/>
    <a:srgbClr val="FFDB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48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55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EF7B56F-7333-4FF7-B191-F5992572E4A5}" type="datetimeFigureOut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4C5A42F-8212-42A0-AEC1-65150D7C5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2310659-6B52-4D75-81E5-3B7CDA08E2D9}" type="datetimeFigureOut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73CF7A-6099-4BEB-BFC4-3E17B60D0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3754C19-1140-4B8D-A778-93CF830F7D91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3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6CB82E4-C1DD-418A-8ECB-8F6E03ECA73B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18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884371B-364B-44CD-9CCB-EBC100F0E1BB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19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7BF0210-8CCD-4353-8DEA-1B167A75254A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20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27BFF91-ADE5-4CC6-ACC5-458254D1571B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21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E705DD4-A09B-4757-9DF0-163F40E4676E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22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74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</p:spPr>
        <p:txBody>
          <a:bodyPr wrap="square" lIns="93456" tIns="46729" rIns="93456" bIns="4672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55AFEBB-AEA9-41C5-8A26-B80E77726264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4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2E68516-64CB-496D-9373-C76CC3C4F360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5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C47CB3E-DC78-47C3-AB1F-C7B751A1214C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6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6D8A2EF-73BC-43C2-A1B6-290EE2BB69A3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7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4746DBD-F51E-43B0-BAB3-055FC2404DEC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9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6C08F44-182A-4FF2-88F6-FBDF618B250B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13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39BE4FA-197D-4986-892A-3C86BA22D80D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14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AF042F0-8CAD-4D2B-995C-575314453417}" type="slidenum">
              <a:rPr lang="en-US" sz="1200">
                <a:latin typeface="Times New Roman" charset="0"/>
                <a:ea typeface="ＭＳ Ｐゴシック" charset="-128"/>
              </a:rPr>
              <a:pPr algn="r" eaLnBrk="0" hangingPunct="0"/>
              <a:t>16</a:t>
            </a:fld>
            <a:endParaRPr lang="en-US" sz="1200">
              <a:latin typeface="Times New Roman" charset="0"/>
              <a:ea typeface="ＭＳ Ｐゴシック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D0563-60E4-4002-9C1F-42AF1DCDB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7FD98-8331-41C2-8945-D1F75CFA6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F287E-A2CB-4EEE-9752-EF3E2BBA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96174-2C3C-4E86-8838-758E0AC67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D8C52-24DA-4C0D-BBB0-9EE90EF17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7316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2090-B983-4C6A-960A-01FE123FB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F8FDC-5303-4C86-9003-2F46E7224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7199D-C853-46BF-A3F8-681983CE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B8787-4464-4351-B9C4-64151DD9E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BF995-DF09-4B82-9370-F599B2224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E90C4-D8BA-49A1-A675-EC0F264D1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2AC29-F080-4F8D-8339-1876030A4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244F27B-B1FB-45BE-ABDB-9353BA25C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CS 480/680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6096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</a:rPr>
              <a:t>Computer Graphics</a:t>
            </a:r>
          </a:p>
          <a:p>
            <a:pPr eaLnBrk="1" hangingPunct="1"/>
            <a:endParaRPr lang="en-US" sz="16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1600" smtClean="0">
                <a:solidFill>
                  <a:schemeClr val="bg1"/>
                </a:solidFill>
              </a:rPr>
              <a:t>OpenGL Texture Mapping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43000" y="60198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Dr. Frederick C Harris, Jr.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3810000" y="152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Fall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Typical Code</a:t>
            </a:r>
          </a:p>
        </p:txBody>
      </p:sp>
      <p:sp>
        <p:nvSpPr>
          <p:cNvPr id="90117" name="Text Box 6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8077200" cy="4525963"/>
          </a:xfrm>
          <a:noFill/>
        </p:spPr>
        <p:txBody>
          <a:bodyPr lIns="92075" tIns="46038" rIns="92075" bIns="46038"/>
          <a:lstStyle/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b="1" dirty="0" smtClean="0">
                <a:latin typeface="Courier New" charset="0"/>
              </a:rPr>
              <a:t>offset = 0;</a:t>
            </a:r>
          </a:p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b="1" dirty="0" err="1" smtClean="0">
                <a:latin typeface="Courier New" charset="0"/>
              </a:rPr>
              <a:t>GLuint</a:t>
            </a:r>
            <a:r>
              <a:rPr lang="en-US" sz="2200" b="1" dirty="0" smtClean="0">
                <a:latin typeface="Courier New" charset="0"/>
              </a:rPr>
              <a:t> </a:t>
            </a:r>
            <a:r>
              <a:rPr lang="en-US" sz="2200" b="1" dirty="0" err="1" smtClean="0">
                <a:latin typeface="Courier New" charset="0"/>
              </a:rPr>
              <a:t>vPosition</a:t>
            </a:r>
            <a:r>
              <a:rPr lang="en-US" sz="2200" b="1" dirty="0" smtClean="0">
                <a:latin typeface="Courier New" charset="0"/>
              </a:rPr>
              <a:t> = </a:t>
            </a:r>
            <a:endParaRPr lang="en-US" sz="2200" b="1" dirty="0" smtClean="0">
              <a:latin typeface="Courier New" charset="0"/>
            </a:endParaRPr>
          </a:p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b="1" dirty="0" smtClean="0">
                <a:latin typeface="Courier New" charset="0"/>
              </a:rPr>
              <a:t>	</a:t>
            </a:r>
            <a:r>
              <a:rPr lang="en-US" sz="2200" b="1" dirty="0" err="1" smtClean="0">
                <a:latin typeface="Courier New" charset="0"/>
              </a:rPr>
              <a:t>glGetAttribLocation</a:t>
            </a:r>
            <a:r>
              <a:rPr lang="en-US" sz="2200" b="1" dirty="0" smtClean="0">
                <a:latin typeface="Courier New" charset="0"/>
              </a:rPr>
              <a:t>( program, "</a:t>
            </a:r>
            <a:r>
              <a:rPr lang="en-US" sz="2200" b="1" dirty="0" err="1" smtClean="0">
                <a:latin typeface="Courier New" charset="0"/>
              </a:rPr>
              <a:t>vPosition</a:t>
            </a:r>
            <a:r>
              <a:rPr lang="en-US" sz="2200" b="1" dirty="0" smtClean="0">
                <a:latin typeface="Courier New" charset="0"/>
              </a:rPr>
              <a:t>" );</a:t>
            </a:r>
          </a:p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b="1" dirty="0" err="1" smtClean="0">
                <a:latin typeface="Courier New" charset="0"/>
              </a:rPr>
              <a:t>glEnableVertexAttribArray</a:t>
            </a:r>
            <a:r>
              <a:rPr lang="en-US" sz="2200" b="1" dirty="0" smtClean="0">
                <a:latin typeface="Courier New" charset="0"/>
              </a:rPr>
              <a:t>( </a:t>
            </a:r>
            <a:r>
              <a:rPr lang="en-US" sz="2200" b="1" dirty="0" err="1" smtClean="0">
                <a:latin typeface="Courier New" charset="0"/>
              </a:rPr>
              <a:t>vPosition</a:t>
            </a:r>
            <a:r>
              <a:rPr lang="en-US" sz="2200" b="1" dirty="0" smtClean="0">
                <a:latin typeface="Courier New" charset="0"/>
              </a:rPr>
              <a:t> );</a:t>
            </a:r>
          </a:p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b="1" dirty="0" err="1" smtClean="0">
                <a:latin typeface="Courier New" charset="0"/>
              </a:rPr>
              <a:t>glVertexAttribPointer</a:t>
            </a:r>
            <a:r>
              <a:rPr lang="en-US" sz="2200" b="1" dirty="0" smtClean="0">
                <a:latin typeface="Courier New" charset="0"/>
              </a:rPr>
              <a:t>( </a:t>
            </a:r>
            <a:r>
              <a:rPr lang="en-US" sz="2200" b="1" dirty="0" err="1" smtClean="0">
                <a:latin typeface="Courier New" charset="0"/>
              </a:rPr>
              <a:t>vPosition</a:t>
            </a:r>
            <a:r>
              <a:rPr lang="en-US" sz="2200" b="1" dirty="0" smtClean="0">
                <a:latin typeface="Courier New" charset="0"/>
              </a:rPr>
              <a:t>, 4, GL_FLOAT, GL_FALSE, 0,BUFFER_OFFSET(offset) );</a:t>
            </a:r>
          </a:p>
          <a:p>
            <a:pPr marL="190500" indent="-190500">
              <a:spcBef>
                <a:spcPct val="0"/>
              </a:spcBef>
              <a:buFontTx/>
              <a:buNone/>
            </a:pPr>
            <a:endParaRPr lang="en-US" sz="2200" b="1" dirty="0" smtClean="0">
              <a:latin typeface="Courier New" charset="0"/>
            </a:endParaRPr>
          </a:p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b="1" dirty="0" smtClean="0">
                <a:latin typeface="Courier New" charset="0"/>
              </a:rPr>
              <a:t>offset += </a:t>
            </a:r>
            <a:r>
              <a:rPr lang="en-US" sz="2200" b="1" dirty="0" err="1" smtClean="0">
                <a:latin typeface="Courier New" charset="0"/>
              </a:rPr>
              <a:t>sizeof</a:t>
            </a:r>
            <a:r>
              <a:rPr lang="en-US" sz="2200" b="1" dirty="0" smtClean="0">
                <a:latin typeface="Courier New" charset="0"/>
              </a:rPr>
              <a:t>(points);</a:t>
            </a:r>
          </a:p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b="1" dirty="0" err="1" smtClean="0">
                <a:latin typeface="Courier New" charset="0"/>
              </a:rPr>
              <a:t>GLuint</a:t>
            </a:r>
            <a:r>
              <a:rPr lang="en-US" sz="2200" b="1" dirty="0" smtClean="0">
                <a:latin typeface="Courier New" charset="0"/>
              </a:rPr>
              <a:t> </a:t>
            </a:r>
            <a:r>
              <a:rPr lang="en-US" sz="2200" b="1" dirty="0" err="1" smtClean="0">
                <a:latin typeface="Courier New" charset="0"/>
              </a:rPr>
              <a:t>vTexCoord</a:t>
            </a:r>
            <a:r>
              <a:rPr lang="en-US" sz="2200" b="1" dirty="0" smtClean="0">
                <a:latin typeface="Courier New" charset="0"/>
              </a:rPr>
              <a:t> = </a:t>
            </a:r>
            <a:endParaRPr lang="en-US" sz="2200" b="1" dirty="0" smtClean="0">
              <a:latin typeface="Courier New" charset="0"/>
            </a:endParaRPr>
          </a:p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b="1" dirty="0" smtClean="0">
                <a:latin typeface="Courier New" charset="0"/>
              </a:rPr>
              <a:t>	</a:t>
            </a:r>
            <a:r>
              <a:rPr lang="en-US" sz="2200" b="1" dirty="0" err="1" smtClean="0">
                <a:latin typeface="Courier New" charset="0"/>
              </a:rPr>
              <a:t>glGetAttribLocation</a:t>
            </a:r>
            <a:r>
              <a:rPr lang="en-US" sz="2200" b="1" dirty="0" smtClean="0">
                <a:latin typeface="Courier New" charset="0"/>
              </a:rPr>
              <a:t>( program, "</a:t>
            </a:r>
            <a:r>
              <a:rPr lang="en-US" sz="2200" b="1" dirty="0" err="1" smtClean="0">
                <a:latin typeface="Courier New" charset="0"/>
              </a:rPr>
              <a:t>vTexCoord</a:t>
            </a:r>
            <a:r>
              <a:rPr lang="en-US" sz="2200" b="1" dirty="0" smtClean="0">
                <a:latin typeface="Courier New" charset="0"/>
              </a:rPr>
              <a:t>" );</a:t>
            </a:r>
          </a:p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b="1" dirty="0" err="1" smtClean="0">
                <a:latin typeface="Courier New" charset="0"/>
              </a:rPr>
              <a:t>glEnableVertexAttribArray</a:t>
            </a:r>
            <a:r>
              <a:rPr lang="en-US" sz="2200" b="1" dirty="0" smtClean="0">
                <a:latin typeface="Courier New" charset="0"/>
              </a:rPr>
              <a:t>( </a:t>
            </a:r>
            <a:r>
              <a:rPr lang="en-US" sz="2200" b="1" dirty="0" err="1" smtClean="0">
                <a:latin typeface="Courier New" charset="0"/>
              </a:rPr>
              <a:t>vTexCoord</a:t>
            </a:r>
            <a:r>
              <a:rPr lang="en-US" sz="2200" b="1" dirty="0" smtClean="0">
                <a:latin typeface="Courier New" charset="0"/>
              </a:rPr>
              <a:t> );</a:t>
            </a:r>
          </a:p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b="1" dirty="0" err="1" smtClean="0">
                <a:latin typeface="Courier New" charset="0"/>
              </a:rPr>
              <a:t>glVertexAttribPointer</a:t>
            </a:r>
            <a:r>
              <a:rPr lang="en-US" sz="2200" b="1" dirty="0" smtClean="0">
                <a:latin typeface="Courier New" charset="0"/>
              </a:rPr>
              <a:t>( </a:t>
            </a:r>
            <a:r>
              <a:rPr lang="en-US" sz="2200" b="1" dirty="0" err="1" smtClean="0">
                <a:latin typeface="Courier New" charset="0"/>
              </a:rPr>
              <a:t>vTexCoord</a:t>
            </a:r>
            <a:r>
              <a:rPr lang="en-US" sz="2200" b="1" dirty="0" smtClean="0">
                <a:latin typeface="Courier New" charset="0"/>
              </a:rPr>
              <a:t>, 2,GL_FLOAT,</a:t>
            </a:r>
          </a:p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b="1" dirty="0" smtClean="0">
                <a:latin typeface="Courier New" charset="0"/>
              </a:rPr>
              <a:t>    GL_FALSE, 0, BUFFER_OFFSET(offset) );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Interpolation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>
              <a:buFontTx/>
              <a:buNone/>
            </a:pPr>
            <a:r>
              <a:rPr lang="en-US" sz="2800" smtClean="0"/>
              <a:t>OpenGL uses interpolation to find proper texels from specified texture coordinates</a:t>
            </a:r>
          </a:p>
          <a:p>
            <a:pPr marL="190500" indent="-190500">
              <a:buFontTx/>
              <a:buNone/>
            </a:pPr>
            <a:r>
              <a:rPr lang="en-US" sz="2800" smtClean="0"/>
              <a:t>Can be distortions</a:t>
            </a:r>
          </a:p>
        </p:txBody>
      </p:sp>
      <p:pic>
        <p:nvPicPr>
          <p:cNvPr id="91142" name="Picture 5" descr="AN07F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764063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Text Box 6"/>
          <p:cNvSpPr txBox="1">
            <a:spLocks noChangeArrowheads="1"/>
          </p:cNvSpPr>
          <p:nvPr/>
        </p:nvSpPr>
        <p:spPr bwMode="auto">
          <a:xfrm>
            <a:off x="737982" y="3200400"/>
            <a:ext cx="261481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good selection</a:t>
            </a: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of </a:t>
            </a:r>
            <a:r>
              <a:rPr lang="en-US" sz="2400" dirty="0" err="1">
                <a:solidFill>
                  <a:schemeClr val="bg1"/>
                </a:solidFill>
                <a:ea typeface="ＭＳ Ｐゴシック" charset="-128"/>
              </a:rPr>
              <a:t>tex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coordinates</a:t>
            </a:r>
          </a:p>
        </p:txBody>
      </p:sp>
      <p:sp>
        <p:nvSpPr>
          <p:cNvPr id="91144" name="Text Box 7"/>
          <p:cNvSpPr txBox="1">
            <a:spLocks noChangeArrowheads="1"/>
          </p:cNvSpPr>
          <p:nvPr/>
        </p:nvSpPr>
        <p:spPr bwMode="auto">
          <a:xfrm>
            <a:off x="3352800" y="3200400"/>
            <a:ext cx="261481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ea typeface="ＭＳ Ｐゴシック" charset="-128"/>
              </a:rPr>
              <a:t>poor selection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  <a:ea typeface="ＭＳ Ｐゴシック" charset="-128"/>
              </a:rPr>
              <a:t>of tex coordinates</a:t>
            </a:r>
          </a:p>
        </p:txBody>
      </p:sp>
      <p:sp>
        <p:nvSpPr>
          <p:cNvPr id="91145" name="Text Box 8"/>
          <p:cNvSpPr txBox="1">
            <a:spLocks noChangeArrowheads="1"/>
          </p:cNvSpPr>
          <p:nvPr/>
        </p:nvSpPr>
        <p:spPr bwMode="auto">
          <a:xfrm>
            <a:off x="6226175" y="2514600"/>
            <a:ext cx="2945037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ea typeface="ＭＳ Ｐゴシック" charset="-128"/>
              </a:rPr>
              <a:t>texture stretched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  <a:ea typeface="ＭＳ Ｐゴシック" charset="-128"/>
              </a:rPr>
              <a:t>over trapezoid 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  <a:ea typeface="ＭＳ Ｐゴシック" charset="-128"/>
              </a:rPr>
              <a:t>showing effects of 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  <a:ea typeface="ＭＳ Ｐゴシック" charset="-128"/>
              </a:rPr>
              <a:t>bilinear interpolation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Texture Parameters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 fontScale="92500"/>
          </a:bodyPr>
          <a:lstStyle/>
          <a:p>
            <a:pPr marL="190500" indent="-190500"/>
            <a:r>
              <a:rPr lang="en-US" dirty="0" smtClean="0"/>
              <a:t>OpenGL has a variety of parameters that determine how texture is applied</a:t>
            </a:r>
          </a:p>
          <a:p>
            <a:pPr marL="571500" lvl="1" indent="-190500"/>
            <a:r>
              <a:rPr lang="en-US" dirty="0" smtClean="0"/>
              <a:t>Wrapping parameters determine what happens if s and t are outside the (0,1) range</a:t>
            </a:r>
          </a:p>
          <a:p>
            <a:pPr marL="571500" lvl="1" indent="-190500"/>
            <a:r>
              <a:rPr lang="en-US" dirty="0" smtClean="0"/>
              <a:t>Filter modes allow us to use area averaging instead of point samples</a:t>
            </a:r>
          </a:p>
          <a:p>
            <a:pPr marL="571500" lvl="1" indent="-190500"/>
            <a:r>
              <a:rPr lang="en-US" dirty="0" err="1" smtClean="0"/>
              <a:t>Mipmapping</a:t>
            </a:r>
            <a:r>
              <a:rPr lang="en-US" dirty="0" smtClean="0"/>
              <a:t> allows us to use textures at multiple resolutions</a:t>
            </a:r>
          </a:p>
          <a:p>
            <a:pPr marL="571500" lvl="1" indent="-190500"/>
            <a:r>
              <a:rPr lang="en-US" dirty="0" smtClean="0"/>
              <a:t>Environment parameters determine how texture mapping interacts with shading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Wrapping Mode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900" smtClean="0"/>
              <a:t>Clamping: if </a:t>
            </a:r>
            <a:r>
              <a:rPr lang="en-US" sz="2900" smtClean="0">
                <a:latin typeface="Times New Roman" charset="0"/>
              </a:rPr>
              <a:t>s,t &gt; 1</a:t>
            </a:r>
            <a:r>
              <a:rPr lang="en-US" sz="2900" smtClean="0"/>
              <a:t> use 1, if </a:t>
            </a:r>
            <a:r>
              <a:rPr lang="en-US" sz="2900" smtClean="0">
                <a:latin typeface="Times New Roman" charset="0"/>
              </a:rPr>
              <a:t>s,t &lt;0</a:t>
            </a:r>
            <a:r>
              <a:rPr lang="en-US" sz="2900" smtClean="0"/>
              <a:t> use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900" smtClean="0"/>
              <a:t>Wrapping: use </a:t>
            </a:r>
            <a:r>
              <a:rPr lang="en-US" sz="2900" smtClean="0">
                <a:latin typeface="Times New Roman" charset="0"/>
              </a:rPr>
              <a:t>s,t</a:t>
            </a:r>
            <a:r>
              <a:rPr lang="en-US" sz="2900" smtClean="0"/>
              <a:t> modulo 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b="1" smtClean="0">
                <a:latin typeface="Courier New" charset="0"/>
              </a:rPr>
              <a:t>glTexParameteri( GL_TEXTURE_2D, </a:t>
            </a:r>
            <a:br>
              <a:rPr lang="en-US" sz="2200" b="1" smtClean="0">
                <a:latin typeface="Courier New" charset="0"/>
              </a:rPr>
            </a:br>
            <a:r>
              <a:rPr lang="en-US" sz="2200" b="1" smtClean="0">
                <a:latin typeface="Courier New" charset="0"/>
              </a:rPr>
              <a:t>   GL_TEXTURE_WRAP_S, GL_CLAMP )</a:t>
            </a:r>
            <a:endParaRPr lang="en-US" sz="2200" b="1" i="1" smtClean="0">
              <a:latin typeface="Courier New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200" b="1" smtClean="0">
                <a:latin typeface="Courier New" charset="0"/>
              </a:rPr>
              <a:t>glTexParameteri( GL_TEXTURE_2D, </a:t>
            </a:r>
            <a:br>
              <a:rPr lang="en-US" sz="2200" b="1" smtClean="0">
                <a:latin typeface="Courier New" charset="0"/>
              </a:rPr>
            </a:br>
            <a:r>
              <a:rPr lang="en-US" sz="2200" b="1" smtClean="0">
                <a:latin typeface="Courier New" charset="0"/>
              </a:rPr>
              <a:t>   GL_TEXTURE_WRAP_T, GL_REPEAT )</a:t>
            </a:r>
            <a:endParaRPr lang="en-US" sz="2200" b="1" i="1" smtClean="0">
              <a:latin typeface="Courier New" charset="0"/>
            </a:endParaRP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grpSp>
        <p:nvGrpSpPr>
          <p:cNvPr id="93190" name="Group 4"/>
          <p:cNvGrpSpPr>
            <a:grpSpLocks/>
          </p:cNvGrpSpPr>
          <p:nvPr/>
        </p:nvGrpSpPr>
        <p:grpSpPr bwMode="auto">
          <a:xfrm>
            <a:off x="1616075" y="4313238"/>
            <a:ext cx="5126038" cy="1995487"/>
            <a:chOff x="1018" y="2717"/>
            <a:chExt cx="3229" cy="1257"/>
          </a:xfrm>
        </p:grpSpPr>
        <p:grpSp>
          <p:nvGrpSpPr>
            <p:cNvPr id="93191" name="Group 5"/>
            <p:cNvGrpSpPr>
              <a:grpSpLocks/>
            </p:cNvGrpSpPr>
            <p:nvPr/>
          </p:nvGrpSpPr>
          <p:grpSpPr bwMode="auto">
            <a:xfrm>
              <a:off x="1018" y="2717"/>
              <a:ext cx="864" cy="1207"/>
              <a:chOff x="771" y="2611"/>
              <a:chExt cx="864" cy="1207"/>
            </a:xfrm>
          </p:grpSpPr>
          <p:sp>
            <p:nvSpPr>
              <p:cNvPr id="93192" name="Rectangle 6"/>
              <p:cNvSpPr>
                <a:spLocks noChangeArrowheads="1"/>
              </p:cNvSpPr>
              <p:nvPr/>
            </p:nvSpPr>
            <p:spPr bwMode="auto">
              <a:xfrm>
                <a:off x="872" y="3566"/>
                <a:ext cx="56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bg1"/>
                    </a:solidFill>
                    <a:latin typeface="Times New Roman" charset="0"/>
                    <a:ea typeface="ＭＳ Ｐゴシック" charset="-128"/>
                  </a:rPr>
                  <a:t>texture</a:t>
                </a:r>
              </a:p>
            </p:txBody>
          </p:sp>
          <p:sp>
            <p:nvSpPr>
              <p:cNvPr id="93193" name="Line 7"/>
              <p:cNvSpPr>
                <a:spLocks noChangeShapeType="1"/>
              </p:cNvSpPr>
              <p:nvPr/>
            </p:nvSpPr>
            <p:spPr bwMode="auto">
              <a:xfrm>
                <a:off x="925" y="3379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4" name="Line 8"/>
              <p:cNvSpPr>
                <a:spLocks noChangeShapeType="1"/>
              </p:cNvSpPr>
              <p:nvPr/>
            </p:nvSpPr>
            <p:spPr bwMode="auto">
              <a:xfrm flipV="1">
                <a:off x="851" y="2899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5" name="Rectangle 9"/>
              <p:cNvSpPr>
                <a:spLocks noChangeArrowheads="1"/>
              </p:cNvSpPr>
              <p:nvPr/>
            </p:nvSpPr>
            <p:spPr bwMode="auto">
              <a:xfrm>
                <a:off x="1443" y="3254"/>
                <a:ext cx="18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bg1"/>
                    </a:solidFill>
                    <a:latin typeface="Times New Roman" charset="0"/>
                    <a:ea typeface="ＭＳ Ｐゴシック" charset="-128"/>
                  </a:rPr>
                  <a:t>s</a:t>
                </a:r>
              </a:p>
            </p:txBody>
          </p:sp>
          <p:sp>
            <p:nvSpPr>
              <p:cNvPr id="93196" name="Rectangle 10"/>
              <p:cNvSpPr>
                <a:spLocks noChangeArrowheads="1"/>
              </p:cNvSpPr>
              <p:nvPr/>
            </p:nvSpPr>
            <p:spPr bwMode="auto">
              <a:xfrm>
                <a:off x="771" y="2630"/>
                <a:ext cx="16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bg1"/>
                    </a:solidFill>
                    <a:latin typeface="Times New Roman" charset="0"/>
                    <a:ea typeface="ＭＳ Ｐゴシック" charset="-128"/>
                  </a:rPr>
                  <a:t>t</a:t>
                </a:r>
              </a:p>
            </p:txBody>
          </p:sp>
          <p:pic>
            <p:nvPicPr>
              <p:cNvPr id="93197" name="Picture 11" descr="C:\SIGGRAPH\tex1x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1428" t="21428" r="21429" b="21429"/>
              <a:stretch>
                <a:fillRect/>
              </a:stretch>
            </p:blipFill>
            <p:spPr bwMode="auto">
              <a:xfrm>
                <a:off x="915" y="2611"/>
                <a:ext cx="7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3198" name="Group 12"/>
            <p:cNvGrpSpPr>
              <a:grpSpLocks/>
            </p:cNvGrpSpPr>
            <p:nvPr/>
          </p:nvGrpSpPr>
          <p:grpSpPr bwMode="auto">
            <a:xfrm>
              <a:off x="3276" y="2717"/>
              <a:ext cx="971" cy="1257"/>
              <a:chOff x="3747" y="2659"/>
              <a:chExt cx="971" cy="1257"/>
            </a:xfrm>
          </p:grpSpPr>
          <p:sp>
            <p:nvSpPr>
              <p:cNvPr id="93199" name="Rectangle 13"/>
              <p:cNvSpPr>
                <a:spLocks noChangeArrowheads="1"/>
              </p:cNvSpPr>
              <p:nvPr/>
            </p:nvSpPr>
            <p:spPr bwMode="auto">
              <a:xfrm>
                <a:off x="3747" y="3470"/>
                <a:ext cx="971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  <a:latin typeface="Times New Roman" charset="0"/>
                    <a:ea typeface="ＭＳ Ｐゴシック" charset="-128"/>
                  </a:rPr>
                  <a:t>GL_CLAMP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  <a:latin typeface="Times New Roman" charset="0"/>
                    <a:ea typeface="ＭＳ Ｐゴシック" charset="-128"/>
                  </a:rPr>
                  <a:t>wrapping</a:t>
                </a:r>
              </a:p>
            </p:txBody>
          </p:sp>
          <p:pic>
            <p:nvPicPr>
              <p:cNvPr id="93200" name="Picture 14" descr="C:\SIGGRAPH\tex2x2c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3599" t="23599" r="23601" b="23601"/>
              <a:stretch>
                <a:fillRect/>
              </a:stretch>
            </p:blipFill>
            <p:spPr bwMode="auto">
              <a:xfrm>
                <a:off x="3843" y="2659"/>
                <a:ext cx="7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3201" name="Group 15"/>
            <p:cNvGrpSpPr>
              <a:grpSpLocks/>
            </p:cNvGrpSpPr>
            <p:nvPr/>
          </p:nvGrpSpPr>
          <p:grpSpPr bwMode="auto">
            <a:xfrm>
              <a:off x="2077" y="2717"/>
              <a:ext cx="1008" cy="1257"/>
              <a:chOff x="2154" y="2659"/>
              <a:chExt cx="1008" cy="1257"/>
            </a:xfrm>
          </p:grpSpPr>
          <p:sp>
            <p:nvSpPr>
              <p:cNvPr id="93202" name="Rectangle 16"/>
              <p:cNvSpPr>
                <a:spLocks noChangeArrowheads="1"/>
              </p:cNvSpPr>
              <p:nvPr/>
            </p:nvSpPr>
            <p:spPr bwMode="auto">
              <a:xfrm>
                <a:off x="2154" y="3470"/>
                <a:ext cx="1008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  <a:latin typeface="Times New Roman" charset="0"/>
                    <a:ea typeface="ＭＳ Ｐゴシック" charset="-128"/>
                  </a:rPr>
                  <a:t>GL_REPEAT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  <a:latin typeface="Times New Roman" charset="0"/>
                    <a:ea typeface="ＭＳ Ｐゴシック" charset="-128"/>
                  </a:rPr>
                  <a:t>wrapping</a:t>
                </a:r>
              </a:p>
            </p:txBody>
          </p:sp>
          <p:pic>
            <p:nvPicPr>
              <p:cNvPr id="93203" name="Picture 17" descr="C:\SIGGRAPH\tex2x2r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4001" t="24001" r="23199" b="23199"/>
              <a:stretch>
                <a:fillRect/>
              </a:stretch>
            </p:blipFill>
            <p:spPr bwMode="auto">
              <a:xfrm>
                <a:off x="2307" y="2659"/>
                <a:ext cx="7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Magnification and Minification</a:t>
            </a:r>
          </a:p>
        </p:txBody>
      </p:sp>
      <p:sp>
        <p:nvSpPr>
          <p:cNvPr id="67" name="Content Placeholder 66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2133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a typeface="ＭＳ Ｐゴシック" charset="-128"/>
              </a:rPr>
              <a:t>More than one </a:t>
            </a:r>
            <a:r>
              <a:rPr lang="en-US" dirty="0" err="1" smtClean="0">
                <a:ea typeface="ＭＳ Ｐゴシック" charset="-128"/>
              </a:rPr>
              <a:t>texel</a:t>
            </a:r>
            <a:r>
              <a:rPr lang="en-US" dirty="0" smtClean="0">
                <a:ea typeface="ＭＳ Ｐゴシック" charset="-128"/>
              </a:rPr>
              <a:t> can cover a pixel (</a:t>
            </a:r>
            <a:r>
              <a:rPr lang="en-US" i="1" dirty="0" err="1" smtClean="0">
                <a:ea typeface="ＭＳ Ｐゴシック" charset="-128"/>
              </a:rPr>
              <a:t>minification</a:t>
            </a:r>
            <a:r>
              <a:rPr lang="en-US" dirty="0" smtClean="0">
                <a:ea typeface="ＭＳ Ｐゴシック" charset="-128"/>
              </a:rPr>
              <a:t>) </a:t>
            </a:r>
            <a:r>
              <a:rPr lang="en-US" dirty="0" smtClean="0">
                <a:ea typeface="ＭＳ Ｐゴシック" charset="-128"/>
              </a:rPr>
              <a:t>or more </a:t>
            </a:r>
            <a:r>
              <a:rPr lang="en-US" dirty="0" smtClean="0">
                <a:ea typeface="ＭＳ Ｐゴシック" charset="-128"/>
              </a:rPr>
              <a:t>than one pixel can cover a </a:t>
            </a:r>
            <a:r>
              <a:rPr lang="en-US" dirty="0" err="1" smtClean="0">
                <a:ea typeface="ＭＳ Ｐゴシック" charset="-128"/>
              </a:rPr>
              <a:t>texel</a:t>
            </a:r>
            <a:r>
              <a:rPr lang="en-US" dirty="0" smtClean="0">
                <a:ea typeface="ＭＳ Ｐゴシック" charset="-128"/>
              </a:rPr>
              <a:t> (</a:t>
            </a:r>
            <a:r>
              <a:rPr lang="en-US" i="1" dirty="0" smtClean="0">
                <a:ea typeface="ＭＳ Ｐゴシック" charset="-128"/>
              </a:rPr>
              <a:t>magnification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Can use point sampling (nearest </a:t>
            </a:r>
            <a:r>
              <a:rPr lang="en-US" dirty="0" err="1" smtClean="0">
                <a:ea typeface="ＭＳ Ｐゴシック" charset="-128"/>
              </a:rPr>
              <a:t>texel</a:t>
            </a:r>
            <a:r>
              <a:rPr lang="en-US" dirty="0" smtClean="0">
                <a:ea typeface="ＭＳ Ｐゴシック" charset="-128"/>
              </a:rPr>
              <a:t>) or linear </a:t>
            </a:r>
            <a:r>
              <a:rPr lang="en-US" dirty="0" smtClean="0">
                <a:ea typeface="ＭＳ Ｐゴシック" charset="-128"/>
              </a:rPr>
              <a:t>filtering ( </a:t>
            </a:r>
            <a:r>
              <a:rPr lang="en-US" dirty="0" smtClean="0">
                <a:ea typeface="ＭＳ Ｐゴシック" charset="-128"/>
              </a:rPr>
              <a:t>2 x 2 filter) to obtain texture values</a:t>
            </a:r>
          </a:p>
          <a:p>
            <a:endParaRPr lang="en-US" dirty="0"/>
          </a:p>
        </p:txBody>
      </p:sp>
      <p:grpSp>
        <p:nvGrpSpPr>
          <p:cNvPr id="95237" name="Group 3"/>
          <p:cNvGrpSpPr>
            <a:grpSpLocks/>
          </p:cNvGrpSpPr>
          <p:nvPr/>
        </p:nvGrpSpPr>
        <p:grpSpPr bwMode="auto">
          <a:xfrm>
            <a:off x="1169987" y="3730625"/>
            <a:ext cx="7669213" cy="2746375"/>
            <a:chOff x="468" y="2208"/>
            <a:chExt cx="4831" cy="1730"/>
          </a:xfrm>
        </p:grpSpPr>
        <p:sp>
          <p:nvSpPr>
            <p:cNvPr id="95238" name="Rectangle 4"/>
            <p:cNvSpPr>
              <a:spLocks noChangeArrowheads="1"/>
            </p:cNvSpPr>
            <p:nvPr/>
          </p:nvSpPr>
          <p:spPr bwMode="auto">
            <a:xfrm>
              <a:off x="63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95239" name="Group 5"/>
            <p:cNvGrpSpPr>
              <a:grpSpLocks/>
            </p:cNvGrpSpPr>
            <p:nvPr/>
          </p:nvGrpSpPr>
          <p:grpSpPr bwMode="auto">
            <a:xfrm>
              <a:off x="1438" y="2208"/>
              <a:ext cx="1152" cy="1152"/>
              <a:chOff x="1438" y="2208"/>
              <a:chExt cx="1152" cy="1152"/>
            </a:xfrm>
          </p:grpSpPr>
          <p:sp>
            <p:nvSpPr>
              <p:cNvPr id="95240" name="Rectangle 6"/>
              <p:cNvSpPr>
                <a:spLocks noChangeArrowheads="1"/>
              </p:cNvSpPr>
              <p:nvPr/>
            </p:nvSpPr>
            <p:spPr bwMode="auto">
              <a:xfrm>
                <a:off x="1442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95241" name="Line 7"/>
              <p:cNvSpPr>
                <a:spLocks noChangeShapeType="1"/>
              </p:cNvSpPr>
              <p:nvPr/>
            </p:nvSpPr>
            <p:spPr bwMode="auto">
              <a:xfrm>
                <a:off x="1438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42" name="Line 8"/>
              <p:cNvSpPr>
                <a:spLocks noChangeShapeType="1"/>
              </p:cNvSpPr>
              <p:nvPr/>
            </p:nvSpPr>
            <p:spPr bwMode="auto">
              <a:xfrm>
                <a:off x="18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43" name="Line 9"/>
              <p:cNvSpPr>
                <a:spLocks noChangeShapeType="1"/>
              </p:cNvSpPr>
              <p:nvPr/>
            </p:nvSpPr>
            <p:spPr bwMode="auto">
              <a:xfrm>
                <a:off x="15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44" name="Line 10"/>
              <p:cNvSpPr>
                <a:spLocks noChangeShapeType="1"/>
              </p:cNvSpPr>
              <p:nvPr/>
            </p:nvSpPr>
            <p:spPr bwMode="auto">
              <a:xfrm>
                <a:off x="17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45" name="Line 11"/>
              <p:cNvSpPr>
                <a:spLocks noChangeShapeType="1"/>
              </p:cNvSpPr>
              <p:nvPr/>
            </p:nvSpPr>
            <p:spPr bwMode="auto">
              <a:xfrm>
                <a:off x="201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46" name="Line 12"/>
              <p:cNvSpPr>
                <a:spLocks noChangeShapeType="1"/>
              </p:cNvSpPr>
              <p:nvPr/>
            </p:nvSpPr>
            <p:spPr bwMode="auto">
              <a:xfrm>
                <a:off x="215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47" name="Line 13"/>
              <p:cNvSpPr>
                <a:spLocks noChangeShapeType="1"/>
              </p:cNvSpPr>
              <p:nvPr/>
            </p:nvSpPr>
            <p:spPr bwMode="auto">
              <a:xfrm>
                <a:off x="1438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48" name="Line 14"/>
              <p:cNvSpPr>
                <a:spLocks noChangeShapeType="1"/>
              </p:cNvSpPr>
              <p:nvPr/>
            </p:nvSpPr>
            <p:spPr bwMode="auto">
              <a:xfrm>
                <a:off x="1438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49" name="Line 15"/>
              <p:cNvSpPr>
                <a:spLocks noChangeShapeType="1"/>
              </p:cNvSpPr>
              <p:nvPr/>
            </p:nvSpPr>
            <p:spPr bwMode="auto">
              <a:xfrm>
                <a:off x="1438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50" name="Line 16"/>
              <p:cNvSpPr>
                <a:spLocks noChangeShapeType="1"/>
              </p:cNvSpPr>
              <p:nvPr/>
            </p:nvSpPr>
            <p:spPr bwMode="auto">
              <a:xfrm>
                <a:off x="1438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51" name="Line 17"/>
              <p:cNvSpPr>
                <a:spLocks noChangeShapeType="1"/>
              </p:cNvSpPr>
              <p:nvPr/>
            </p:nvSpPr>
            <p:spPr bwMode="auto">
              <a:xfrm>
                <a:off x="230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52" name="Line 18"/>
              <p:cNvSpPr>
                <a:spLocks noChangeShapeType="1"/>
              </p:cNvSpPr>
              <p:nvPr/>
            </p:nvSpPr>
            <p:spPr bwMode="auto">
              <a:xfrm>
                <a:off x="244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53" name="Line 19"/>
              <p:cNvSpPr>
                <a:spLocks noChangeShapeType="1"/>
              </p:cNvSpPr>
              <p:nvPr/>
            </p:nvSpPr>
            <p:spPr bwMode="auto">
              <a:xfrm>
                <a:off x="1438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54" name="Line 20"/>
              <p:cNvSpPr>
                <a:spLocks noChangeShapeType="1"/>
              </p:cNvSpPr>
              <p:nvPr/>
            </p:nvSpPr>
            <p:spPr bwMode="auto">
              <a:xfrm>
                <a:off x="1438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255" name="Group 21"/>
            <p:cNvGrpSpPr>
              <a:grpSpLocks/>
            </p:cNvGrpSpPr>
            <p:nvPr/>
          </p:nvGrpSpPr>
          <p:grpSpPr bwMode="auto">
            <a:xfrm>
              <a:off x="631" y="2784"/>
              <a:ext cx="288" cy="288"/>
              <a:chOff x="631" y="2784"/>
              <a:chExt cx="288" cy="288"/>
            </a:xfrm>
          </p:grpSpPr>
          <p:sp>
            <p:nvSpPr>
              <p:cNvPr id="95256" name="Line 22"/>
              <p:cNvSpPr>
                <a:spLocks noChangeShapeType="1"/>
              </p:cNvSpPr>
              <p:nvPr/>
            </p:nvSpPr>
            <p:spPr bwMode="auto">
              <a:xfrm>
                <a:off x="775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57" name="Line 23"/>
              <p:cNvSpPr>
                <a:spLocks noChangeShapeType="1"/>
              </p:cNvSpPr>
              <p:nvPr/>
            </p:nvSpPr>
            <p:spPr bwMode="auto">
              <a:xfrm>
                <a:off x="631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58" name="Line 24"/>
              <p:cNvSpPr>
                <a:spLocks noChangeShapeType="1"/>
              </p:cNvSpPr>
              <p:nvPr/>
            </p:nvSpPr>
            <p:spPr bwMode="auto">
              <a:xfrm>
                <a:off x="919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59" name="Line 25"/>
              <p:cNvSpPr>
                <a:spLocks noChangeShapeType="1"/>
              </p:cNvSpPr>
              <p:nvPr/>
            </p:nvSpPr>
            <p:spPr bwMode="auto">
              <a:xfrm flipH="1">
                <a:off x="631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60" name="Line 26"/>
              <p:cNvSpPr>
                <a:spLocks noChangeShapeType="1"/>
              </p:cNvSpPr>
              <p:nvPr/>
            </p:nvSpPr>
            <p:spPr bwMode="auto">
              <a:xfrm flipH="1">
                <a:off x="631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61" name="Line 27"/>
              <p:cNvSpPr>
                <a:spLocks noChangeShapeType="1"/>
              </p:cNvSpPr>
              <p:nvPr/>
            </p:nvSpPr>
            <p:spPr bwMode="auto">
              <a:xfrm flipH="1">
                <a:off x="631" y="307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262" name="Group 28"/>
            <p:cNvGrpSpPr>
              <a:grpSpLocks/>
            </p:cNvGrpSpPr>
            <p:nvPr/>
          </p:nvGrpSpPr>
          <p:grpSpPr bwMode="auto">
            <a:xfrm>
              <a:off x="3262" y="2208"/>
              <a:ext cx="1152" cy="1152"/>
              <a:chOff x="3262" y="2208"/>
              <a:chExt cx="1152" cy="1152"/>
            </a:xfrm>
          </p:grpSpPr>
          <p:sp>
            <p:nvSpPr>
              <p:cNvPr id="95263" name="Rectangle 29"/>
              <p:cNvSpPr>
                <a:spLocks noChangeArrowheads="1"/>
              </p:cNvSpPr>
              <p:nvPr/>
            </p:nvSpPr>
            <p:spPr bwMode="auto">
              <a:xfrm>
                <a:off x="3266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95264" name="Line 30"/>
              <p:cNvSpPr>
                <a:spLocks noChangeShapeType="1"/>
              </p:cNvSpPr>
              <p:nvPr/>
            </p:nvSpPr>
            <p:spPr bwMode="auto">
              <a:xfrm>
                <a:off x="3262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65" name="Line 31"/>
              <p:cNvSpPr>
                <a:spLocks noChangeShapeType="1"/>
              </p:cNvSpPr>
              <p:nvPr/>
            </p:nvSpPr>
            <p:spPr bwMode="auto">
              <a:xfrm>
                <a:off x="369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66" name="Line 32"/>
              <p:cNvSpPr>
                <a:spLocks noChangeShapeType="1"/>
              </p:cNvSpPr>
              <p:nvPr/>
            </p:nvSpPr>
            <p:spPr bwMode="auto">
              <a:xfrm>
                <a:off x="340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67" name="Line 33"/>
              <p:cNvSpPr>
                <a:spLocks noChangeShapeType="1"/>
              </p:cNvSpPr>
              <p:nvPr/>
            </p:nvSpPr>
            <p:spPr bwMode="auto">
              <a:xfrm>
                <a:off x="355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>
                <a:off x="383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>
                <a:off x="39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70" name="Line 36"/>
              <p:cNvSpPr>
                <a:spLocks noChangeShapeType="1"/>
              </p:cNvSpPr>
              <p:nvPr/>
            </p:nvSpPr>
            <p:spPr bwMode="auto">
              <a:xfrm>
                <a:off x="3262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>
                <a:off x="3262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72" name="Line 38"/>
              <p:cNvSpPr>
                <a:spLocks noChangeShapeType="1"/>
              </p:cNvSpPr>
              <p:nvPr/>
            </p:nvSpPr>
            <p:spPr bwMode="auto">
              <a:xfrm>
                <a:off x="3262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>
                <a:off x="3262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74" name="Line 40"/>
              <p:cNvSpPr>
                <a:spLocks noChangeShapeType="1"/>
              </p:cNvSpPr>
              <p:nvPr/>
            </p:nvSpPr>
            <p:spPr bwMode="auto">
              <a:xfrm>
                <a:off x="41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>
                <a:off x="42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76" name="Line 42"/>
              <p:cNvSpPr>
                <a:spLocks noChangeShapeType="1"/>
              </p:cNvSpPr>
              <p:nvPr/>
            </p:nvSpPr>
            <p:spPr bwMode="auto">
              <a:xfrm>
                <a:off x="3262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>
                <a:off x="3262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278" name="Group 44"/>
            <p:cNvGrpSpPr>
              <a:grpSpLocks/>
            </p:cNvGrpSpPr>
            <p:nvPr/>
          </p:nvGrpSpPr>
          <p:grpSpPr bwMode="auto">
            <a:xfrm>
              <a:off x="4824" y="2640"/>
              <a:ext cx="288" cy="288"/>
              <a:chOff x="4824" y="2640"/>
              <a:chExt cx="288" cy="288"/>
            </a:xfrm>
          </p:grpSpPr>
          <p:sp>
            <p:nvSpPr>
              <p:cNvPr id="95279" name="Line 45"/>
              <p:cNvSpPr>
                <a:spLocks noChangeShapeType="1"/>
              </p:cNvSpPr>
              <p:nvPr/>
            </p:nvSpPr>
            <p:spPr bwMode="auto">
              <a:xfrm>
                <a:off x="4968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80" name="Line 46"/>
              <p:cNvSpPr>
                <a:spLocks noChangeShapeType="1"/>
              </p:cNvSpPr>
              <p:nvPr/>
            </p:nvSpPr>
            <p:spPr bwMode="auto">
              <a:xfrm>
                <a:off x="4824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81" name="Line 47"/>
              <p:cNvSpPr>
                <a:spLocks noChangeShapeType="1"/>
              </p:cNvSpPr>
              <p:nvPr/>
            </p:nvSpPr>
            <p:spPr bwMode="auto">
              <a:xfrm>
                <a:off x="5112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82" name="Line 48"/>
              <p:cNvSpPr>
                <a:spLocks noChangeShapeType="1"/>
              </p:cNvSpPr>
              <p:nvPr/>
            </p:nvSpPr>
            <p:spPr bwMode="auto">
              <a:xfrm flipH="1">
                <a:off x="4824" y="264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83" name="Line 49"/>
              <p:cNvSpPr>
                <a:spLocks noChangeShapeType="1"/>
              </p:cNvSpPr>
              <p:nvPr/>
            </p:nvSpPr>
            <p:spPr bwMode="auto">
              <a:xfrm flipH="1">
                <a:off x="4824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284" name="Line 50"/>
              <p:cNvSpPr>
                <a:spLocks noChangeShapeType="1"/>
              </p:cNvSpPr>
              <p:nvPr/>
            </p:nvSpPr>
            <p:spPr bwMode="auto">
              <a:xfrm flipH="1">
                <a:off x="4824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5285" name="Rectangle 51"/>
            <p:cNvSpPr>
              <a:spLocks noChangeArrowheads="1"/>
            </p:cNvSpPr>
            <p:nvPr/>
          </p:nvSpPr>
          <p:spPr bwMode="auto">
            <a:xfrm>
              <a:off x="468" y="3456"/>
              <a:ext cx="6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Texture</a:t>
              </a:r>
            </a:p>
          </p:txBody>
        </p:sp>
        <p:sp>
          <p:nvSpPr>
            <p:cNvPr id="95286" name="Rectangle 52"/>
            <p:cNvSpPr>
              <a:spLocks noChangeArrowheads="1"/>
            </p:cNvSpPr>
            <p:nvPr/>
          </p:nvSpPr>
          <p:spPr bwMode="auto">
            <a:xfrm>
              <a:off x="1690" y="3456"/>
              <a:ext cx="6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Polygon</a:t>
              </a:r>
            </a:p>
          </p:txBody>
        </p:sp>
        <p:sp>
          <p:nvSpPr>
            <p:cNvPr id="95287" name="Rectangle 53"/>
            <p:cNvSpPr>
              <a:spLocks noChangeArrowheads="1"/>
            </p:cNvSpPr>
            <p:nvPr/>
          </p:nvSpPr>
          <p:spPr bwMode="auto">
            <a:xfrm>
              <a:off x="883" y="3686"/>
              <a:ext cx="10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Magnification</a:t>
              </a:r>
            </a:p>
          </p:txBody>
        </p:sp>
        <p:sp>
          <p:nvSpPr>
            <p:cNvPr id="95288" name="Rectangle 54"/>
            <p:cNvSpPr>
              <a:spLocks noChangeArrowheads="1"/>
            </p:cNvSpPr>
            <p:nvPr/>
          </p:nvSpPr>
          <p:spPr bwMode="auto">
            <a:xfrm>
              <a:off x="4028" y="3686"/>
              <a:ext cx="9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Minification</a:t>
              </a:r>
            </a:p>
          </p:txBody>
        </p:sp>
        <p:sp>
          <p:nvSpPr>
            <p:cNvPr id="95289" name="Rectangle 55"/>
            <p:cNvSpPr>
              <a:spLocks noChangeArrowheads="1"/>
            </p:cNvSpPr>
            <p:nvPr/>
          </p:nvSpPr>
          <p:spPr bwMode="auto">
            <a:xfrm>
              <a:off x="3406" y="23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chemeClr val="bg1"/>
                </a:solidFill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95290" name="Rectangle 56"/>
            <p:cNvSpPr>
              <a:spLocks noChangeArrowheads="1"/>
            </p:cNvSpPr>
            <p:nvPr/>
          </p:nvSpPr>
          <p:spPr bwMode="auto">
            <a:xfrm>
              <a:off x="4644" y="3456"/>
              <a:ext cx="6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Polygon</a:t>
              </a:r>
            </a:p>
          </p:txBody>
        </p:sp>
        <p:sp>
          <p:nvSpPr>
            <p:cNvPr id="95291" name="Rectangle 57"/>
            <p:cNvSpPr>
              <a:spLocks noChangeArrowheads="1"/>
            </p:cNvSpPr>
            <p:nvPr/>
          </p:nvSpPr>
          <p:spPr bwMode="auto">
            <a:xfrm>
              <a:off x="3531" y="3456"/>
              <a:ext cx="6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Texture</a:t>
              </a:r>
            </a:p>
          </p:txBody>
        </p:sp>
        <p:sp>
          <p:nvSpPr>
            <p:cNvPr id="95292" name="Line 58"/>
            <p:cNvSpPr>
              <a:spLocks noChangeShapeType="1"/>
            </p:cNvSpPr>
            <p:nvPr/>
          </p:nvSpPr>
          <p:spPr bwMode="auto">
            <a:xfrm flipV="1">
              <a:off x="622" y="2208"/>
              <a:ext cx="816" cy="57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293" name="Line 59"/>
            <p:cNvSpPr>
              <a:spLocks noChangeShapeType="1"/>
            </p:cNvSpPr>
            <p:nvPr/>
          </p:nvSpPr>
          <p:spPr bwMode="auto">
            <a:xfrm flipV="1">
              <a:off x="766" y="2208"/>
              <a:ext cx="1248" cy="57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294" name="Line 60"/>
            <p:cNvSpPr>
              <a:spLocks noChangeShapeType="1"/>
            </p:cNvSpPr>
            <p:nvPr/>
          </p:nvSpPr>
          <p:spPr bwMode="auto">
            <a:xfrm flipV="1">
              <a:off x="622" y="2786"/>
              <a:ext cx="816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295" name="Line 61"/>
            <p:cNvSpPr>
              <a:spLocks noChangeShapeType="1"/>
            </p:cNvSpPr>
            <p:nvPr/>
          </p:nvSpPr>
          <p:spPr bwMode="auto">
            <a:xfrm flipV="1">
              <a:off x="814" y="2784"/>
              <a:ext cx="120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296" name="Line 62"/>
            <p:cNvSpPr>
              <a:spLocks noChangeShapeType="1"/>
            </p:cNvSpPr>
            <p:nvPr/>
          </p:nvSpPr>
          <p:spPr bwMode="auto">
            <a:xfrm>
              <a:off x="3694" y="2352"/>
              <a:ext cx="1296" cy="2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297" name="Line 63"/>
            <p:cNvSpPr>
              <a:spLocks noChangeShapeType="1"/>
            </p:cNvSpPr>
            <p:nvPr/>
          </p:nvSpPr>
          <p:spPr bwMode="auto">
            <a:xfrm>
              <a:off x="3694" y="2640"/>
              <a:ext cx="1296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298" name="Line 64"/>
            <p:cNvSpPr>
              <a:spLocks noChangeShapeType="1"/>
            </p:cNvSpPr>
            <p:nvPr/>
          </p:nvSpPr>
          <p:spPr bwMode="auto">
            <a:xfrm>
              <a:off x="3406" y="2352"/>
              <a:ext cx="1440" cy="2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299" name="Line 65"/>
            <p:cNvSpPr>
              <a:spLocks noChangeShapeType="1"/>
            </p:cNvSpPr>
            <p:nvPr/>
          </p:nvSpPr>
          <p:spPr bwMode="auto">
            <a:xfrm>
              <a:off x="3406" y="2640"/>
              <a:ext cx="1392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Filter Modes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848600" cy="4525963"/>
          </a:xfrm>
        </p:spPr>
        <p:txBody>
          <a:bodyPr lIns="92075" tIns="46038" rIns="92075" bIns="46038"/>
          <a:lstStyle/>
          <a:p>
            <a:pPr marL="190500" indent="-190500">
              <a:buFontTx/>
              <a:buNone/>
            </a:pPr>
            <a:r>
              <a:rPr lang="en-US" sz="2800" dirty="0" smtClean="0"/>
              <a:t>Modes determined by</a:t>
            </a:r>
          </a:p>
          <a:p>
            <a:pPr marL="571500" lvl="1" indent="-190500"/>
            <a:r>
              <a:rPr lang="en-US" sz="2600" b="1" dirty="0" err="1" smtClean="0">
                <a:latin typeface="Courier New" charset="0"/>
              </a:rPr>
              <a:t>glTexParameteri</a:t>
            </a:r>
            <a:r>
              <a:rPr lang="en-US" sz="2600" b="1" dirty="0" smtClean="0">
                <a:latin typeface="Courier New" charset="0"/>
              </a:rPr>
              <a:t>( target, type, mode )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428750" lvl="3" indent="-190500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1" indent="-190500"/>
            <a:r>
              <a:rPr lang="en-US" sz="2000" b="1" dirty="0" err="1" smtClean="0">
                <a:latin typeface="Courier New" charset="0"/>
                <a:ea typeface="ＭＳ Ｐゴシック" charset="-128"/>
              </a:rPr>
              <a:t>glTexParameteri</a:t>
            </a:r>
            <a:r>
              <a:rPr lang="en-US" sz="2000" b="1" dirty="0" smtClean="0">
                <a:latin typeface="Courier New" charset="0"/>
                <a:ea typeface="ＭＳ Ｐゴシック" charset="-128"/>
              </a:rPr>
              <a:t>(GL_TEXTURE_2D</a:t>
            </a:r>
            <a:r>
              <a:rPr lang="en-US" sz="2000" b="1" dirty="0" smtClean="0">
                <a:latin typeface="Courier New" charset="0"/>
                <a:ea typeface="ＭＳ Ｐゴシック" charset="-128"/>
              </a:rPr>
              <a:t>, </a:t>
            </a:r>
            <a:r>
              <a:rPr lang="en-US" sz="2000" b="1" dirty="0" smtClean="0">
                <a:latin typeface="Courier New" charset="0"/>
                <a:ea typeface="ＭＳ Ｐゴシック" charset="-128"/>
              </a:rPr>
              <a:t> GL_TEXURE_MAG_FILTER, GL_NEAREST); </a:t>
            </a:r>
          </a:p>
          <a:p>
            <a:pPr marL="571500" lvl="1" indent="-190500"/>
            <a:r>
              <a:rPr lang="en-US" sz="2000" b="1" dirty="0" err="1" smtClean="0">
                <a:latin typeface="Courier New" charset="0"/>
                <a:ea typeface="ＭＳ Ｐゴシック" charset="-128"/>
              </a:rPr>
              <a:t>glTexParameteri</a:t>
            </a:r>
            <a:r>
              <a:rPr lang="en-US" sz="2000" b="1" dirty="0" smtClean="0">
                <a:latin typeface="Courier New" charset="0"/>
                <a:ea typeface="ＭＳ Ｐゴシック" charset="-128"/>
              </a:rPr>
              <a:t>(GL_TEXTURE_2D</a:t>
            </a:r>
            <a:r>
              <a:rPr lang="en-US" sz="2000" b="1" dirty="0" smtClean="0">
                <a:latin typeface="Courier New" charset="0"/>
                <a:ea typeface="ＭＳ Ｐゴシック" charset="-128"/>
              </a:rPr>
              <a:t>, </a:t>
            </a:r>
            <a:r>
              <a:rPr lang="en-US" sz="2000" b="1" dirty="0" smtClean="0">
                <a:latin typeface="Courier New" charset="0"/>
                <a:ea typeface="ＭＳ Ｐゴシック" charset="-128"/>
              </a:rPr>
              <a:t>GL_TEXURE_MIN_FILTER, GL_LINEAR);</a:t>
            </a:r>
          </a:p>
          <a:p>
            <a:pPr marL="1428750" lvl="3" indent="-190500"/>
            <a:endParaRPr lang="en-US" sz="1200" b="1" dirty="0" smtClean="0">
              <a:latin typeface="Courier New" charset="0"/>
              <a:ea typeface="ＭＳ Ｐゴシック" charset="-128"/>
            </a:endParaRPr>
          </a:p>
          <a:p>
            <a:r>
              <a:rPr lang="en-US" sz="2400" dirty="0" smtClean="0">
                <a:ea typeface="ＭＳ Ｐゴシック" charset="-128"/>
              </a:rPr>
              <a:t>Note that linear filtering requires a border of </a:t>
            </a:r>
            <a:r>
              <a:rPr lang="en-US" sz="2400" dirty="0" smtClean="0">
                <a:ea typeface="ＭＳ Ｐゴシック" charset="-128"/>
              </a:rPr>
              <a:t>an extra </a:t>
            </a:r>
            <a:r>
              <a:rPr lang="en-US" sz="2400" dirty="0" err="1" smtClean="0">
                <a:ea typeface="ＭＳ Ｐゴシック" charset="-128"/>
              </a:rPr>
              <a:t>texel</a:t>
            </a:r>
            <a:r>
              <a:rPr lang="en-US" sz="2400" dirty="0" smtClean="0">
                <a:ea typeface="ＭＳ Ｐゴシック" charset="-128"/>
              </a:rPr>
              <a:t> for filtering at edges (border = 1)</a:t>
            </a:r>
          </a:p>
          <a:p>
            <a:pPr marL="571500" lvl="1" indent="-190500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Mipmapped Textures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z="2900" i="1" dirty="0" err="1" smtClean="0"/>
              <a:t>Mipmapping</a:t>
            </a:r>
            <a:r>
              <a:rPr lang="en-US" sz="2900" dirty="0" smtClean="0"/>
              <a:t> allows for </a:t>
            </a:r>
            <a:r>
              <a:rPr lang="en-US" sz="2900" dirty="0" err="1" smtClean="0"/>
              <a:t>prefiltered</a:t>
            </a:r>
            <a:r>
              <a:rPr lang="en-US" sz="2900" dirty="0" smtClean="0"/>
              <a:t> texture maps of decreasing resolutions</a:t>
            </a:r>
          </a:p>
          <a:p>
            <a:r>
              <a:rPr lang="en-US" sz="2900" dirty="0" smtClean="0"/>
              <a:t>Lessens interpolation errors for smaller textured objects</a:t>
            </a:r>
          </a:p>
          <a:p>
            <a:r>
              <a:rPr lang="en-US" sz="2900" dirty="0" smtClean="0"/>
              <a:t>Declare </a:t>
            </a:r>
            <a:r>
              <a:rPr lang="en-US" sz="2900" dirty="0" err="1" smtClean="0"/>
              <a:t>mipmap</a:t>
            </a:r>
            <a:r>
              <a:rPr lang="en-US" sz="2900" dirty="0" smtClean="0"/>
              <a:t> level during texture definition</a:t>
            </a:r>
          </a:p>
          <a:p>
            <a:pPr lvl="1">
              <a:buFontTx/>
              <a:buNone/>
            </a:pPr>
            <a:r>
              <a:rPr lang="en-US" sz="2600" b="1" dirty="0" smtClean="0">
                <a:latin typeface="Courier New" charset="0"/>
              </a:rPr>
              <a:t>glTexImage2D( GL_TEXTURE_*D, level,</a:t>
            </a:r>
            <a:r>
              <a:rPr lang="en-US" sz="2600" b="1" i="1" dirty="0" smtClean="0">
                <a:latin typeface="Courier New" charset="0"/>
              </a:rPr>
              <a:t> </a:t>
            </a:r>
            <a:r>
              <a:rPr lang="en-US" sz="2600" b="1" dirty="0" smtClean="0">
                <a:latin typeface="Courier New" charset="0"/>
              </a:rPr>
              <a:t>… )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Example</a:t>
            </a:r>
          </a:p>
        </p:txBody>
      </p:sp>
      <p:sp>
        <p:nvSpPr>
          <p:cNvPr id="100358" name="Text Box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500" dirty="0" smtClean="0"/>
              <a:t>  point</a:t>
            </a:r>
          </a:p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500" dirty="0" smtClean="0"/>
              <a:t>sampling</a:t>
            </a:r>
          </a:p>
        </p:txBody>
      </p:sp>
      <p:pic>
        <p:nvPicPr>
          <p:cNvPr id="100357" name="Picture 5" descr="C:\BOOK\OpenGL\Paul Final\Art\jpeg\an07f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5" y="1524000"/>
            <a:ext cx="47910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Text Box 8"/>
          <p:cNvSpPr txBox="1">
            <a:spLocks noChangeArrowheads="1"/>
          </p:cNvSpPr>
          <p:nvPr/>
        </p:nvSpPr>
        <p:spPr bwMode="auto">
          <a:xfrm>
            <a:off x="762000" y="4419600"/>
            <a:ext cx="19812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 eaLnBrk="0" hangingPunct="0"/>
            <a:r>
              <a:rPr lang="en-US" sz="2400" dirty="0" err="1">
                <a:solidFill>
                  <a:schemeClr val="bg1"/>
                </a:solidFill>
                <a:ea typeface="ＭＳ Ｐゴシック" charset="-128"/>
              </a:rPr>
              <a:t>mipmapped</a:t>
            </a:r>
            <a:endParaRPr lang="en-US" sz="2400" dirty="0">
              <a:solidFill>
                <a:schemeClr val="bg1"/>
              </a:solidFill>
              <a:ea typeface="ＭＳ Ｐゴシック" charset="-128"/>
            </a:endParaRPr>
          </a:p>
          <a:p>
            <a:pPr marL="190500" indent="-190500"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  point</a:t>
            </a:r>
          </a:p>
          <a:p>
            <a:pPr marL="190500" indent="-190500"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sampling</a:t>
            </a:r>
          </a:p>
        </p:txBody>
      </p:sp>
      <p:sp>
        <p:nvSpPr>
          <p:cNvPr id="100360" name="Text Box 9"/>
          <p:cNvSpPr txBox="1">
            <a:spLocks noChangeArrowheads="1"/>
          </p:cNvSpPr>
          <p:nvPr/>
        </p:nvSpPr>
        <p:spPr bwMode="auto">
          <a:xfrm>
            <a:off x="7315200" y="4495800"/>
            <a:ext cx="19812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 eaLnBrk="0" hangingPunct="0"/>
            <a:r>
              <a:rPr lang="en-US" sz="2400">
                <a:solidFill>
                  <a:schemeClr val="bg1"/>
                </a:solidFill>
                <a:ea typeface="ＭＳ Ｐゴシック" charset="-128"/>
              </a:rPr>
              <a:t>mipmapped</a:t>
            </a:r>
          </a:p>
          <a:p>
            <a:pPr marL="190500" indent="-190500" eaLnBrk="0" hangingPunct="0"/>
            <a:r>
              <a:rPr lang="en-US" sz="2400">
                <a:solidFill>
                  <a:schemeClr val="bg1"/>
                </a:solidFill>
                <a:ea typeface="ＭＳ Ｐゴシック" charset="-128"/>
              </a:rPr>
              <a:t>   linear</a:t>
            </a:r>
          </a:p>
          <a:p>
            <a:pPr marL="190500" indent="-190500" eaLnBrk="0" hangingPunct="0"/>
            <a:r>
              <a:rPr lang="en-US" sz="2400">
                <a:solidFill>
                  <a:schemeClr val="bg1"/>
                </a:solidFill>
                <a:ea typeface="ＭＳ Ｐゴシック" charset="-128"/>
              </a:rPr>
              <a:t>  filtering</a:t>
            </a:r>
          </a:p>
        </p:txBody>
      </p:sp>
      <p:sp>
        <p:nvSpPr>
          <p:cNvPr id="100361" name="Text Box 10"/>
          <p:cNvSpPr txBox="1">
            <a:spLocks noChangeArrowheads="1"/>
          </p:cNvSpPr>
          <p:nvPr/>
        </p:nvSpPr>
        <p:spPr bwMode="auto">
          <a:xfrm>
            <a:off x="7315200" y="1600200"/>
            <a:ext cx="19812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  linear</a:t>
            </a:r>
          </a:p>
          <a:p>
            <a:pPr marL="190500" indent="-190500"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 filtering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Texture Functions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848600" cy="4525963"/>
          </a:xfrm>
          <a:noFill/>
        </p:spPr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en-US" sz="2800" dirty="0" smtClean="0"/>
              <a:t>Controls how texture is applied</a:t>
            </a:r>
            <a:endParaRPr lang="en-US" sz="2200" b="1" i="1" dirty="0" smtClean="0">
              <a:latin typeface="Courier New" charset="0"/>
            </a:endParaRPr>
          </a:p>
          <a:p>
            <a:pPr algn="ctr">
              <a:lnSpc>
                <a:spcPct val="80000"/>
              </a:lnSpc>
            </a:pPr>
            <a:r>
              <a:rPr lang="en-US" sz="2500" b="1" dirty="0" err="1" smtClean="0">
                <a:latin typeface="Courier New" charset="0"/>
              </a:rPr>
              <a:t>glTexEnv</a:t>
            </a:r>
            <a:r>
              <a:rPr lang="en-US" sz="2500" b="1" dirty="0" smtClean="0">
                <a:latin typeface="Courier New" charset="0"/>
              </a:rPr>
              <a:t>{</a:t>
            </a:r>
            <a:r>
              <a:rPr lang="en-US" sz="2500" b="1" dirty="0" err="1" smtClean="0">
                <a:latin typeface="Courier New" charset="0"/>
              </a:rPr>
              <a:t>fi</a:t>
            </a:r>
            <a:r>
              <a:rPr lang="en-US" sz="2500" b="1" dirty="0" smtClean="0">
                <a:latin typeface="Courier New" charset="0"/>
              </a:rPr>
              <a:t>}[v](</a:t>
            </a:r>
            <a:r>
              <a:rPr lang="en-US" sz="1300" b="1" dirty="0" smtClean="0">
                <a:latin typeface="Courier New" charset="0"/>
              </a:rPr>
              <a:t> </a:t>
            </a:r>
            <a:r>
              <a:rPr lang="en-US" sz="2500" b="1" dirty="0" smtClean="0">
                <a:latin typeface="Courier New" charset="0"/>
              </a:rPr>
              <a:t>GL_TEXTURE_ENV, prop, </a:t>
            </a:r>
            <a:r>
              <a:rPr lang="en-US" sz="2500" b="1" dirty="0" err="1" smtClean="0">
                <a:latin typeface="Courier New" charset="0"/>
              </a:rPr>
              <a:t>param</a:t>
            </a:r>
            <a:r>
              <a:rPr lang="en-US" sz="2500" b="1" dirty="0" smtClean="0">
                <a:latin typeface="Courier New" charset="0"/>
              </a:rPr>
              <a:t> )</a:t>
            </a:r>
            <a:r>
              <a:rPr lang="en-US" sz="2800" b="1" dirty="0" smtClean="0">
                <a:latin typeface="Courier New" charset="0"/>
              </a:rPr>
              <a:t> </a:t>
            </a: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sz="2500" b="1" dirty="0" smtClean="0">
                <a:latin typeface="Courier New" charset="0"/>
              </a:rPr>
              <a:t>GL_TEXTURE_ENV_MODE</a:t>
            </a:r>
            <a:r>
              <a:rPr lang="en-US" dirty="0" smtClean="0"/>
              <a:t>  </a:t>
            </a:r>
            <a:r>
              <a:rPr lang="en-US" sz="2800" dirty="0" smtClean="0"/>
              <a:t>modes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latin typeface="Courier New" charset="0"/>
              </a:rPr>
              <a:t>GL_MODULATE: </a:t>
            </a:r>
            <a:r>
              <a:rPr lang="en-US" sz="2400" dirty="0" smtClean="0"/>
              <a:t>modulates with computed shade	</a:t>
            </a:r>
            <a:endParaRPr lang="en-US" sz="2200" i="1" dirty="0" smtClean="0"/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latin typeface="Courier New" charset="0"/>
              </a:rPr>
              <a:t>GL_BLEND: </a:t>
            </a:r>
            <a:r>
              <a:rPr lang="en-US" sz="2400" dirty="0" smtClean="0"/>
              <a:t>blends with an environmental color	</a:t>
            </a:r>
            <a:endParaRPr lang="en-US" sz="2200" i="1" dirty="0" smtClean="0"/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latin typeface="Courier New" charset="0"/>
              </a:rPr>
              <a:t>GL_REPLACE: </a:t>
            </a:r>
            <a:r>
              <a:rPr lang="en-US" sz="2400" dirty="0" smtClean="0"/>
              <a:t>use only texture color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>
                <a:latin typeface="Courier New" charset="0"/>
              </a:rPr>
              <a:t>GL(GL_TEXTURE_ENV, GL_TEXTURE_ENV_MODE, GL_MODULATE</a:t>
            </a:r>
            <a:r>
              <a:rPr lang="en-US" sz="2200" b="1" dirty="0" smtClean="0">
                <a:latin typeface="Courier New" charset="0"/>
              </a:rPr>
              <a:t>);</a:t>
            </a:r>
          </a:p>
          <a:p>
            <a:pPr lvl="1">
              <a:lnSpc>
                <a:spcPct val="80000"/>
              </a:lnSpc>
            </a:pPr>
            <a:endParaRPr lang="en-US" sz="1800" b="1" i="1" dirty="0" smtClean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/>
              <a:t>Set blend color </a:t>
            </a:r>
            <a:r>
              <a:rPr lang="en-US" sz="2800" dirty="0" smtClean="0"/>
              <a:t>with</a:t>
            </a:r>
            <a:r>
              <a:rPr lang="en-US" dirty="0" smtClean="0"/>
              <a:t> </a:t>
            </a:r>
            <a:r>
              <a:rPr lang="en-US" sz="2600" b="1" dirty="0" smtClean="0">
                <a:latin typeface="Courier New" charset="0"/>
              </a:rPr>
              <a:t>GL_TEXTURE_ENV_COLOR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Perspective Correction Hint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190500" indent="-190500"/>
            <a:r>
              <a:rPr lang="en-US" sz="2800" smtClean="0"/>
              <a:t>Texture coordinate and color interpolation</a:t>
            </a:r>
          </a:p>
          <a:p>
            <a:pPr marL="571500" lvl="1" indent="-190500"/>
            <a:r>
              <a:rPr lang="en-US" sz="2400" smtClean="0"/>
              <a:t>either linearly in screen space</a:t>
            </a:r>
          </a:p>
          <a:p>
            <a:pPr marL="571500" lvl="1" indent="-190500"/>
            <a:r>
              <a:rPr lang="en-US" sz="2400" smtClean="0"/>
              <a:t>or using depth/perspective values (slower)</a:t>
            </a:r>
          </a:p>
          <a:p>
            <a:pPr marL="190500" indent="-190500"/>
            <a:r>
              <a:rPr lang="en-US" sz="2800" smtClean="0"/>
              <a:t>Noticeable for polygons “on edge”</a:t>
            </a:r>
          </a:p>
          <a:p>
            <a:pPr marL="190500" indent="-190500" algn="ctr"/>
            <a:r>
              <a:rPr lang="en-US" sz="2400" b="1" smtClean="0">
                <a:latin typeface="Courier New" charset="0"/>
              </a:rPr>
              <a:t>glHint(</a:t>
            </a:r>
            <a:r>
              <a:rPr lang="en-US" sz="1300" b="1" smtClean="0">
                <a:latin typeface="Courier New" charset="0"/>
              </a:rPr>
              <a:t> </a:t>
            </a:r>
            <a:r>
              <a:rPr lang="en-US" sz="2200" b="1" smtClean="0">
                <a:latin typeface="Courier New" charset="0"/>
              </a:rPr>
              <a:t>GL_PERSPECTIVE_CORRECTION_HINT, hint</a:t>
            </a:r>
            <a:r>
              <a:rPr lang="en-US" sz="1100" b="1" smtClean="0">
                <a:latin typeface="Courier New" charset="0"/>
              </a:rPr>
              <a:t> </a:t>
            </a:r>
            <a:r>
              <a:rPr lang="en-US" sz="2400" b="1" smtClean="0">
                <a:latin typeface="Courier New" charset="0"/>
              </a:rPr>
              <a:t>)</a:t>
            </a:r>
            <a:endParaRPr lang="en-US" sz="2500" b="1" smtClean="0">
              <a:latin typeface="Courier New" charset="0"/>
            </a:endParaRPr>
          </a:p>
          <a:p>
            <a:pPr marL="571500" lvl="1" indent="-190500">
              <a:buFontTx/>
              <a:buNone/>
            </a:pPr>
            <a:r>
              <a:rPr lang="en-US" sz="2200" smtClean="0"/>
              <a:t>where </a:t>
            </a:r>
            <a:r>
              <a:rPr lang="en-US" sz="2200" b="1" smtClean="0">
                <a:latin typeface="Courier New" charset="0"/>
              </a:rPr>
              <a:t>hint</a:t>
            </a:r>
            <a:r>
              <a:rPr lang="en-US" sz="2200" smtClean="0"/>
              <a:t> is one of </a:t>
            </a:r>
          </a:p>
          <a:p>
            <a:pPr marL="952500" lvl="2" indent="-190500"/>
            <a:r>
              <a:rPr lang="en-US" sz="2000" b="1" smtClean="0">
                <a:latin typeface="Courier New" charset="0"/>
              </a:rPr>
              <a:t>GL_DONT_CARE</a:t>
            </a:r>
          </a:p>
          <a:p>
            <a:pPr marL="952500" lvl="2" indent="-190500"/>
            <a:r>
              <a:rPr lang="en-US" sz="2000" b="1" smtClean="0">
                <a:latin typeface="Courier New" charset="0"/>
              </a:rPr>
              <a:t>GL_NICEST</a:t>
            </a:r>
          </a:p>
          <a:p>
            <a:pPr marL="952500" lvl="2" indent="-190500"/>
            <a:r>
              <a:rPr lang="en-US" sz="2000" b="1" smtClean="0">
                <a:latin typeface="Courier New" charset="0"/>
              </a:rPr>
              <a:t>GL_FASTEST</a:t>
            </a:r>
          </a:p>
          <a:p>
            <a:pPr marL="190500" indent="-190500"/>
            <a:endParaRPr lang="en-US" smtClean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Objectives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mtClean="0"/>
              <a:t>Introduce the OpenGL texture functions and options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Generating Texture Coordinates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190500" indent="-190500">
              <a:lnSpc>
                <a:spcPct val="90000"/>
              </a:lnSpc>
            </a:pPr>
            <a:r>
              <a:rPr lang="en-US" sz="2800" smtClean="0"/>
              <a:t>OpenGL can generate texture coordinates automatically</a:t>
            </a:r>
          </a:p>
          <a:p>
            <a:pPr marL="571500" lvl="1" indent="-190500" algn="ctr">
              <a:buFontTx/>
              <a:buNone/>
            </a:pPr>
            <a:r>
              <a:rPr lang="en-US" sz="2400" b="1" smtClean="0">
                <a:latin typeface="Courier New" charset="0"/>
              </a:rPr>
              <a:t>glTexGen{ifd}[v]()</a:t>
            </a:r>
          </a:p>
          <a:p>
            <a:pPr marL="190500" indent="-190500">
              <a:lnSpc>
                <a:spcPct val="90000"/>
              </a:lnSpc>
            </a:pPr>
            <a:r>
              <a:rPr lang="en-US" sz="2800" smtClean="0"/>
              <a:t>specify a plane</a:t>
            </a:r>
          </a:p>
          <a:p>
            <a:pPr marL="571500" lvl="1" indent="-190500"/>
            <a:r>
              <a:rPr lang="en-US" sz="2400" smtClean="0"/>
              <a:t>generate texture coordinates based upon distance from the  plane</a:t>
            </a:r>
          </a:p>
          <a:p>
            <a:pPr marL="190500" indent="-190500">
              <a:lnSpc>
                <a:spcPct val="90000"/>
              </a:lnSpc>
            </a:pPr>
            <a:r>
              <a:rPr lang="en-US" sz="2800" smtClean="0"/>
              <a:t>generation modes</a:t>
            </a:r>
          </a:p>
          <a:p>
            <a:pPr marL="571500" lvl="1" indent="-190500"/>
            <a:r>
              <a:rPr lang="en-US" sz="2400" b="1" smtClean="0">
                <a:latin typeface="Courier New" charset="0"/>
              </a:rPr>
              <a:t>GL_OBJECT_LINEAR</a:t>
            </a:r>
            <a:endParaRPr lang="en-US" sz="2400" smtClean="0"/>
          </a:p>
          <a:p>
            <a:pPr marL="571500" lvl="1" indent="-190500"/>
            <a:r>
              <a:rPr lang="en-US" sz="2400" b="1" smtClean="0">
                <a:latin typeface="Courier New" charset="0"/>
              </a:rPr>
              <a:t>GL_EYE_LINEAR</a:t>
            </a:r>
            <a:r>
              <a:rPr lang="en-US" sz="2400" smtClean="0"/>
              <a:t> </a:t>
            </a:r>
          </a:p>
          <a:p>
            <a:pPr marL="571500" lvl="1" indent="-190500"/>
            <a:r>
              <a:rPr lang="en-US" sz="2400" b="1" smtClean="0">
                <a:latin typeface="Courier New" charset="0"/>
              </a:rPr>
              <a:t>GL_SPHERE_MAP </a:t>
            </a:r>
            <a:r>
              <a:rPr lang="en-US" sz="2400" smtClean="0"/>
              <a:t>(used for environmental maps)</a:t>
            </a:r>
          </a:p>
          <a:p>
            <a:pPr marL="190500" indent="-190500"/>
            <a:endParaRPr lang="en-US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Texture Objects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190500" indent="-190500"/>
            <a:r>
              <a:rPr lang="en-US" sz="2900" smtClean="0"/>
              <a:t>Texture is part of the OpenGL state </a:t>
            </a:r>
          </a:p>
          <a:p>
            <a:pPr marL="571500" lvl="1" indent="-190500"/>
            <a:r>
              <a:rPr lang="en-US" sz="2600" smtClean="0"/>
              <a:t>If we have different textures for different objects, OpenGL will be moving large amounts data from processor memory to texture memory</a:t>
            </a:r>
          </a:p>
          <a:p>
            <a:pPr marL="190500" indent="-190500"/>
            <a:r>
              <a:rPr lang="en-US" sz="2900" smtClean="0"/>
              <a:t>Recent versions of OpenGL have </a:t>
            </a:r>
            <a:r>
              <a:rPr lang="en-US" sz="2900" i="1" smtClean="0"/>
              <a:t>texture objects</a:t>
            </a:r>
          </a:p>
          <a:p>
            <a:pPr marL="571500" lvl="1" indent="-19050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smtClean="0"/>
              <a:t>one image per texture object</a:t>
            </a:r>
          </a:p>
          <a:p>
            <a:pPr marL="571500" lvl="1" indent="-190500"/>
            <a:r>
              <a:rPr lang="en-US" sz="2600" smtClean="0"/>
              <a:t>Texture memory can hold multiple texture objects</a:t>
            </a:r>
          </a:p>
          <a:p>
            <a:pPr marL="190500" indent="-190500"/>
            <a:endParaRPr lang="en-US" sz="3000" smtClean="0"/>
          </a:p>
          <a:p>
            <a:pPr marL="190500" indent="-190500"/>
            <a:endParaRPr lang="en-US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/>
              <a:t>Applying Textures II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specify textures in texture objects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set texture filter 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set texture function 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set texture wrap mode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set optional perspective correction hint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bind texture object 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enable texturing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supply texture coordinates for vertex</a:t>
            </a:r>
          </a:p>
          <a:p>
            <a:pPr marL="876300" lvl="1" indent="-495300"/>
            <a:r>
              <a:rPr lang="en-US" sz="2400" smtClean="0"/>
              <a:t>coordinates can also be generated</a:t>
            </a:r>
          </a:p>
          <a:p>
            <a:pPr marL="590550" indent="-590550"/>
            <a:endParaRPr lang="en-US" smtClean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Other Texture Features</a:t>
            </a:r>
          </a:p>
        </p:txBody>
      </p:sp>
      <p:sp>
        <p:nvSpPr>
          <p:cNvPr id="11162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20000" cy="4953000"/>
          </a:xfrm>
        </p:spPr>
        <p:txBody>
          <a:bodyPr lIns="92075" tIns="46038" rIns="92075" bIns="46038">
            <a:normAutofit fontScale="92500"/>
          </a:bodyPr>
          <a:lstStyle/>
          <a:p>
            <a:pPr marL="190500" indent="-190500">
              <a:lnSpc>
                <a:spcPct val="90000"/>
              </a:lnSpc>
            </a:pPr>
            <a:r>
              <a:rPr lang="en-US" dirty="0" smtClean="0"/>
              <a:t>Environment Maps</a:t>
            </a:r>
          </a:p>
          <a:p>
            <a:pPr marL="571500" lvl="1" indent="-190500">
              <a:lnSpc>
                <a:spcPct val="90000"/>
              </a:lnSpc>
            </a:pPr>
            <a:r>
              <a:rPr lang="en-US" dirty="0" smtClean="0"/>
              <a:t>Start with image of environment through a wide angle lens </a:t>
            </a:r>
          </a:p>
          <a:p>
            <a:pPr marL="952500" lvl="2" indent="-190500">
              <a:lnSpc>
                <a:spcPct val="90000"/>
              </a:lnSpc>
            </a:pPr>
            <a:r>
              <a:rPr lang="en-US" dirty="0" smtClean="0"/>
              <a:t>Can be either a real scanned image or an image created in OpenGL</a:t>
            </a:r>
          </a:p>
          <a:p>
            <a:pPr marL="571500" lvl="1" indent="-190500">
              <a:lnSpc>
                <a:spcPct val="90000"/>
              </a:lnSpc>
            </a:pPr>
            <a:r>
              <a:rPr lang="en-US" dirty="0" smtClean="0"/>
              <a:t>Use this texture to generate a spherical map</a:t>
            </a:r>
          </a:p>
          <a:p>
            <a:pPr marL="571500" lvl="1" indent="-190500">
              <a:lnSpc>
                <a:spcPct val="90000"/>
              </a:lnSpc>
            </a:pPr>
            <a:r>
              <a:rPr lang="en-US" dirty="0" smtClean="0"/>
              <a:t>Use automatic texture coordinate </a:t>
            </a:r>
            <a:r>
              <a:rPr lang="en-US" dirty="0" smtClean="0"/>
              <a:t>generation</a:t>
            </a:r>
          </a:p>
          <a:p>
            <a:pPr marL="971550" lvl="2" indent="-190500">
              <a:lnSpc>
                <a:spcPct val="90000"/>
              </a:lnSpc>
            </a:pPr>
            <a:endParaRPr lang="en-US" dirty="0" smtClean="0"/>
          </a:p>
          <a:p>
            <a:pPr marL="190500" indent="-190500">
              <a:lnSpc>
                <a:spcPct val="90000"/>
              </a:lnSpc>
            </a:pPr>
            <a:r>
              <a:rPr lang="en-US" dirty="0" err="1" smtClean="0"/>
              <a:t>Multitexturing</a:t>
            </a:r>
            <a:endParaRPr lang="en-US" dirty="0" smtClean="0"/>
          </a:p>
          <a:p>
            <a:pPr marL="571500" lvl="1" indent="-190500">
              <a:lnSpc>
                <a:spcPct val="90000"/>
              </a:lnSpc>
            </a:pPr>
            <a:r>
              <a:rPr lang="en-US" dirty="0" smtClean="0"/>
              <a:t>Apply a sequence of textures through cascaded texture units</a:t>
            </a:r>
          </a:p>
          <a:p>
            <a:pPr marL="190500" indent="-190500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Basic Stragegy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590550" indent="-590550">
              <a:buFontTx/>
              <a:buNone/>
            </a:pPr>
            <a:r>
              <a:rPr lang="en-US" sz="2800" smtClean="0"/>
              <a:t>Three steps to applying a texture</a:t>
            </a:r>
          </a:p>
          <a:p>
            <a:pPr marL="952500" lvl="1" indent="-495300">
              <a:buFontTx/>
              <a:buAutoNum type="arabicPeriod"/>
            </a:pPr>
            <a:r>
              <a:rPr lang="en-US" sz="2400" smtClean="0"/>
              <a:t>specify the texture</a:t>
            </a:r>
          </a:p>
          <a:p>
            <a:pPr marL="1295400" lvl="2" indent="-381000"/>
            <a:r>
              <a:rPr lang="en-US" smtClean="0"/>
              <a:t>read or generate image</a:t>
            </a:r>
          </a:p>
          <a:p>
            <a:pPr marL="1295400" lvl="2" indent="-381000"/>
            <a:r>
              <a:rPr lang="en-US" smtClean="0"/>
              <a:t>assign to texture</a:t>
            </a:r>
          </a:p>
          <a:p>
            <a:pPr marL="1295400" lvl="2" indent="-381000"/>
            <a:r>
              <a:rPr lang="en-US" smtClean="0"/>
              <a:t>enable texturing</a:t>
            </a:r>
          </a:p>
          <a:p>
            <a:pPr marL="952500" lvl="1" indent="-495300">
              <a:buFontTx/>
              <a:buAutoNum type="arabicPeriod"/>
            </a:pPr>
            <a:r>
              <a:rPr lang="en-US" sz="2400" smtClean="0"/>
              <a:t>assign texture coordinates to vertices</a:t>
            </a:r>
          </a:p>
          <a:p>
            <a:pPr marL="1295400" lvl="2" indent="-381000">
              <a:buClr>
                <a:schemeClr val="tx1"/>
              </a:buClr>
            </a:pPr>
            <a:r>
              <a:rPr lang="en-US" smtClean="0"/>
              <a:t>Proper mapping function is left to application</a:t>
            </a:r>
          </a:p>
          <a:p>
            <a:pPr marL="952500" lvl="1" indent="-495300">
              <a:buFontTx/>
              <a:buAutoNum type="arabicPeriod"/>
            </a:pPr>
            <a:r>
              <a:rPr lang="en-US" sz="2400" smtClean="0"/>
              <a:t>specify texture parameters</a:t>
            </a:r>
          </a:p>
          <a:p>
            <a:pPr marL="1295400" lvl="2" indent="-381000"/>
            <a:r>
              <a:rPr lang="en-US" smtClean="0"/>
              <a:t>wrapping, filtering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Texture Mapping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8853" name="Rectangle 3" descr="P2060066"/>
          <p:cNvSpPr>
            <a:spLocks noChangeArrowheads="1"/>
          </p:cNvSpPr>
          <p:nvPr/>
        </p:nvSpPr>
        <p:spPr bwMode="ltGray">
          <a:xfrm>
            <a:off x="1838325" y="4540250"/>
            <a:ext cx="1901825" cy="155098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78854" name="AutoShape 4" descr="P2060066"/>
          <p:cNvSpPr>
            <a:spLocks noChangeArrowheads="1"/>
          </p:cNvSpPr>
          <p:nvPr/>
        </p:nvSpPr>
        <p:spPr bwMode="ltGray">
          <a:xfrm>
            <a:off x="5948363" y="1893888"/>
            <a:ext cx="2471737" cy="1323975"/>
          </a:xfrm>
          <a:prstGeom prst="parallelogram">
            <a:avLst>
              <a:gd name="adj" fmla="val 46673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grpSp>
        <p:nvGrpSpPr>
          <p:cNvPr id="78855" name="Group 5"/>
          <p:cNvGrpSpPr>
            <a:grpSpLocks/>
          </p:cNvGrpSpPr>
          <p:nvPr/>
        </p:nvGrpSpPr>
        <p:grpSpPr bwMode="auto">
          <a:xfrm>
            <a:off x="1258888" y="3795713"/>
            <a:ext cx="2630487" cy="2736850"/>
            <a:chOff x="793" y="2538"/>
            <a:chExt cx="1657" cy="1724"/>
          </a:xfrm>
        </p:grpSpPr>
        <p:sp>
          <p:nvSpPr>
            <p:cNvPr id="78856" name="Line 6"/>
            <p:cNvSpPr>
              <a:spLocks noChangeShapeType="1"/>
            </p:cNvSpPr>
            <p:nvPr/>
          </p:nvSpPr>
          <p:spPr bwMode="auto">
            <a:xfrm flipV="1">
              <a:off x="1148" y="2538"/>
              <a:ext cx="0" cy="146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857" name="Line 7"/>
            <p:cNvSpPr>
              <a:spLocks noChangeShapeType="1"/>
            </p:cNvSpPr>
            <p:nvPr/>
          </p:nvSpPr>
          <p:spPr bwMode="auto">
            <a:xfrm>
              <a:off x="1159" y="3995"/>
              <a:ext cx="12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858" name="Text Box 8"/>
            <p:cNvSpPr txBox="1">
              <a:spLocks noChangeArrowheads="1"/>
            </p:cNvSpPr>
            <p:nvPr/>
          </p:nvSpPr>
          <p:spPr bwMode="auto">
            <a:xfrm>
              <a:off x="1522" y="3974"/>
              <a:ext cx="19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s</a:t>
              </a:r>
            </a:p>
          </p:txBody>
        </p:sp>
        <p:sp>
          <p:nvSpPr>
            <p:cNvPr id="78859" name="Text Box 9"/>
            <p:cNvSpPr txBox="1">
              <a:spLocks noChangeArrowheads="1"/>
            </p:cNvSpPr>
            <p:nvPr/>
          </p:nvSpPr>
          <p:spPr bwMode="auto">
            <a:xfrm>
              <a:off x="793" y="3174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t</a:t>
              </a:r>
            </a:p>
          </p:txBody>
        </p:sp>
      </p:grpSp>
      <p:grpSp>
        <p:nvGrpSpPr>
          <p:cNvPr id="78860" name="Group 10"/>
          <p:cNvGrpSpPr>
            <a:grpSpLocks/>
          </p:cNvGrpSpPr>
          <p:nvPr/>
        </p:nvGrpSpPr>
        <p:grpSpPr bwMode="auto">
          <a:xfrm>
            <a:off x="1112838" y="1860550"/>
            <a:ext cx="1876425" cy="2119313"/>
            <a:chOff x="2482" y="1457"/>
            <a:chExt cx="1182" cy="1335"/>
          </a:xfrm>
        </p:grpSpPr>
        <p:sp>
          <p:nvSpPr>
            <p:cNvPr id="78861" name="Line 11"/>
            <p:cNvSpPr>
              <a:spLocks noChangeShapeType="1"/>
            </p:cNvSpPr>
            <p:nvPr/>
          </p:nvSpPr>
          <p:spPr bwMode="auto">
            <a:xfrm flipV="1">
              <a:off x="2913" y="1457"/>
              <a:ext cx="0" cy="92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862" name="Line 12"/>
            <p:cNvSpPr>
              <a:spLocks noChangeShapeType="1"/>
            </p:cNvSpPr>
            <p:nvPr/>
          </p:nvSpPr>
          <p:spPr bwMode="auto">
            <a:xfrm>
              <a:off x="2908" y="2384"/>
              <a:ext cx="75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863" name="Line 13"/>
            <p:cNvSpPr>
              <a:spLocks noChangeShapeType="1"/>
            </p:cNvSpPr>
            <p:nvPr/>
          </p:nvSpPr>
          <p:spPr bwMode="auto">
            <a:xfrm flipH="1">
              <a:off x="2510" y="2389"/>
              <a:ext cx="403" cy="4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864" name="Text Box 14"/>
            <p:cNvSpPr txBox="1">
              <a:spLocks noChangeArrowheads="1"/>
            </p:cNvSpPr>
            <p:nvPr/>
          </p:nvSpPr>
          <p:spPr bwMode="auto">
            <a:xfrm>
              <a:off x="3138" y="2324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x</a:t>
              </a:r>
            </a:p>
          </p:txBody>
        </p:sp>
        <p:sp>
          <p:nvSpPr>
            <p:cNvPr id="78865" name="Text Box 15"/>
            <p:cNvSpPr txBox="1">
              <a:spLocks noChangeArrowheads="1"/>
            </p:cNvSpPr>
            <p:nvPr/>
          </p:nvSpPr>
          <p:spPr bwMode="auto">
            <a:xfrm>
              <a:off x="2631" y="1651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y</a:t>
              </a:r>
            </a:p>
          </p:txBody>
        </p:sp>
        <p:sp>
          <p:nvSpPr>
            <p:cNvPr id="78866" name="Text Box 16"/>
            <p:cNvSpPr txBox="1">
              <a:spLocks noChangeArrowheads="1"/>
            </p:cNvSpPr>
            <p:nvPr/>
          </p:nvSpPr>
          <p:spPr bwMode="auto">
            <a:xfrm>
              <a:off x="2482" y="2313"/>
              <a:ext cx="20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z</a:t>
              </a:r>
            </a:p>
          </p:txBody>
        </p:sp>
      </p:grpSp>
      <p:sp useBgFill="1">
        <p:nvSpPr>
          <p:cNvPr id="78867" name="Oval 17"/>
          <p:cNvSpPr>
            <a:spLocks noChangeArrowheads="1"/>
          </p:cNvSpPr>
          <p:nvPr/>
        </p:nvSpPr>
        <p:spPr bwMode="auto">
          <a:xfrm>
            <a:off x="2278063" y="4724400"/>
            <a:ext cx="87312" cy="87313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sp useBgFill="1">
        <p:nvSpPr>
          <p:cNvPr id="78868" name="Oval 18"/>
          <p:cNvSpPr>
            <a:spLocks noChangeArrowheads="1"/>
          </p:cNvSpPr>
          <p:nvPr/>
        </p:nvSpPr>
        <p:spPr bwMode="auto">
          <a:xfrm>
            <a:off x="6880225" y="2065338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cxnSp>
        <p:nvCxnSpPr>
          <p:cNvPr id="78869" name="AutoShape 19"/>
          <p:cNvCxnSpPr>
            <a:cxnSpLocks noChangeShapeType="1"/>
          </p:cNvCxnSpPr>
          <p:nvPr/>
        </p:nvCxnSpPr>
        <p:spPr bwMode="auto">
          <a:xfrm rot="-5400000">
            <a:off x="3263106" y="1127919"/>
            <a:ext cx="2646363" cy="4632325"/>
          </a:xfrm>
          <a:prstGeom prst="curvedConnector3">
            <a:avLst>
              <a:gd name="adj1" fmla="val 23032"/>
            </a:avLst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78870" name="AutoShape 20"/>
          <p:cNvSpPr>
            <a:spLocks noChangeArrowheads="1"/>
          </p:cNvSpPr>
          <p:nvPr/>
        </p:nvSpPr>
        <p:spPr bwMode="auto">
          <a:xfrm>
            <a:off x="2001838" y="2192338"/>
            <a:ext cx="1376362" cy="887412"/>
          </a:xfrm>
          <a:prstGeom prst="parallelogram">
            <a:avLst>
              <a:gd name="adj" fmla="val 3877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78871" name="Text Box 21"/>
          <p:cNvSpPr txBox="1">
            <a:spLocks noChangeArrowheads="1"/>
          </p:cNvSpPr>
          <p:nvPr/>
        </p:nvSpPr>
        <p:spPr bwMode="auto">
          <a:xfrm>
            <a:off x="4041775" y="5083175"/>
            <a:ext cx="927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Times New Roman" charset="0"/>
                <a:ea typeface="ＭＳ Ｐゴシック" charset="-128"/>
              </a:rPr>
              <a:t>image</a:t>
            </a:r>
          </a:p>
        </p:txBody>
      </p:sp>
      <p:sp>
        <p:nvSpPr>
          <p:cNvPr id="78872" name="Text Box 22"/>
          <p:cNvSpPr txBox="1">
            <a:spLocks noChangeArrowheads="1"/>
          </p:cNvSpPr>
          <p:nvPr/>
        </p:nvSpPr>
        <p:spPr bwMode="auto">
          <a:xfrm>
            <a:off x="3189288" y="3429000"/>
            <a:ext cx="1333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Times New Roman" charset="0"/>
                <a:ea typeface="ＭＳ Ｐゴシック" charset="-128"/>
              </a:rPr>
              <a:t>geometry</a:t>
            </a:r>
          </a:p>
        </p:txBody>
      </p:sp>
      <p:sp>
        <p:nvSpPr>
          <p:cNvPr id="78873" name="Text Box 23"/>
          <p:cNvSpPr txBox="1">
            <a:spLocks noChangeArrowheads="1"/>
          </p:cNvSpPr>
          <p:nvPr/>
        </p:nvSpPr>
        <p:spPr bwMode="auto">
          <a:xfrm>
            <a:off x="6324600" y="3395663"/>
            <a:ext cx="1063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Times New Roman" charset="0"/>
                <a:ea typeface="ＭＳ Ｐゴシック" charset="-128"/>
              </a:rPr>
              <a:t>display</a:t>
            </a:r>
          </a:p>
        </p:txBody>
      </p:sp>
      <p:cxnSp>
        <p:nvCxnSpPr>
          <p:cNvPr id="78874" name="AutoShape 24"/>
          <p:cNvCxnSpPr>
            <a:cxnSpLocks noChangeShapeType="1"/>
            <a:stCxn id="78875" idx="6"/>
            <a:endCxn id="78868" idx="2"/>
          </p:cNvCxnSpPr>
          <p:nvPr/>
        </p:nvCxnSpPr>
        <p:spPr bwMode="auto">
          <a:xfrm flipV="1">
            <a:off x="2579688" y="2109788"/>
            <a:ext cx="4300537" cy="314325"/>
          </a:xfrm>
          <a:prstGeom prst="curvedConnector3">
            <a:avLst>
              <a:gd name="adj1" fmla="val 50162"/>
            </a:avLst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</p:cxnSp>
      <p:sp useBgFill="1">
        <p:nvSpPr>
          <p:cNvPr id="78875" name="Oval 25"/>
          <p:cNvSpPr>
            <a:spLocks noChangeArrowheads="1"/>
          </p:cNvSpPr>
          <p:nvPr/>
        </p:nvSpPr>
        <p:spPr bwMode="auto">
          <a:xfrm>
            <a:off x="2492375" y="2379663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Texture Example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334000" cy="4525963"/>
          </a:xfrm>
        </p:spPr>
        <p:txBody>
          <a:bodyPr lIns="92075" tIns="46038" rIns="92075" bIns="46038"/>
          <a:lstStyle/>
          <a:p>
            <a:pPr marL="190500" indent="-190500"/>
            <a:r>
              <a:rPr lang="en-US" dirty="0" smtClean="0"/>
              <a:t>The texture (below) is a 256 x 256 image that has been mapped to a rectangular polygon which is viewed in perspective</a:t>
            </a:r>
          </a:p>
          <a:p>
            <a:pPr marL="190500" indent="-190500"/>
            <a:endParaRPr lang="en-US" dirty="0" smtClean="0"/>
          </a:p>
        </p:txBody>
      </p:sp>
      <p:pic>
        <p:nvPicPr>
          <p:cNvPr id="80902" name="Picture 4" descr="F:\SIGGRAPH\SIGGRAPH 2000\t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4320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Texture Mapping and the OpenGL Pipeline</a:t>
            </a:r>
          </a:p>
        </p:txBody>
      </p:sp>
      <p:sp>
        <p:nvSpPr>
          <p:cNvPr id="82961" name="Rectangle 15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dirty="0" smtClean="0"/>
              <a:t>Images and geometry flow through separate pipelines that join during fragment processing</a:t>
            </a:r>
          </a:p>
          <a:p>
            <a:pPr marL="571500" lvl="1" indent="-190500"/>
            <a:r>
              <a:rPr lang="en-US" dirty="0" smtClean="0"/>
              <a:t>“complex” textures do not affect geometric complexity</a:t>
            </a:r>
          </a:p>
        </p:txBody>
      </p:sp>
      <p:grpSp>
        <p:nvGrpSpPr>
          <p:cNvPr id="82949" name="Group 3"/>
          <p:cNvGrpSpPr>
            <a:grpSpLocks/>
          </p:cNvGrpSpPr>
          <p:nvPr/>
        </p:nvGrpSpPr>
        <p:grpSpPr bwMode="auto">
          <a:xfrm>
            <a:off x="1279525" y="4287838"/>
            <a:ext cx="6645275" cy="1606550"/>
            <a:chOff x="878" y="2312"/>
            <a:chExt cx="4186" cy="1012"/>
          </a:xfrm>
        </p:grpSpPr>
        <p:sp useBgFill="1">
          <p:nvSpPr>
            <p:cNvPr id="82950" name="Rectangle 4"/>
            <p:cNvSpPr>
              <a:spLocks noChangeArrowheads="1"/>
            </p:cNvSpPr>
            <p:nvPr/>
          </p:nvSpPr>
          <p:spPr bwMode="auto">
            <a:xfrm>
              <a:off x="4248" y="2683"/>
              <a:ext cx="816" cy="576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Times New Roman" charset="0"/>
                <a:ea typeface="ＭＳ Ｐゴシック" charset="-128"/>
              </a:endParaRPr>
            </a:p>
          </p:txBody>
        </p:sp>
        <p:sp useBgFill="1">
          <p:nvSpPr>
            <p:cNvPr id="82951" name="Rectangle 5"/>
            <p:cNvSpPr>
              <a:spLocks noChangeArrowheads="1"/>
            </p:cNvSpPr>
            <p:nvPr/>
          </p:nvSpPr>
          <p:spPr bwMode="auto">
            <a:xfrm>
              <a:off x="2059" y="2312"/>
              <a:ext cx="1479" cy="293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82952" name="Text Box 6"/>
            <p:cNvSpPr txBox="1">
              <a:spLocks noChangeArrowheads="1"/>
            </p:cNvSpPr>
            <p:nvPr/>
          </p:nvSpPr>
          <p:spPr bwMode="auto">
            <a:xfrm>
              <a:off x="2049" y="2324"/>
              <a:ext cx="150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geometry pipeline</a:t>
              </a:r>
            </a:p>
          </p:txBody>
        </p:sp>
        <p:sp>
          <p:nvSpPr>
            <p:cNvPr id="82953" name="Text Box 7"/>
            <p:cNvSpPr txBox="1">
              <a:spLocks noChangeArrowheads="1"/>
            </p:cNvSpPr>
            <p:nvPr/>
          </p:nvSpPr>
          <p:spPr bwMode="auto">
            <a:xfrm>
              <a:off x="878" y="2329"/>
              <a:ext cx="7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vertices</a:t>
              </a:r>
            </a:p>
          </p:txBody>
        </p:sp>
        <p:sp useBgFill="1">
          <p:nvSpPr>
            <p:cNvPr id="82954" name="Rectangle 8"/>
            <p:cNvSpPr>
              <a:spLocks noChangeArrowheads="1"/>
            </p:cNvSpPr>
            <p:nvPr/>
          </p:nvSpPr>
          <p:spPr bwMode="auto">
            <a:xfrm>
              <a:off x="2071" y="3031"/>
              <a:ext cx="1479" cy="293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pixel pipeline</a:t>
              </a:r>
            </a:p>
          </p:txBody>
        </p:sp>
        <p:sp>
          <p:nvSpPr>
            <p:cNvPr id="82955" name="Text Box 9"/>
            <p:cNvSpPr txBox="1">
              <a:spLocks noChangeArrowheads="1"/>
            </p:cNvSpPr>
            <p:nvPr/>
          </p:nvSpPr>
          <p:spPr bwMode="auto">
            <a:xfrm>
              <a:off x="1001" y="2981"/>
              <a:ext cx="5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image</a:t>
              </a:r>
            </a:p>
          </p:txBody>
        </p:sp>
        <p:sp>
          <p:nvSpPr>
            <p:cNvPr id="82956" name="Text Box 10"/>
            <p:cNvSpPr txBox="1">
              <a:spLocks noChangeArrowheads="1"/>
            </p:cNvSpPr>
            <p:nvPr/>
          </p:nvSpPr>
          <p:spPr bwMode="auto">
            <a:xfrm>
              <a:off x="4200" y="2731"/>
              <a:ext cx="864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 err="1">
                  <a:solidFill>
                    <a:schemeClr val="bg1"/>
                  </a:solidFill>
                  <a:latin typeface="Times New Roman" charset="0"/>
                  <a:ea typeface="ＭＳ Ｐゴシック" charset="-128"/>
                </a:rPr>
                <a:t>fragmentprocessor</a:t>
              </a:r>
              <a:endParaRPr lang="en-US" sz="2400" dirty="0">
                <a:solidFill>
                  <a:schemeClr val="bg1"/>
                </a:solidFill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82957" name="Line 11"/>
            <p:cNvSpPr>
              <a:spLocks noChangeShapeType="1"/>
            </p:cNvSpPr>
            <p:nvPr/>
          </p:nvSpPr>
          <p:spPr bwMode="auto">
            <a:xfrm>
              <a:off x="3548" y="2439"/>
              <a:ext cx="629" cy="36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8" name="Line 12"/>
            <p:cNvSpPr>
              <a:spLocks noChangeShapeType="1"/>
            </p:cNvSpPr>
            <p:nvPr/>
          </p:nvSpPr>
          <p:spPr bwMode="auto">
            <a:xfrm flipV="1">
              <a:off x="3548" y="2897"/>
              <a:ext cx="634" cy="27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9" name="Line 13"/>
            <p:cNvSpPr>
              <a:spLocks noChangeShapeType="1"/>
            </p:cNvSpPr>
            <p:nvPr/>
          </p:nvSpPr>
          <p:spPr bwMode="auto">
            <a:xfrm>
              <a:off x="1639" y="2466"/>
              <a:ext cx="41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Line 14"/>
            <p:cNvSpPr>
              <a:spLocks noChangeShapeType="1"/>
            </p:cNvSpPr>
            <p:nvPr/>
          </p:nvSpPr>
          <p:spPr bwMode="auto">
            <a:xfrm>
              <a:off x="1672" y="3156"/>
              <a:ext cx="3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Specifying a Texture Image</a:t>
            </a:r>
          </a:p>
        </p:txBody>
      </p:sp>
      <p:sp>
        <p:nvSpPr>
          <p:cNvPr id="84996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190500" indent="-190500"/>
            <a:r>
              <a:rPr lang="en-US" sz="2800" smtClean="0"/>
              <a:t>Define a texture image from an array of </a:t>
            </a:r>
            <a:br>
              <a:rPr lang="en-US" sz="2800" smtClean="0"/>
            </a:br>
            <a:r>
              <a:rPr lang="en-US" sz="2800" smtClean="0"/>
              <a:t>   </a:t>
            </a:r>
            <a:r>
              <a:rPr lang="en-US" sz="2800" i="1" smtClean="0"/>
              <a:t>texels</a:t>
            </a:r>
            <a:r>
              <a:rPr lang="en-US" sz="2800" smtClean="0"/>
              <a:t> (texture elements) in CPU memory</a:t>
            </a:r>
          </a:p>
          <a:p>
            <a:pPr marL="571500" lvl="1" indent="-190500">
              <a:buFontTx/>
              <a:buNone/>
            </a:pPr>
            <a:r>
              <a:rPr lang="en-US" sz="2400" b="1" smtClean="0">
                <a:latin typeface="Courier New" charset="0"/>
              </a:rPr>
              <a:t>   Glubyte my_texels[512][512];</a:t>
            </a:r>
          </a:p>
          <a:p>
            <a:pPr marL="190500" indent="-190500"/>
            <a:r>
              <a:rPr lang="en-US" sz="2800" smtClean="0"/>
              <a:t>Define as any other pixel map</a:t>
            </a:r>
          </a:p>
          <a:p>
            <a:pPr marL="571500" lvl="1" indent="-190500"/>
            <a:r>
              <a:rPr lang="en-US" sz="2400" smtClean="0"/>
              <a:t>Scanned image</a:t>
            </a:r>
          </a:p>
          <a:p>
            <a:pPr marL="571500" lvl="1" indent="-190500"/>
            <a:r>
              <a:rPr lang="en-US" sz="2400" smtClean="0"/>
              <a:t>Generate by application code</a:t>
            </a:r>
          </a:p>
          <a:p>
            <a:pPr marL="190500" indent="-190500"/>
            <a:r>
              <a:rPr lang="en-US" sz="2800" smtClean="0"/>
              <a:t>Enable texture mapping</a:t>
            </a:r>
          </a:p>
          <a:p>
            <a:pPr marL="571500" lvl="1" indent="-190500"/>
            <a:r>
              <a:rPr lang="en-US" sz="2400" b="1" smtClean="0">
                <a:latin typeface="Courier New" charset="0"/>
              </a:rPr>
              <a:t>glEnable(GL_TEXTURE_2D)</a:t>
            </a:r>
          </a:p>
          <a:p>
            <a:pPr marL="571500" lvl="1" indent="-190500"/>
            <a:r>
              <a:rPr lang="en-US" sz="2400" smtClean="0"/>
              <a:t>OpenGL supports 1-4 dimensional texture maps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z="4000" smtClean="0"/>
              <a:t>Define  Image as a Texture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>
              <a:lnSpc>
                <a:spcPct val="90000"/>
              </a:lnSpc>
              <a:buFontTx/>
              <a:buNone/>
            </a:pPr>
            <a:r>
              <a:rPr lang="en-US" sz="2200" b="1" smtClean="0">
                <a:latin typeface="Courier New" charset="0"/>
              </a:rPr>
              <a:t>glTexImage2D( target, level, components,</a:t>
            </a:r>
            <a:br>
              <a:rPr lang="en-US" sz="2200" b="1" smtClean="0">
                <a:latin typeface="Courier New" charset="0"/>
              </a:rPr>
            </a:br>
            <a:r>
              <a:rPr lang="en-US" sz="2200" b="1" smtClean="0">
                <a:latin typeface="Courier New" charset="0"/>
              </a:rPr>
              <a:t>   w, h, border, format, type, texels</a:t>
            </a:r>
            <a:r>
              <a:rPr lang="en-US" sz="2500" b="1" smtClean="0">
                <a:latin typeface="Courier New" charset="0"/>
              </a:rPr>
              <a:t> );</a:t>
            </a:r>
          </a:p>
          <a:p>
            <a:pPr marL="190500" indent="-190500">
              <a:lnSpc>
                <a:spcPct val="90000"/>
              </a:lnSpc>
              <a:buFontTx/>
              <a:buNone/>
            </a:pPr>
            <a:endParaRPr lang="en-US" sz="1400" b="1" smtClean="0">
              <a:latin typeface="Courier New" charset="0"/>
            </a:endParaRPr>
          </a:p>
          <a:p>
            <a:pPr marL="190500" indent="-190500">
              <a:lnSpc>
                <a:spcPct val="90000"/>
              </a:lnSpc>
              <a:buFontTx/>
              <a:buNone/>
            </a:pPr>
            <a:r>
              <a:rPr lang="en-US" sz="2500" b="1" smtClean="0">
                <a:latin typeface="Courier New" charset="0"/>
              </a:rPr>
              <a:t>	</a:t>
            </a:r>
            <a:r>
              <a:rPr lang="en-US" sz="2200" b="1" smtClean="0">
                <a:latin typeface="Courier New" charset="0"/>
              </a:rPr>
              <a:t>target: </a:t>
            </a:r>
            <a:r>
              <a:rPr lang="en-US" sz="2500" smtClean="0"/>
              <a:t>type of texture, e.g.</a:t>
            </a:r>
            <a:r>
              <a:rPr lang="en-US" sz="2200" b="1" smtClean="0">
                <a:latin typeface="Courier New" charset="0"/>
              </a:rPr>
              <a:t> GL_TEXTURE_2D</a:t>
            </a:r>
          </a:p>
          <a:p>
            <a:pPr marL="190500" indent="-190500">
              <a:lnSpc>
                <a:spcPct val="90000"/>
              </a:lnSpc>
              <a:buFontTx/>
              <a:buNone/>
            </a:pPr>
            <a:r>
              <a:rPr lang="en-US" sz="2200" b="1" smtClean="0">
                <a:latin typeface="Courier New" charset="0"/>
              </a:rPr>
              <a:t>	level: </a:t>
            </a:r>
            <a:r>
              <a:rPr lang="en-US" sz="2500" smtClean="0"/>
              <a:t>used for mipmapping (discussed later)</a:t>
            </a:r>
          </a:p>
          <a:p>
            <a:pPr marL="190500" indent="-190500">
              <a:lnSpc>
                <a:spcPct val="90000"/>
              </a:lnSpc>
              <a:buFontTx/>
              <a:buNone/>
            </a:pPr>
            <a:r>
              <a:rPr lang="en-US" sz="2200" b="1" smtClean="0">
                <a:latin typeface="Courier New" charset="0"/>
              </a:rPr>
              <a:t>	components: </a:t>
            </a:r>
            <a:r>
              <a:rPr lang="en-US" sz="2500" smtClean="0"/>
              <a:t>elements per texel</a:t>
            </a:r>
          </a:p>
          <a:p>
            <a:pPr marL="190500" indent="-190500">
              <a:lnSpc>
                <a:spcPct val="90000"/>
              </a:lnSpc>
              <a:buFontTx/>
              <a:buNone/>
            </a:pPr>
            <a:r>
              <a:rPr lang="en-US" sz="2200" b="1" smtClean="0">
                <a:latin typeface="Courier New" charset="0"/>
              </a:rPr>
              <a:t>	w, h: </a:t>
            </a:r>
            <a:r>
              <a:rPr lang="en-US" sz="2500" smtClean="0"/>
              <a:t>width and height of</a:t>
            </a:r>
            <a:r>
              <a:rPr lang="en-US" sz="2200" b="1" smtClean="0">
                <a:latin typeface="Courier New" charset="0"/>
              </a:rPr>
              <a:t> texels </a:t>
            </a:r>
            <a:r>
              <a:rPr lang="en-US" sz="2500" smtClean="0"/>
              <a:t>in pixels</a:t>
            </a:r>
          </a:p>
          <a:p>
            <a:pPr marL="190500" indent="-190500">
              <a:lnSpc>
                <a:spcPct val="90000"/>
              </a:lnSpc>
              <a:buFontTx/>
              <a:buNone/>
            </a:pPr>
            <a:r>
              <a:rPr lang="en-US" sz="2200" b="1" smtClean="0">
                <a:latin typeface="Courier New" charset="0"/>
              </a:rPr>
              <a:t>	border: </a:t>
            </a:r>
            <a:r>
              <a:rPr lang="en-US" sz="2500" smtClean="0"/>
              <a:t>used for smoothing (discussed later)</a:t>
            </a:r>
          </a:p>
          <a:p>
            <a:pPr marL="190500" indent="-190500">
              <a:lnSpc>
                <a:spcPct val="90000"/>
              </a:lnSpc>
              <a:buFontTx/>
              <a:buNone/>
            </a:pPr>
            <a:r>
              <a:rPr lang="en-US" sz="2200" b="1" smtClean="0">
                <a:latin typeface="Courier New" charset="0"/>
              </a:rPr>
              <a:t>	format and type: </a:t>
            </a:r>
            <a:r>
              <a:rPr lang="en-US" sz="2500" smtClean="0"/>
              <a:t>describe texels</a:t>
            </a:r>
          </a:p>
          <a:p>
            <a:pPr marL="190500" indent="-190500">
              <a:lnSpc>
                <a:spcPct val="90000"/>
              </a:lnSpc>
              <a:buFontTx/>
              <a:buNone/>
            </a:pPr>
            <a:r>
              <a:rPr lang="en-US" sz="2200" b="1" smtClean="0">
                <a:latin typeface="Courier New" charset="0"/>
              </a:rPr>
              <a:t>	texels: </a:t>
            </a:r>
            <a:r>
              <a:rPr lang="en-US" sz="2500" smtClean="0"/>
              <a:t>pointer to texel array</a:t>
            </a:r>
          </a:p>
          <a:p>
            <a:pPr marL="190500" indent="-190500">
              <a:lnSpc>
                <a:spcPct val="90000"/>
              </a:lnSpc>
              <a:buFontTx/>
              <a:buNone/>
            </a:pPr>
            <a:endParaRPr lang="en-US" sz="2500" smtClean="0"/>
          </a:p>
          <a:p>
            <a:pPr marL="190500" indent="-190500">
              <a:lnSpc>
                <a:spcPct val="90000"/>
              </a:lnSpc>
              <a:buFontTx/>
              <a:buNone/>
            </a:pPr>
            <a:r>
              <a:rPr lang="en-US" sz="2200" b="1" smtClean="0">
                <a:latin typeface="Courier New" charset="0"/>
              </a:rPr>
              <a:t>glTexImage2D(GL_TEXTURE_2D, 0, 3, 512, 512, 0, GL_RGB, GL_UNSIGNED_BYTE, my_texels);</a:t>
            </a:r>
          </a:p>
          <a:p>
            <a:pPr marL="190500" indent="-190500">
              <a:lnSpc>
                <a:spcPct val="90000"/>
              </a:lnSpc>
              <a:buFontTx/>
              <a:buNone/>
            </a:pPr>
            <a:endParaRPr lang="en-US" sz="2200" b="1" smtClean="0">
              <a:latin typeface="Courier New" charset="0"/>
            </a:endParaRPr>
          </a:p>
          <a:p>
            <a:pPr marL="190500" indent="-190500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8" name="Rectangle 4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Mapping a Texture</a:t>
            </a:r>
          </a:p>
        </p:txBody>
      </p:sp>
      <p:sp>
        <p:nvSpPr>
          <p:cNvPr id="88068" name="Rectangle 2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z="2900" smtClean="0"/>
              <a:t>Based on parametric texture coordinates</a:t>
            </a:r>
          </a:p>
          <a:p>
            <a:pPr marL="190500" indent="-190500"/>
            <a:r>
              <a:rPr lang="en-US" sz="2500" b="1" smtClean="0">
                <a:latin typeface="Courier New" charset="0"/>
              </a:rPr>
              <a:t>glTexCoord*()</a:t>
            </a:r>
            <a:r>
              <a:rPr lang="en-US" sz="2900" smtClean="0"/>
              <a:t> specified at each vertex</a:t>
            </a:r>
          </a:p>
        </p:txBody>
      </p:sp>
      <p:grpSp>
        <p:nvGrpSpPr>
          <p:cNvPr id="88069" name="Group 3"/>
          <p:cNvGrpSpPr>
            <a:grpSpLocks/>
          </p:cNvGrpSpPr>
          <p:nvPr/>
        </p:nvGrpSpPr>
        <p:grpSpPr bwMode="auto">
          <a:xfrm>
            <a:off x="1377950" y="4052888"/>
            <a:ext cx="1811338" cy="1804987"/>
            <a:chOff x="868" y="2553"/>
            <a:chExt cx="1141" cy="1137"/>
          </a:xfrm>
        </p:grpSpPr>
        <p:sp>
          <p:nvSpPr>
            <p:cNvPr id="88070" name="Rectangle 4"/>
            <p:cNvSpPr>
              <a:spLocks noChangeArrowheads="1"/>
            </p:cNvSpPr>
            <p:nvPr/>
          </p:nvSpPr>
          <p:spPr bwMode="auto">
            <a:xfrm>
              <a:off x="868" y="3124"/>
              <a:ext cx="566" cy="56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88071" name="Rectangle 5"/>
            <p:cNvSpPr>
              <a:spLocks noChangeArrowheads="1"/>
            </p:cNvSpPr>
            <p:nvPr/>
          </p:nvSpPr>
          <p:spPr bwMode="auto">
            <a:xfrm>
              <a:off x="1446" y="3126"/>
              <a:ext cx="563" cy="56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88072" name="Rectangle 6"/>
            <p:cNvSpPr>
              <a:spLocks noChangeArrowheads="1"/>
            </p:cNvSpPr>
            <p:nvPr/>
          </p:nvSpPr>
          <p:spPr bwMode="auto">
            <a:xfrm>
              <a:off x="870" y="2553"/>
              <a:ext cx="1139" cy="56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Times New Roman" charset="0"/>
                <a:ea typeface="ＭＳ Ｐゴシック" charset="-128"/>
              </a:endParaRPr>
            </a:p>
          </p:txBody>
        </p:sp>
      </p:grpSp>
      <p:sp>
        <p:nvSpPr>
          <p:cNvPr id="88073" name="Rectangle 7"/>
          <p:cNvSpPr>
            <a:spLocks noChangeArrowheads="1"/>
          </p:cNvSpPr>
          <p:nvPr/>
        </p:nvSpPr>
        <p:spPr bwMode="auto">
          <a:xfrm>
            <a:off x="1377950" y="4044950"/>
            <a:ext cx="1816100" cy="181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88074" name="Line 8"/>
          <p:cNvSpPr>
            <a:spLocks noChangeShapeType="1"/>
          </p:cNvSpPr>
          <p:nvPr/>
        </p:nvSpPr>
        <p:spPr bwMode="auto">
          <a:xfrm>
            <a:off x="1371600" y="3581400"/>
            <a:ext cx="0" cy="2286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Line 9"/>
          <p:cNvSpPr>
            <a:spLocks noChangeShapeType="1"/>
          </p:cNvSpPr>
          <p:nvPr/>
        </p:nvSpPr>
        <p:spPr bwMode="auto">
          <a:xfrm>
            <a:off x="1371600" y="5867400"/>
            <a:ext cx="2362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Line 10"/>
          <p:cNvSpPr>
            <a:spLocks noChangeShapeType="1"/>
          </p:cNvSpPr>
          <p:nvPr/>
        </p:nvSpPr>
        <p:spPr bwMode="auto">
          <a:xfrm>
            <a:off x="1371600" y="49530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Line 11"/>
          <p:cNvSpPr>
            <a:spLocks noChangeShapeType="1"/>
          </p:cNvSpPr>
          <p:nvPr/>
        </p:nvSpPr>
        <p:spPr bwMode="auto">
          <a:xfrm>
            <a:off x="2286000" y="4953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Rectangle 12"/>
          <p:cNvSpPr>
            <a:spLocks noChangeArrowheads="1"/>
          </p:cNvSpPr>
          <p:nvPr/>
        </p:nvSpPr>
        <p:spPr bwMode="auto">
          <a:xfrm>
            <a:off x="3424298" y="5851525"/>
            <a:ext cx="31579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s</a:t>
            </a:r>
          </a:p>
        </p:txBody>
      </p:sp>
      <p:sp>
        <p:nvSpPr>
          <p:cNvPr id="88079" name="Rectangle 13"/>
          <p:cNvSpPr>
            <a:spLocks noChangeArrowheads="1"/>
          </p:cNvSpPr>
          <p:nvPr/>
        </p:nvSpPr>
        <p:spPr bwMode="auto">
          <a:xfrm>
            <a:off x="1000325" y="3413125"/>
            <a:ext cx="28693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t</a:t>
            </a:r>
          </a:p>
        </p:txBody>
      </p:sp>
      <p:sp>
        <p:nvSpPr>
          <p:cNvPr id="88080" name="Rectangle 14"/>
          <p:cNvSpPr>
            <a:spLocks noChangeArrowheads="1"/>
          </p:cNvSpPr>
          <p:nvPr/>
        </p:nvSpPr>
        <p:spPr bwMode="auto">
          <a:xfrm>
            <a:off x="2991266" y="3611563"/>
            <a:ext cx="57066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1, 1</a:t>
            </a:r>
          </a:p>
        </p:txBody>
      </p:sp>
      <p:sp>
        <p:nvSpPr>
          <p:cNvPr id="88081" name="Rectangle 15"/>
          <p:cNvSpPr>
            <a:spLocks noChangeArrowheads="1"/>
          </p:cNvSpPr>
          <p:nvPr/>
        </p:nvSpPr>
        <p:spPr bwMode="auto">
          <a:xfrm>
            <a:off x="705266" y="3840163"/>
            <a:ext cx="57066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0, 1</a:t>
            </a:r>
          </a:p>
        </p:txBody>
      </p:sp>
      <p:sp>
        <p:nvSpPr>
          <p:cNvPr id="88082" name="Rectangle 16"/>
          <p:cNvSpPr>
            <a:spLocks noChangeArrowheads="1"/>
          </p:cNvSpPr>
          <p:nvPr/>
        </p:nvSpPr>
        <p:spPr bwMode="auto">
          <a:xfrm>
            <a:off x="1010066" y="5897563"/>
            <a:ext cx="57066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0, 0</a:t>
            </a:r>
          </a:p>
        </p:txBody>
      </p:sp>
      <p:sp>
        <p:nvSpPr>
          <p:cNvPr id="88083" name="Rectangle 17"/>
          <p:cNvSpPr>
            <a:spLocks noChangeArrowheads="1"/>
          </p:cNvSpPr>
          <p:nvPr/>
        </p:nvSpPr>
        <p:spPr bwMode="auto">
          <a:xfrm>
            <a:off x="2915066" y="5897563"/>
            <a:ext cx="57066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1, 0</a:t>
            </a:r>
          </a:p>
        </p:txBody>
      </p:sp>
      <p:sp>
        <p:nvSpPr>
          <p:cNvPr id="88084" name="Freeform 18"/>
          <p:cNvSpPr>
            <a:spLocks/>
          </p:cNvSpPr>
          <p:nvPr/>
        </p:nvSpPr>
        <p:spPr bwMode="auto">
          <a:xfrm>
            <a:off x="5486400" y="4038600"/>
            <a:ext cx="1830388" cy="1754188"/>
          </a:xfrm>
          <a:custGeom>
            <a:avLst/>
            <a:gdLst>
              <a:gd name="T0" fmla="*/ 2147483647 w 1153"/>
              <a:gd name="T1" fmla="*/ 0 h 1105"/>
              <a:gd name="T2" fmla="*/ 0 w 1153"/>
              <a:gd name="T3" fmla="*/ 2147483647 h 1105"/>
              <a:gd name="T4" fmla="*/ 2147483647 w 1153"/>
              <a:gd name="T5" fmla="*/ 2147483647 h 1105"/>
              <a:gd name="T6" fmla="*/ 2147483647 w 1153"/>
              <a:gd name="T7" fmla="*/ 0 h 1105"/>
              <a:gd name="T8" fmla="*/ 0 60000 65536"/>
              <a:gd name="T9" fmla="*/ 0 60000 65536"/>
              <a:gd name="T10" fmla="*/ 0 60000 65536"/>
              <a:gd name="T11" fmla="*/ 0 60000 65536"/>
              <a:gd name="T12" fmla="*/ 0 w 1153"/>
              <a:gd name="T13" fmla="*/ 0 h 1105"/>
              <a:gd name="T14" fmla="*/ 1153 w 1153"/>
              <a:gd name="T15" fmla="*/ 1105 h 1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3" h="1105">
                <a:moveTo>
                  <a:pt x="864" y="0"/>
                </a:moveTo>
                <a:lnTo>
                  <a:pt x="0" y="864"/>
                </a:lnTo>
                <a:lnTo>
                  <a:pt x="1152" y="1104"/>
                </a:lnTo>
                <a:lnTo>
                  <a:pt x="8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88085" name="Line 19"/>
          <p:cNvSpPr>
            <a:spLocks noChangeShapeType="1"/>
          </p:cNvSpPr>
          <p:nvPr/>
        </p:nvSpPr>
        <p:spPr bwMode="auto">
          <a:xfrm>
            <a:off x="6124575" y="4776788"/>
            <a:ext cx="1033463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Line 20"/>
          <p:cNvSpPr>
            <a:spLocks noChangeShapeType="1"/>
          </p:cNvSpPr>
          <p:nvPr/>
        </p:nvSpPr>
        <p:spPr bwMode="auto">
          <a:xfrm flipH="1">
            <a:off x="6210300" y="4965700"/>
            <a:ext cx="398463" cy="592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Freeform 21"/>
          <p:cNvSpPr>
            <a:spLocks/>
          </p:cNvSpPr>
          <p:nvPr/>
        </p:nvSpPr>
        <p:spPr bwMode="auto">
          <a:xfrm>
            <a:off x="1739900" y="4356100"/>
            <a:ext cx="979488" cy="979488"/>
          </a:xfrm>
          <a:custGeom>
            <a:avLst/>
            <a:gdLst>
              <a:gd name="T0" fmla="*/ 0 w 617"/>
              <a:gd name="T1" fmla="*/ 0 h 617"/>
              <a:gd name="T2" fmla="*/ 624999069 w 617"/>
              <a:gd name="T3" fmla="*/ 1552417042 h 617"/>
              <a:gd name="T4" fmla="*/ 1552417042 w 617"/>
              <a:gd name="T5" fmla="*/ 1088708056 h 617"/>
              <a:gd name="T6" fmla="*/ 0 w 617"/>
              <a:gd name="T7" fmla="*/ 0 h 617"/>
              <a:gd name="T8" fmla="*/ 0 60000 65536"/>
              <a:gd name="T9" fmla="*/ 0 60000 65536"/>
              <a:gd name="T10" fmla="*/ 0 60000 65536"/>
              <a:gd name="T11" fmla="*/ 0 60000 65536"/>
              <a:gd name="T12" fmla="*/ 0 w 617"/>
              <a:gd name="T13" fmla="*/ 0 h 617"/>
              <a:gd name="T14" fmla="*/ 617 w 617"/>
              <a:gd name="T15" fmla="*/ 617 h 6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" h="617">
                <a:moveTo>
                  <a:pt x="0" y="0"/>
                </a:moveTo>
                <a:lnTo>
                  <a:pt x="248" y="616"/>
                </a:lnTo>
                <a:lnTo>
                  <a:pt x="616" y="43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88088" name="Line 22"/>
          <p:cNvSpPr>
            <a:spLocks noChangeShapeType="1"/>
          </p:cNvSpPr>
          <p:nvPr/>
        </p:nvSpPr>
        <p:spPr bwMode="auto">
          <a:xfrm flipV="1">
            <a:off x="3195638" y="4038600"/>
            <a:ext cx="3662362" cy="2190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Line 23"/>
          <p:cNvSpPr>
            <a:spLocks noChangeShapeType="1"/>
          </p:cNvSpPr>
          <p:nvPr/>
        </p:nvSpPr>
        <p:spPr bwMode="auto">
          <a:xfrm>
            <a:off x="3195638" y="5362575"/>
            <a:ext cx="2290762" cy="476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Line 24"/>
          <p:cNvSpPr>
            <a:spLocks noChangeShapeType="1"/>
          </p:cNvSpPr>
          <p:nvPr/>
        </p:nvSpPr>
        <p:spPr bwMode="auto">
          <a:xfrm>
            <a:off x="2743200" y="5029200"/>
            <a:ext cx="457200" cy="857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Rectangle 25"/>
          <p:cNvSpPr>
            <a:spLocks noChangeArrowheads="1"/>
          </p:cNvSpPr>
          <p:nvPr/>
        </p:nvSpPr>
        <p:spPr bwMode="auto">
          <a:xfrm>
            <a:off x="5913777" y="3611563"/>
            <a:ext cx="189955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(s, t) = (0.2, 0.8)</a:t>
            </a:r>
          </a:p>
        </p:txBody>
      </p:sp>
      <p:sp>
        <p:nvSpPr>
          <p:cNvPr id="88092" name="Rectangle 26"/>
          <p:cNvSpPr>
            <a:spLocks noChangeArrowheads="1"/>
          </p:cNvSpPr>
          <p:nvPr/>
        </p:nvSpPr>
        <p:spPr bwMode="auto">
          <a:xfrm>
            <a:off x="4466547" y="4983163"/>
            <a:ext cx="112530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(0.4, 0.2)</a:t>
            </a:r>
          </a:p>
        </p:txBody>
      </p:sp>
      <p:sp>
        <p:nvSpPr>
          <p:cNvPr id="88093" name="Rectangle 27"/>
          <p:cNvSpPr>
            <a:spLocks noChangeArrowheads="1"/>
          </p:cNvSpPr>
          <p:nvPr/>
        </p:nvSpPr>
        <p:spPr bwMode="auto">
          <a:xfrm>
            <a:off x="6828747" y="5821363"/>
            <a:ext cx="112530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(0.8, 0.4)</a:t>
            </a:r>
          </a:p>
        </p:txBody>
      </p:sp>
      <p:sp>
        <p:nvSpPr>
          <p:cNvPr id="88094" name="Rectangle 28"/>
          <p:cNvSpPr>
            <a:spLocks noChangeArrowheads="1"/>
          </p:cNvSpPr>
          <p:nvPr/>
        </p:nvSpPr>
        <p:spPr bwMode="auto">
          <a:xfrm>
            <a:off x="6894240" y="3916363"/>
            <a:ext cx="38472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A</a:t>
            </a:r>
          </a:p>
        </p:txBody>
      </p:sp>
      <p:sp>
        <p:nvSpPr>
          <p:cNvPr id="88095" name="Rectangle 29"/>
          <p:cNvSpPr>
            <a:spLocks noChangeArrowheads="1"/>
          </p:cNvSpPr>
          <p:nvPr/>
        </p:nvSpPr>
        <p:spPr bwMode="auto">
          <a:xfrm>
            <a:off x="5238679" y="5516563"/>
            <a:ext cx="3430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B</a:t>
            </a:r>
          </a:p>
        </p:txBody>
      </p:sp>
      <p:sp>
        <p:nvSpPr>
          <p:cNvPr id="88096" name="Rectangle 30"/>
          <p:cNvSpPr>
            <a:spLocks noChangeArrowheads="1"/>
          </p:cNvSpPr>
          <p:nvPr/>
        </p:nvSpPr>
        <p:spPr bwMode="auto">
          <a:xfrm>
            <a:off x="7361050" y="5516563"/>
            <a:ext cx="36708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C</a:t>
            </a:r>
          </a:p>
        </p:txBody>
      </p:sp>
      <p:sp>
        <p:nvSpPr>
          <p:cNvPr id="88097" name="Rectangle 31"/>
          <p:cNvSpPr>
            <a:spLocks noChangeArrowheads="1"/>
          </p:cNvSpPr>
          <p:nvPr/>
        </p:nvSpPr>
        <p:spPr bwMode="auto">
          <a:xfrm>
            <a:off x="1444694" y="4098925"/>
            <a:ext cx="31418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a</a:t>
            </a:r>
          </a:p>
        </p:txBody>
      </p:sp>
      <p:sp>
        <p:nvSpPr>
          <p:cNvPr id="88098" name="Rectangle 32"/>
          <p:cNvSpPr>
            <a:spLocks noChangeArrowheads="1"/>
          </p:cNvSpPr>
          <p:nvPr/>
        </p:nvSpPr>
        <p:spPr bwMode="auto">
          <a:xfrm>
            <a:off x="1893886" y="528796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b</a:t>
            </a:r>
          </a:p>
        </p:txBody>
      </p:sp>
      <p:sp>
        <p:nvSpPr>
          <p:cNvPr id="88099" name="Rectangle 33"/>
          <p:cNvSpPr>
            <a:spLocks noChangeArrowheads="1"/>
          </p:cNvSpPr>
          <p:nvPr/>
        </p:nvSpPr>
        <p:spPr bwMode="auto">
          <a:xfrm>
            <a:off x="2594113" y="4983163"/>
            <a:ext cx="29976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Book Antiqua" charset="0"/>
                <a:ea typeface="ＭＳ Ｐゴシック" charset="-128"/>
              </a:rPr>
              <a:t>c</a:t>
            </a:r>
          </a:p>
        </p:txBody>
      </p:sp>
      <p:sp>
        <p:nvSpPr>
          <p:cNvPr id="88100" name="Rectangle 34"/>
          <p:cNvSpPr>
            <a:spLocks noChangeArrowheads="1"/>
          </p:cNvSpPr>
          <p:nvPr/>
        </p:nvSpPr>
        <p:spPr bwMode="auto">
          <a:xfrm>
            <a:off x="1468565" y="3192463"/>
            <a:ext cx="164121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Times New Roman" charset="0"/>
                <a:ea typeface="ＭＳ Ｐゴシック" charset="-128"/>
              </a:rPr>
              <a:t>Texture Space</a:t>
            </a:r>
          </a:p>
        </p:txBody>
      </p:sp>
      <p:sp>
        <p:nvSpPr>
          <p:cNvPr id="88101" name="Rectangle 35"/>
          <p:cNvSpPr>
            <a:spLocks noChangeArrowheads="1"/>
          </p:cNvSpPr>
          <p:nvPr/>
        </p:nvSpPr>
        <p:spPr bwMode="auto">
          <a:xfrm>
            <a:off x="5555922" y="3192463"/>
            <a:ext cx="15452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Times New Roman" charset="0"/>
                <a:ea typeface="ＭＳ Ｐゴシック" charset="-128"/>
              </a:rPr>
              <a:t>Object Space</a:t>
            </a:r>
          </a:p>
        </p:txBody>
      </p:sp>
      <p:sp>
        <p:nvSpPr>
          <p:cNvPr id="88102" name="Freeform 36"/>
          <p:cNvSpPr>
            <a:spLocks/>
          </p:cNvSpPr>
          <p:nvPr/>
        </p:nvSpPr>
        <p:spPr bwMode="auto">
          <a:xfrm>
            <a:off x="5489575" y="4781550"/>
            <a:ext cx="1111250" cy="777875"/>
          </a:xfrm>
          <a:custGeom>
            <a:avLst/>
            <a:gdLst>
              <a:gd name="T0" fmla="*/ 1000502825 w 700"/>
              <a:gd name="T1" fmla="*/ 0 h 490"/>
              <a:gd name="T2" fmla="*/ 1761590013 w 700"/>
              <a:gd name="T3" fmla="*/ 289818763 h 490"/>
              <a:gd name="T4" fmla="*/ 1139110625 w 700"/>
              <a:gd name="T5" fmla="*/ 1232357200 h 490"/>
              <a:gd name="T6" fmla="*/ 0 w 700"/>
              <a:gd name="T7" fmla="*/ 997981875 h 490"/>
              <a:gd name="T8" fmla="*/ 1000502825 w 700"/>
              <a:gd name="T9" fmla="*/ 0 h 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0"/>
              <a:gd name="T16" fmla="*/ 0 h 490"/>
              <a:gd name="T17" fmla="*/ 700 w 700"/>
              <a:gd name="T18" fmla="*/ 490 h 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0" h="490">
                <a:moveTo>
                  <a:pt x="397" y="0"/>
                </a:moveTo>
                <a:lnTo>
                  <a:pt x="699" y="115"/>
                </a:lnTo>
                <a:lnTo>
                  <a:pt x="452" y="489"/>
                </a:lnTo>
                <a:lnTo>
                  <a:pt x="0" y="396"/>
                </a:lnTo>
                <a:lnTo>
                  <a:pt x="397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88103" name="Freeform 37"/>
          <p:cNvSpPr>
            <a:spLocks/>
          </p:cNvSpPr>
          <p:nvPr/>
        </p:nvSpPr>
        <p:spPr bwMode="auto">
          <a:xfrm>
            <a:off x="6210300" y="4968875"/>
            <a:ext cx="1106488" cy="820738"/>
          </a:xfrm>
          <a:custGeom>
            <a:avLst/>
            <a:gdLst>
              <a:gd name="T0" fmla="*/ 622479669 w 697"/>
              <a:gd name="T1" fmla="*/ 0 h 517"/>
              <a:gd name="T2" fmla="*/ 1494454125 w 697"/>
              <a:gd name="T3" fmla="*/ 330141464 h 517"/>
              <a:gd name="T4" fmla="*/ 1754029543 w 697"/>
              <a:gd name="T5" fmla="*/ 1300401417 h 517"/>
              <a:gd name="T6" fmla="*/ 0 w 697"/>
              <a:gd name="T7" fmla="*/ 937498696 h 517"/>
              <a:gd name="T8" fmla="*/ 622479669 w 697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7"/>
              <a:gd name="T16" fmla="*/ 0 h 517"/>
              <a:gd name="T17" fmla="*/ 697 w 697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7" h="517">
                <a:moveTo>
                  <a:pt x="247" y="0"/>
                </a:moveTo>
                <a:lnTo>
                  <a:pt x="593" y="131"/>
                </a:lnTo>
                <a:lnTo>
                  <a:pt x="696" y="516"/>
                </a:lnTo>
                <a:lnTo>
                  <a:pt x="0" y="372"/>
                </a:lnTo>
                <a:lnTo>
                  <a:pt x="247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88104" name="Freeform 38"/>
          <p:cNvSpPr>
            <a:spLocks/>
          </p:cNvSpPr>
          <p:nvPr/>
        </p:nvSpPr>
        <p:spPr bwMode="auto">
          <a:xfrm>
            <a:off x="6130925" y="4046538"/>
            <a:ext cx="1022350" cy="1122362"/>
          </a:xfrm>
          <a:custGeom>
            <a:avLst/>
            <a:gdLst>
              <a:gd name="T0" fmla="*/ 0 w 644"/>
              <a:gd name="T1" fmla="*/ 1154231048 h 707"/>
              <a:gd name="T2" fmla="*/ 1149191250 w 644"/>
              <a:gd name="T3" fmla="*/ 0 h 707"/>
              <a:gd name="T4" fmla="*/ 1620461263 w 644"/>
              <a:gd name="T5" fmla="*/ 1779229520 h 707"/>
              <a:gd name="T6" fmla="*/ 0 w 644"/>
              <a:gd name="T7" fmla="*/ 1154231048 h 707"/>
              <a:gd name="T8" fmla="*/ 0 60000 65536"/>
              <a:gd name="T9" fmla="*/ 0 60000 65536"/>
              <a:gd name="T10" fmla="*/ 0 60000 65536"/>
              <a:gd name="T11" fmla="*/ 0 60000 65536"/>
              <a:gd name="T12" fmla="*/ 0 w 644"/>
              <a:gd name="T13" fmla="*/ 0 h 707"/>
              <a:gd name="T14" fmla="*/ 644 w 644"/>
              <a:gd name="T15" fmla="*/ 707 h 7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4" h="707">
                <a:moveTo>
                  <a:pt x="0" y="458"/>
                </a:moveTo>
                <a:lnTo>
                  <a:pt x="456" y="0"/>
                </a:lnTo>
                <a:lnTo>
                  <a:pt x="643" y="706"/>
                </a:lnTo>
                <a:lnTo>
                  <a:pt x="0" y="458"/>
                </a:lnTo>
              </a:path>
            </a:pathLst>
          </a:custGeom>
          <a:solidFill>
            <a:schemeClr val="tx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88105" name="Line 39"/>
          <p:cNvSpPr>
            <a:spLocks noChangeShapeType="1"/>
          </p:cNvSpPr>
          <p:nvPr/>
        </p:nvSpPr>
        <p:spPr bwMode="auto">
          <a:xfrm flipV="1">
            <a:off x="1752600" y="4262438"/>
            <a:ext cx="1447800" cy="857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6" name="Line 40"/>
          <p:cNvSpPr>
            <a:spLocks noChangeShapeType="1"/>
          </p:cNvSpPr>
          <p:nvPr/>
        </p:nvSpPr>
        <p:spPr bwMode="auto">
          <a:xfrm>
            <a:off x="3200400" y="5110163"/>
            <a:ext cx="4110038" cy="6810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7" name="Line 41"/>
          <p:cNvSpPr>
            <a:spLocks noChangeShapeType="1"/>
          </p:cNvSpPr>
          <p:nvPr/>
        </p:nvSpPr>
        <p:spPr bwMode="auto">
          <a:xfrm>
            <a:off x="2133600" y="5329238"/>
            <a:ext cx="1057275" cy="3333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758</Words>
  <Application>Microsoft Office PowerPoint</Application>
  <PresentationFormat>On-screen Show (4:3)</PresentationFormat>
  <Paragraphs>222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CS 480/680</vt:lpstr>
      <vt:lpstr>Objectives</vt:lpstr>
      <vt:lpstr>Basic Stragegy</vt:lpstr>
      <vt:lpstr>Texture Mapping</vt:lpstr>
      <vt:lpstr>Texture Example</vt:lpstr>
      <vt:lpstr>Texture Mapping and the OpenGL Pipeline</vt:lpstr>
      <vt:lpstr>Specifying a Texture Image</vt:lpstr>
      <vt:lpstr>Define  Image as a Texture</vt:lpstr>
      <vt:lpstr>Mapping a Texture</vt:lpstr>
      <vt:lpstr>Typical Code</vt:lpstr>
      <vt:lpstr>Interpolation</vt:lpstr>
      <vt:lpstr>Texture Parameters</vt:lpstr>
      <vt:lpstr>Wrapping Mode</vt:lpstr>
      <vt:lpstr>Magnification and Minification</vt:lpstr>
      <vt:lpstr>Filter Modes</vt:lpstr>
      <vt:lpstr>Mipmapped Textures</vt:lpstr>
      <vt:lpstr>Example</vt:lpstr>
      <vt:lpstr>Texture Functions</vt:lpstr>
      <vt:lpstr>Perspective Correction Hint</vt:lpstr>
      <vt:lpstr>Generating Texture Coordinates</vt:lpstr>
      <vt:lpstr>Texture Objects</vt:lpstr>
      <vt:lpstr>Applying Textures II</vt:lpstr>
      <vt:lpstr>Other Texture Features</vt:lpstr>
      <vt:lpstr>Slide 24</vt:lpstr>
    </vt:vector>
  </TitlesOfParts>
  <Manager>David</Manager>
  <Company>Presentationfx.com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Blocks</dc:title>
  <dc:subject>Business</dc:subject>
  <dc:creator>Presentationfx.com</dc:creator>
  <cp:keywords>Blocks, Four, Colors</cp:keywords>
  <dc:description>This presentation template is copyright 2008 and may not be redistributed. Any attempt to redistribute will be enforced to the maximum extent under law.</dc:description>
  <cp:lastModifiedBy>fredh</cp:lastModifiedBy>
  <cp:revision>71</cp:revision>
  <dcterms:created xsi:type="dcterms:W3CDTF">2008-04-10T18:13:29Z</dcterms:created>
  <dcterms:modified xsi:type="dcterms:W3CDTF">2011-11-19T23:40:51Z</dcterms:modified>
  <cp:category>Business</cp:category>
</cp:coreProperties>
</file>