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290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1D7"/>
    <a:srgbClr val="FFDB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1488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EF7B56F-7333-4FF7-B191-F5992572E4A5}" type="datetimeFigureOut">
              <a:rPr lang="en-US"/>
              <a:pPr>
                <a:defRPr/>
              </a:pPr>
              <a:t>11/28/2011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4C5A42F-8212-42A0-AEC1-65150D7C5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2310659-6B52-4D75-81E5-3B7CDA08E2D9}" type="datetimeFigureOut">
              <a:rPr lang="en-US"/>
              <a:pPr>
                <a:defRPr/>
              </a:pPr>
              <a:t>11/28/2011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073CF7A-6099-4BEB-BFC4-3E17B60D0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D0563-60E4-4002-9C1F-42AF1DCDB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7FD98-8331-41C2-8945-D1F75CFA6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F287E-A2CB-4EEE-9752-EF3E2BBAF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96174-2C3C-4E86-8838-758E0AC67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D8C52-24DA-4C0D-BBB0-9EE90EF17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72090-B983-4C6A-960A-01FE123FB7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8FDC-5303-4C86-9003-2F46E7224B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7199D-C853-46BF-A3F8-681983CE0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B8787-4464-4351-B9C4-64151DD9E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BF995-DF09-4B82-9370-F599B2224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E90C4-D8BA-49A1-A675-EC0F264D1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2AC29-F080-4F8D-8339-1876030A4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B244F27B-B1FB-45BE-ABDB-9353BA25C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1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err="1" smtClean="0">
                <a:solidFill>
                  <a:schemeClr val="bg1"/>
                </a:solidFill>
              </a:rPr>
              <a:t>Shader</a:t>
            </a:r>
            <a:r>
              <a:rPr lang="en-US" sz="1600" dirty="0" smtClean="0">
                <a:solidFill>
                  <a:schemeClr val="bg1"/>
                </a:solidFill>
              </a:rPr>
              <a:t> Applications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Fall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Reflection Map Vertex Shader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uniform mat4 Projection, </a:t>
            </a:r>
            <a:r>
              <a:rPr lang="en-US" dirty="0" err="1" smtClean="0"/>
              <a:t>ModelView</a:t>
            </a:r>
            <a:r>
              <a:rPr lang="en-US" dirty="0" smtClean="0"/>
              <a:t>, </a:t>
            </a:r>
            <a:r>
              <a:rPr lang="en-US" dirty="0" err="1" smtClean="0"/>
              <a:t>NormalMatrix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in vec4 </a:t>
            </a:r>
            <a:r>
              <a:rPr lang="en-US" dirty="0" err="1" smtClean="0"/>
              <a:t>vPosition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in vec4 normal;</a:t>
            </a:r>
          </a:p>
          <a:p>
            <a:pPr>
              <a:buNone/>
            </a:pPr>
            <a:r>
              <a:rPr lang="en-US" dirty="0" smtClean="0"/>
              <a:t>out vec3 R;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void main(void)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gl_Position</a:t>
            </a:r>
            <a:r>
              <a:rPr lang="en-US" dirty="0" smtClean="0"/>
              <a:t> = Projection*</a:t>
            </a:r>
            <a:r>
              <a:rPr lang="en-US" dirty="0" err="1" smtClean="0"/>
              <a:t>ModelView</a:t>
            </a:r>
            <a:r>
              <a:rPr lang="en-US" dirty="0" smtClean="0"/>
              <a:t>*</a:t>
            </a:r>
            <a:r>
              <a:rPr lang="en-US" dirty="0" err="1" smtClean="0"/>
              <a:t>vPosition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vec3 N = normalize(</a:t>
            </a:r>
            <a:r>
              <a:rPr lang="en-US" dirty="0" err="1" smtClean="0"/>
              <a:t>NormalMatrix</a:t>
            </a:r>
            <a:r>
              <a:rPr lang="en-US" dirty="0" smtClean="0"/>
              <a:t>*normal);</a:t>
            </a:r>
          </a:p>
          <a:p>
            <a:pPr>
              <a:buNone/>
            </a:pPr>
            <a:r>
              <a:rPr lang="en-US" dirty="0" smtClean="0"/>
              <a:t>   vec4 </a:t>
            </a:r>
            <a:r>
              <a:rPr lang="en-US" dirty="0" err="1" smtClean="0"/>
              <a:t>eyePos</a:t>
            </a:r>
            <a:r>
              <a:rPr lang="en-US" dirty="0" smtClean="0"/>
              <a:t> = </a:t>
            </a:r>
            <a:r>
              <a:rPr lang="en-US" dirty="0" err="1" smtClean="0"/>
              <a:t>ModelView</a:t>
            </a:r>
            <a:r>
              <a:rPr lang="en-US" dirty="0" smtClean="0"/>
              <a:t>*</a:t>
            </a:r>
            <a:r>
              <a:rPr lang="en-US" dirty="0" err="1" smtClean="0"/>
              <a:t>gvPosition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R = reflect(-eyePos.xyz, N);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Refelction Map Fragment Shader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in vec3 R;</a:t>
            </a:r>
          </a:p>
          <a:p>
            <a:pPr>
              <a:buNone/>
            </a:pPr>
            <a:r>
              <a:rPr lang="en-US" sz="2400" dirty="0" smtClean="0"/>
              <a:t>uniform </a:t>
            </a:r>
            <a:r>
              <a:rPr lang="en-US" sz="2400" dirty="0" err="1" smtClean="0"/>
              <a:t>samplerCube</a:t>
            </a:r>
            <a:r>
              <a:rPr lang="en-US" sz="2400" dirty="0" smtClean="0"/>
              <a:t> </a:t>
            </a:r>
            <a:r>
              <a:rPr lang="en-US" sz="2400" dirty="0" err="1" smtClean="0"/>
              <a:t>texMap</a:t>
            </a:r>
            <a:r>
              <a:rPr lang="en-US" sz="2400" dirty="0" smtClean="0"/>
              <a:t>;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void main(void)</a:t>
            </a:r>
          </a:p>
          <a:p>
            <a:pPr>
              <a:buNone/>
            </a:pPr>
            <a:r>
              <a:rPr lang="en-US" sz="2400" dirty="0" smtClean="0"/>
              <a:t>{</a:t>
            </a:r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gl_FragColor</a:t>
            </a:r>
            <a:r>
              <a:rPr lang="en-US" sz="2400" dirty="0" smtClean="0"/>
              <a:t> = </a:t>
            </a:r>
            <a:r>
              <a:rPr lang="en-US" sz="2400" dirty="0" err="1" smtClean="0"/>
              <a:t>textureCube</a:t>
            </a:r>
            <a:r>
              <a:rPr lang="en-US" sz="2400" dirty="0" smtClean="0"/>
              <a:t>(</a:t>
            </a:r>
            <a:r>
              <a:rPr lang="en-US" sz="2400" dirty="0" err="1" smtClean="0"/>
              <a:t>texMap</a:t>
            </a:r>
            <a:r>
              <a:rPr lang="en-US" sz="2400" dirty="0" smtClean="0"/>
              <a:t>, R);</a:t>
            </a:r>
          </a:p>
          <a:p>
            <a:pPr>
              <a:buNone/>
            </a:pPr>
            <a:r>
              <a:rPr lang="en-US" sz="2400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Bump Mapping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Perturb normal for each fragment</a:t>
            </a:r>
          </a:p>
          <a:p>
            <a:r>
              <a:rPr lang="en-US" smtClean="0"/>
              <a:t>Store perturbation as textures</a:t>
            </a:r>
          </a:p>
        </p:txBody>
      </p:sp>
      <p:pic>
        <p:nvPicPr>
          <p:cNvPr id="26630" name="Picture 4" descr="hue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200400"/>
            <a:ext cx="269557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Normalization Maps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Cube maps can be viewed as lookup tables 1-4 dimensional variables</a:t>
            </a:r>
          </a:p>
          <a:p>
            <a:r>
              <a:rPr lang="en-US" smtClean="0"/>
              <a:t>Vector from origin is pointer into table</a:t>
            </a:r>
          </a:p>
          <a:p>
            <a:r>
              <a:rPr lang="en-US" smtClean="0"/>
              <a:t>Example: store normalized value of vector in the map</a:t>
            </a:r>
          </a:p>
          <a:p>
            <a:pPr lvl="1"/>
            <a:r>
              <a:rPr lang="en-US" smtClean="0"/>
              <a:t>Same for all points on that vector</a:t>
            </a:r>
          </a:p>
          <a:p>
            <a:pPr lvl="1"/>
            <a:r>
              <a:rPr lang="en-US" smtClean="0"/>
              <a:t>Use “normalization map” instead of normalization function</a:t>
            </a:r>
          </a:p>
          <a:p>
            <a:pPr lvl="1"/>
            <a:r>
              <a:rPr lang="en-US" smtClean="0"/>
              <a:t>Lookup replaces sqrt, mults and adds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Let’s consider an example for which a fragment program might make sense</a:t>
            </a:r>
          </a:p>
          <a:p>
            <a:r>
              <a:rPr lang="en-US" smtClean="0"/>
              <a:t>Mapping methods</a:t>
            </a:r>
          </a:p>
          <a:p>
            <a:pPr lvl="1"/>
            <a:r>
              <a:rPr lang="en-US" smtClean="0"/>
              <a:t>Texture mapping</a:t>
            </a:r>
          </a:p>
          <a:p>
            <a:pPr lvl="1"/>
            <a:r>
              <a:rPr lang="en-US" smtClean="0"/>
              <a:t>Environmental (reflection) mapping</a:t>
            </a:r>
          </a:p>
          <a:p>
            <a:pPr lvl="2"/>
            <a:r>
              <a:rPr lang="en-US" sz="2600" smtClean="0"/>
              <a:t>Variant of texture mapping</a:t>
            </a:r>
          </a:p>
          <a:p>
            <a:pPr lvl="1"/>
            <a:r>
              <a:rPr lang="en-US" smtClean="0"/>
              <a:t>Bump mapping</a:t>
            </a:r>
          </a:p>
          <a:p>
            <a:pPr lvl="2"/>
            <a:r>
              <a:rPr lang="en-US" sz="2600" smtClean="0"/>
              <a:t>Solves flatness problem of texture mapping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500" smtClean="0"/>
              <a:t>Modeling an Orange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Consider modeling an orange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Texture map a photo of an orange onto a surface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Captures dimples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Will not be correct if we move viewer or light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We have shades of dimples rather than their correct orientation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Ideally we need to perturb normal across surface of object and compute a new color at each interior point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Bump Mapping (Blinn)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Consider a smooth surface</a:t>
            </a:r>
          </a:p>
        </p:txBody>
      </p:sp>
      <p:sp>
        <p:nvSpPr>
          <p:cNvPr id="30726" name="Freeform 5"/>
          <p:cNvSpPr>
            <a:spLocks/>
          </p:cNvSpPr>
          <p:nvPr/>
        </p:nvSpPr>
        <p:spPr bwMode="auto">
          <a:xfrm>
            <a:off x="1295400" y="3276600"/>
            <a:ext cx="6019800" cy="2387600"/>
          </a:xfrm>
          <a:custGeom>
            <a:avLst/>
            <a:gdLst>
              <a:gd name="T0" fmla="*/ 0 w 4808"/>
              <a:gd name="T1" fmla="*/ 2147483647 h 1504"/>
              <a:gd name="T2" fmla="*/ 2147483647 w 4808"/>
              <a:gd name="T3" fmla="*/ 2147483647 h 1504"/>
              <a:gd name="T4" fmla="*/ 2147483647 w 4808"/>
              <a:gd name="T5" fmla="*/ 2147483647 h 1504"/>
              <a:gd name="T6" fmla="*/ 2147483647 w 4808"/>
              <a:gd name="T7" fmla="*/ 2147483647 h 1504"/>
              <a:gd name="T8" fmla="*/ 2147483647 w 4808"/>
              <a:gd name="T9" fmla="*/ 2147483647 h 1504"/>
              <a:gd name="T10" fmla="*/ 2147483647 w 4808"/>
              <a:gd name="T11" fmla="*/ 2147483647 h 15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808"/>
              <a:gd name="T19" fmla="*/ 0 h 1504"/>
              <a:gd name="T20" fmla="*/ 4808 w 4808"/>
              <a:gd name="T21" fmla="*/ 1504 h 15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808" h="1504">
                <a:moveTo>
                  <a:pt x="0" y="1088"/>
                </a:moveTo>
                <a:cubicBezTo>
                  <a:pt x="96" y="736"/>
                  <a:pt x="192" y="384"/>
                  <a:pt x="672" y="224"/>
                </a:cubicBezTo>
                <a:cubicBezTo>
                  <a:pt x="1152" y="64"/>
                  <a:pt x="2304" y="0"/>
                  <a:pt x="2880" y="128"/>
                </a:cubicBezTo>
                <a:cubicBezTo>
                  <a:pt x="3456" y="256"/>
                  <a:pt x="3824" y="776"/>
                  <a:pt x="4128" y="992"/>
                </a:cubicBezTo>
                <a:cubicBezTo>
                  <a:pt x="4432" y="1208"/>
                  <a:pt x="4600" y="1344"/>
                  <a:pt x="4704" y="1424"/>
                </a:cubicBezTo>
                <a:cubicBezTo>
                  <a:pt x="4808" y="1504"/>
                  <a:pt x="4780" y="1488"/>
                  <a:pt x="4752" y="1472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0727" name="Line 6"/>
          <p:cNvSpPr>
            <a:spLocks noChangeShapeType="1"/>
          </p:cNvSpPr>
          <p:nvPr/>
        </p:nvSpPr>
        <p:spPr bwMode="auto">
          <a:xfrm flipH="1" flipV="1">
            <a:off x="1524000" y="2819400"/>
            <a:ext cx="533400" cy="838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0728" name="Line 7"/>
          <p:cNvSpPr>
            <a:spLocks noChangeShapeType="1"/>
          </p:cNvSpPr>
          <p:nvPr/>
        </p:nvSpPr>
        <p:spPr bwMode="auto">
          <a:xfrm flipV="1">
            <a:off x="4953000" y="2286000"/>
            <a:ext cx="381000" cy="1219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0729" name="Line 8"/>
          <p:cNvSpPr>
            <a:spLocks noChangeShapeType="1"/>
          </p:cNvSpPr>
          <p:nvPr/>
        </p:nvSpPr>
        <p:spPr bwMode="auto">
          <a:xfrm flipV="1">
            <a:off x="3429000" y="2286000"/>
            <a:ext cx="0" cy="1066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0730" name="Text Box 9"/>
          <p:cNvSpPr txBox="1">
            <a:spLocks noChangeArrowheads="1"/>
          </p:cNvSpPr>
          <p:nvPr/>
        </p:nvSpPr>
        <p:spPr bwMode="auto">
          <a:xfrm>
            <a:off x="3657600" y="2057400"/>
            <a:ext cx="32573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30731" name="Text Box 10"/>
          <p:cNvSpPr txBox="1">
            <a:spLocks noChangeArrowheads="1"/>
          </p:cNvSpPr>
          <p:nvPr/>
        </p:nvSpPr>
        <p:spPr bwMode="auto">
          <a:xfrm>
            <a:off x="3810000" y="3505200"/>
            <a:ext cx="32573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	Rougher Version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50" name="Freeform 4"/>
          <p:cNvSpPr>
            <a:spLocks/>
          </p:cNvSpPr>
          <p:nvPr/>
        </p:nvSpPr>
        <p:spPr bwMode="auto">
          <a:xfrm>
            <a:off x="1295400" y="3276600"/>
            <a:ext cx="6019800" cy="2387600"/>
          </a:xfrm>
          <a:custGeom>
            <a:avLst/>
            <a:gdLst>
              <a:gd name="T0" fmla="*/ 0 w 4808"/>
              <a:gd name="T1" fmla="*/ 2147483647 h 1504"/>
              <a:gd name="T2" fmla="*/ 2147483647 w 4808"/>
              <a:gd name="T3" fmla="*/ 2147483647 h 1504"/>
              <a:gd name="T4" fmla="*/ 2147483647 w 4808"/>
              <a:gd name="T5" fmla="*/ 2147483647 h 1504"/>
              <a:gd name="T6" fmla="*/ 2147483647 w 4808"/>
              <a:gd name="T7" fmla="*/ 2147483647 h 1504"/>
              <a:gd name="T8" fmla="*/ 2147483647 w 4808"/>
              <a:gd name="T9" fmla="*/ 2147483647 h 1504"/>
              <a:gd name="T10" fmla="*/ 2147483647 w 4808"/>
              <a:gd name="T11" fmla="*/ 2147483647 h 15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808"/>
              <a:gd name="T19" fmla="*/ 0 h 1504"/>
              <a:gd name="T20" fmla="*/ 4808 w 4808"/>
              <a:gd name="T21" fmla="*/ 1504 h 15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808" h="1504">
                <a:moveTo>
                  <a:pt x="0" y="1088"/>
                </a:moveTo>
                <a:cubicBezTo>
                  <a:pt x="96" y="736"/>
                  <a:pt x="192" y="384"/>
                  <a:pt x="672" y="224"/>
                </a:cubicBezTo>
                <a:cubicBezTo>
                  <a:pt x="1152" y="64"/>
                  <a:pt x="2304" y="0"/>
                  <a:pt x="2880" y="128"/>
                </a:cubicBezTo>
                <a:cubicBezTo>
                  <a:pt x="3456" y="256"/>
                  <a:pt x="3824" y="776"/>
                  <a:pt x="4128" y="992"/>
                </a:cubicBezTo>
                <a:cubicBezTo>
                  <a:pt x="4432" y="1208"/>
                  <a:pt x="4600" y="1344"/>
                  <a:pt x="4704" y="1424"/>
                </a:cubicBezTo>
                <a:cubicBezTo>
                  <a:pt x="4808" y="1504"/>
                  <a:pt x="4780" y="1488"/>
                  <a:pt x="4752" y="1472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1751" name="Line 5"/>
          <p:cNvSpPr>
            <a:spLocks noChangeShapeType="1"/>
          </p:cNvSpPr>
          <p:nvPr/>
        </p:nvSpPr>
        <p:spPr bwMode="auto">
          <a:xfrm flipH="1" flipV="1">
            <a:off x="2590800" y="2514600"/>
            <a:ext cx="533400" cy="838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1752" name="Line 6"/>
          <p:cNvSpPr>
            <a:spLocks noChangeShapeType="1"/>
          </p:cNvSpPr>
          <p:nvPr/>
        </p:nvSpPr>
        <p:spPr bwMode="auto">
          <a:xfrm flipV="1">
            <a:off x="3733800" y="2286000"/>
            <a:ext cx="152400" cy="990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1753" name="Line 7"/>
          <p:cNvSpPr>
            <a:spLocks noChangeShapeType="1"/>
          </p:cNvSpPr>
          <p:nvPr/>
        </p:nvSpPr>
        <p:spPr bwMode="auto">
          <a:xfrm flipV="1">
            <a:off x="3429000" y="2286000"/>
            <a:ext cx="0" cy="1066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1754" name="Freeform 8"/>
          <p:cNvSpPr>
            <a:spLocks/>
          </p:cNvSpPr>
          <p:nvPr/>
        </p:nvSpPr>
        <p:spPr bwMode="auto">
          <a:xfrm>
            <a:off x="1393825" y="3294063"/>
            <a:ext cx="5921375" cy="2308225"/>
          </a:xfrm>
          <a:custGeom>
            <a:avLst/>
            <a:gdLst>
              <a:gd name="T0" fmla="*/ 0 w 3730"/>
              <a:gd name="T1" fmla="*/ 2147483647 h 1454"/>
              <a:gd name="T2" fmla="*/ 2147483647 w 3730"/>
              <a:gd name="T3" fmla="*/ 2147483647 h 1454"/>
              <a:gd name="T4" fmla="*/ 2147483647 w 3730"/>
              <a:gd name="T5" fmla="*/ 2147483647 h 1454"/>
              <a:gd name="T6" fmla="*/ 2147483647 w 3730"/>
              <a:gd name="T7" fmla="*/ 2147483647 h 1454"/>
              <a:gd name="T8" fmla="*/ 2147483647 w 3730"/>
              <a:gd name="T9" fmla="*/ 2147483647 h 1454"/>
              <a:gd name="T10" fmla="*/ 2147483647 w 3730"/>
              <a:gd name="T11" fmla="*/ 2147483647 h 1454"/>
              <a:gd name="T12" fmla="*/ 2147483647 w 3730"/>
              <a:gd name="T13" fmla="*/ 2147483647 h 1454"/>
              <a:gd name="T14" fmla="*/ 2147483647 w 3730"/>
              <a:gd name="T15" fmla="*/ 2147483647 h 1454"/>
              <a:gd name="T16" fmla="*/ 2147483647 w 3730"/>
              <a:gd name="T17" fmla="*/ 2147483647 h 1454"/>
              <a:gd name="T18" fmla="*/ 2147483647 w 3730"/>
              <a:gd name="T19" fmla="*/ 2147483647 h 1454"/>
              <a:gd name="T20" fmla="*/ 2147483647 w 3730"/>
              <a:gd name="T21" fmla="*/ 2147483647 h 1454"/>
              <a:gd name="T22" fmla="*/ 2147483647 w 3730"/>
              <a:gd name="T23" fmla="*/ 2147483647 h 1454"/>
              <a:gd name="T24" fmla="*/ 2147483647 w 3730"/>
              <a:gd name="T25" fmla="*/ 0 h 1454"/>
              <a:gd name="T26" fmla="*/ 2147483647 w 3730"/>
              <a:gd name="T27" fmla="*/ 2147483647 h 1454"/>
              <a:gd name="T28" fmla="*/ 2147483647 w 3730"/>
              <a:gd name="T29" fmla="*/ 2147483647 h 1454"/>
              <a:gd name="T30" fmla="*/ 2147483647 w 3730"/>
              <a:gd name="T31" fmla="*/ 2147483647 h 1454"/>
              <a:gd name="T32" fmla="*/ 2147483647 w 3730"/>
              <a:gd name="T33" fmla="*/ 2147483647 h 1454"/>
              <a:gd name="T34" fmla="*/ 2147483647 w 3730"/>
              <a:gd name="T35" fmla="*/ 2147483647 h 1454"/>
              <a:gd name="T36" fmla="*/ 2147483647 w 3730"/>
              <a:gd name="T37" fmla="*/ 2147483647 h 1454"/>
              <a:gd name="T38" fmla="*/ 2147483647 w 3730"/>
              <a:gd name="T39" fmla="*/ 2147483647 h 1454"/>
              <a:gd name="T40" fmla="*/ 2147483647 w 3730"/>
              <a:gd name="T41" fmla="*/ 2147483647 h 1454"/>
              <a:gd name="T42" fmla="*/ 2147483647 w 3730"/>
              <a:gd name="T43" fmla="*/ 2147483647 h 1454"/>
              <a:gd name="T44" fmla="*/ 2147483647 w 3730"/>
              <a:gd name="T45" fmla="*/ 2147483647 h 1454"/>
              <a:gd name="T46" fmla="*/ 2147483647 w 3730"/>
              <a:gd name="T47" fmla="*/ 2147483647 h 1454"/>
              <a:gd name="T48" fmla="*/ 2147483647 w 3730"/>
              <a:gd name="T49" fmla="*/ 2147483647 h 1454"/>
              <a:gd name="T50" fmla="*/ 2147483647 w 3730"/>
              <a:gd name="T51" fmla="*/ 2147483647 h 1454"/>
              <a:gd name="T52" fmla="*/ 2147483647 w 3730"/>
              <a:gd name="T53" fmla="*/ 2147483647 h 1454"/>
              <a:gd name="T54" fmla="*/ 2147483647 w 3730"/>
              <a:gd name="T55" fmla="*/ 2147483647 h 1454"/>
              <a:gd name="T56" fmla="*/ 2147483647 w 3730"/>
              <a:gd name="T57" fmla="*/ 2147483647 h 1454"/>
              <a:gd name="T58" fmla="*/ 2147483647 w 3730"/>
              <a:gd name="T59" fmla="*/ 2147483647 h 1454"/>
              <a:gd name="T60" fmla="*/ 2147483647 w 3730"/>
              <a:gd name="T61" fmla="*/ 2147483647 h 1454"/>
              <a:gd name="T62" fmla="*/ 2147483647 w 3730"/>
              <a:gd name="T63" fmla="*/ 2147483647 h 1454"/>
              <a:gd name="T64" fmla="*/ 2147483647 w 3730"/>
              <a:gd name="T65" fmla="*/ 2147483647 h 1454"/>
              <a:gd name="T66" fmla="*/ 2147483647 w 3730"/>
              <a:gd name="T67" fmla="*/ 2147483647 h 1454"/>
              <a:gd name="T68" fmla="*/ 2147483647 w 3730"/>
              <a:gd name="T69" fmla="*/ 2147483647 h 1454"/>
              <a:gd name="T70" fmla="*/ 2147483647 w 3730"/>
              <a:gd name="T71" fmla="*/ 2147483647 h 1454"/>
              <a:gd name="T72" fmla="*/ 2147483647 w 3730"/>
              <a:gd name="T73" fmla="*/ 2147483647 h 1454"/>
              <a:gd name="T74" fmla="*/ 2147483647 w 3730"/>
              <a:gd name="T75" fmla="*/ 2147483647 h 145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3730"/>
              <a:gd name="T115" fmla="*/ 0 h 1454"/>
              <a:gd name="T116" fmla="*/ 3730 w 3730"/>
              <a:gd name="T117" fmla="*/ 1454 h 145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3730" h="1454">
                <a:moveTo>
                  <a:pt x="0" y="1088"/>
                </a:moveTo>
                <a:cubicBezTo>
                  <a:pt x="3" y="1064"/>
                  <a:pt x="8" y="1039"/>
                  <a:pt x="9" y="1015"/>
                </a:cubicBezTo>
                <a:cubicBezTo>
                  <a:pt x="14" y="890"/>
                  <a:pt x="7" y="765"/>
                  <a:pt x="18" y="640"/>
                </a:cubicBezTo>
                <a:cubicBezTo>
                  <a:pt x="19" y="629"/>
                  <a:pt x="36" y="629"/>
                  <a:pt x="45" y="622"/>
                </a:cubicBezTo>
                <a:cubicBezTo>
                  <a:pt x="91" y="586"/>
                  <a:pt x="154" y="574"/>
                  <a:pt x="210" y="558"/>
                </a:cubicBezTo>
                <a:cubicBezTo>
                  <a:pt x="229" y="553"/>
                  <a:pt x="265" y="540"/>
                  <a:pt x="265" y="540"/>
                </a:cubicBezTo>
                <a:cubicBezTo>
                  <a:pt x="309" y="473"/>
                  <a:pt x="291" y="504"/>
                  <a:pt x="320" y="448"/>
                </a:cubicBezTo>
                <a:cubicBezTo>
                  <a:pt x="337" y="380"/>
                  <a:pt x="351" y="313"/>
                  <a:pt x="375" y="247"/>
                </a:cubicBezTo>
                <a:cubicBezTo>
                  <a:pt x="384" y="221"/>
                  <a:pt x="486" y="184"/>
                  <a:pt x="512" y="183"/>
                </a:cubicBezTo>
                <a:cubicBezTo>
                  <a:pt x="631" y="177"/>
                  <a:pt x="749" y="177"/>
                  <a:pt x="868" y="174"/>
                </a:cubicBezTo>
                <a:cubicBezTo>
                  <a:pt x="924" y="147"/>
                  <a:pt x="971" y="106"/>
                  <a:pt x="1024" y="74"/>
                </a:cubicBezTo>
                <a:cubicBezTo>
                  <a:pt x="1054" y="55"/>
                  <a:pt x="1100" y="52"/>
                  <a:pt x="1133" y="46"/>
                </a:cubicBezTo>
                <a:cubicBezTo>
                  <a:pt x="1199" y="34"/>
                  <a:pt x="1260" y="18"/>
                  <a:pt x="1325" y="0"/>
                </a:cubicBezTo>
                <a:cubicBezTo>
                  <a:pt x="1395" y="3"/>
                  <a:pt x="1466" y="3"/>
                  <a:pt x="1536" y="10"/>
                </a:cubicBezTo>
                <a:cubicBezTo>
                  <a:pt x="1555" y="12"/>
                  <a:pt x="1591" y="28"/>
                  <a:pt x="1591" y="28"/>
                </a:cubicBezTo>
                <a:cubicBezTo>
                  <a:pt x="1600" y="34"/>
                  <a:pt x="1610" y="38"/>
                  <a:pt x="1618" y="46"/>
                </a:cubicBezTo>
                <a:cubicBezTo>
                  <a:pt x="1626" y="54"/>
                  <a:pt x="1627" y="68"/>
                  <a:pt x="1636" y="74"/>
                </a:cubicBezTo>
                <a:cubicBezTo>
                  <a:pt x="1652" y="84"/>
                  <a:pt x="1673" y="86"/>
                  <a:pt x="1691" y="92"/>
                </a:cubicBezTo>
                <a:cubicBezTo>
                  <a:pt x="1702" y="95"/>
                  <a:pt x="1709" y="106"/>
                  <a:pt x="1719" y="110"/>
                </a:cubicBezTo>
                <a:cubicBezTo>
                  <a:pt x="1736" y="118"/>
                  <a:pt x="1773" y="128"/>
                  <a:pt x="1773" y="128"/>
                </a:cubicBezTo>
                <a:cubicBezTo>
                  <a:pt x="1825" y="125"/>
                  <a:pt x="1877" y="124"/>
                  <a:pt x="1929" y="119"/>
                </a:cubicBezTo>
                <a:cubicBezTo>
                  <a:pt x="1961" y="116"/>
                  <a:pt x="1988" y="93"/>
                  <a:pt x="2020" y="92"/>
                </a:cubicBezTo>
                <a:cubicBezTo>
                  <a:pt x="2084" y="89"/>
                  <a:pt x="2148" y="86"/>
                  <a:pt x="2212" y="83"/>
                </a:cubicBezTo>
                <a:cubicBezTo>
                  <a:pt x="2276" y="86"/>
                  <a:pt x="2340" y="84"/>
                  <a:pt x="2404" y="92"/>
                </a:cubicBezTo>
                <a:cubicBezTo>
                  <a:pt x="2415" y="93"/>
                  <a:pt x="2439" y="134"/>
                  <a:pt x="2441" y="138"/>
                </a:cubicBezTo>
                <a:cubicBezTo>
                  <a:pt x="2467" y="197"/>
                  <a:pt x="2470" y="280"/>
                  <a:pt x="2514" y="330"/>
                </a:cubicBezTo>
                <a:cubicBezTo>
                  <a:pt x="2563" y="386"/>
                  <a:pt x="2634" y="468"/>
                  <a:pt x="2706" y="494"/>
                </a:cubicBezTo>
                <a:cubicBezTo>
                  <a:pt x="2772" y="518"/>
                  <a:pt x="2827" y="516"/>
                  <a:pt x="2898" y="522"/>
                </a:cubicBezTo>
                <a:cubicBezTo>
                  <a:pt x="2934" y="534"/>
                  <a:pt x="2953" y="549"/>
                  <a:pt x="2980" y="576"/>
                </a:cubicBezTo>
                <a:cubicBezTo>
                  <a:pt x="3001" y="642"/>
                  <a:pt x="3000" y="682"/>
                  <a:pt x="3008" y="759"/>
                </a:cubicBezTo>
                <a:cubicBezTo>
                  <a:pt x="3011" y="785"/>
                  <a:pt x="3031" y="861"/>
                  <a:pt x="3035" y="878"/>
                </a:cubicBezTo>
                <a:cubicBezTo>
                  <a:pt x="3042" y="906"/>
                  <a:pt x="3058" y="945"/>
                  <a:pt x="3081" y="960"/>
                </a:cubicBezTo>
                <a:cubicBezTo>
                  <a:pt x="3099" y="972"/>
                  <a:pt x="3118" y="985"/>
                  <a:pt x="3136" y="997"/>
                </a:cubicBezTo>
                <a:cubicBezTo>
                  <a:pt x="3170" y="1020"/>
                  <a:pt x="3188" y="1033"/>
                  <a:pt x="3227" y="1043"/>
                </a:cubicBezTo>
                <a:cubicBezTo>
                  <a:pt x="3295" y="1036"/>
                  <a:pt x="3401" y="1005"/>
                  <a:pt x="3447" y="1070"/>
                </a:cubicBezTo>
                <a:cubicBezTo>
                  <a:pt x="3468" y="1200"/>
                  <a:pt x="3445" y="1044"/>
                  <a:pt x="3465" y="1290"/>
                </a:cubicBezTo>
                <a:cubicBezTo>
                  <a:pt x="3465" y="1294"/>
                  <a:pt x="3474" y="1359"/>
                  <a:pt x="3483" y="1372"/>
                </a:cubicBezTo>
                <a:cubicBezTo>
                  <a:pt x="3534" y="1448"/>
                  <a:pt x="3650" y="1454"/>
                  <a:pt x="3730" y="1454"/>
                </a:cubicBezTo>
              </a:path>
            </a:pathLst>
          </a:custGeom>
          <a:noFill/>
          <a:ln w="28575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1755" name="Text Box 9"/>
          <p:cNvSpPr txBox="1">
            <a:spLocks noChangeArrowheads="1"/>
          </p:cNvSpPr>
          <p:nvPr/>
        </p:nvSpPr>
        <p:spPr bwMode="auto">
          <a:xfrm>
            <a:off x="3962400" y="2145268"/>
            <a:ext cx="37702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n</a:t>
            </a:r>
            <a:r>
              <a:rPr lang="en-US" dirty="0">
                <a:solidFill>
                  <a:schemeClr val="bg1"/>
                </a:solidFill>
              </a:rPr>
              <a:t>’</a:t>
            </a:r>
          </a:p>
        </p:txBody>
      </p:sp>
      <p:sp>
        <p:nvSpPr>
          <p:cNvPr id="31756" name="Text Box 10"/>
          <p:cNvSpPr txBox="1">
            <a:spLocks noChangeArrowheads="1"/>
          </p:cNvSpPr>
          <p:nvPr/>
        </p:nvSpPr>
        <p:spPr bwMode="auto">
          <a:xfrm>
            <a:off x="4648200" y="3657600"/>
            <a:ext cx="3540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31757" name="Text Box 11"/>
          <p:cNvSpPr txBox="1">
            <a:spLocks noChangeArrowheads="1"/>
          </p:cNvSpPr>
          <p:nvPr/>
        </p:nvSpPr>
        <p:spPr bwMode="auto">
          <a:xfrm>
            <a:off x="5130800" y="2895600"/>
            <a:ext cx="4556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>
                <a:solidFill>
                  <a:schemeClr val="accent1"/>
                </a:solidFill>
              </a:rPr>
              <a:t>p’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Equations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773" name="Rectangle 16"/>
          <p:cNvSpPr>
            <a:spLocks noChangeArrowheads="1"/>
          </p:cNvSpPr>
          <p:nvPr/>
        </p:nvSpPr>
        <p:spPr bwMode="auto">
          <a:xfrm>
            <a:off x="2192338" y="3101975"/>
            <a:ext cx="4993675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p</a:t>
            </a:r>
            <a:r>
              <a:rPr lang="en-US" sz="3200" baseline="-25000">
                <a:solidFill>
                  <a:schemeClr val="bg1"/>
                </a:solidFill>
              </a:rPr>
              <a:t>u</a:t>
            </a:r>
            <a:r>
              <a:rPr lang="en-US" sz="3200">
                <a:solidFill>
                  <a:schemeClr val="bg1"/>
                </a:solidFill>
              </a:rPr>
              <a:t>=[ ∂x/ ∂u, ∂y/ ∂u, ∂z/ ∂u]</a:t>
            </a:r>
            <a:r>
              <a:rPr lang="en-US" sz="3200" baseline="3000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32774" name="Text Box 17"/>
          <p:cNvSpPr txBox="1">
            <a:spLocks noChangeArrowheads="1"/>
          </p:cNvSpPr>
          <p:nvPr/>
        </p:nvSpPr>
        <p:spPr bwMode="auto">
          <a:xfrm>
            <a:off x="1630363" y="2035175"/>
            <a:ext cx="564449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p</a:t>
            </a:r>
            <a:r>
              <a:rPr lang="en-US" sz="3200" dirty="0">
                <a:solidFill>
                  <a:schemeClr val="bg1"/>
                </a:solidFill>
              </a:rPr>
              <a:t>(</a:t>
            </a:r>
            <a:r>
              <a:rPr lang="en-US" sz="3200" dirty="0" err="1">
                <a:solidFill>
                  <a:schemeClr val="bg1"/>
                </a:solidFill>
              </a:rPr>
              <a:t>u,v</a:t>
            </a:r>
            <a:r>
              <a:rPr lang="en-US" sz="3200" dirty="0">
                <a:solidFill>
                  <a:schemeClr val="bg1"/>
                </a:solidFill>
              </a:rPr>
              <a:t>) = [x(</a:t>
            </a:r>
            <a:r>
              <a:rPr lang="en-US" sz="3200" dirty="0" err="1">
                <a:solidFill>
                  <a:schemeClr val="bg1"/>
                </a:solidFill>
              </a:rPr>
              <a:t>u,v</a:t>
            </a:r>
            <a:r>
              <a:rPr lang="en-US" sz="3200" dirty="0">
                <a:solidFill>
                  <a:schemeClr val="bg1"/>
                </a:solidFill>
              </a:rPr>
              <a:t>), y(</a:t>
            </a:r>
            <a:r>
              <a:rPr lang="en-US" sz="3200" dirty="0" err="1">
                <a:solidFill>
                  <a:schemeClr val="bg1"/>
                </a:solidFill>
              </a:rPr>
              <a:t>u,v</a:t>
            </a:r>
            <a:r>
              <a:rPr lang="en-US" sz="3200" dirty="0">
                <a:solidFill>
                  <a:schemeClr val="bg1"/>
                </a:solidFill>
              </a:rPr>
              <a:t>), z(</a:t>
            </a:r>
            <a:r>
              <a:rPr lang="en-US" sz="3200" dirty="0" err="1">
                <a:solidFill>
                  <a:schemeClr val="bg1"/>
                </a:solidFill>
              </a:rPr>
              <a:t>u,v</a:t>
            </a:r>
            <a:r>
              <a:rPr lang="en-US" sz="3200" dirty="0">
                <a:solidFill>
                  <a:schemeClr val="bg1"/>
                </a:solidFill>
              </a:rPr>
              <a:t>)]</a:t>
            </a:r>
            <a:r>
              <a:rPr lang="en-US" sz="3200" baseline="300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32775" name="Rectangle 18"/>
          <p:cNvSpPr>
            <a:spLocks noChangeArrowheads="1"/>
          </p:cNvSpPr>
          <p:nvPr/>
        </p:nvSpPr>
        <p:spPr bwMode="auto">
          <a:xfrm>
            <a:off x="2274888" y="3733800"/>
            <a:ext cx="484940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p</a:t>
            </a:r>
            <a:r>
              <a:rPr lang="en-US" sz="3200" baseline="-25000">
                <a:solidFill>
                  <a:schemeClr val="bg1"/>
                </a:solidFill>
              </a:rPr>
              <a:t>v</a:t>
            </a:r>
            <a:r>
              <a:rPr lang="en-US" sz="3200">
                <a:solidFill>
                  <a:schemeClr val="bg1"/>
                </a:solidFill>
              </a:rPr>
              <a:t>=[ ∂x/ ∂v, ∂y/ ∂v, ∂z/ ∂v]</a:t>
            </a:r>
            <a:r>
              <a:rPr lang="en-US" sz="3200" baseline="3000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32776" name="Text Box 21"/>
          <p:cNvSpPr txBox="1">
            <a:spLocks noChangeArrowheads="1"/>
          </p:cNvSpPr>
          <p:nvPr/>
        </p:nvSpPr>
        <p:spPr bwMode="auto">
          <a:xfrm>
            <a:off x="2284413" y="4833938"/>
            <a:ext cx="4113627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n</a:t>
            </a:r>
            <a:r>
              <a:rPr lang="en-US" sz="3200">
                <a:solidFill>
                  <a:schemeClr val="bg1"/>
                </a:solidFill>
              </a:rPr>
              <a:t> = (</a:t>
            </a:r>
            <a:r>
              <a:rPr lang="en-US" sz="3200" b="1">
                <a:solidFill>
                  <a:schemeClr val="bg1"/>
                </a:solidFill>
              </a:rPr>
              <a:t>p</a:t>
            </a:r>
            <a:r>
              <a:rPr lang="en-US" sz="3200" baseline="-25000">
                <a:solidFill>
                  <a:schemeClr val="bg1"/>
                </a:solidFill>
              </a:rPr>
              <a:t>u</a:t>
            </a:r>
            <a:r>
              <a:rPr lang="en-US" sz="3200">
                <a:solidFill>
                  <a:schemeClr val="bg1"/>
                </a:solidFill>
              </a:rPr>
              <a:t> </a:t>
            </a:r>
            <a:r>
              <a:rPr lang="en-US" sz="3200">
                <a:solidFill>
                  <a:schemeClr val="bg1"/>
                </a:solidFill>
                <a:sym typeface="Symbol" charset="2"/>
              </a:rPr>
              <a:t></a:t>
            </a:r>
            <a:r>
              <a:rPr lang="en-US" sz="3200">
                <a:solidFill>
                  <a:schemeClr val="bg1"/>
                </a:solidFill>
              </a:rPr>
              <a:t> </a:t>
            </a:r>
            <a:r>
              <a:rPr lang="en-US" sz="3200" b="1">
                <a:solidFill>
                  <a:schemeClr val="bg1"/>
                </a:solidFill>
              </a:rPr>
              <a:t>p</a:t>
            </a:r>
            <a:r>
              <a:rPr lang="en-US" sz="3200" baseline="-25000">
                <a:solidFill>
                  <a:schemeClr val="bg1"/>
                </a:solidFill>
              </a:rPr>
              <a:t>v</a:t>
            </a:r>
            <a:r>
              <a:rPr lang="en-US">
                <a:solidFill>
                  <a:schemeClr val="bg1"/>
                </a:solidFill>
              </a:rPr>
              <a:t> ) / </a:t>
            </a:r>
            <a:r>
              <a:rPr lang="en-US" b="1">
                <a:solidFill>
                  <a:schemeClr val="bg1"/>
                </a:solidFill>
              </a:rPr>
              <a:t>|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sz="3200" b="1">
                <a:solidFill>
                  <a:schemeClr val="bg1"/>
                </a:solidFill>
              </a:rPr>
              <a:t>p</a:t>
            </a:r>
            <a:r>
              <a:rPr lang="en-US" sz="3200" baseline="-25000">
                <a:solidFill>
                  <a:schemeClr val="bg1"/>
                </a:solidFill>
              </a:rPr>
              <a:t>u</a:t>
            </a:r>
            <a:r>
              <a:rPr lang="en-US" sz="3200">
                <a:solidFill>
                  <a:schemeClr val="bg1"/>
                </a:solidFill>
              </a:rPr>
              <a:t> </a:t>
            </a:r>
            <a:r>
              <a:rPr lang="en-US" sz="3200">
                <a:solidFill>
                  <a:schemeClr val="bg1"/>
                </a:solidFill>
                <a:sym typeface="Symbol" charset="2"/>
              </a:rPr>
              <a:t></a:t>
            </a:r>
            <a:r>
              <a:rPr lang="en-US" sz="3200">
                <a:solidFill>
                  <a:schemeClr val="bg1"/>
                </a:solidFill>
              </a:rPr>
              <a:t> </a:t>
            </a:r>
            <a:r>
              <a:rPr lang="en-US" sz="3200" b="1">
                <a:solidFill>
                  <a:schemeClr val="bg1"/>
                </a:solidFill>
              </a:rPr>
              <a:t>p</a:t>
            </a:r>
            <a:r>
              <a:rPr lang="en-US" sz="3200" baseline="-25000">
                <a:solidFill>
                  <a:schemeClr val="bg1"/>
                </a:solidFill>
              </a:rPr>
              <a:t>v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b="1">
                <a:solidFill>
                  <a:schemeClr val="bg1"/>
                </a:solidFill>
              </a:rPr>
              <a:t>|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Tangent Plane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0603" name="Oval 11"/>
          <p:cNvSpPr>
            <a:spLocks noChangeArrowheads="1"/>
          </p:cNvSpPr>
          <p:nvPr/>
        </p:nvSpPr>
        <p:spPr bwMode="auto">
          <a:xfrm>
            <a:off x="2209800" y="3124200"/>
            <a:ext cx="4038600" cy="22860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33799" name="Line 12"/>
          <p:cNvSpPr>
            <a:spLocks noChangeShapeType="1"/>
          </p:cNvSpPr>
          <p:nvPr/>
        </p:nvSpPr>
        <p:spPr bwMode="auto">
          <a:xfrm flipV="1">
            <a:off x="4572000" y="2895600"/>
            <a:ext cx="2743200" cy="13716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3800" name="Line 13"/>
          <p:cNvSpPr>
            <a:spLocks noChangeShapeType="1"/>
          </p:cNvSpPr>
          <p:nvPr/>
        </p:nvSpPr>
        <p:spPr bwMode="auto">
          <a:xfrm flipV="1">
            <a:off x="4572000" y="1981200"/>
            <a:ext cx="914400" cy="22860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3801" name="Line 14"/>
          <p:cNvSpPr>
            <a:spLocks noChangeShapeType="1"/>
          </p:cNvSpPr>
          <p:nvPr/>
        </p:nvSpPr>
        <p:spPr bwMode="auto">
          <a:xfrm flipH="1" flipV="1">
            <a:off x="3886200" y="2514600"/>
            <a:ext cx="685800" cy="17526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3802" name="Text Box 15"/>
          <p:cNvSpPr txBox="1">
            <a:spLocks noChangeArrowheads="1"/>
          </p:cNvSpPr>
          <p:nvPr/>
        </p:nvSpPr>
        <p:spPr bwMode="auto">
          <a:xfrm>
            <a:off x="7316788" y="2555875"/>
            <a:ext cx="41069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p</a:t>
            </a:r>
            <a:r>
              <a:rPr lang="en-US" baseline="-25000" dirty="0" err="1">
                <a:solidFill>
                  <a:schemeClr val="bg1"/>
                </a:solidFill>
              </a:rPr>
              <a:t>u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33803" name="Text Box 16"/>
          <p:cNvSpPr txBox="1">
            <a:spLocks noChangeArrowheads="1"/>
          </p:cNvSpPr>
          <p:nvPr/>
        </p:nvSpPr>
        <p:spPr bwMode="auto">
          <a:xfrm>
            <a:off x="5562600" y="1676400"/>
            <a:ext cx="40267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p</a:t>
            </a:r>
            <a:r>
              <a:rPr lang="en-US" baseline="-25000" dirty="0" err="1">
                <a:solidFill>
                  <a:schemeClr val="bg1"/>
                </a:solidFill>
              </a:rPr>
              <a:t>v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33804" name="Text Box 17"/>
          <p:cNvSpPr txBox="1">
            <a:spLocks noChangeArrowheads="1"/>
          </p:cNvSpPr>
          <p:nvPr/>
        </p:nvSpPr>
        <p:spPr bwMode="auto">
          <a:xfrm>
            <a:off x="3641725" y="2098675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Shader Applications</a:t>
            </a:r>
          </a:p>
          <a:p>
            <a:r>
              <a:rPr lang="en-US" smtClean="0"/>
              <a:t>Texture Mapping Applications</a:t>
            </a:r>
          </a:p>
          <a:p>
            <a:r>
              <a:rPr lang="en-US" smtClean="0"/>
              <a:t>Reflection Maps</a:t>
            </a:r>
          </a:p>
          <a:p>
            <a:r>
              <a:rPr lang="en-US" smtClean="0"/>
              <a:t>Bump Maps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Displacement Function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1981200" y="1905000"/>
            <a:ext cx="3107710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p</a:t>
            </a:r>
            <a:r>
              <a:rPr lang="en-US" sz="3200">
                <a:solidFill>
                  <a:schemeClr val="bg1"/>
                </a:solidFill>
              </a:rPr>
              <a:t>’ = </a:t>
            </a:r>
            <a:r>
              <a:rPr lang="en-US" sz="3200" b="1">
                <a:solidFill>
                  <a:schemeClr val="bg1"/>
                </a:solidFill>
              </a:rPr>
              <a:t>p</a:t>
            </a:r>
            <a:r>
              <a:rPr lang="en-US" sz="3200">
                <a:solidFill>
                  <a:schemeClr val="bg1"/>
                </a:solidFill>
              </a:rPr>
              <a:t> + d(</a:t>
            </a:r>
            <a:r>
              <a:rPr lang="en-US" sz="3200" dirty="0" err="1">
                <a:solidFill>
                  <a:schemeClr val="bg1"/>
                </a:solidFill>
              </a:rPr>
              <a:t>u,v</a:t>
            </a:r>
            <a:r>
              <a:rPr lang="en-US" sz="3200" dirty="0">
                <a:solidFill>
                  <a:schemeClr val="bg1"/>
                </a:solidFill>
              </a:rPr>
              <a:t>) </a:t>
            </a:r>
            <a:r>
              <a:rPr lang="en-US" sz="3200" b="1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34822" name="Text Box 5"/>
          <p:cNvSpPr txBox="1">
            <a:spLocks noChangeArrowheads="1"/>
          </p:cNvSpPr>
          <p:nvPr/>
        </p:nvSpPr>
        <p:spPr bwMode="auto">
          <a:xfrm>
            <a:off x="914400" y="2667000"/>
            <a:ext cx="8016938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d(u,v) is the bump or displacement function</a:t>
            </a:r>
          </a:p>
          <a:p>
            <a:endParaRPr lang="en-US" sz="3200">
              <a:solidFill>
                <a:schemeClr val="bg1"/>
              </a:solidFill>
            </a:endParaRPr>
          </a:p>
          <a:p>
            <a:r>
              <a:rPr lang="en-US" sz="3200">
                <a:solidFill>
                  <a:schemeClr val="bg1"/>
                </a:solidFill>
              </a:rPr>
              <a:t>|d(u,v)| &lt;&lt; 1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Perturbed Normal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2041525" y="2609850"/>
            <a:ext cx="18415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endParaRPr lang="en-US" sz="3200"/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2743200" y="1905000"/>
            <a:ext cx="2486578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n’</a:t>
            </a:r>
            <a:r>
              <a:rPr lang="en-US" sz="3200">
                <a:solidFill>
                  <a:schemeClr val="bg1"/>
                </a:solidFill>
              </a:rPr>
              <a:t> = </a:t>
            </a:r>
            <a:r>
              <a:rPr lang="en-US" sz="3200" b="1">
                <a:solidFill>
                  <a:schemeClr val="bg1"/>
                </a:solidFill>
              </a:rPr>
              <a:t>p’</a:t>
            </a:r>
            <a:r>
              <a:rPr lang="en-US" sz="3200" baseline="-25000">
                <a:solidFill>
                  <a:schemeClr val="bg1"/>
                </a:solidFill>
              </a:rPr>
              <a:t>u</a:t>
            </a:r>
            <a:r>
              <a:rPr lang="en-US" sz="3200">
                <a:solidFill>
                  <a:schemeClr val="bg1"/>
                </a:solidFill>
              </a:rPr>
              <a:t> </a:t>
            </a:r>
            <a:r>
              <a:rPr lang="en-US" sz="3200">
                <a:solidFill>
                  <a:schemeClr val="bg1"/>
                </a:solidFill>
                <a:sym typeface="Symbol" charset="2"/>
              </a:rPr>
              <a:t></a:t>
            </a:r>
            <a:r>
              <a:rPr lang="en-US" sz="3200">
                <a:solidFill>
                  <a:schemeClr val="bg1"/>
                </a:solidFill>
              </a:rPr>
              <a:t> </a:t>
            </a:r>
            <a:r>
              <a:rPr lang="en-US" sz="3200" b="1">
                <a:solidFill>
                  <a:schemeClr val="bg1"/>
                </a:solidFill>
              </a:rPr>
              <a:t>p’</a:t>
            </a:r>
            <a:r>
              <a:rPr lang="en-US" sz="3200" baseline="-25000">
                <a:solidFill>
                  <a:schemeClr val="bg1"/>
                </a:solidFill>
              </a:rPr>
              <a:t>v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5847" name="Text Box 6"/>
          <p:cNvSpPr txBox="1">
            <a:spLocks noChangeArrowheads="1"/>
          </p:cNvSpPr>
          <p:nvPr/>
        </p:nvSpPr>
        <p:spPr bwMode="auto">
          <a:xfrm>
            <a:off x="1447800" y="2895600"/>
            <a:ext cx="5311069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p’</a:t>
            </a:r>
            <a:r>
              <a:rPr lang="en-US" sz="3200" baseline="-25000">
                <a:solidFill>
                  <a:schemeClr val="bg1"/>
                </a:solidFill>
              </a:rPr>
              <a:t>u</a:t>
            </a:r>
            <a:r>
              <a:rPr lang="en-US" sz="3200">
                <a:solidFill>
                  <a:schemeClr val="bg1"/>
                </a:solidFill>
              </a:rPr>
              <a:t> </a:t>
            </a:r>
            <a:r>
              <a:rPr lang="en-US">
                <a:solidFill>
                  <a:schemeClr val="bg1"/>
                </a:solidFill>
              </a:rPr>
              <a:t>=</a:t>
            </a:r>
            <a:r>
              <a:rPr lang="en-US" sz="3200">
                <a:solidFill>
                  <a:schemeClr val="bg1"/>
                </a:solidFill>
              </a:rPr>
              <a:t> </a:t>
            </a:r>
            <a:r>
              <a:rPr lang="en-US" sz="3200" b="1">
                <a:solidFill>
                  <a:schemeClr val="bg1"/>
                </a:solidFill>
              </a:rPr>
              <a:t>p</a:t>
            </a:r>
            <a:r>
              <a:rPr lang="en-US" sz="3200" baseline="-25000">
                <a:solidFill>
                  <a:schemeClr val="bg1"/>
                </a:solidFill>
              </a:rPr>
              <a:t>u </a:t>
            </a:r>
            <a:r>
              <a:rPr lang="en-US" sz="3200">
                <a:solidFill>
                  <a:schemeClr val="bg1"/>
                </a:solidFill>
              </a:rPr>
              <a:t>+ (</a:t>
            </a:r>
            <a:r>
              <a:rPr lang="en-US" sz="3200">
                <a:solidFill>
                  <a:schemeClr val="bg1"/>
                </a:solidFill>
                <a:cs typeface="Times New Roman" charset="0"/>
              </a:rPr>
              <a:t>∂d/∂u)</a:t>
            </a:r>
            <a:r>
              <a:rPr lang="en-US" sz="3200" b="1">
                <a:solidFill>
                  <a:schemeClr val="bg1"/>
                </a:solidFill>
                <a:cs typeface="Times New Roman" charset="0"/>
              </a:rPr>
              <a:t>n</a:t>
            </a:r>
            <a:r>
              <a:rPr lang="en-US" sz="3200">
                <a:solidFill>
                  <a:schemeClr val="bg1"/>
                </a:solidFill>
                <a:cs typeface="Times New Roman" charset="0"/>
              </a:rPr>
              <a:t> + d(u,v)</a:t>
            </a:r>
            <a:r>
              <a:rPr lang="en-US" sz="3200" b="1">
                <a:solidFill>
                  <a:schemeClr val="bg1"/>
                </a:solidFill>
                <a:cs typeface="Times New Roman" charset="0"/>
              </a:rPr>
              <a:t>n</a:t>
            </a:r>
            <a:r>
              <a:rPr lang="en-US" sz="3200" baseline="-25000">
                <a:solidFill>
                  <a:schemeClr val="bg1"/>
                </a:solidFill>
                <a:cs typeface="Times New Roman" charset="0"/>
              </a:rPr>
              <a:t>u</a:t>
            </a:r>
          </a:p>
        </p:txBody>
      </p:sp>
      <p:sp>
        <p:nvSpPr>
          <p:cNvPr id="35848" name="Text Box 7"/>
          <p:cNvSpPr txBox="1">
            <a:spLocks noChangeArrowheads="1"/>
          </p:cNvSpPr>
          <p:nvPr/>
        </p:nvSpPr>
        <p:spPr bwMode="auto">
          <a:xfrm>
            <a:off x="1447800" y="3810000"/>
            <a:ext cx="5240537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p’</a:t>
            </a:r>
            <a:r>
              <a:rPr lang="en-US" sz="3200" baseline="-25000">
                <a:solidFill>
                  <a:schemeClr val="bg1"/>
                </a:solidFill>
              </a:rPr>
              <a:t>v</a:t>
            </a:r>
            <a:r>
              <a:rPr lang="en-US" sz="3200">
                <a:solidFill>
                  <a:schemeClr val="bg1"/>
                </a:solidFill>
              </a:rPr>
              <a:t> </a:t>
            </a:r>
            <a:r>
              <a:rPr lang="en-US">
                <a:solidFill>
                  <a:schemeClr val="bg1"/>
                </a:solidFill>
              </a:rPr>
              <a:t>=</a:t>
            </a:r>
            <a:r>
              <a:rPr lang="en-US" sz="3200">
                <a:solidFill>
                  <a:schemeClr val="bg1"/>
                </a:solidFill>
              </a:rPr>
              <a:t> </a:t>
            </a:r>
            <a:r>
              <a:rPr lang="en-US" sz="3200" b="1">
                <a:solidFill>
                  <a:schemeClr val="bg1"/>
                </a:solidFill>
              </a:rPr>
              <a:t>p</a:t>
            </a:r>
            <a:r>
              <a:rPr lang="en-US" sz="3200" baseline="-25000">
                <a:solidFill>
                  <a:schemeClr val="bg1"/>
                </a:solidFill>
              </a:rPr>
              <a:t>v </a:t>
            </a:r>
            <a:r>
              <a:rPr lang="en-US" sz="3200">
                <a:solidFill>
                  <a:schemeClr val="bg1"/>
                </a:solidFill>
              </a:rPr>
              <a:t>+ (</a:t>
            </a:r>
            <a:r>
              <a:rPr lang="en-US" sz="3200">
                <a:solidFill>
                  <a:schemeClr val="bg1"/>
                </a:solidFill>
                <a:cs typeface="Times New Roman" charset="0"/>
              </a:rPr>
              <a:t>∂d/∂v)</a:t>
            </a:r>
            <a:r>
              <a:rPr lang="en-US" sz="3200" b="1">
                <a:solidFill>
                  <a:schemeClr val="bg1"/>
                </a:solidFill>
                <a:cs typeface="Times New Roman" charset="0"/>
              </a:rPr>
              <a:t>n</a:t>
            </a:r>
            <a:r>
              <a:rPr lang="en-US" sz="3200">
                <a:solidFill>
                  <a:schemeClr val="bg1"/>
                </a:solidFill>
                <a:cs typeface="Times New Roman" charset="0"/>
              </a:rPr>
              <a:t> + d(u,v)</a:t>
            </a:r>
            <a:r>
              <a:rPr lang="en-US" sz="3200" b="1">
                <a:solidFill>
                  <a:schemeClr val="bg1"/>
                </a:solidFill>
                <a:cs typeface="Times New Roman" charset="0"/>
              </a:rPr>
              <a:t>n</a:t>
            </a:r>
            <a:r>
              <a:rPr lang="en-US" sz="3200" baseline="-25000">
                <a:solidFill>
                  <a:schemeClr val="bg1"/>
                </a:solidFill>
                <a:cs typeface="Times New Roman" charset="0"/>
              </a:rPr>
              <a:t>v</a:t>
            </a:r>
          </a:p>
        </p:txBody>
      </p:sp>
      <p:sp>
        <p:nvSpPr>
          <p:cNvPr id="35849" name="Text Box 8"/>
          <p:cNvSpPr txBox="1">
            <a:spLocks noChangeArrowheads="1"/>
          </p:cNvSpPr>
          <p:nvPr/>
        </p:nvSpPr>
        <p:spPr bwMode="auto">
          <a:xfrm>
            <a:off x="1447800" y="4724400"/>
            <a:ext cx="6880410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If d is small, we can neglect last term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Approximating the Normal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n’</a:t>
            </a:r>
            <a:r>
              <a:rPr lang="en-US" dirty="0" smtClean="0"/>
              <a:t> = </a:t>
            </a:r>
            <a:r>
              <a:rPr lang="en-US" b="1" dirty="0" err="1" smtClean="0"/>
              <a:t>p’</a:t>
            </a:r>
            <a:r>
              <a:rPr lang="en-US" baseline="-25000" dirty="0" err="1" smtClean="0"/>
              <a:t>u</a:t>
            </a:r>
            <a:r>
              <a:rPr lang="en-US" dirty="0" smtClean="0"/>
              <a:t> </a:t>
            </a:r>
            <a:r>
              <a:rPr lang="en-US" dirty="0" smtClean="0">
                <a:sym typeface="Symbol" charset="2"/>
              </a:rPr>
              <a:t></a:t>
            </a:r>
            <a:r>
              <a:rPr lang="en-US" dirty="0" smtClean="0"/>
              <a:t> </a:t>
            </a:r>
            <a:r>
              <a:rPr lang="en-US" b="1" dirty="0" err="1" smtClean="0"/>
              <a:t>p’</a:t>
            </a:r>
            <a:r>
              <a:rPr lang="en-US" baseline="-25000" dirty="0" err="1" smtClean="0"/>
              <a:t>v</a:t>
            </a:r>
            <a:endParaRPr lang="en-US" b="1" dirty="0" smtClean="0"/>
          </a:p>
          <a:p>
            <a:r>
              <a:rPr lang="en-US" dirty="0" smtClean="0">
                <a:cs typeface="Times New Roman" charset="0"/>
              </a:rPr>
              <a:t>≈ </a:t>
            </a:r>
            <a:r>
              <a:rPr lang="en-US" b="1" dirty="0" smtClean="0">
                <a:cs typeface="Times New Roman" charset="0"/>
              </a:rPr>
              <a:t>n</a:t>
            </a:r>
            <a:r>
              <a:rPr lang="en-US" dirty="0" smtClean="0">
                <a:cs typeface="Times New Roman" charset="0"/>
              </a:rPr>
              <a:t> + (∂d/∂u)</a:t>
            </a:r>
            <a:r>
              <a:rPr lang="en-US" b="1" dirty="0" smtClean="0">
                <a:cs typeface="Times New Roman" charset="0"/>
              </a:rPr>
              <a:t>n </a:t>
            </a:r>
            <a:r>
              <a:rPr lang="en-US" dirty="0" smtClean="0">
                <a:cs typeface="Times New Roman" charset="0"/>
                <a:sym typeface="Symbol" charset="2"/>
              </a:rPr>
              <a:t> </a:t>
            </a:r>
            <a:r>
              <a:rPr lang="en-US" b="1" dirty="0" err="1" smtClean="0">
                <a:cs typeface="Times New Roman" charset="0"/>
              </a:rPr>
              <a:t>p</a:t>
            </a:r>
            <a:r>
              <a:rPr lang="en-US" baseline="-25000" dirty="0" err="1" smtClean="0">
                <a:cs typeface="Times New Roman" charset="0"/>
              </a:rPr>
              <a:t>v</a:t>
            </a:r>
            <a:r>
              <a:rPr lang="en-US" baseline="-25000" dirty="0" smtClean="0">
                <a:cs typeface="Times New Roman" charset="0"/>
              </a:rPr>
              <a:t> </a:t>
            </a:r>
            <a:r>
              <a:rPr lang="en-US" dirty="0" smtClean="0">
                <a:cs typeface="Times New Roman" charset="0"/>
              </a:rPr>
              <a:t>+ (∂d/∂v)</a:t>
            </a:r>
            <a:r>
              <a:rPr lang="en-US" b="1" dirty="0" smtClean="0">
                <a:cs typeface="Times New Roman" charset="0"/>
              </a:rPr>
              <a:t>n </a:t>
            </a:r>
            <a:r>
              <a:rPr lang="en-US" dirty="0" smtClean="0">
                <a:cs typeface="Times New Roman" charset="0"/>
                <a:sym typeface="Symbol" charset="2"/>
              </a:rPr>
              <a:t> </a:t>
            </a:r>
            <a:r>
              <a:rPr lang="en-US" b="1" dirty="0" err="1" smtClean="0">
                <a:cs typeface="Times New Roman" charset="0"/>
              </a:rPr>
              <a:t>p</a:t>
            </a:r>
            <a:r>
              <a:rPr lang="en-US" baseline="-25000" dirty="0" err="1" smtClean="0">
                <a:cs typeface="Times New Roman" charset="0"/>
              </a:rPr>
              <a:t>u</a:t>
            </a:r>
            <a:r>
              <a:rPr lang="en-US" dirty="0" smtClean="0">
                <a:cs typeface="Times New Roman" charset="0"/>
              </a:rPr>
              <a:t> </a:t>
            </a:r>
            <a:endParaRPr lang="en-US" dirty="0" smtClean="0">
              <a:cs typeface="Times New Roman" charset="0"/>
            </a:endParaRPr>
          </a:p>
          <a:p>
            <a:endParaRPr lang="en-US" baseline="-25000" dirty="0" smtClean="0">
              <a:cs typeface="Times New Roman" charset="0"/>
            </a:endParaRPr>
          </a:p>
          <a:p>
            <a:r>
              <a:rPr lang="en-US" dirty="0" smtClean="0"/>
              <a:t>The </a:t>
            </a:r>
            <a:r>
              <a:rPr lang="en-US" dirty="0" smtClean="0"/>
              <a:t>vectors </a:t>
            </a:r>
            <a:r>
              <a:rPr lang="en-US" b="1" dirty="0" smtClean="0"/>
              <a:t>n </a:t>
            </a:r>
            <a:r>
              <a:rPr lang="en-US" dirty="0" smtClean="0">
                <a:sym typeface="Symbol" charset="2"/>
              </a:rPr>
              <a:t> </a:t>
            </a:r>
            <a:r>
              <a:rPr lang="en-US" b="1" dirty="0" err="1" smtClean="0"/>
              <a:t>p</a:t>
            </a:r>
            <a:r>
              <a:rPr lang="en-US" baseline="-25000" dirty="0" err="1" smtClean="0"/>
              <a:t>v</a:t>
            </a:r>
            <a:r>
              <a:rPr lang="en-US" dirty="0" smtClean="0"/>
              <a:t>  and </a:t>
            </a:r>
            <a:r>
              <a:rPr lang="en-US" b="1" dirty="0" smtClean="0"/>
              <a:t>n </a:t>
            </a:r>
            <a:r>
              <a:rPr lang="en-US" dirty="0" smtClean="0">
                <a:sym typeface="Symbol" charset="2"/>
              </a:rPr>
              <a:t> </a:t>
            </a:r>
            <a:r>
              <a:rPr lang="en-US" b="1" dirty="0" err="1" smtClean="0"/>
              <a:t>p</a:t>
            </a:r>
            <a:r>
              <a:rPr lang="en-US" baseline="-25000" dirty="0" err="1" smtClean="0"/>
              <a:t>u</a:t>
            </a:r>
            <a:r>
              <a:rPr lang="en-US" dirty="0" smtClean="0"/>
              <a:t> lie </a:t>
            </a:r>
            <a:r>
              <a:rPr lang="en-US" dirty="0" smtClean="0"/>
              <a:t>in </a:t>
            </a:r>
            <a:r>
              <a:rPr lang="en-US" dirty="0" smtClean="0"/>
              <a:t>the tangent plane </a:t>
            </a:r>
          </a:p>
          <a:p>
            <a:r>
              <a:rPr lang="en-US" dirty="0" smtClean="0"/>
              <a:t>Hence the normal is displaced in the tangent plane</a:t>
            </a:r>
          </a:p>
          <a:p>
            <a:r>
              <a:rPr lang="en-US" dirty="0" smtClean="0"/>
              <a:t>Must </a:t>
            </a:r>
            <a:r>
              <a:rPr lang="en-US" dirty="0" err="1" smtClean="0"/>
              <a:t>precompute</a:t>
            </a:r>
            <a:r>
              <a:rPr lang="en-US" dirty="0" smtClean="0"/>
              <a:t> the arrays </a:t>
            </a:r>
            <a:r>
              <a:rPr lang="en-US" dirty="0" smtClean="0">
                <a:cs typeface="Times New Roman" charset="0"/>
              </a:rPr>
              <a:t>∂d/ ∂u and ∂d/ ∂v </a:t>
            </a:r>
          </a:p>
          <a:p>
            <a:r>
              <a:rPr lang="en-US" dirty="0" smtClean="0">
                <a:cs typeface="Times New Roman" charset="0"/>
              </a:rPr>
              <a:t>Finally</a:t>
            </a:r>
            <a:r>
              <a:rPr lang="en-US" dirty="0" smtClean="0">
                <a:cs typeface="Times New Roman" charset="0"/>
              </a:rPr>
              <a:t>, we </a:t>
            </a:r>
            <a:r>
              <a:rPr lang="en-US" dirty="0" smtClean="0">
                <a:cs typeface="Times New Roman" charset="0"/>
              </a:rPr>
              <a:t>perturb the normal during shading</a:t>
            </a:r>
          </a:p>
          <a:p>
            <a:endParaRPr lang="en-US" dirty="0" smtClean="0">
              <a:cs typeface="Times New Roman" charset="0"/>
              <a:sym typeface="Symbol" charset="2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Image Processing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Suppose that we start with a function d(u,v)</a:t>
            </a:r>
          </a:p>
          <a:p>
            <a:r>
              <a:rPr lang="en-US" smtClean="0"/>
              <a:t>We can sample it to form an array D=[d</a:t>
            </a:r>
            <a:r>
              <a:rPr lang="en-US" baseline="-25000" smtClean="0"/>
              <a:t>ij</a:t>
            </a:r>
            <a:r>
              <a:rPr lang="en-US" smtClean="0"/>
              <a:t>]</a:t>
            </a:r>
          </a:p>
          <a:p>
            <a:r>
              <a:rPr lang="en-US" smtClean="0"/>
              <a:t>Then ∂d/ ∂u </a:t>
            </a:r>
            <a:r>
              <a:rPr lang="en-US" smtClean="0">
                <a:cs typeface="Arial" charset="0"/>
              </a:rPr>
              <a:t>≈ d</a:t>
            </a:r>
            <a:r>
              <a:rPr lang="en-US" baseline="-25000" smtClean="0">
                <a:cs typeface="Arial" charset="0"/>
              </a:rPr>
              <a:t>ij</a:t>
            </a:r>
            <a:r>
              <a:rPr lang="en-US" smtClean="0">
                <a:cs typeface="Arial" charset="0"/>
              </a:rPr>
              <a:t> – d</a:t>
            </a:r>
            <a:r>
              <a:rPr lang="en-US" baseline="-25000" smtClean="0">
                <a:cs typeface="Arial" charset="0"/>
              </a:rPr>
              <a:t>i-1,j</a:t>
            </a:r>
            <a:r>
              <a:rPr lang="en-US" smtClean="0">
                <a:cs typeface="Arial" charset="0"/>
              </a:rPr>
              <a:t> </a:t>
            </a:r>
          </a:p>
          <a:p>
            <a:pPr>
              <a:buFontTx/>
              <a:buNone/>
            </a:pPr>
            <a:r>
              <a:rPr lang="en-US" smtClean="0">
                <a:cs typeface="Arial" charset="0"/>
              </a:rPr>
              <a:t>   and </a:t>
            </a:r>
            <a:r>
              <a:rPr lang="en-US" smtClean="0"/>
              <a:t>∂d/ ∂v </a:t>
            </a:r>
            <a:r>
              <a:rPr lang="en-US" smtClean="0">
                <a:cs typeface="Arial" charset="0"/>
              </a:rPr>
              <a:t>≈ d</a:t>
            </a:r>
            <a:r>
              <a:rPr lang="en-US" baseline="-25000" smtClean="0">
                <a:cs typeface="Arial" charset="0"/>
              </a:rPr>
              <a:t>ij</a:t>
            </a:r>
            <a:r>
              <a:rPr lang="en-US" smtClean="0">
                <a:cs typeface="Arial" charset="0"/>
              </a:rPr>
              <a:t> – d</a:t>
            </a:r>
            <a:r>
              <a:rPr lang="en-US" baseline="-25000" smtClean="0">
                <a:cs typeface="Arial" charset="0"/>
              </a:rPr>
              <a:t>i,j-1</a:t>
            </a:r>
            <a:r>
              <a:rPr lang="en-US" smtClean="0">
                <a:cs typeface="Arial" charset="0"/>
              </a:rPr>
              <a:t> </a:t>
            </a:r>
          </a:p>
          <a:p>
            <a:r>
              <a:rPr lang="en-US" b="1" smtClean="0">
                <a:cs typeface="Arial" charset="0"/>
              </a:rPr>
              <a:t>Embossing</a:t>
            </a:r>
            <a:r>
              <a:rPr lang="en-US" smtClean="0">
                <a:cs typeface="Arial" charset="0"/>
              </a:rPr>
              <a:t>: multipass approach using floating point buffer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pic>
        <p:nvPicPr>
          <p:cNvPr id="38915" name="Content Placeholder 5" descr="an07f33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33600" y="2971800"/>
            <a:ext cx="2743200" cy="1883664"/>
          </a:xfrm>
        </p:spPr>
      </p:pic>
      <p:pic>
        <p:nvPicPr>
          <p:cNvPr id="38918" name="Picture 6" descr="an07f33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429000"/>
            <a:ext cx="35401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TextBox 7"/>
          <p:cNvSpPr txBox="1">
            <a:spLocks noChangeArrowheads="1"/>
          </p:cNvSpPr>
          <p:nvPr/>
        </p:nvSpPr>
        <p:spPr bwMode="auto">
          <a:xfrm>
            <a:off x="990600" y="2133600"/>
            <a:ext cx="46474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Single Polygon and a Rotating Light Source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do this?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problem is that we want to apply the perturbation at all points on the surface</a:t>
            </a:r>
          </a:p>
          <a:p>
            <a:r>
              <a:rPr lang="en-US" smtClean="0"/>
              <a:t>Cannot solve by vertex lighting (unless polygons are very small)</a:t>
            </a:r>
          </a:p>
          <a:p>
            <a:r>
              <a:rPr lang="en-US" smtClean="0"/>
              <a:t>Really want to apply to every fragment</a:t>
            </a:r>
          </a:p>
          <a:p>
            <a:r>
              <a:rPr lang="en-US" smtClean="0"/>
              <a:t>Can’t do that in fixed function pipeline</a:t>
            </a:r>
          </a:p>
          <a:p>
            <a:r>
              <a:rPr lang="en-US" smtClean="0"/>
              <a:t>But can do with a fragment program!!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Vertex Shader Applications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Moving vertices</a:t>
            </a:r>
          </a:p>
          <a:p>
            <a:pPr lvl="1"/>
            <a:r>
              <a:rPr lang="en-US" smtClean="0"/>
              <a:t>Morphing </a:t>
            </a:r>
          </a:p>
          <a:p>
            <a:pPr lvl="1"/>
            <a:r>
              <a:rPr lang="en-US" smtClean="0"/>
              <a:t>Wave motion</a:t>
            </a:r>
          </a:p>
          <a:p>
            <a:pPr lvl="1"/>
            <a:r>
              <a:rPr lang="en-US" smtClean="0"/>
              <a:t>Fractals</a:t>
            </a:r>
          </a:p>
          <a:p>
            <a:r>
              <a:rPr lang="en-US" smtClean="0"/>
              <a:t>Lighting</a:t>
            </a:r>
          </a:p>
          <a:p>
            <a:pPr lvl="1"/>
            <a:r>
              <a:rPr lang="en-US" smtClean="0"/>
              <a:t>More realistic models</a:t>
            </a:r>
          </a:p>
          <a:p>
            <a:pPr lvl="1"/>
            <a:r>
              <a:rPr lang="en-US" smtClean="0"/>
              <a:t>Cartoon shaders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Wave Motion Vertex Shader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charset="0"/>
              </a:rPr>
              <a:t>uniform float time;</a:t>
            </a:r>
          </a:p>
          <a:p>
            <a:pPr>
              <a:buNone/>
            </a:pPr>
            <a:r>
              <a:rPr lang="en-US" b="1" dirty="0" smtClean="0">
                <a:latin typeface="Courier New" charset="0"/>
              </a:rPr>
              <a:t>uniform float </a:t>
            </a:r>
            <a:r>
              <a:rPr lang="en-US" b="1" dirty="0" err="1" smtClean="0">
                <a:latin typeface="Courier New" charset="0"/>
              </a:rPr>
              <a:t>xs</a:t>
            </a:r>
            <a:r>
              <a:rPr lang="en-US" b="1" dirty="0" smtClean="0">
                <a:latin typeface="Courier New" charset="0"/>
              </a:rPr>
              <a:t>, </a:t>
            </a:r>
            <a:r>
              <a:rPr lang="en-US" b="1" dirty="0" err="1" smtClean="0">
                <a:latin typeface="Courier New" charset="0"/>
              </a:rPr>
              <a:t>zs</a:t>
            </a:r>
            <a:r>
              <a:rPr lang="en-US" b="1" dirty="0" smtClean="0">
                <a:latin typeface="Courier New" charset="0"/>
              </a:rPr>
              <a:t>, // frequencies </a:t>
            </a:r>
          </a:p>
          <a:p>
            <a:pPr>
              <a:buNone/>
            </a:pPr>
            <a:r>
              <a:rPr lang="en-US" b="1" dirty="0" smtClean="0">
                <a:latin typeface="Courier New" charset="0"/>
              </a:rPr>
              <a:t>uniform float h; // height scale</a:t>
            </a:r>
          </a:p>
          <a:p>
            <a:pPr>
              <a:buNone/>
            </a:pPr>
            <a:r>
              <a:rPr lang="en-US" b="1" dirty="0" smtClean="0">
                <a:latin typeface="Courier New" charset="0"/>
              </a:rPr>
              <a:t>uniform mat4 </a:t>
            </a:r>
            <a:r>
              <a:rPr lang="en-US" b="1" dirty="0" err="1" smtClean="0">
                <a:latin typeface="Courier New" charset="0"/>
              </a:rPr>
              <a:t>ModelView</a:t>
            </a:r>
            <a:r>
              <a:rPr lang="en-US" b="1" dirty="0" smtClean="0">
                <a:latin typeface="Courier New" charset="0"/>
              </a:rPr>
              <a:t>, Projection;</a:t>
            </a:r>
          </a:p>
          <a:p>
            <a:pPr>
              <a:buNone/>
            </a:pPr>
            <a:r>
              <a:rPr lang="en-US" b="1" dirty="0" smtClean="0">
                <a:latin typeface="Courier New" charset="0"/>
              </a:rPr>
              <a:t>in vec4 </a:t>
            </a:r>
            <a:r>
              <a:rPr lang="en-US" b="1" dirty="0" err="1" smtClean="0">
                <a:latin typeface="Courier New" charset="0"/>
              </a:rPr>
              <a:t>vPosition</a:t>
            </a:r>
            <a:r>
              <a:rPr lang="en-US" b="1" dirty="0" smtClean="0">
                <a:latin typeface="Courier New" charset="0"/>
              </a:rPr>
              <a:t>;</a:t>
            </a:r>
          </a:p>
          <a:p>
            <a:pPr>
              <a:buNone/>
            </a:pPr>
            <a:endParaRPr lang="en-US" b="1" dirty="0" smtClean="0">
              <a:latin typeface="Courier New" charset="0"/>
            </a:endParaRPr>
          </a:p>
          <a:p>
            <a:pPr>
              <a:buNone/>
            </a:pPr>
            <a:r>
              <a:rPr lang="en-US" b="1" dirty="0" smtClean="0">
                <a:latin typeface="Courier New" charset="0"/>
              </a:rPr>
              <a:t>void main() {</a:t>
            </a:r>
          </a:p>
          <a:p>
            <a:pPr>
              <a:buNone/>
            </a:pPr>
            <a:r>
              <a:rPr lang="en-US" b="1" dirty="0" smtClean="0">
                <a:latin typeface="Courier New" charset="0"/>
              </a:rPr>
              <a:t>  vec4 t =</a:t>
            </a:r>
            <a:r>
              <a:rPr lang="en-US" b="1" dirty="0" err="1" smtClean="0">
                <a:latin typeface="Courier New" charset="0"/>
              </a:rPr>
              <a:t>vPosition</a:t>
            </a:r>
            <a:r>
              <a:rPr lang="en-US" b="1" dirty="0" smtClean="0">
                <a:latin typeface="Courier New" charset="0"/>
              </a:rPr>
              <a:t>;</a:t>
            </a:r>
          </a:p>
          <a:p>
            <a:pPr>
              <a:buNone/>
            </a:pPr>
            <a:r>
              <a:rPr lang="en-US" b="1" dirty="0" smtClean="0">
                <a:latin typeface="Courier New" charset="0"/>
              </a:rPr>
              <a:t>  </a:t>
            </a:r>
            <a:r>
              <a:rPr lang="en-US" b="1" dirty="0" err="1" smtClean="0">
                <a:latin typeface="Courier New" charset="0"/>
              </a:rPr>
              <a:t>t.y</a:t>
            </a:r>
            <a:r>
              <a:rPr lang="en-US" b="1" dirty="0" smtClean="0">
                <a:latin typeface="Courier New" charset="0"/>
              </a:rPr>
              <a:t> = </a:t>
            </a:r>
            <a:r>
              <a:rPr lang="en-US" b="1" dirty="0" err="1" smtClean="0">
                <a:latin typeface="Courier New" charset="0"/>
              </a:rPr>
              <a:t>vPosition.y</a:t>
            </a:r>
            <a:r>
              <a:rPr lang="en-US" b="1" dirty="0" smtClean="0">
                <a:latin typeface="Courier New" charset="0"/>
              </a:rPr>
              <a:t> </a:t>
            </a:r>
          </a:p>
          <a:p>
            <a:pPr>
              <a:buNone/>
            </a:pPr>
            <a:r>
              <a:rPr lang="en-US" b="1" dirty="0" smtClean="0">
                <a:latin typeface="Courier New" charset="0"/>
              </a:rPr>
              <a:t>     + h*sin(time + </a:t>
            </a:r>
            <a:r>
              <a:rPr lang="en-US" b="1" dirty="0" err="1" smtClean="0">
                <a:latin typeface="Courier New" charset="0"/>
              </a:rPr>
              <a:t>xs</a:t>
            </a:r>
            <a:r>
              <a:rPr lang="en-US" b="1" dirty="0" smtClean="0">
                <a:latin typeface="Courier New" charset="0"/>
              </a:rPr>
              <a:t>*</a:t>
            </a:r>
            <a:r>
              <a:rPr lang="en-US" b="1" dirty="0" err="1" smtClean="0">
                <a:latin typeface="Courier New" charset="0"/>
              </a:rPr>
              <a:t>vPosition.x</a:t>
            </a:r>
            <a:r>
              <a:rPr lang="en-US" b="1" dirty="0" smtClean="0">
                <a:latin typeface="Courier New" charset="0"/>
              </a:rPr>
              <a:t>)</a:t>
            </a:r>
          </a:p>
          <a:p>
            <a:pPr>
              <a:buNone/>
            </a:pPr>
            <a:r>
              <a:rPr lang="en-US" b="1" dirty="0" smtClean="0">
                <a:latin typeface="Courier New" charset="0"/>
              </a:rPr>
              <a:t>     + h*sin(time + </a:t>
            </a:r>
            <a:r>
              <a:rPr lang="en-US" b="1" dirty="0" err="1" smtClean="0">
                <a:latin typeface="Courier New" charset="0"/>
              </a:rPr>
              <a:t>zs</a:t>
            </a:r>
            <a:r>
              <a:rPr lang="en-US" b="1" dirty="0" smtClean="0">
                <a:latin typeface="Courier New" charset="0"/>
              </a:rPr>
              <a:t>*</a:t>
            </a:r>
            <a:r>
              <a:rPr lang="en-US" b="1" dirty="0" err="1" smtClean="0">
                <a:latin typeface="Courier New" charset="0"/>
              </a:rPr>
              <a:t>vPosition.z</a:t>
            </a:r>
            <a:r>
              <a:rPr lang="en-US" b="1" dirty="0" smtClean="0">
                <a:latin typeface="Courier New" charset="0"/>
              </a:rPr>
              <a:t>);</a:t>
            </a:r>
          </a:p>
          <a:p>
            <a:pPr>
              <a:buNone/>
            </a:pPr>
            <a:r>
              <a:rPr lang="en-US" b="1" dirty="0" smtClean="0">
                <a:latin typeface="Courier New" charset="0"/>
              </a:rPr>
              <a:t>  </a:t>
            </a:r>
            <a:r>
              <a:rPr lang="en-US" b="1" dirty="0" err="1" smtClean="0">
                <a:latin typeface="Courier New" charset="0"/>
              </a:rPr>
              <a:t>gl_Position</a:t>
            </a:r>
            <a:r>
              <a:rPr lang="en-US" b="1" dirty="0" smtClean="0">
                <a:latin typeface="Courier New" charset="0"/>
              </a:rPr>
              <a:t> = Projection*</a:t>
            </a:r>
            <a:r>
              <a:rPr lang="en-US" b="1" dirty="0" err="1" smtClean="0">
                <a:latin typeface="Courier New" charset="0"/>
              </a:rPr>
              <a:t>ModelView</a:t>
            </a:r>
            <a:r>
              <a:rPr lang="en-US" b="1" dirty="0" smtClean="0">
                <a:latin typeface="Courier New" charset="0"/>
              </a:rPr>
              <a:t>*t;</a:t>
            </a:r>
          </a:p>
          <a:p>
            <a:pPr>
              <a:buNone/>
            </a:pPr>
            <a:r>
              <a:rPr lang="en-US" b="1" dirty="0" smtClean="0">
                <a:latin typeface="Courier New" charset="0"/>
              </a:rPr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Particle System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charset="0"/>
              </a:rPr>
              <a:t>uniform vec3 </a:t>
            </a:r>
            <a:r>
              <a:rPr lang="en-US" b="1" dirty="0" err="1" smtClean="0">
                <a:latin typeface="Courier New" charset="0"/>
              </a:rPr>
              <a:t>init_vel</a:t>
            </a:r>
            <a:r>
              <a:rPr lang="en-US" b="1" dirty="0" smtClean="0">
                <a:latin typeface="Courier New" charset="0"/>
              </a:rPr>
              <a:t>;</a:t>
            </a:r>
          </a:p>
          <a:p>
            <a:pPr>
              <a:buNone/>
            </a:pPr>
            <a:r>
              <a:rPr lang="en-US" b="1" dirty="0" smtClean="0">
                <a:latin typeface="Courier New" charset="0"/>
              </a:rPr>
              <a:t>uniform float g, m, t;</a:t>
            </a:r>
          </a:p>
          <a:p>
            <a:pPr>
              <a:buNone/>
            </a:pPr>
            <a:r>
              <a:rPr lang="en-US" b="1" dirty="0" smtClean="0">
                <a:latin typeface="Courier New" charset="0"/>
              </a:rPr>
              <a:t>uniform mat4 Projection, </a:t>
            </a:r>
            <a:r>
              <a:rPr lang="en-US" b="1" dirty="0" err="1" smtClean="0">
                <a:latin typeface="Courier New" charset="0"/>
              </a:rPr>
              <a:t>ModelView</a:t>
            </a:r>
            <a:r>
              <a:rPr lang="en-US" b="1" dirty="0" smtClean="0">
                <a:latin typeface="Courier New" charset="0"/>
              </a:rPr>
              <a:t>;</a:t>
            </a:r>
          </a:p>
          <a:p>
            <a:pPr>
              <a:buNone/>
            </a:pPr>
            <a:r>
              <a:rPr lang="en-US" b="1" dirty="0" smtClean="0">
                <a:latin typeface="Courier New" charset="0"/>
              </a:rPr>
              <a:t>in </a:t>
            </a:r>
            <a:r>
              <a:rPr lang="en-US" b="1" dirty="0" err="1" smtClean="0">
                <a:latin typeface="Courier New" charset="0"/>
              </a:rPr>
              <a:t>vPosition</a:t>
            </a:r>
            <a:r>
              <a:rPr lang="en-US" b="1" dirty="0" smtClean="0">
                <a:latin typeface="Courier New" charset="0"/>
              </a:rPr>
              <a:t>;</a:t>
            </a:r>
          </a:p>
          <a:p>
            <a:pPr>
              <a:buNone/>
            </a:pPr>
            <a:r>
              <a:rPr lang="en-US" b="1" dirty="0" smtClean="0">
                <a:latin typeface="Courier New" charset="0"/>
              </a:rPr>
              <a:t>void main(){</a:t>
            </a:r>
          </a:p>
          <a:p>
            <a:pPr lvl="1">
              <a:buNone/>
            </a:pPr>
            <a:r>
              <a:rPr lang="en-US" b="1" dirty="0" smtClean="0">
                <a:latin typeface="Courier New" charset="0"/>
              </a:rPr>
              <a:t>vec3 </a:t>
            </a:r>
            <a:r>
              <a:rPr lang="en-US" b="1" dirty="0" err="1" smtClean="0">
                <a:latin typeface="Courier New" charset="0"/>
              </a:rPr>
              <a:t>object_pos</a:t>
            </a:r>
            <a:r>
              <a:rPr lang="en-US" b="1" dirty="0" smtClean="0">
                <a:latin typeface="Courier New" charset="0"/>
              </a:rPr>
              <a:t>;</a:t>
            </a:r>
          </a:p>
          <a:p>
            <a:pPr lvl="1">
              <a:buNone/>
            </a:pPr>
            <a:r>
              <a:rPr lang="en-US" b="1" dirty="0" err="1" smtClean="0">
                <a:latin typeface="Courier New" charset="0"/>
              </a:rPr>
              <a:t>object_pos.x</a:t>
            </a:r>
            <a:r>
              <a:rPr lang="en-US" b="1" dirty="0" smtClean="0">
                <a:latin typeface="Courier New" charset="0"/>
              </a:rPr>
              <a:t> = </a:t>
            </a:r>
            <a:r>
              <a:rPr lang="en-US" b="1" dirty="0" err="1" smtClean="0">
                <a:latin typeface="Courier New" charset="0"/>
              </a:rPr>
              <a:t>vPosition.x</a:t>
            </a:r>
            <a:r>
              <a:rPr lang="en-US" b="1" dirty="0" smtClean="0">
                <a:latin typeface="Courier New" charset="0"/>
              </a:rPr>
              <a:t> + </a:t>
            </a:r>
            <a:r>
              <a:rPr lang="en-US" b="1" dirty="0" err="1" smtClean="0">
                <a:latin typeface="Courier New" charset="0"/>
              </a:rPr>
              <a:t>vel.x</a:t>
            </a:r>
            <a:r>
              <a:rPr lang="en-US" b="1" dirty="0" smtClean="0">
                <a:latin typeface="Courier New" charset="0"/>
              </a:rPr>
              <a:t>*t;</a:t>
            </a:r>
          </a:p>
          <a:p>
            <a:pPr lvl="1">
              <a:buNone/>
            </a:pPr>
            <a:r>
              <a:rPr lang="en-US" b="1" dirty="0" err="1" smtClean="0">
                <a:latin typeface="Courier New" charset="0"/>
              </a:rPr>
              <a:t>object_pos.y</a:t>
            </a:r>
            <a:r>
              <a:rPr lang="en-US" b="1" dirty="0" smtClean="0">
                <a:latin typeface="Courier New" charset="0"/>
              </a:rPr>
              <a:t> = </a:t>
            </a:r>
            <a:r>
              <a:rPr lang="en-US" b="1" dirty="0" err="1" smtClean="0">
                <a:latin typeface="Courier New" charset="0"/>
              </a:rPr>
              <a:t>vPosition.y</a:t>
            </a:r>
            <a:r>
              <a:rPr lang="en-US" b="1" dirty="0" smtClean="0">
                <a:latin typeface="Courier New" charset="0"/>
              </a:rPr>
              <a:t> + </a:t>
            </a:r>
            <a:r>
              <a:rPr lang="en-US" b="1" dirty="0" err="1" smtClean="0">
                <a:latin typeface="Courier New" charset="0"/>
              </a:rPr>
              <a:t>vel.y</a:t>
            </a:r>
            <a:r>
              <a:rPr lang="en-US" b="1" dirty="0" smtClean="0">
                <a:latin typeface="Courier New" charset="0"/>
              </a:rPr>
              <a:t>*t </a:t>
            </a:r>
          </a:p>
          <a:p>
            <a:pPr lvl="1">
              <a:buNone/>
            </a:pPr>
            <a:r>
              <a:rPr lang="en-US" b="1" dirty="0" smtClean="0">
                <a:latin typeface="Courier New" charset="0"/>
              </a:rPr>
              <a:t>       + g/(2.0*m)*t*t;</a:t>
            </a:r>
          </a:p>
          <a:p>
            <a:pPr lvl="1">
              <a:buNone/>
            </a:pPr>
            <a:r>
              <a:rPr lang="en-US" b="1" dirty="0" err="1" smtClean="0">
                <a:latin typeface="Courier New" charset="0"/>
              </a:rPr>
              <a:t>object_pos.z</a:t>
            </a:r>
            <a:r>
              <a:rPr lang="en-US" b="1" dirty="0" smtClean="0">
                <a:latin typeface="Courier New" charset="0"/>
              </a:rPr>
              <a:t> = </a:t>
            </a:r>
            <a:r>
              <a:rPr lang="en-US" b="1" dirty="0" err="1" smtClean="0">
                <a:latin typeface="Courier New" charset="0"/>
              </a:rPr>
              <a:t>vPosition.z</a:t>
            </a:r>
            <a:r>
              <a:rPr lang="en-US" b="1" dirty="0" smtClean="0">
                <a:latin typeface="Courier New" charset="0"/>
              </a:rPr>
              <a:t> + </a:t>
            </a:r>
            <a:r>
              <a:rPr lang="en-US" b="1" dirty="0" err="1" smtClean="0">
                <a:latin typeface="Courier New" charset="0"/>
              </a:rPr>
              <a:t>vel.z</a:t>
            </a:r>
            <a:r>
              <a:rPr lang="en-US" b="1" dirty="0" smtClean="0">
                <a:latin typeface="Courier New" charset="0"/>
              </a:rPr>
              <a:t>*t;</a:t>
            </a:r>
          </a:p>
          <a:p>
            <a:pPr lvl="1">
              <a:buNone/>
            </a:pPr>
            <a:r>
              <a:rPr lang="en-US" b="1" dirty="0" err="1" smtClean="0">
                <a:latin typeface="Courier New" charset="0"/>
              </a:rPr>
              <a:t>gl_Position</a:t>
            </a:r>
            <a:r>
              <a:rPr lang="en-US" b="1" dirty="0" smtClean="0">
                <a:latin typeface="Courier New" charset="0"/>
              </a:rPr>
              <a:t> = Projection*</a:t>
            </a:r>
          </a:p>
          <a:p>
            <a:pPr lvl="1">
              <a:buNone/>
            </a:pPr>
            <a:r>
              <a:rPr lang="en-US" b="1" dirty="0" smtClean="0">
                <a:latin typeface="Courier New" charset="0"/>
              </a:rPr>
              <a:t>   </a:t>
            </a:r>
            <a:r>
              <a:rPr lang="en-US" b="1" dirty="0" err="1" smtClean="0">
                <a:latin typeface="Courier New" charset="0"/>
              </a:rPr>
              <a:t>ModelView</a:t>
            </a:r>
            <a:r>
              <a:rPr lang="en-US" b="1" dirty="0" smtClean="0">
                <a:latin typeface="Courier New" charset="0"/>
              </a:rPr>
              <a:t>*vec4(object_pos,1);</a:t>
            </a:r>
          </a:p>
          <a:p>
            <a:pPr>
              <a:buNone/>
            </a:pPr>
            <a:r>
              <a:rPr lang="en-US" b="1" dirty="0" smtClean="0">
                <a:latin typeface="Courier New" charset="0"/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 Shader Applications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Texture mapping</a:t>
            </a:r>
          </a:p>
        </p:txBody>
      </p:sp>
      <p:pic>
        <p:nvPicPr>
          <p:cNvPr id="20486" name="Picture 4" descr="hu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90800"/>
            <a:ext cx="27717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5" descr="hue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5908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6" descr="hue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2590800"/>
            <a:ext cx="269557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9" name="Text Box 7"/>
          <p:cNvSpPr txBox="1">
            <a:spLocks noChangeArrowheads="1"/>
          </p:cNvSpPr>
          <p:nvPr/>
        </p:nvSpPr>
        <p:spPr bwMode="auto">
          <a:xfrm>
            <a:off x="609600" y="5562600"/>
            <a:ext cx="181331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smooth shading</a:t>
            </a:r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3843338" y="5562600"/>
            <a:ext cx="145424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environment</a:t>
            </a:r>
          </a:p>
          <a:p>
            <a:r>
              <a:rPr lang="en-US">
                <a:solidFill>
                  <a:schemeClr val="bg1"/>
                </a:solidFill>
              </a:rPr>
              <a:t>    mapping</a:t>
            </a:r>
          </a:p>
        </p:txBody>
      </p:sp>
      <p:sp>
        <p:nvSpPr>
          <p:cNvPr id="20491" name="Text Box 9"/>
          <p:cNvSpPr txBox="1">
            <a:spLocks noChangeArrowheads="1"/>
          </p:cNvSpPr>
          <p:nvPr/>
        </p:nvSpPr>
        <p:spPr bwMode="auto">
          <a:xfrm>
            <a:off x="6629400" y="5562600"/>
            <a:ext cx="171072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bump mapping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Cube Maps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can form a cube map texture by defining six 2D texture maps that correspond to the sides of a box</a:t>
            </a:r>
          </a:p>
          <a:p>
            <a:r>
              <a:rPr lang="en-US" smtClean="0"/>
              <a:t>Supported by OpenGL</a:t>
            </a:r>
          </a:p>
          <a:p>
            <a:r>
              <a:rPr lang="en-US" smtClean="0"/>
              <a:t>Also supported in GLSL through cubemap sampler</a:t>
            </a:r>
          </a:p>
          <a:p>
            <a:pPr lvl="1">
              <a:buFontTx/>
              <a:buNone/>
            </a:pPr>
            <a:r>
              <a:rPr lang="en-US" smtClean="0"/>
              <a:t>vec4 texColor = textureCube(mycube, texcoord);</a:t>
            </a:r>
          </a:p>
          <a:p>
            <a:r>
              <a:rPr lang="en-US" smtClean="0"/>
              <a:t>Texture coordinates must be 3D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Environment Map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Use reflection vector to locate texture in cube map</a:t>
            </a:r>
          </a:p>
        </p:txBody>
      </p:sp>
      <p:pic>
        <p:nvPicPr>
          <p:cNvPr id="2253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429000"/>
            <a:ext cx="3429000" cy="1936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2535" name="Picture 5" descr="hue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8194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Environment Maps with Shaders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Environment map usually computed in world coordinates which can differ from object coordinates because of modeling matrix</a:t>
            </a:r>
          </a:p>
          <a:p>
            <a:pPr lvl="1"/>
            <a:r>
              <a:rPr lang="en-US" smtClean="0"/>
              <a:t>May have to keep track of modeling matrix and pass it shader as a uniform variable</a:t>
            </a:r>
          </a:p>
          <a:p>
            <a:r>
              <a:rPr lang="en-US" smtClean="0"/>
              <a:t>Can also use reflection map or refraction map (for example to simulate water)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862</Words>
  <Application>Microsoft Office PowerPoint</Application>
  <PresentationFormat>On-screen Show (4:3)</PresentationFormat>
  <Paragraphs>160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CS 480/680</vt:lpstr>
      <vt:lpstr>Objectives</vt:lpstr>
      <vt:lpstr>Vertex Shader Applications</vt:lpstr>
      <vt:lpstr>Wave Motion Vertex Shader</vt:lpstr>
      <vt:lpstr>Particle System</vt:lpstr>
      <vt:lpstr>Fragment Shader Applications</vt:lpstr>
      <vt:lpstr>Cube Maps</vt:lpstr>
      <vt:lpstr>Environment Map</vt:lpstr>
      <vt:lpstr>Environment Maps with Shaders</vt:lpstr>
      <vt:lpstr>Reflection Map Vertex Shader</vt:lpstr>
      <vt:lpstr>Refelction Map Fragment Shader</vt:lpstr>
      <vt:lpstr>Bump Mapping</vt:lpstr>
      <vt:lpstr>Normalization Maps</vt:lpstr>
      <vt:lpstr>Introduction</vt:lpstr>
      <vt:lpstr>Modeling an Orange</vt:lpstr>
      <vt:lpstr>Bump Mapping (Blinn)</vt:lpstr>
      <vt:lpstr> Rougher Version</vt:lpstr>
      <vt:lpstr>Equations</vt:lpstr>
      <vt:lpstr>Tangent Plane</vt:lpstr>
      <vt:lpstr>Displacement Function</vt:lpstr>
      <vt:lpstr>Perturbed Normal</vt:lpstr>
      <vt:lpstr>Approximating the Normal</vt:lpstr>
      <vt:lpstr>Image Processing</vt:lpstr>
      <vt:lpstr>Example</vt:lpstr>
      <vt:lpstr>How to do this?</vt:lpstr>
      <vt:lpstr>Slide 26</vt:lpstr>
    </vt:vector>
  </TitlesOfParts>
  <Manager>David</Manager>
  <Company>Presentationfx.com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72</cp:revision>
  <dcterms:created xsi:type="dcterms:W3CDTF">2008-04-10T18:13:29Z</dcterms:created>
  <dcterms:modified xsi:type="dcterms:W3CDTF">2011-11-28T16:28:10Z</dcterms:modified>
  <cp:category>Business</cp:category>
</cp:coreProperties>
</file>