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290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D1D7"/>
    <a:srgbClr val="FFDB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1488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EF7B56F-7333-4FF7-B191-F5992572E4A5}" type="datetimeFigureOut">
              <a:rPr lang="en-US"/>
              <a:pPr>
                <a:defRPr/>
              </a:pPr>
              <a:t>11/28/2011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4C5A42F-8212-42A0-AEC1-65150D7C5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2310659-6B52-4D75-81E5-3B7CDA08E2D9}" type="datetimeFigureOut">
              <a:rPr lang="en-US"/>
              <a:pPr>
                <a:defRPr/>
              </a:pPr>
              <a:t>11/28/2011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073CF7A-6099-4BEB-BFC4-3E17B60D0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D0563-60E4-4002-9C1F-42AF1DCDB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7FD98-8331-41C2-8945-D1F75CFA6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F287E-A2CB-4EEE-9752-EF3E2BBAF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96174-2C3C-4E86-8838-758E0AC67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D8C52-24DA-4C0D-BBB0-9EE90EF17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72090-B983-4C6A-960A-01FE123FB7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8FDC-5303-4C86-9003-2F46E7224B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7199D-C853-46BF-A3F8-681983CE0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B8787-4464-4351-B9C4-64151DD9E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BF995-DF09-4B82-9370-F599B2224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E90C4-D8BA-49A1-A675-EC0F264D1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2AC29-F080-4F8D-8339-1876030A4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B244F27B-B1FB-45BE-ABDB-9353BA25C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1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Compositing and Blending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810000" y="1524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Fall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Order Dependency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4953000" cy="4525963"/>
          </a:xfrm>
        </p:spPr>
        <p:txBody>
          <a:bodyPr/>
          <a:lstStyle/>
          <a:p>
            <a:r>
              <a:rPr lang="en-US" dirty="0" smtClean="0"/>
              <a:t>Is this image correct?</a:t>
            </a:r>
          </a:p>
          <a:p>
            <a:pPr lvl="1"/>
            <a:r>
              <a:rPr lang="en-US" dirty="0" smtClean="0"/>
              <a:t>Probably not</a:t>
            </a:r>
          </a:p>
          <a:p>
            <a:pPr lvl="1"/>
            <a:r>
              <a:rPr lang="en-US" dirty="0" smtClean="0"/>
              <a:t>Polygons are rendered</a:t>
            </a:r>
          </a:p>
          <a:p>
            <a:pPr lvl="1">
              <a:buFontTx/>
              <a:buNone/>
            </a:pPr>
            <a:r>
              <a:rPr lang="en-US" dirty="0" smtClean="0"/>
              <a:t>in the order they pass</a:t>
            </a:r>
          </a:p>
          <a:p>
            <a:pPr lvl="1">
              <a:buFontTx/>
              <a:buNone/>
            </a:pPr>
            <a:r>
              <a:rPr lang="en-US" dirty="0" smtClean="0"/>
              <a:t>down the pipeline</a:t>
            </a:r>
          </a:p>
          <a:p>
            <a:pPr lvl="1"/>
            <a:r>
              <a:rPr lang="en-US" dirty="0" smtClean="0"/>
              <a:t>Blending functions</a:t>
            </a:r>
          </a:p>
          <a:p>
            <a:pPr lvl="1">
              <a:buFontTx/>
              <a:buNone/>
            </a:pPr>
            <a:r>
              <a:rPr lang="en-US" dirty="0" smtClean="0"/>
              <a:t>are order dependent</a:t>
            </a:r>
          </a:p>
        </p:txBody>
      </p:sp>
      <p:pic>
        <p:nvPicPr>
          <p:cNvPr id="24582" name="Picture 8"/>
          <p:cNvPicPr>
            <a:picLocks noChangeAspect="1" noChangeArrowheads="1"/>
          </p:cNvPicPr>
          <p:nvPr/>
        </p:nvPicPr>
        <p:blipFill>
          <a:blip r:embed="rId2" cstate="print"/>
          <a:srcRect l="9055" t="12050" r="9055" b="12050"/>
          <a:stretch>
            <a:fillRect/>
          </a:stretch>
        </p:blipFill>
        <p:spPr bwMode="auto">
          <a:xfrm>
            <a:off x="5410200" y="3200400"/>
            <a:ext cx="3486912" cy="3352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Opaque and Translucent Polygons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700" dirty="0" smtClean="0"/>
              <a:t>Suppose that we have a group of polygons some of which are opaque and some translucent</a:t>
            </a:r>
          </a:p>
          <a:p>
            <a:r>
              <a:rPr lang="en-US" sz="2700" dirty="0" smtClean="0"/>
              <a:t>How do we use hidden-surface removal?</a:t>
            </a:r>
          </a:p>
          <a:p>
            <a:r>
              <a:rPr lang="en-US" sz="2700" dirty="0" smtClean="0"/>
              <a:t>Opaque polygons block all polygons behind them and affect the depth buffer</a:t>
            </a:r>
          </a:p>
          <a:p>
            <a:r>
              <a:rPr lang="en-US" sz="2700" dirty="0" smtClean="0"/>
              <a:t>Translucent polygons should not affect depth buffer</a:t>
            </a:r>
          </a:p>
          <a:p>
            <a:pPr lvl="1"/>
            <a:r>
              <a:rPr lang="en-US" sz="2200" dirty="0" smtClean="0"/>
              <a:t>Render with </a:t>
            </a:r>
            <a:r>
              <a:rPr lang="en-US" sz="2200" b="1" dirty="0" err="1" smtClean="0">
                <a:latin typeface="Courier New" charset="0"/>
              </a:rPr>
              <a:t>glDepthMask</a:t>
            </a:r>
            <a:r>
              <a:rPr lang="en-US" sz="2200" b="1" dirty="0" smtClean="0">
                <a:latin typeface="Courier New" charset="0"/>
              </a:rPr>
              <a:t>(GL_FALSE)</a:t>
            </a:r>
            <a:r>
              <a:rPr lang="en-US" sz="2200" dirty="0" smtClean="0"/>
              <a:t> which makes depth buffer read-only</a:t>
            </a:r>
          </a:p>
          <a:p>
            <a:r>
              <a:rPr lang="en-US" sz="2700" dirty="0" smtClean="0"/>
              <a:t>Sort polygons first to remove order dependency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Fog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We can composite with a fixed color and have the blending factors depend on depth</a:t>
            </a:r>
          </a:p>
          <a:p>
            <a:pPr lvl="1"/>
            <a:r>
              <a:rPr lang="en-US" smtClean="0"/>
              <a:t>Simulates a fog effect</a:t>
            </a:r>
          </a:p>
          <a:p>
            <a:r>
              <a:rPr lang="en-US" sz="2700" smtClean="0"/>
              <a:t>Blend source color</a:t>
            </a:r>
            <a:r>
              <a:rPr lang="en-US" sz="2700" smtClean="0">
                <a:latin typeface="Times New Roman" charset="0"/>
              </a:rPr>
              <a:t> C</a:t>
            </a:r>
            <a:r>
              <a:rPr lang="en-US" sz="2700" baseline="-25000" smtClean="0">
                <a:latin typeface="Times New Roman" charset="0"/>
              </a:rPr>
              <a:t>s</a:t>
            </a:r>
            <a:r>
              <a:rPr lang="en-US" sz="2700" smtClean="0">
                <a:latin typeface="Times New Roman" charset="0"/>
              </a:rPr>
              <a:t> </a:t>
            </a:r>
            <a:r>
              <a:rPr lang="en-US" sz="2700" smtClean="0"/>
              <a:t>and fog color</a:t>
            </a:r>
            <a:r>
              <a:rPr lang="en-US" sz="2700" smtClean="0">
                <a:latin typeface="Times New Roman" charset="0"/>
              </a:rPr>
              <a:t> C</a:t>
            </a:r>
            <a:r>
              <a:rPr lang="en-US" sz="2700" baseline="-25000" smtClean="0">
                <a:latin typeface="Times New Roman" charset="0"/>
              </a:rPr>
              <a:t>f </a:t>
            </a:r>
            <a:r>
              <a:rPr lang="en-US" sz="2700" smtClean="0"/>
              <a:t>by</a:t>
            </a:r>
            <a:r>
              <a:rPr lang="en-US" sz="2700" smtClean="0">
                <a:latin typeface="Times New Roman" charset="0"/>
              </a:rPr>
              <a:t> </a:t>
            </a:r>
          </a:p>
          <a:p>
            <a:pPr>
              <a:buFontTx/>
              <a:buNone/>
            </a:pPr>
            <a:r>
              <a:rPr lang="en-US" sz="2700" smtClean="0">
                <a:latin typeface="Times New Roman" charset="0"/>
              </a:rPr>
              <a:t>                C</a:t>
            </a:r>
            <a:r>
              <a:rPr lang="en-US" sz="2700" baseline="-25000" smtClean="0">
                <a:latin typeface="Times New Roman" charset="0"/>
              </a:rPr>
              <a:t>s</a:t>
            </a:r>
            <a:r>
              <a:rPr lang="en-US" sz="2700" smtClean="0">
                <a:latin typeface="Times New Roman" charset="0"/>
              </a:rPr>
              <a:t>’=f C</a:t>
            </a:r>
            <a:r>
              <a:rPr lang="en-US" sz="2700" baseline="-25000" smtClean="0">
                <a:latin typeface="Times New Roman" charset="0"/>
              </a:rPr>
              <a:t>s</a:t>
            </a:r>
            <a:r>
              <a:rPr lang="en-US" sz="2700" smtClean="0">
                <a:latin typeface="Times New Roman" charset="0"/>
              </a:rPr>
              <a:t> + (1-f) C</a:t>
            </a:r>
            <a:r>
              <a:rPr lang="en-US" sz="2700" baseline="-25000" smtClean="0">
                <a:latin typeface="Times New Roman" charset="0"/>
              </a:rPr>
              <a:t>f</a:t>
            </a:r>
          </a:p>
          <a:p>
            <a:r>
              <a:rPr lang="en-US" sz="2700" smtClean="0">
                <a:latin typeface="Times New Roman" charset="0"/>
              </a:rPr>
              <a:t>f </a:t>
            </a:r>
            <a:r>
              <a:rPr lang="en-US" sz="2700" smtClean="0"/>
              <a:t>is the </a:t>
            </a:r>
            <a:r>
              <a:rPr lang="en-US" sz="2700" i="1" smtClean="0"/>
              <a:t>fog factor</a:t>
            </a:r>
          </a:p>
          <a:p>
            <a:pPr lvl="1"/>
            <a:r>
              <a:rPr lang="en-US" smtClean="0"/>
              <a:t>Exponential</a:t>
            </a:r>
          </a:p>
          <a:p>
            <a:pPr lvl="1"/>
            <a:r>
              <a:rPr lang="en-US" smtClean="0"/>
              <a:t>Gaussian</a:t>
            </a:r>
          </a:p>
          <a:p>
            <a:pPr lvl="1"/>
            <a:r>
              <a:rPr lang="en-US" smtClean="0"/>
              <a:t>Linear (depth cueing)</a:t>
            </a:r>
          </a:p>
          <a:p>
            <a:pPr>
              <a:buFontTx/>
              <a:buNone/>
            </a:pPr>
            <a:r>
              <a:rPr lang="en-US" sz="2700" baseline="-25000" smtClean="0">
                <a:latin typeface="Times New Roman" charset="0"/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Fog Functions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654" name="Picture 5" descr="C:\BOOK\OpenGL\Paul Final\Art\jpeg\AN07F40.jpg"/>
          <p:cNvPicPr>
            <a:picLocks noChangeAspect="1" noChangeArrowheads="1"/>
          </p:cNvPicPr>
          <p:nvPr/>
        </p:nvPicPr>
        <p:blipFill>
          <a:blip r:embed="rId2" cstate="print"/>
          <a:srcRect t="7700"/>
          <a:stretch>
            <a:fillRect/>
          </a:stretch>
        </p:blipFill>
        <p:spPr bwMode="auto">
          <a:xfrm>
            <a:off x="1066800" y="1600200"/>
            <a:ext cx="7291388" cy="456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 Aliasing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Ideal raster line is one pixel wide</a:t>
            </a:r>
          </a:p>
          <a:p>
            <a:r>
              <a:rPr lang="en-US" dirty="0" smtClean="0"/>
              <a:t>All line segments, other than vertical and horizontal segments, partially cover pixels</a:t>
            </a:r>
          </a:p>
          <a:p>
            <a:r>
              <a:rPr lang="en-US" dirty="0" smtClean="0"/>
              <a:t>Simple algorithms color</a:t>
            </a:r>
          </a:p>
          <a:p>
            <a:pPr>
              <a:buFontTx/>
              <a:buNone/>
            </a:pPr>
            <a:r>
              <a:rPr lang="en-US" dirty="0" smtClean="0"/>
              <a:t>only whole pixels</a:t>
            </a:r>
          </a:p>
          <a:p>
            <a:r>
              <a:rPr lang="en-US" dirty="0" smtClean="0"/>
              <a:t>Lead to the “</a:t>
            </a:r>
            <a:r>
              <a:rPr lang="en-US" dirty="0" err="1" smtClean="0"/>
              <a:t>jaggies</a:t>
            </a:r>
            <a:r>
              <a:rPr lang="en-US" dirty="0" smtClean="0"/>
              <a:t>”</a:t>
            </a:r>
          </a:p>
          <a:p>
            <a:pPr>
              <a:buFontTx/>
              <a:buNone/>
            </a:pPr>
            <a:r>
              <a:rPr lang="en-US" dirty="0" smtClean="0"/>
              <a:t>or aliasing</a:t>
            </a:r>
          </a:p>
          <a:p>
            <a:r>
              <a:rPr lang="en-US" dirty="0" smtClean="0"/>
              <a:t>Similar issue for polygons</a:t>
            </a:r>
          </a:p>
        </p:txBody>
      </p:sp>
      <p:pic>
        <p:nvPicPr>
          <p:cNvPr id="28678" name="Picture 5" descr="C:\BOOK\OpenGL\Paul Final\Art\jpeg\AN07F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581400"/>
            <a:ext cx="26670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Antialiasing 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Can try to color a pixel by adding a fraction of its color to the frame buffer</a:t>
            </a:r>
          </a:p>
          <a:p>
            <a:pPr lvl="1"/>
            <a:r>
              <a:rPr lang="en-US" smtClean="0"/>
              <a:t>Fraction depends on percentage of pixel covered by fragment </a:t>
            </a:r>
          </a:p>
          <a:p>
            <a:pPr lvl="1"/>
            <a:r>
              <a:rPr lang="en-US" smtClean="0"/>
              <a:t>Fraction depends on whether there is overlap</a:t>
            </a:r>
          </a:p>
        </p:txBody>
      </p:sp>
      <p:pic>
        <p:nvPicPr>
          <p:cNvPr id="29702" name="Picture 5" descr="C:\BOOK\OpenGL\Paul Final\Art\jpeg\AN07F37A.jpg"/>
          <p:cNvPicPr>
            <a:picLocks noChangeAspect="1" noChangeArrowheads="1"/>
          </p:cNvPicPr>
          <p:nvPr/>
        </p:nvPicPr>
        <p:blipFill>
          <a:blip r:embed="rId2" cstate="print"/>
          <a:srcRect b="10472"/>
          <a:stretch>
            <a:fillRect/>
          </a:stretch>
        </p:blipFill>
        <p:spPr bwMode="auto">
          <a:xfrm>
            <a:off x="1752600" y="3962400"/>
            <a:ext cx="2662238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3" name="Picture 7" descr="C:\BOOK\OpenGL\Paul Final\Art\jpeg\AN07F37B.jpg"/>
          <p:cNvPicPr>
            <a:picLocks noChangeAspect="1" noChangeArrowheads="1"/>
          </p:cNvPicPr>
          <p:nvPr/>
        </p:nvPicPr>
        <p:blipFill>
          <a:blip r:embed="rId3" cstate="print"/>
          <a:srcRect b="13513"/>
          <a:stretch>
            <a:fillRect/>
          </a:stretch>
        </p:blipFill>
        <p:spPr bwMode="auto">
          <a:xfrm>
            <a:off x="5257800" y="3962400"/>
            <a:ext cx="24098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457200" y="4953000"/>
            <a:ext cx="126188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no overlap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7669317" y="4953000"/>
            <a:ext cx="94128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overlap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Area Averaging 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Use average area 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/>
              <a:t>1</a:t>
            </a:r>
            <a:r>
              <a:rPr lang="en-US" sz="2700" smtClean="0"/>
              <a:t>+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/>
              <a:t>2</a:t>
            </a:r>
            <a:r>
              <a:rPr lang="en-US" sz="2700" smtClean="0"/>
              <a:t>-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/>
              <a:t>1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/>
              <a:t>2</a:t>
            </a:r>
            <a:r>
              <a:rPr lang="en-US" sz="2700" smtClean="0"/>
              <a:t> as blending factor</a:t>
            </a:r>
          </a:p>
        </p:txBody>
      </p:sp>
      <p:pic>
        <p:nvPicPr>
          <p:cNvPr id="30726" name="Picture 5" descr="C:\BOOK\OpenGL\Paul Final\Art\jpeg\AN07F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362200"/>
            <a:ext cx="3733800" cy="325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OpenGL Antialiasing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8077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Can enable separately for points, lines, or </a:t>
            </a:r>
            <a:r>
              <a:rPr lang="en-US" dirty="0" smtClean="0"/>
              <a:t>polygons</a:t>
            </a:r>
          </a:p>
          <a:p>
            <a:pPr lvl="1">
              <a:buNone/>
            </a:pPr>
            <a:r>
              <a:rPr lang="en-US" sz="2200" b="1" dirty="0" err="1" smtClean="0">
                <a:latin typeface="Courier New" charset="0"/>
              </a:rPr>
              <a:t>glEnable</a:t>
            </a:r>
            <a:r>
              <a:rPr lang="en-US" sz="2200" b="1" dirty="0" smtClean="0">
                <a:latin typeface="Courier New" charset="0"/>
              </a:rPr>
              <a:t>(GL_POINT_SMOOTH);</a:t>
            </a:r>
          </a:p>
          <a:p>
            <a:pPr lvl="1">
              <a:buNone/>
            </a:pPr>
            <a:r>
              <a:rPr lang="en-US" sz="2200" b="1" dirty="0" err="1" smtClean="0">
                <a:latin typeface="Courier New" charset="0"/>
              </a:rPr>
              <a:t>glEnable</a:t>
            </a:r>
            <a:r>
              <a:rPr lang="en-US" sz="2200" b="1" dirty="0" smtClean="0">
                <a:latin typeface="Courier New" charset="0"/>
              </a:rPr>
              <a:t>(GL_LINE_SMOOTH);</a:t>
            </a:r>
          </a:p>
          <a:p>
            <a:pPr lvl="1">
              <a:buNone/>
            </a:pPr>
            <a:r>
              <a:rPr lang="en-US" sz="2200" b="1" dirty="0" err="1" smtClean="0">
                <a:latin typeface="Courier New" charset="0"/>
              </a:rPr>
              <a:t>glEnable</a:t>
            </a:r>
            <a:r>
              <a:rPr lang="en-US" sz="2200" b="1" dirty="0" smtClean="0">
                <a:latin typeface="Courier New" charset="0"/>
              </a:rPr>
              <a:t>(GL_POLYGON_SMOOTH);</a:t>
            </a:r>
          </a:p>
          <a:p>
            <a:pPr lvl="1">
              <a:buNone/>
            </a:pPr>
            <a:endParaRPr lang="en-US" sz="2200" b="1" dirty="0" smtClean="0">
              <a:latin typeface="Courier New" charset="0"/>
            </a:endParaRPr>
          </a:p>
          <a:p>
            <a:pPr lvl="1">
              <a:buNone/>
            </a:pPr>
            <a:r>
              <a:rPr lang="en-US" sz="2200" b="1" dirty="0" err="1" smtClean="0">
                <a:latin typeface="Courier New" charset="0"/>
              </a:rPr>
              <a:t>glEnable</a:t>
            </a:r>
            <a:r>
              <a:rPr lang="en-US" sz="2200" b="1" dirty="0" smtClean="0">
                <a:latin typeface="Courier New" charset="0"/>
              </a:rPr>
              <a:t>(GL_BLEND);</a:t>
            </a:r>
          </a:p>
          <a:p>
            <a:pPr lvl="1">
              <a:buNone/>
            </a:pPr>
            <a:r>
              <a:rPr lang="en-US" sz="2200" b="1" dirty="0" err="1" smtClean="0">
                <a:latin typeface="Courier New" charset="0"/>
              </a:rPr>
              <a:t>glBlendFunc</a:t>
            </a:r>
            <a:r>
              <a:rPr lang="en-US" sz="2200" b="1" dirty="0" smtClean="0">
                <a:latin typeface="Courier New" charset="0"/>
              </a:rPr>
              <a:t>(GL_SRC_ALPHA, </a:t>
            </a:r>
            <a:r>
              <a:rPr lang="en-US" sz="2200" b="1" dirty="0" smtClean="0">
                <a:latin typeface="Courier New" charset="0"/>
              </a:rPr>
              <a:t>GL_ONE_MINUS_SRC_ALPHA</a:t>
            </a:r>
            <a:r>
              <a:rPr lang="en-US" sz="2200" b="1" dirty="0" smtClean="0">
                <a:latin typeface="Courier New" charset="0"/>
              </a:rPr>
              <a:t>);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Accumulation Techniques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700" dirty="0" smtClean="0"/>
              <a:t>Compositing and blending are limited by resolution of the frame buffer</a:t>
            </a:r>
          </a:p>
          <a:p>
            <a:pPr lvl="1"/>
            <a:r>
              <a:rPr lang="en-US" dirty="0" smtClean="0"/>
              <a:t>Typically 8 bits per color component</a:t>
            </a:r>
          </a:p>
          <a:p>
            <a:r>
              <a:rPr lang="en-US" sz="2700" dirty="0" smtClean="0"/>
              <a:t>The</a:t>
            </a:r>
            <a:r>
              <a:rPr lang="en-US" sz="2700" i="1" dirty="0" smtClean="0"/>
              <a:t> accumulation buffer</a:t>
            </a:r>
            <a:r>
              <a:rPr lang="en-US" sz="2700" dirty="0" smtClean="0"/>
              <a:t> was a high resolution buffer (16 or more bits per component) that avoided this problem</a:t>
            </a:r>
          </a:p>
          <a:p>
            <a:r>
              <a:rPr lang="en-US" sz="2700" dirty="0" smtClean="0"/>
              <a:t>Could write into it or read from it with a scale factor</a:t>
            </a:r>
          </a:p>
          <a:p>
            <a:r>
              <a:rPr lang="en-US" sz="2700" dirty="0" smtClean="0"/>
              <a:t>Slower than direct compositing into the frame buffer</a:t>
            </a:r>
          </a:p>
          <a:p>
            <a:r>
              <a:rPr lang="en-US" sz="2700" dirty="0" smtClean="0"/>
              <a:t>Now deprecated but can do techniques with floating point frame buffers</a:t>
            </a: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Applications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Compositing</a:t>
            </a:r>
          </a:p>
          <a:p>
            <a:r>
              <a:rPr lang="en-US" smtClean="0"/>
              <a:t>Image Filtering (convolution)</a:t>
            </a:r>
          </a:p>
          <a:p>
            <a:r>
              <a:rPr lang="en-US" smtClean="0"/>
              <a:t>Whole scene antialiasing</a:t>
            </a:r>
          </a:p>
          <a:p>
            <a:r>
              <a:rPr lang="en-US" smtClean="0"/>
              <a:t>Depth of Field</a:t>
            </a:r>
          </a:p>
          <a:p>
            <a:r>
              <a:rPr lang="en-US" smtClean="0"/>
              <a:t>Motion effects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Learn to use the A component in RGBA color for</a:t>
            </a:r>
          </a:p>
          <a:p>
            <a:pPr lvl="1"/>
            <a:r>
              <a:rPr lang="en-US" smtClean="0"/>
              <a:t>Blending for translucent surfaces</a:t>
            </a:r>
          </a:p>
          <a:p>
            <a:pPr lvl="1"/>
            <a:r>
              <a:rPr lang="en-US" smtClean="0"/>
              <a:t>Compositing images</a:t>
            </a:r>
          </a:p>
          <a:p>
            <a:pPr lvl="1"/>
            <a:r>
              <a:rPr lang="en-US" smtClean="0"/>
              <a:t>Antialiasing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Opacity and Transparency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Opaque surfaces permit no light to pass through</a:t>
            </a:r>
          </a:p>
          <a:p>
            <a:r>
              <a:rPr lang="en-US" sz="2700" smtClean="0"/>
              <a:t>Transparent surfaces permit all light to pass</a:t>
            </a:r>
          </a:p>
          <a:p>
            <a:r>
              <a:rPr lang="en-US" sz="2700" smtClean="0"/>
              <a:t>Translucent surfaces pass some light</a:t>
            </a:r>
          </a:p>
          <a:p>
            <a:pPr>
              <a:buFontTx/>
              <a:buNone/>
            </a:pPr>
            <a:r>
              <a:rPr lang="en-US" sz="2700" smtClean="0"/>
              <a:t>         translucency = 1 – opacity (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smtClean="0"/>
              <a:t>)</a:t>
            </a:r>
          </a:p>
        </p:txBody>
      </p:sp>
      <p:pic>
        <p:nvPicPr>
          <p:cNvPr id="17414" name="Picture 5" descr="C:\BOOK\OpenGL\Paul Final\Art\jpeg\AN07F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886200"/>
            <a:ext cx="4114800" cy="246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Line 6"/>
          <p:cNvSpPr>
            <a:spLocks noChangeShapeType="1"/>
          </p:cNvSpPr>
          <p:nvPr/>
        </p:nvSpPr>
        <p:spPr bwMode="auto">
          <a:xfrm flipH="1" flipV="1">
            <a:off x="4876800" y="5029200"/>
            <a:ext cx="533400" cy="609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3657600" y="5562600"/>
            <a:ext cx="282733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latin typeface="Arial" charset="0"/>
              </a:rPr>
              <a:t>opaque</a:t>
            </a:r>
            <a:r>
              <a:rPr lang="en-US" dirty="0"/>
              <a:t> surface </a:t>
            </a:r>
            <a:r>
              <a:rPr lang="en-US" dirty="0">
                <a:latin typeface="Symbol" charset="2"/>
              </a:rPr>
              <a:t>a</a:t>
            </a:r>
            <a:r>
              <a:rPr lang="en-US" dirty="0"/>
              <a:t> =1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Physical Models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Dealing with translucency in a physically correct manner is difficult due to</a:t>
            </a:r>
            <a:r>
              <a:rPr lang="en-US" smtClean="0"/>
              <a:t> </a:t>
            </a:r>
          </a:p>
          <a:p>
            <a:pPr lvl="1"/>
            <a:r>
              <a:rPr lang="en-US" smtClean="0"/>
              <a:t>the complexity of the internal interactions of light and matter</a:t>
            </a:r>
          </a:p>
          <a:p>
            <a:pPr lvl="1"/>
            <a:r>
              <a:rPr lang="en-US" smtClean="0"/>
              <a:t>Using a pipeline renderer</a:t>
            </a:r>
          </a:p>
        </p:txBody>
      </p:sp>
      <p:pic>
        <p:nvPicPr>
          <p:cNvPr id="18438" name="Picture 5" descr="C:\BOOK\OpenGL\Paul Final\Art\jpeg\AN07F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4343400"/>
            <a:ext cx="47244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Writing Model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Use A component of RGBA (or RGB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smtClean="0"/>
              <a:t>) color to store opacity</a:t>
            </a:r>
          </a:p>
          <a:p>
            <a:r>
              <a:rPr lang="en-US" sz="2700" smtClean="0"/>
              <a:t>During rendering we can expand our writing model to use RGBA values </a:t>
            </a:r>
          </a:p>
        </p:txBody>
      </p:sp>
      <p:sp>
        <p:nvSpPr>
          <p:cNvPr id="19462" name="AutoShape 4"/>
          <p:cNvSpPr>
            <a:spLocks noChangeArrowheads="1"/>
          </p:cNvSpPr>
          <p:nvPr/>
        </p:nvSpPr>
        <p:spPr bwMode="auto">
          <a:xfrm>
            <a:off x="5836796" y="3581400"/>
            <a:ext cx="762000" cy="762000"/>
          </a:xfrm>
          <a:prstGeom prst="flowChartDelay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5455796" y="4800600"/>
            <a:ext cx="2405063" cy="120015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Ctr="1">
            <a:spAutoFit/>
          </a:bodyPr>
          <a:lstStyle/>
          <a:p>
            <a:endParaRPr lang="en-US"/>
          </a:p>
          <a:p>
            <a:r>
              <a:rPr lang="en-US"/>
              <a:t>Color Buffer</a:t>
            </a:r>
          </a:p>
          <a:p>
            <a:endParaRPr lang="en-US"/>
          </a:p>
        </p:txBody>
      </p:sp>
      <p:sp>
        <p:nvSpPr>
          <p:cNvPr id="19464" name="Line 7"/>
          <p:cNvSpPr>
            <a:spLocks noChangeShapeType="1"/>
          </p:cNvSpPr>
          <p:nvPr/>
        </p:nvSpPr>
        <p:spPr bwMode="auto">
          <a:xfrm>
            <a:off x="6598796" y="3962400"/>
            <a:ext cx="685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9465" name="Line 8"/>
          <p:cNvSpPr>
            <a:spLocks noChangeShapeType="1"/>
          </p:cNvSpPr>
          <p:nvPr/>
        </p:nvSpPr>
        <p:spPr bwMode="auto">
          <a:xfrm>
            <a:off x="7284596" y="3962400"/>
            <a:ext cx="0" cy="1066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7436996" y="3657600"/>
            <a:ext cx="132600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destination</a:t>
            </a:r>
          </a:p>
          <a:p>
            <a:r>
              <a:rPr lang="en-US">
                <a:solidFill>
                  <a:schemeClr val="bg1"/>
                </a:solidFill>
              </a:rPr>
              <a:t>component</a:t>
            </a:r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>
            <a:off x="6337677" y="3276600"/>
            <a:ext cx="74892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blend</a:t>
            </a:r>
          </a:p>
        </p:txBody>
      </p:sp>
      <p:sp>
        <p:nvSpPr>
          <p:cNvPr id="19468" name="Line 11"/>
          <p:cNvSpPr>
            <a:spLocks noChangeShapeType="1"/>
          </p:cNvSpPr>
          <p:nvPr/>
        </p:nvSpPr>
        <p:spPr bwMode="auto">
          <a:xfrm flipH="1">
            <a:off x="4236596" y="5029200"/>
            <a:ext cx="3048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9469" name="Text Box 12"/>
          <p:cNvSpPr txBox="1">
            <a:spLocks noChangeArrowheads="1"/>
          </p:cNvSpPr>
          <p:nvPr/>
        </p:nvSpPr>
        <p:spPr bwMode="auto">
          <a:xfrm>
            <a:off x="1563246" y="4724400"/>
            <a:ext cx="2673350" cy="8350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/>
              <a:t>destination blending</a:t>
            </a:r>
          </a:p>
          <a:p>
            <a:r>
              <a:rPr lang="en-US"/>
              <a:t>           factor</a:t>
            </a:r>
          </a:p>
        </p:txBody>
      </p:sp>
      <p:sp>
        <p:nvSpPr>
          <p:cNvPr id="19470" name="Line 13"/>
          <p:cNvSpPr>
            <a:spLocks noChangeShapeType="1"/>
          </p:cNvSpPr>
          <p:nvPr/>
        </p:nvSpPr>
        <p:spPr bwMode="auto">
          <a:xfrm>
            <a:off x="3093596" y="4114800"/>
            <a:ext cx="27432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9471" name="Line 14"/>
          <p:cNvSpPr>
            <a:spLocks noChangeShapeType="1"/>
          </p:cNvSpPr>
          <p:nvPr/>
        </p:nvSpPr>
        <p:spPr bwMode="auto">
          <a:xfrm>
            <a:off x="3093596" y="4114800"/>
            <a:ext cx="0" cy="6096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9472" name="Text Box 15"/>
          <p:cNvSpPr txBox="1">
            <a:spLocks noChangeArrowheads="1"/>
          </p:cNvSpPr>
          <p:nvPr/>
        </p:nvSpPr>
        <p:spPr bwMode="auto">
          <a:xfrm>
            <a:off x="1874396" y="3505200"/>
            <a:ext cx="2919413" cy="4699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/>
              <a:t>source blending factor</a:t>
            </a:r>
          </a:p>
        </p:txBody>
      </p:sp>
      <p:sp>
        <p:nvSpPr>
          <p:cNvPr id="19473" name="Line 16"/>
          <p:cNvSpPr>
            <a:spLocks noChangeShapeType="1"/>
          </p:cNvSpPr>
          <p:nvPr/>
        </p:nvSpPr>
        <p:spPr bwMode="auto">
          <a:xfrm>
            <a:off x="4769996" y="3733800"/>
            <a:ext cx="1066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9474" name="Line 17"/>
          <p:cNvSpPr>
            <a:spLocks noChangeShapeType="1"/>
          </p:cNvSpPr>
          <p:nvPr/>
        </p:nvSpPr>
        <p:spPr bwMode="auto">
          <a:xfrm>
            <a:off x="1493396" y="3733800"/>
            <a:ext cx="381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9475" name="Text Box 18"/>
          <p:cNvSpPr txBox="1">
            <a:spLocks noChangeArrowheads="1"/>
          </p:cNvSpPr>
          <p:nvPr/>
        </p:nvSpPr>
        <p:spPr bwMode="auto">
          <a:xfrm>
            <a:off x="502796" y="3733800"/>
            <a:ext cx="132600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  source</a:t>
            </a:r>
          </a:p>
          <a:p>
            <a:r>
              <a:rPr lang="en-US" dirty="0">
                <a:solidFill>
                  <a:schemeClr val="bg1"/>
                </a:solidFill>
              </a:rPr>
              <a:t>component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Blending Equation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700" dirty="0" smtClean="0"/>
              <a:t>We can define source and destination blending factors for each RGBA component</a:t>
            </a:r>
          </a:p>
          <a:p>
            <a:pPr>
              <a:buFontTx/>
              <a:buNone/>
            </a:pPr>
            <a:r>
              <a:rPr lang="en-US" sz="2700" b="1" dirty="0" smtClean="0">
                <a:latin typeface="Times New Roman" charset="0"/>
              </a:rPr>
              <a:t>     s</a:t>
            </a:r>
            <a:r>
              <a:rPr lang="en-US" sz="2700" dirty="0" smtClean="0">
                <a:latin typeface="Times New Roman" charset="0"/>
              </a:rPr>
              <a:t> = [</a:t>
            </a:r>
            <a:r>
              <a:rPr lang="en-US" sz="2700" dirty="0" err="1" smtClean="0">
                <a:latin typeface="Times New Roman" charset="0"/>
              </a:rPr>
              <a:t>s</a:t>
            </a:r>
            <a:r>
              <a:rPr lang="en-US" sz="2700" baseline="-25000" dirty="0" err="1" smtClean="0">
                <a:latin typeface="Times New Roman" charset="0"/>
              </a:rPr>
              <a:t>r</a:t>
            </a:r>
            <a:r>
              <a:rPr lang="en-US" sz="2700" dirty="0" smtClean="0">
                <a:latin typeface="Times New Roman" charset="0"/>
              </a:rPr>
              <a:t>, </a:t>
            </a:r>
            <a:r>
              <a:rPr lang="en-US" sz="2700" dirty="0" err="1" smtClean="0">
                <a:latin typeface="Times New Roman" charset="0"/>
              </a:rPr>
              <a:t>s</a:t>
            </a:r>
            <a:r>
              <a:rPr lang="en-US" sz="2700" baseline="-25000" dirty="0" err="1" smtClean="0">
                <a:latin typeface="Times New Roman" charset="0"/>
              </a:rPr>
              <a:t>g</a:t>
            </a:r>
            <a:r>
              <a:rPr lang="en-US" sz="2700" dirty="0" smtClean="0">
                <a:latin typeface="Times New Roman" charset="0"/>
              </a:rPr>
              <a:t>, </a:t>
            </a:r>
            <a:r>
              <a:rPr lang="en-US" sz="2700" dirty="0" err="1" smtClean="0">
                <a:latin typeface="Times New Roman" charset="0"/>
              </a:rPr>
              <a:t>s</a:t>
            </a:r>
            <a:r>
              <a:rPr lang="en-US" sz="2700" baseline="-25000" dirty="0" err="1" smtClean="0">
                <a:latin typeface="Times New Roman" charset="0"/>
              </a:rPr>
              <a:t>b</a:t>
            </a:r>
            <a:r>
              <a:rPr lang="en-US" sz="2700" dirty="0" smtClean="0">
                <a:latin typeface="Times New Roman" charset="0"/>
              </a:rPr>
              <a:t>, </a:t>
            </a:r>
            <a:r>
              <a:rPr lang="en-US" sz="2700" dirty="0" err="1" smtClean="0">
                <a:latin typeface="Times New Roman" charset="0"/>
              </a:rPr>
              <a:t>s</a:t>
            </a:r>
            <a:r>
              <a:rPr lang="en-US" sz="2700" baseline="-25000" dirty="0" err="1" smtClean="0">
                <a:latin typeface="Symbol" charset="2"/>
              </a:rPr>
              <a:t>a</a:t>
            </a:r>
            <a:r>
              <a:rPr lang="en-US" sz="2700" dirty="0" smtClean="0">
                <a:latin typeface="Times New Roman" charset="0"/>
              </a:rPr>
              <a:t>]</a:t>
            </a:r>
          </a:p>
          <a:p>
            <a:pPr>
              <a:buFontTx/>
              <a:buNone/>
            </a:pPr>
            <a:r>
              <a:rPr lang="en-US" sz="2700" b="1" dirty="0" smtClean="0">
                <a:latin typeface="Times New Roman" charset="0"/>
              </a:rPr>
              <a:t>     d</a:t>
            </a:r>
            <a:r>
              <a:rPr lang="en-US" sz="2700" dirty="0" smtClean="0">
                <a:latin typeface="Times New Roman" charset="0"/>
              </a:rPr>
              <a:t> = [</a:t>
            </a:r>
            <a:r>
              <a:rPr lang="en-US" sz="2700" dirty="0" err="1" smtClean="0">
                <a:latin typeface="Times New Roman" charset="0"/>
              </a:rPr>
              <a:t>d</a:t>
            </a:r>
            <a:r>
              <a:rPr lang="en-US" sz="2700" baseline="-25000" dirty="0" err="1" smtClean="0">
                <a:latin typeface="Times New Roman" charset="0"/>
              </a:rPr>
              <a:t>r</a:t>
            </a:r>
            <a:r>
              <a:rPr lang="en-US" sz="2700" dirty="0" smtClean="0">
                <a:latin typeface="Times New Roman" charset="0"/>
              </a:rPr>
              <a:t>, d</a:t>
            </a:r>
            <a:r>
              <a:rPr lang="en-US" sz="2700" baseline="-25000" dirty="0" smtClean="0">
                <a:latin typeface="Times New Roman" charset="0"/>
              </a:rPr>
              <a:t>g</a:t>
            </a:r>
            <a:r>
              <a:rPr lang="en-US" sz="2700" dirty="0" smtClean="0">
                <a:latin typeface="Times New Roman" charset="0"/>
              </a:rPr>
              <a:t>, d</a:t>
            </a:r>
            <a:r>
              <a:rPr lang="en-US" sz="2700" baseline="-25000" dirty="0" smtClean="0">
                <a:latin typeface="Times New Roman" charset="0"/>
              </a:rPr>
              <a:t>b</a:t>
            </a:r>
            <a:r>
              <a:rPr lang="en-US" sz="2700" dirty="0" smtClean="0">
                <a:latin typeface="Times New Roman" charset="0"/>
              </a:rPr>
              <a:t>, </a:t>
            </a:r>
            <a:r>
              <a:rPr lang="en-US" sz="2700" dirty="0" err="1" smtClean="0">
                <a:latin typeface="Times New Roman" charset="0"/>
              </a:rPr>
              <a:t>d</a:t>
            </a:r>
            <a:r>
              <a:rPr lang="en-US" sz="2700" baseline="-25000" dirty="0" err="1" smtClean="0">
                <a:latin typeface="Symbol" charset="2"/>
              </a:rPr>
              <a:t>a</a:t>
            </a:r>
            <a:r>
              <a:rPr lang="en-US" sz="2700" dirty="0" smtClean="0">
                <a:latin typeface="Times New Roman" charset="0"/>
              </a:rPr>
              <a:t>]</a:t>
            </a:r>
          </a:p>
          <a:p>
            <a:pPr>
              <a:buFontTx/>
              <a:buNone/>
            </a:pPr>
            <a:r>
              <a:rPr lang="en-US" sz="2700" dirty="0" smtClean="0"/>
              <a:t>Suppose that the source and destination colors are</a:t>
            </a:r>
          </a:p>
          <a:p>
            <a:pPr>
              <a:buFontTx/>
              <a:buNone/>
            </a:pPr>
            <a:r>
              <a:rPr lang="en-US" sz="2700" b="1" dirty="0" smtClean="0">
                <a:latin typeface="Times New Roman" charset="0"/>
              </a:rPr>
              <a:t>     b</a:t>
            </a:r>
            <a:r>
              <a:rPr lang="en-US" sz="2700" dirty="0" smtClean="0">
                <a:latin typeface="Times New Roman" charset="0"/>
              </a:rPr>
              <a:t> = [</a:t>
            </a:r>
            <a:r>
              <a:rPr lang="en-US" sz="2700" dirty="0" err="1" smtClean="0">
                <a:latin typeface="Times New Roman" charset="0"/>
              </a:rPr>
              <a:t>b</a:t>
            </a:r>
            <a:r>
              <a:rPr lang="en-US" sz="2700" baseline="-25000" dirty="0" err="1" smtClean="0">
                <a:latin typeface="Times New Roman" charset="0"/>
              </a:rPr>
              <a:t>r</a:t>
            </a:r>
            <a:r>
              <a:rPr lang="en-US" sz="2700" dirty="0" smtClean="0">
                <a:latin typeface="Times New Roman" charset="0"/>
              </a:rPr>
              <a:t>, </a:t>
            </a:r>
            <a:r>
              <a:rPr lang="en-US" sz="2700" dirty="0" err="1" smtClean="0">
                <a:latin typeface="Times New Roman" charset="0"/>
              </a:rPr>
              <a:t>b</a:t>
            </a:r>
            <a:r>
              <a:rPr lang="en-US" sz="2700" baseline="-25000" dirty="0" err="1" smtClean="0">
                <a:latin typeface="Times New Roman" charset="0"/>
              </a:rPr>
              <a:t>g</a:t>
            </a:r>
            <a:r>
              <a:rPr lang="en-US" sz="2700" dirty="0" smtClean="0">
                <a:latin typeface="Times New Roman" charset="0"/>
              </a:rPr>
              <a:t>, b</a:t>
            </a:r>
            <a:r>
              <a:rPr lang="en-US" sz="2700" baseline="-25000" dirty="0" smtClean="0">
                <a:latin typeface="Times New Roman" charset="0"/>
              </a:rPr>
              <a:t>b</a:t>
            </a:r>
            <a:r>
              <a:rPr lang="en-US" sz="2700" dirty="0" smtClean="0">
                <a:latin typeface="Times New Roman" charset="0"/>
              </a:rPr>
              <a:t>, </a:t>
            </a:r>
            <a:r>
              <a:rPr lang="en-US" sz="2700" dirty="0" err="1" smtClean="0">
                <a:latin typeface="Times New Roman" charset="0"/>
              </a:rPr>
              <a:t>b</a:t>
            </a:r>
            <a:r>
              <a:rPr lang="en-US" sz="2700" baseline="-25000" dirty="0" err="1" smtClean="0">
                <a:latin typeface="Symbol" charset="2"/>
              </a:rPr>
              <a:t>a</a:t>
            </a:r>
            <a:r>
              <a:rPr lang="en-US" sz="2700" dirty="0" smtClean="0">
                <a:latin typeface="Times New Roman" charset="0"/>
              </a:rPr>
              <a:t>]</a:t>
            </a:r>
          </a:p>
          <a:p>
            <a:pPr>
              <a:buFontTx/>
              <a:buNone/>
            </a:pPr>
            <a:r>
              <a:rPr lang="en-US" sz="2700" b="1" dirty="0" smtClean="0">
                <a:latin typeface="Times New Roman" charset="0"/>
              </a:rPr>
              <a:t>     c</a:t>
            </a:r>
            <a:r>
              <a:rPr lang="en-US" sz="2700" dirty="0" smtClean="0">
                <a:latin typeface="Times New Roman" charset="0"/>
              </a:rPr>
              <a:t> = [</a:t>
            </a:r>
            <a:r>
              <a:rPr lang="en-US" sz="2700" dirty="0" err="1" smtClean="0">
                <a:latin typeface="Times New Roman" charset="0"/>
              </a:rPr>
              <a:t>c</a:t>
            </a:r>
            <a:r>
              <a:rPr lang="en-US" sz="2700" baseline="-25000" dirty="0" err="1" smtClean="0">
                <a:latin typeface="Times New Roman" charset="0"/>
              </a:rPr>
              <a:t>r</a:t>
            </a:r>
            <a:r>
              <a:rPr lang="en-US" sz="2700" dirty="0" smtClean="0">
                <a:latin typeface="Times New Roman" charset="0"/>
              </a:rPr>
              <a:t>, c</a:t>
            </a:r>
            <a:r>
              <a:rPr lang="en-US" sz="2700" baseline="-25000" dirty="0" smtClean="0">
                <a:latin typeface="Times New Roman" charset="0"/>
              </a:rPr>
              <a:t>g</a:t>
            </a:r>
            <a:r>
              <a:rPr lang="en-US" sz="2700" dirty="0" smtClean="0">
                <a:latin typeface="Times New Roman" charset="0"/>
              </a:rPr>
              <a:t>, </a:t>
            </a:r>
            <a:r>
              <a:rPr lang="en-US" sz="2700" dirty="0" err="1" smtClean="0">
                <a:latin typeface="Times New Roman" charset="0"/>
              </a:rPr>
              <a:t>c</a:t>
            </a:r>
            <a:r>
              <a:rPr lang="en-US" sz="2700" baseline="-25000" dirty="0" err="1" smtClean="0">
                <a:latin typeface="Times New Roman" charset="0"/>
              </a:rPr>
              <a:t>b</a:t>
            </a:r>
            <a:r>
              <a:rPr lang="en-US" sz="2700" dirty="0" smtClean="0">
                <a:latin typeface="Times New Roman" charset="0"/>
              </a:rPr>
              <a:t>, c</a:t>
            </a:r>
            <a:r>
              <a:rPr lang="en-US" sz="2700" baseline="-25000" dirty="0" smtClean="0">
                <a:latin typeface="Symbol" charset="2"/>
              </a:rPr>
              <a:t>a</a:t>
            </a:r>
            <a:r>
              <a:rPr lang="en-US" sz="2700" dirty="0" smtClean="0">
                <a:latin typeface="Times New Roman" charset="0"/>
              </a:rPr>
              <a:t>]</a:t>
            </a:r>
          </a:p>
          <a:p>
            <a:pPr>
              <a:buFontTx/>
              <a:buNone/>
            </a:pPr>
            <a:r>
              <a:rPr lang="en-US" sz="2700" dirty="0" smtClean="0"/>
              <a:t>Blend as</a:t>
            </a:r>
          </a:p>
          <a:p>
            <a:pPr>
              <a:buFontTx/>
              <a:buNone/>
            </a:pPr>
            <a:r>
              <a:rPr lang="en-US" sz="2700" b="1" dirty="0" smtClean="0">
                <a:latin typeface="Times New Roman" charset="0"/>
              </a:rPr>
              <a:t>c</a:t>
            </a:r>
            <a:r>
              <a:rPr lang="en-US" sz="2700" dirty="0" smtClean="0">
                <a:latin typeface="Times New Roman" charset="0"/>
              </a:rPr>
              <a:t>’ = [</a:t>
            </a:r>
            <a:r>
              <a:rPr lang="en-US" sz="2700" dirty="0" err="1" smtClean="0">
                <a:latin typeface="Times New Roman" charset="0"/>
              </a:rPr>
              <a:t>b</a:t>
            </a:r>
            <a:r>
              <a:rPr lang="en-US" sz="2700" baseline="-25000" dirty="0" err="1" smtClean="0">
                <a:latin typeface="Times New Roman" charset="0"/>
              </a:rPr>
              <a:t>r</a:t>
            </a:r>
            <a:r>
              <a:rPr lang="en-US" sz="2700" baseline="-25000" dirty="0" smtClean="0">
                <a:latin typeface="Times New Roman" charset="0"/>
              </a:rPr>
              <a:t> </a:t>
            </a:r>
            <a:r>
              <a:rPr lang="en-US" sz="2700" dirty="0" err="1" smtClean="0">
                <a:latin typeface="Times New Roman" charset="0"/>
              </a:rPr>
              <a:t>s</a:t>
            </a:r>
            <a:r>
              <a:rPr lang="en-US" sz="2700" baseline="-25000" dirty="0" err="1" smtClean="0">
                <a:latin typeface="Times New Roman" charset="0"/>
              </a:rPr>
              <a:t>r</a:t>
            </a:r>
            <a:r>
              <a:rPr lang="en-US" sz="2700" dirty="0" smtClean="0">
                <a:latin typeface="Times New Roman" charset="0"/>
              </a:rPr>
              <a:t>+ </a:t>
            </a:r>
            <a:r>
              <a:rPr lang="en-US" sz="2700" dirty="0" err="1" smtClean="0">
                <a:latin typeface="Times New Roman" charset="0"/>
              </a:rPr>
              <a:t>c</a:t>
            </a:r>
            <a:r>
              <a:rPr lang="en-US" sz="2700" baseline="-25000" dirty="0" err="1" smtClean="0">
                <a:latin typeface="Times New Roman" charset="0"/>
              </a:rPr>
              <a:t>r</a:t>
            </a:r>
            <a:r>
              <a:rPr lang="en-US" sz="2700" baseline="-25000" dirty="0" smtClean="0">
                <a:latin typeface="Times New Roman" charset="0"/>
              </a:rPr>
              <a:t> </a:t>
            </a:r>
            <a:r>
              <a:rPr lang="en-US" sz="2700" dirty="0" err="1" smtClean="0">
                <a:latin typeface="Times New Roman" charset="0"/>
              </a:rPr>
              <a:t>d</a:t>
            </a:r>
            <a:r>
              <a:rPr lang="en-US" sz="2700" baseline="-25000" dirty="0" err="1" smtClean="0">
                <a:latin typeface="Times New Roman" charset="0"/>
              </a:rPr>
              <a:t>r</a:t>
            </a:r>
            <a:r>
              <a:rPr lang="en-US" sz="2700" dirty="0" smtClean="0">
                <a:latin typeface="Times New Roman" charset="0"/>
              </a:rPr>
              <a:t>, </a:t>
            </a:r>
            <a:r>
              <a:rPr lang="en-US" sz="2700" dirty="0" err="1" smtClean="0">
                <a:latin typeface="Times New Roman" charset="0"/>
              </a:rPr>
              <a:t>b</a:t>
            </a:r>
            <a:r>
              <a:rPr lang="en-US" sz="2700" baseline="-25000" dirty="0" err="1" smtClean="0">
                <a:latin typeface="Times New Roman" charset="0"/>
              </a:rPr>
              <a:t>g</a:t>
            </a:r>
            <a:r>
              <a:rPr lang="en-US" sz="2700" baseline="-25000" dirty="0" smtClean="0">
                <a:latin typeface="Times New Roman" charset="0"/>
              </a:rPr>
              <a:t> </a:t>
            </a:r>
            <a:r>
              <a:rPr lang="en-US" sz="2700" dirty="0" err="1" smtClean="0">
                <a:latin typeface="Times New Roman" charset="0"/>
              </a:rPr>
              <a:t>s</a:t>
            </a:r>
            <a:r>
              <a:rPr lang="en-US" sz="2700" baseline="-25000" dirty="0" err="1" smtClean="0">
                <a:latin typeface="Times New Roman" charset="0"/>
              </a:rPr>
              <a:t>g</a:t>
            </a:r>
            <a:r>
              <a:rPr lang="en-US" sz="2700" dirty="0" smtClean="0">
                <a:latin typeface="Times New Roman" charset="0"/>
              </a:rPr>
              <a:t>+ c</a:t>
            </a:r>
            <a:r>
              <a:rPr lang="en-US" sz="2700" baseline="-25000" dirty="0" smtClean="0">
                <a:latin typeface="Times New Roman" charset="0"/>
              </a:rPr>
              <a:t>g </a:t>
            </a:r>
            <a:r>
              <a:rPr lang="en-US" sz="2700" dirty="0" smtClean="0">
                <a:latin typeface="Times New Roman" charset="0"/>
              </a:rPr>
              <a:t>d</a:t>
            </a:r>
            <a:r>
              <a:rPr lang="en-US" sz="2700" baseline="-25000" dirty="0" smtClean="0">
                <a:latin typeface="Times New Roman" charset="0"/>
              </a:rPr>
              <a:t>g </a:t>
            </a:r>
            <a:r>
              <a:rPr lang="en-US" sz="2700" dirty="0" smtClean="0">
                <a:latin typeface="Times New Roman" charset="0"/>
              </a:rPr>
              <a:t>, b</a:t>
            </a:r>
            <a:r>
              <a:rPr lang="en-US" sz="2700" baseline="-25000" dirty="0" smtClean="0">
                <a:latin typeface="Times New Roman" charset="0"/>
              </a:rPr>
              <a:t>b </a:t>
            </a:r>
            <a:r>
              <a:rPr lang="en-US" sz="2700" dirty="0" err="1" smtClean="0">
                <a:latin typeface="Times New Roman" charset="0"/>
              </a:rPr>
              <a:t>s</a:t>
            </a:r>
            <a:r>
              <a:rPr lang="en-US" sz="2700" baseline="-25000" dirty="0" err="1" smtClean="0">
                <a:latin typeface="Times New Roman" charset="0"/>
              </a:rPr>
              <a:t>b</a:t>
            </a:r>
            <a:r>
              <a:rPr lang="en-US" sz="2700" dirty="0" smtClean="0">
                <a:latin typeface="Times New Roman" charset="0"/>
              </a:rPr>
              <a:t>+ </a:t>
            </a:r>
            <a:r>
              <a:rPr lang="en-US" sz="2700" dirty="0" err="1" smtClean="0">
                <a:latin typeface="Times New Roman" charset="0"/>
              </a:rPr>
              <a:t>c</a:t>
            </a:r>
            <a:r>
              <a:rPr lang="en-US" sz="2700" baseline="-25000" dirty="0" err="1" smtClean="0">
                <a:latin typeface="Times New Roman" charset="0"/>
              </a:rPr>
              <a:t>b</a:t>
            </a:r>
            <a:r>
              <a:rPr lang="en-US" sz="2700" baseline="-25000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d</a:t>
            </a:r>
            <a:r>
              <a:rPr lang="en-US" sz="2700" baseline="-25000" dirty="0" smtClean="0">
                <a:latin typeface="Times New Roman" charset="0"/>
              </a:rPr>
              <a:t>b </a:t>
            </a:r>
            <a:r>
              <a:rPr lang="en-US" sz="2700" dirty="0" smtClean="0">
                <a:latin typeface="Times New Roman" charset="0"/>
              </a:rPr>
              <a:t>, </a:t>
            </a:r>
            <a:r>
              <a:rPr lang="en-US" sz="2700" dirty="0" err="1" smtClean="0">
                <a:latin typeface="Times New Roman" charset="0"/>
              </a:rPr>
              <a:t>b</a:t>
            </a:r>
            <a:r>
              <a:rPr lang="en-US" sz="2700" baseline="-25000" dirty="0" err="1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 </a:t>
            </a:r>
            <a:r>
              <a:rPr lang="en-US" sz="2700" dirty="0" err="1" smtClean="0">
                <a:latin typeface="Times New Roman" charset="0"/>
              </a:rPr>
              <a:t>s</a:t>
            </a:r>
            <a:r>
              <a:rPr lang="en-US" sz="2700" baseline="-25000" dirty="0" err="1" smtClean="0">
                <a:latin typeface="Symbol" charset="2"/>
              </a:rPr>
              <a:t>a</a:t>
            </a:r>
            <a:r>
              <a:rPr lang="en-US" sz="2700" dirty="0" smtClean="0">
                <a:latin typeface="Times New Roman" charset="0"/>
              </a:rPr>
              <a:t>+ c</a:t>
            </a:r>
            <a:r>
              <a:rPr lang="en-US" sz="2700" baseline="-250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 </a:t>
            </a:r>
            <a:r>
              <a:rPr lang="en-US" sz="2700" dirty="0" err="1" smtClean="0">
                <a:latin typeface="Times New Roman" charset="0"/>
              </a:rPr>
              <a:t>d</a:t>
            </a:r>
            <a:r>
              <a:rPr lang="en-US" sz="2700" baseline="-25000" dirty="0" err="1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]</a:t>
            </a:r>
          </a:p>
          <a:p>
            <a:pPr>
              <a:buFontTx/>
              <a:buNone/>
            </a:pPr>
            <a:endParaRPr lang="en-US" sz="2700" dirty="0" smtClean="0">
              <a:latin typeface="Times New Roman" charset="0"/>
            </a:endParaRPr>
          </a:p>
          <a:p>
            <a:pPr>
              <a:buFontTx/>
              <a:buNone/>
            </a:pPr>
            <a:endParaRPr lang="en-US" sz="2700" dirty="0" smtClean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OpenGL Blending and Compositing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Must enable blending and pick source and destination factors</a:t>
            </a:r>
          </a:p>
          <a:p>
            <a:pPr>
              <a:buFontTx/>
              <a:buNone/>
            </a:pPr>
            <a:r>
              <a:rPr lang="en-US" sz="2700" b="1" smtClean="0">
                <a:latin typeface="Courier New" charset="0"/>
              </a:rPr>
              <a:t>    </a:t>
            </a:r>
            <a:r>
              <a:rPr lang="en-US" sz="2300" b="1" smtClean="0">
                <a:latin typeface="Courier New" charset="0"/>
              </a:rPr>
              <a:t>glEnable(GL_BLEND)</a:t>
            </a:r>
          </a:p>
          <a:p>
            <a:pPr>
              <a:buFontTx/>
              <a:buNone/>
            </a:pPr>
            <a:r>
              <a:rPr lang="en-US" sz="2300" b="1" smtClean="0">
                <a:latin typeface="Courier New" charset="0"/>
              </a:rPr>
              <a:t>     glBlendFunc(source_factor, </a:t>
            </a:r>
          </a:p>
          <a:p>
            <a:pPr>
              <a:buFontTx/>
              <a:buNone/>
            </a:pPr>
            <a:r>
              <a:rPr lang="en-US" sz="2300" b="1" smtClean="0">
                <a:latin typeface="Courier New" charset="0"/>
              </a:rPr>
              <a:t>       destination_factor)</a:t>
            </a:r>
          </a:p>
          <a:p>
            <a:r>
              <a:rPr lang="en-US" sz="2700" smtClean="0"/>
              <a:t>Only certain factors supported</a:t>
            </a:r>
          </a:p>
          <a:p>
            <a:pPr lvl="1"/>
            <a:r>
              <a:rPr lang="en-US" sz="2200" b="1" smtClean="0">
                <a:latin typeface="Courier New" charset="0"/>
              </a:rPr>
              <a:t>GL_ZERO, GL_ONE</a:t>
            </a:r>
          </a:p>
          <a:p>
            <a:pPr lvl="1"/>
            <a:r>
              <a:rPr lang="en-US" sz="2200" b="1" smtClean="0">
                <a:latin typeface="Courier New" charset="0"/>
              </a:rPr>
              <a:t>GL_SRC_ALPHA, GL_ONE_MINUS_SRC_ALPHA</a:t>
            </a:r>
          </a:p>
          <a:p>
            <a:pPr lvl="1"/>
            <a:r>
              <a:rPr lang="en-US" sz="2200" b="1" smtClean="0">
                <a:latin typeface="Courier New" charset="0"/>
              </a:rPr>
              <a:t>GL_DST_ALPHA, GL_ONE_MINUS_DST_ALPHA</a:t>
            </a:r>
          </a:p>
          <a:p>
            <a:pPr lvl="1"/>
            <a:r>
              <a:rPr lang="en-US" sz="2200" smtClean="0"/>
              <a:t>See Redbook for complete list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700" dirty="0" smtClean="0"/>
              <a:t>Suppose that we start with the opaque background color (R</a:t>
            </a:r>
            <a:r>
              <a:rPr lang="en-US" sz="2700" baseline="-25000" dirty="0" smtClean="0"/>
              <a:t>0</a:t>
            </a:r>
            <a:r>
              <a:rPr lang="en-US" sz="2700" dirty="0" smtClean="0"/>
              <a:t>,G</a:t>
            </a:r>
            <a:r>
              <a:rPr lang="en-US" sz="2700" baseline="-25000" dirty="0" smtClean="0"/>
              <a:t>0</a:t>
            </a:r>
            <a:r>
              <a:rPr lang="en-US" sz="2700" dirty="0" smtClean="0"/>
              <a:t>,B</a:t>
            </a:r>
            <a:r>
              <a:rPr lang="en-US" sz="2700" baseline="-25000" dirty="0" smtClean="0"/>
              <a:t>0</a:t>
            </a:r>
            <a:r>
              <a:rPr lang="en-US" sz="2700" dirty="0" smtClean="0"/>
              <a:t>,1) </a:t>
            </a:r>
          </a:p>
          <a:p>
            <a:pPr lvl="1"/>
            <a:r>
              <a:rPr lang="en-US" dirty="0" smtClean="0"/>
              <a:t>This color becomes the initial destination color</a:t>
            </a:r>
          </a:p>
          <a:p>
            <a:r>
              <a:rPr lang="en-US" sz="2700" dirty="0" smtClean="0"/>
              <a:t>We now want to blend in a translucent polygon with color (R</a:t>
            </a:r>
            <a:r>
              <a:rPr lang="en-US" sz="2700" baseline="-25000" dirty="0" smtClean="0"/>
              <a:t>1</a:t>
            </a:r>
            <a:r>
              <a:rPr lang="en-US" sz="2700" dirty="0" smtClean="0"/>
              <a:t>,G</a:t>
            </a:r>
            <a:r>
              <a:rPr lang="en-US" sz="2700" baseline="-25000" dirty="0" smtClean="0"/>
              <a:t>1</a:t>
            </a:r>
            <a:r>
              <a:rPr lang="en-US" sz="2700" dirty="0" smtClean="0"/>
              <a:t>,B</a:t>
            </a:r>
            <a:r>
              <a:rPr lang="en-US" sz="2700" baseline="-25000" dirty="0" smtClean="0"/>
              <a:t>1</a:t>
            </a:r>
            <a:r>
              <a:rPr lang="en-US" sz="2700" dirty="0" smtClean="0"/>
              <a:t>,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/>
              <a:t>1</a:t>
            </a:r>
            <a:r>
              <a:rPr lang="en-US" sz="2700" dirty="0" smtClean="0"/>
              <a:t>)</a:t>
            </a:r>
          </a:p>
          <a:p>
            <a:r>
              <a:rPr lang="en-US" sz="2700" dirty="0" smtClean="0"/>
              <a:t>Select </a:t>
            </a:r>
            <a:r>
              <a:rPr lang="en-US" sz="2300" b="1" dirty="0" smtClean="0">
                <a:latin typeface="Courier New" charset="0"/>
              </a:rPr>
              <a:t>GL_SRC_ALPHA</a:t>
            </a:r>
            <a:r>
              <a:rPr lang="en-US" sz="2700" dirty="0" smtClean="0"/>
              <a:t> and </a:t>
            </a:r>
            <a:r>
              <a:rPr lang="en-US" sz="2300" b="1" dirty="0" smtClean="0">
                <a:latin typeface="Courier New" charset="0"/>
              </a:rPr>
              <a:t>GL_ONE_MINUS_SRC_ALPHA</a:t>
            </a:r>
            <a:r>
              <a:rPr lang="en-US" sz="2700" dirty="0" smtClean="0"/>
              <a:t> as the source and destination blending factors</a:t>
            </a:r>
          </a:p>
          <a:p>
            <a:pPr>
              <a:buFontTx/>
              <a:buNone/>
            </a:pPr>
            <a:r>
              <a:rPr lang="en-US" sz="2700" dirty="0" smtClean="0"/>
              <a:t>         R</a:t>
            </a:r>
            <a:r>
              <a:rPr lang="en-US" sz="2700" baseline="30000" dirty="0" smtClean="0"/>
              <a:t>’</a:t>
            </a:r>
            <a:r>
              <a:rPr lang="en-US" sz="2700" baseline="-25000" dirty="0" smtClean="0"/>
              <a:t>1 </a:t>
            </a:r>
            <a:r>
              <a:rPr lang="en-US" sz="2700" dirty="0" smtClean="0"/>
              <a:t>= 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/>
              <a:t>1</a:t>
            </a:r>
            <a:r>
              <a:rPr lang="en-US" sz="2700" dirty="0" smtClean="0"/>
              <a:t> R</a:t>
            </a:r>
            <a:r>
              <a:rPr lang="en-US" sz="2700" baseline="-25000" dirty="0" smtClean="0"/>
              <a:t>1 </a:t>
            </a:r>
            <a:r>
              <a:rPr lang="en-US" sz="2700" dirty="0" smtClean="0"/>
              <a:t>+(1- 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/>
              <a:t>1</a:t>
            </a:r>
            <a:r>
              <a:rPr lang="en-US" sz="2700" dirty="0" smtClean="0"/>
              <a:t>) R</a:t>
            </a:r>
            <a:r>
              <a:rPr lang="en-US" sz="2700" baseline="-25000" dirty="0" smtClean="0"/>
              <a:t>0, </a:t>
            </a:r>
            <a:r>
              <a:rPr lang="en-US" sz="2700" dirty="0" smtClean="0"/>
              <a:t>…… </a:t>
            </a:r>
          </a:p>
          <a:p>
            <a:r>
              <a:rPr lang="en-US" sz="2700" dirty="0" smtClean="0"/>
              <a:t>Note this formula is correct if polygon is either opaque or transparent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Clamping and Accuracy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the components (RGBA) are clamped and stay in the range (0,1)</a:t>
            </a:r>
          </a:p>
          <a:p>
            <a:r>
              <a:rPr lang="en-US" dirty="0" smtClean="0"/>
              <a:t>However, in a typical system, RGBA values are only stored to 8 bits</a:t>
            </a:r>
          </a:p>
          <a:p>
            <a:pPr lvl="1"/>
            <a:r>
              <a:rPr lang="en-US" dirty="0" smtClean="0"/>
              <a:t>Can easily loose accuracy if we add many components together</a:t>
            </a:r>
          </a:p>
          <a:p>
            <a:pPr lvl="1"/>
            <a:r>
              <a:rPr lang="en-US" dirty="0" smtClean="0"/>
              <a:t>Example: add together n images</a:t>
            </a:r>
          </a:p>
          <a:p>
            <a:pPr lvl="2"/>
            <a:r>
              <a:rPr lang="en-US" dirty="0" smtClean="0"/>
              <a:t>Divide all color components by n to avoid clamping</a:t>
            </a:r>
          </a:p>
          <a:p>
            <a:pPr lvl="2"/>
            <a:r>
              <a:rPr lang="en-US" dirty="0" smtClean="0"/>
              <a:t>Blend with source factor = 1, destination factor = 1</a:t>
            </a:r>
          </a:p>
          <a:p>
            <a:pPr lvl="2"/>
            <a:r>
              <a:rPr lang="en-US" dirty="0" smtClean="0"/>
              <a:t>But division by n loses bits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765</Words>
  <Application>Microsoft Office PowerPoint</Application>
  <PresentationFormat>On-screen Show (4:3)</PresentationFormat>
  <Paragraphs>131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CS 480/680</vt:lpstr>
      <vt:lpstr>Objectives</vt:lpstr>
      <vt:lpstr>Opacity and Transparency</vt:lpstr>
      <vt:lpstr>Physical Models</vt:lpstr>
      <vt:lpstr>Writing Model</vt:lpstr>
      <vt:lpstr>Blending Equation</vt:lpstr>
      <vt:lpstr>OpenGL Blending and Compositing</vt:lpstr>
      <vt:lpstr>Example</vt:lpstr>
      <vt:lpstr>Clamping and Accuracy</vt:lpstr>
      <vt:lpstr>Order Dependency</vt:lpstr>
      <vt:lpstr>Opaque and Translucent Polygons</vt:lpstr>
      <vt:lpstr>Fog</vt:lpstr>
      <vt:lpstr>Fog Functions</vt:lpstr>
      <vt:lpstr>Line Aliasing</vt:lpstr>
      <vt:lpstr>Antialiasing </vt:lpstr>
      <vt:lpstr> Area Averaging </vt:lpstr>
      <vt:lpstr>OpenGL Antialiasing</vt:lpstr>
      <vt:lpstr>Accumulation Techniques</vt:lpstr>
      <vt:lpstr>Applications</vt:lpstr>
      <vt:lpstr>Slide 20</vt:lpstr>
    </vt:vector>
  </TitlesOfParts>
  <Manager>David</Manager>
  <Company>Presentationfx.com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73</cp:revision>
  <dcterms:created xsi:type="dcterms:W3CDTF">2008-04-10T18:13:29Z</dcterms:created>
  <dcterms:modified xsi:type="dcterms:W3CDTF">2011-11-28T16:33:53Z</dcterms:modified>
  <cp:category>Business</cp:category>
</cp:coreProperties>
</file>