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D9637-7923-4275-BB70-A8D7BB4D834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4F2C1-D70E-4636-9C13-AAEFA745E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FCDF9-4745-4DBB-8F93-BB387440985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37FA-895F-47D4-8E1F-7143FC301F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FF6C77-8866-4055-90FE-52EF85A2DE12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BFCEC-6913-428E-B7D5-325632D84E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35FB0-31E9-48E0-A099-64B826274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02B68-A297-405F-B1F4-A47F31EBA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FA3FB-79A8-4877-AD50-54C4EA5D4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3A6C1-FF46-4B82-9E97-3652E150B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3A6C1-FF46-4B82-9E97-3652E150B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D8181-B994-4CCF-A020-26955516AE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99188-752E-4F36-851F-A322EADBD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267D4-939B-4599-BF47-7C96240E04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5A8A-8AFA-46AC-A986-6C0AB8F5D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6F05C-92FB-4954-808E-168451790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C68C4-F612-47D5-BFF3-496961104A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D1B705-8C4C-4D1F-AE12-15067A8BB4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CS 480/680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Models and Architectures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Dr. Frederick C Harris, Jr.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Fall </a:t>
            </a:r>
            <a:r>
              <a:rPr lang="en-US" dirty="0" smtClean="0">
                <a:solidFill>
                  <a:schemeClr val="bg1"/>
                </a:solidFill>
              </a:rPr>
              <a:t>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Rasterization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If an object is not clipped out, the appropriate pixels in the frame buffer must be assigned colors</a:t>
            </a:r>
          </a:p>
          <a:p>
            <a:r>
              <a:rPr lang="en-US" sz="2700" dirty="0" err="1" smtClean="0"/>
              <a:t>Rasterizer</a:t>
            </a:r>
            <a:r>
              <a:rPr lang="en-US" sz="2700" dirty="0" smtClean="0"/>
              <a:t> produces a set of fragments for each object</a:t>
            </a:r>
          </a:p>
          <a:p>
            <a:r>
              <a:rPr lang="en-US" sz="2700" dirty="0" smtClean="0"/>
              <a:t>Fragments are “potential pixels”</a:t>
            </a:r>
          </a:p>
          <a:p>
            <a:pPr lvl="1"/>
            <a:r>
              <a:rPr lang="en-US" sz="2200" dirty="0" smtClean="0"/>
              <a:t>Have a location in frame </a:t>
            </a:r>
            <a:r>
              <a:rPr lang="en-US" sz="2200" dirty="0" err="1" smtClean="0"/>
              <a:t>bufffer</a:t>
            </a:r>
            <a:endParaRPr lang="en-US" sz="2200" dirty="0" smtClean="0"/>
          </a:p>
          <a:p>
            <a:pPr lvl="1"/>
            <a:r>
              <a:rPr lang="en-US" sz="2200" dirty="0" smtClean="0"/>
              <a:t>Color and depth attributes</a:t>
            </a:r>
          </a:p>
          <a:p>
            <a:r>
              <a:rPr lang="en-US" sz="2700" dirty="0" smtClean="0"/>
              <a:t>Vertex attributes are interpolated over objects by the </a:t>
            </a:r>
            <a:r>
              <a:rPr lang="en-US" sz="2700" dirty="0" err="1" smtClean="0"/>
              <a:t>rasterizer</a:t>
            </a:r>
            <a:endParaRPr lang="en-US" sz="2700" dirty="0" smtClean="0"/>
          </a:p>
          <a:p>
            <a:pPr lvl="1">
              <a:buFontTx/>
              <a:buNone/>
            </a:pPr>
            <a:endParaRPr lang="en-US" sz="2200" dirty="0" smtClean="0"/>
          </a:p>
        </p:txBody>
      </p:sp>
      <p:pic>
        <p:nvPicPr>
          <p:cNvPr id="7" name="Picture 6" descr="an01f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019800"/>
            <a:ext cx="8261131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Fragment Processing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Fragments are processed to determine the color of the corresponding pixel in the frame buffer</a:t>
            </a:r>
          </a:p>
          <a:p>
            <a:r>
              <a:rPr lang="en-US" smtClean="0"/>
              <a:t>Colors can be determined by texture mapping or interpolation of vertex colors</a:t>
            </a:r>
          </a:p>
          <a:p>
            <a:r>
              <a:rPr lang="en-US" smtClean="0"/>
              <a:t>Fragments may be blocked by other fragments closer to the camera </a:t>
            </a:r>
          </a:p>
          <a:p>
            <a:pPr lvl="1"/>
            <a:r>
              <a:rPr lang="en-US" smtClean="0"/>
              <a:t>Hidden-surface removal </a:t>
            </a:r>
          </a:p>
        </p:txBody>
      </p:sp>
      <p:pic>
        <p:nvPicPr>
          <p:cNvPr id="7" name="Picture 6" descr="an01f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248400"/>
            <a:ext cx="8261131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Programmer’s Interface</a:t>
            </a:r>
          </a:p>
        </p:txBody>
      </p:sp>
      <p:sp>
        <p:nvSpPr>
          <p:cNvPr id="2662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Programmer sees the graphics system through a software interface: the Application Programmer Interface (API)</a:t>
            </a:r>
          </a:p>
        </p:txBody>
      </p:sp>
      <p:pic>
        <p:nvPicPr>
          <p:cNvPr id="26630" name="Picture 1029" descr="ftp://ftp.cs.unm.edu/pub/angel/BOOK/SECOND_EDITION/FIGURES/JPEG/an01f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733800"/>
            <a:ext cx="6340475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API Contents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Functions that specify what we need to form an image</a:t>
            </a:r>
          </a:p>
          <a:p>
            <a:pPr lvl="1"/>
            <a:r>
              <a:rPr lang="en-US" smtClean="0"/>
              <a:t>Objects</a:t>
            </a:r>
          </a:p>
          <a:p>
            <a:pPr lvl="1"/>
            <a:r>
              <a:rPr lang="en-US" smtClean="0"/>
              <a:t>Viewer</a:t>
            </a:r>
          </a:p>
          <a:p>
            <a:pPr lvl="1"/>
            <a:r>
              <a:rPr lang="en-US" smtClean="0"/>
              <a:t>Light Source(s)</a:t>
            </a:r>
          </a:p>
          <a:p>
            <a:pPr lvl="1"/>
            <a:r>
              <a:rPr lang="en-US" smtClean="0"/>
              <a:t>Materials</a:t>
            </a:r>
          </a:p>
          <a:p>
            <a:r>
              <a:rPr lang="en-US" smtClean="0"/>
              <a:t>Other information</a:t>
            </a:r>
          </a:p>
          <a:p>
            <a:pPr lvl="1"/>
            <a:r>
              <a:rPr lang="en-US" smtClean="0"/>
              <a:t>Input from devices such as mouse and keyboard</a:t>
            </a:r>
          </a:p>
          <a:p>
            <a:pPr lvl="1"/>
            <a:r>
              <a:rPr lang="en-US" smtClean="0"/>
              <a:t>Capabilities of system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Specification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Most APIs support a limited set of primitives including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Points (0D object)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Line segments (1D objects)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Polygons (2D objects)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Some curves and surfaces</a:t>
            </a:r>
          </a:p>
          <a:p>
            <a:pPr lvl="2">
              <a:lnSpc>
                <a:spcPct val="90000"/>
              </a:lnSpc>
            </a:pPr>
            <a:r>
              <a:rPr lang="en-US" sz="2400" smtClean="0"/>
              <a:t>Quadrics</a:t>
            </a:r>
          </a:p>
          <a:p>
            <a:pPr lvl="2">
              <a:lnSpc>
                <a:spcPct val="90000"/>
              </a:lnSpc>
            </a:pPr>
            <a:r>
              <a:rPr lang="en-US" sz="2400" smtClean="0"/>
              <a:t>Parametric polynomials</a:t>
            </a:r>
          </a:p>
          <a:p>
            <a:pPr>
              <a:lnSpc>
                <a:spcPct val="90000"/>
              </a:lnSpc>
            </a:pPr>
            <a:r>
              <a:rPr lang="en-US" smtClean="0"/>
              <a:t>All are</a:t>
            </a:r>
            <a:r>
              <a:rPr lang="en-US" sz="3500" smtClean="0"/>
              <a:t> </a:t>
            </a:r>
            <a:r>
              <a:rPr lang="en-US" smtClean="0"/>
              <a:t>defined through locations in space or </a:t>
            </a:r>
            <a:r>
              <a:rPr lang="en-US" i="1" smtClean="0"/>
              <a:t>vertices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(old style)</a:t>
            </a:r>
          </a:p>
        </p:txBody>
      </p:sp>
      <p:sp>
        <p:nvSpPr>
          <p:cNvPr id="29701" name="Text Box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latin typeface="Courier New" charset="0"/>
              </a:rPr>
              <a:t>glBegin</a:t>
            </a:r>
            <a:r>
              <a:rPr lang="en-US" sz="2400" b="1" dirty="0" smtClean="0">
                <a:latin typeface="Courier New" charset="0"/>
              </a:rPr>
              <a:t>(GL_POLYGON)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smtClean="0">
                <a:latin typeface="Courier New" charset="0"/>
              </a:rPr>
              <a:t>	glVertex3f(0.0, 0.0, 0.0);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smtClean="0">
                <a:latin typeface="Courier New" charset="0"/>
              </a:rPr>
              <a:t>	glVertex3f(0.0, 1.0, 0.0);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smtClean="0">
                <a:latin typeface="Courier New" charset="0"/>
              </a:rPr>
              <a:t>	glVertex3f(0.0, 0.0, 1.0);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latin typeface="Courier New" charset="0"/>
              </a:rPr>
              <a:t>glEnd</a:t>
            </a:r>
            <a:r>
              <a:rPr lang="en-US" sz="2400" b="1" dirty="0" smtClean="0">
                <a:latin typeface="Courier New" charset="0"/>
              </a:rPr>
              <a:t>( );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946556" y="1066800"/>
            <a:ext cx="145424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type of object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H="1">
            <a:off x="3795712" y="1295399"/>
            <a:ext cx="1157288" cy="3397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5105400" y="1752600"/>
            <a:ext cx="1600200" cy="304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721083" y="1524000"/>
            <a:ext cx="181331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location of vertex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819400" y="3733800"/>
            <a:ext cx="23455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end of object definition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 flipV="1">
            <a:off x="1828800" y="3505200"/>
            <a:ext cx="990600" cy="381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(GPU based)</a:t>
            </a:r>
          </a:p>
        </p:txBody>
      </p:sp>
      <p:sp>
        <p:nvSpPr>
          <p:cNvPr id="3072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geometric data in an array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Send array to GPU</a:t>
            </a:r>
          </a:p>
          <a:p>
            <a:r>
              <a:rPr lang="en-US" dirty="0" smtClean="0"/>
              <a:t>Tell GPU to render as triangle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524000" y="2057400"/>
            <a:ext cx="678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vec3 points[3];</a:t>
            </a:r>
          </a:p>
          <a:p>
            <a:r>
              <a:rPr lang="en-US" b="1" dirty="0">
                <a:solidFill>
                  <a:schemeClr val="bg1"/>
                </a:solidFill>
              </a:rPr>
              <a:t>points[0] = vec3(0.0, 0.0, 0.0);</a:t>
            </a:r>
          </a:p>
          <a:p>
            <a:r>
              <a:rPr lang="en-US" b="1" dirty="0">
                <a:solidFill>
                  <a:schemeClr val="bg1"/>
                </a:solidFill>
              </a:rPr>
              <a:t>points[1] = vec3(0.0, 1.0, 0.0);</a:t>
            </a:r>
          </a:p>
          <a:p>
            <a:r>
              <a:rPr lang="en-US" b="1" dirty="0">
                <a:solidFill>
                  <a:schemeClr val="bg1"/>
                </a:solidFill>
              </a:rPr>
              <a:t>points[2] = vec3(0.0, 0.0, 1.0);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Camera Specification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4800600" cy="4525963"/>
          </a:xfrm>
        </p:spPr>
        <p:txBody>
          <a:bodyPr/>
          <a:lstStyle/>
          <a:p>
            <a:r>
              <a:rPr lang="en-US" dirty="0" smtClean="0"/>
              <a:t>Six degrees of freedom</a:t>
            </a:r>
          </a:p>
          <a:p>
            <a:pPr lvl="1"/>
            <a:r>
              <a:rPr lang="en-US" dirty="0" smtClean="0"/>
              <a:t>Position of center of lens</a:t>
            </a:r>
          </a:p>
          <a:p>
            <a:pPr lvl="1"/>
            <a:r>
              <a:rPr lang="en-US" dirty="0" smtClean="0"/>
              <a:t>Orientation</a:t>
            </a:r>
          </a:p>
          <a:p>
            <a:r>
              <a:rPr lang="en-US" dirty="0" smtClean="0"/>
              <a:t>Lens</a:t>
            </a:r>
          </a:p>
          <a:p>
            <a:r>
              <a:rPr lang="en-US" dirty="0" smtClean="0"/>
              <a:t>Film size</a:t>
            </a:r>
          </a:p>
          <a:p>
            <a:r>
              <a:rPr lang="en-US" dirty="0" smtClean="0"/>
              <a:t>Orientation of film plane</a:t>
            </a:r>
          </a:p>
        </p:txBody>
      </p:sp>
      <p:pic>
        <p:nvPicPr>
          <p:cNvPr id="31750" name="Picture 5" descr="ftp://ftp.cs.unm.edu/pub/angel/BOOK/SECOND_EDITION/FIGURES/JPEG/an01f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209800"/>
            <a:ext cx="3378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Lights and Materials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Types of lights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Point sources vs distributed sources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Spot lights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Near and far sources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Color properties</a:t>
            </a:r>
          </a:p>
          <a:p>
            <a:pPr>
              <a:lnSpc>
                <a:spcPct val="90000"/>
              </a:lnSpc>
            </a:pPr>
            <a:r>
              <a:rPr lang="en-US" smtClean="0"/>
              <a:t>Material properties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Absorption: color properties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Scattering</a:t>
            </a:r>
          </a:p>
          <a:p>
            <a:pPr lvl="2">
              <a:lnSpc>
                <a:spcPct val="90000"/>
              </a:lnSpc>
            </a:pPr>
            <a:r>
              <a:rPr lang="en-US" sz="2400" smtClean="0"/>
              <a:t>Diffuse</a:t>
            </a:r>
          </a:p>
          <a:p>
            <a:pPr lvl="2">
              <a:lnSpc>
                <a:spcPct val="90000"/>
              </a:lnSpc>
            </a:pPr>
            <a:r>
              <a:rPr lang="en-US" sz="2400" smtClean="0"/>
              <a:t>Specular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 Review Questions</a:t>
            </a:r>
          </a:p>
          <a:p>
            <a:pPr lvl="1"/>
            <a:r>
              <a:rPr lang="en-US" dirty="0" smtClean="0"/>
              <a:t>Due via email by </a:t>
            </a:r>
            <a:r>
              <a:rPr lang="en-US" dirty="0" smtClean="0"/>
              <a:t>Friday </a:t>
            </a:r>
            <a:r>
              <a:rPr lang="en-US" dirty="0" smtClean="0"/>
              <a:t>11:59pm</a:t>
            </a:r>
          </a:p>
          <a:p>
            <a:pPr lvl="2"/>
            <a:r>
              <a:rPr lang="en-US" dirty="0" smtClean="0"/>
              <a:t>1 T/F, </a:t>
            </a:r>
          </a:p>
          <a:p>
            <a:pPr lvl="2"/>
            <a:r>
              <a:rPr lang="en-US" dirty="0" smtClean="0"/>
              <a:t>1 MC, </a:t>
            </a:r>
          </a:p>
          <a:p>
            <a:pPr lvl="2"/>
            <a:r>
              <a:rPr lang="en-US" dirty="0" smtClean="0"/>
              <a:t>1 SA/Fill in the blank, </a:t>
            </a:r>
          </a:p>
          <a:p>
            <a:pPr lvl="2"/>
            <a:r>
              <a:rPr lang="en-US" smtClean="0"/>
              <a:t>1 </a:t>
            </a:r>
            <a:r>
              <a:rPr lang="en-US" smtClean="0"/>
              <a:t>Essay/Code </a:t>
            </a:r>
            <a:endParaRPr lang="en-US" dirty="0" smtClean="0"/>
          </a:p>
          <a:p>
            <a:pPr lvl="1"/>
            <a:r>
              <a:rPr lang="en-US" dirty="0" smtClean="0"/>
              <a:t>Question, Answer, Where you found the answer.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the basic design of a graphics system</a:t>
            </a:r>
          </a:p>
          <a:p>
            <a:r>
              <a:rPr lang="en-US" smtClean="0"/>
              <a:t>Introduce pipeline architecture</a:t>
            </a:r>
          </a:p>
          <a:p>
            <a:r>
              <a:rPr lang="en-US" smtClean="0"/>
              <a:t>Examine software components for an interactive graphics system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Image Formation Revisited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Can we mimic the synthetic camera model to design graphics hardware software?</a:t>
            </a:r>
          </a:p>
          <a:p>
            <a:r>
              <a:rPr lang="en-US" smtClean="0"/>
              <a:t>Application Programmer Interface (API)</a:t>
            </a:r>
          </a:p>
          <a:p>
            <a:pPr lvl="1"/>
            <a:r>
              <a:rPr lang="en-US" smtClean="0"/>
              <a:t>Need only specify </a:t>
            </a:r>
          </a:p>
          <a:p>
            <a:pPr lvl="2"/>
            <a:r>
              <a:rPr lang="en-US" smtClean="0"/>
              <a:t>Objects</a:t>
            </a:r>
          </a:p>
          <a:p>
            <a:pPr lvl="2"/>
            <a:r>
              <a:rPr lang="en-US" smtClean="0"/>
              <a:t>Materials</a:t>
            </a:r>
          </a:p>
          <a:p>
            <a:pPr lvl="2"/>
            <a:r>
              <a:rPr lang="en-US" smtClean="0"/>
              <a:t>Viewer</a:t>
            </a:r>
          </a:p>
          <a:p>
            <a:pPr lvl="2"/>
            <a:r>
              <a:rPr lang="en-US" smtClean="0"/>
              <a:t>Lights</a:t>
            </a:r>
          </a:p>
          <a:p>
            <a:r>
              <a:rPr lang="en-US" smtClean="0"/>
              <a:t>But how is the API implemented?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Approaches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/>
              <a:t>Ray tracing</a:t>
            </a:r>
            <a:r>
              <a:rPr lang="en-US" sz="2800" smtClean="0"/>
              <a:t>: follow rays of light from center of projection until they either are absorbed by objects or go off to infinity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Can handle global effects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Multiple reflections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Translucent objects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Slow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Must have whole data base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smtClean="0"/>
              <a:t>available at all times </a:t>
            </a:r>
          </a:p>
          <a:p>
            <a:pPr lvl="1">
              <a:lnSpc>
                <a:spcPct val="90000"/>
              </a:lnSpc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800" b="1" smtClean="0"/>
              <a:t>Radiosity</a:t>
            </a:r>
            <a:r>
              <a:rPr lang="en-US" sz="2800" smtClean="0"/>
              <a:t>: Energy based approach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Very slow</a:t>
            </a:r>
          </a:p>
        </p:txBody>
      </p:sp>
      <p:pic>
        <p:nvPicPr>
          <p:cNvPr id="18436" name="Picture 5" descr="an06f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807880"/>
            <a:ext cx="2682875" cy="248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Practical Approach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Process objects one at a time in the order they are generated by the application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Can consider only local lighting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Pipeline architecture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All steps can be implemented in hardware on the graphics card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57200" y="4587875"/>
            <a:ext cx="121058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application</a:t>
            </a:r>
          </a:p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 program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7927975" y="4648200"/>
            <a:ext cx="85151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display</a:t>
            </a:r>
          </a:p>
        </p:txBody>
      </p:sp>
      <p:pic>
        <p:nvPicPr>
          <p:cNvPr id="9" name="Picture 8" descr="an01f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962400"/>
            <a:ext cx="8261131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Processing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Much of the work in the pipeline is in converting object representations from one coordinate system to another</a:t>
            </a:r>
          </a:p>
          <a:p>
            <a:pPr lvl="1"/>
            <a:r>
              <a:rPr lang="en-US" sz="2200" dirty="0" smtClean="0"/>
              <a:t>Object coordinates</a:t>
            </a:r>
          </a:p>
          <a:p>
            <a:pPr lvl="1"/>
            <a:r>
              <a:rPr lang="en-US" sz="2200" dirty="0" smtClean="0"/>
              <a:t>Camera (eye) coordinates</a:t>
            </a:r>
          </a:p>
          <a:p>
            <a:pPr lvl="1"/>
            <a:r>
              <a:rPr lang="en-US" sz="2200" dirty="0" smtClean="0"/>
              <a:t>Screen coordinates</a:t>
            </a:r>
          </a:p>
          <a:p>
            <a:r>
              <a:rPr lang="en-US" sz="2700" dirty="0" smtClean="0"/>
              <a:t>Every change of coordinates is equivalent to a matrix transformation </a:t>
            </a:r>
          </a:p>
          <a:p>
            <a:r>
              <a:rPr lang="en-US" sz="2700" dirty="0" smtClean="0"/>
              <a:t>Vertex processor also computes vertex colors</a:t>
            </a:r>
          </a:p>
        </p:txBody>
      </p:sp>
      <p:pic>
        <p:nvPicPr>
          <p:cNvPr id="7" name="Picture 6" descr="an01f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5638800"/>
            <a:ext cx="8261131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Projection </a:t>
            </a:r>
            <a:r>
              <a:rPr lang="en-US" smtClean="0"/>
              <a:t>is the process that combines the 3D viewer with the 3D objects to produce the 2D image</a:t>
            </a:r>
          </a:p>
          <a:p>
            <a:pPr lvl="1"/>
            <a:r>
              <a:rPr lang="en-US" smtClean="0"/>
              <a:t>Perspective projections: all projectors meet at the center of projection</a:t>
            </a:r>
          </a:p>
          <a:p>
            <a:pPr lvl="1"/>
            <a:r>
              <a:rPr lang="en-US" smtClean="0"/>
              <a:t>Parallel projection: projectors are parallel, center of projection is replaced by a direction of projection</a:t>
            </a:r>
          </a:p>
        </p:txBody>
      </p:sp>
      <p:pic>
        <p:nvPicPr>
          <p:cNvPr id="7" name="Picture 6" descr="an01f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5486400"/>
            <a:ext cx="8261131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Primitive Assembly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Vertices must be collected into geometric objects before clipping and rasterization can take place</a:t>
            </a:r>
          </a:p>
          <a:p>
            <a:pPr lvl="1"/>
            <a:r>
              <a:rPr lang="en-US" smtClean="0"/>
              <a:t>Line segments</a:t>
            </a:r>
          </a:p>
          <a:p>
            <a:pPr lvl="1"/>
            <a:r>
              <a:rPr lang="en-US" smtClean="0"/>
              <a:t>Polygons</a:t>
            </a:r>
          </a:p>
          <a:p>
            <a:pPr lvl="1"/>
            <a:r>
              <a:rPr lang="en-US" smtClean="0"/>
              <a:t>Curves and surfaces</a:t>
            </a:r>
          </a:p>
        </p:txBody>
      </p:sp>
      <p:pic>
        <p:nvPicPr>
          <p:cNvPr id="7" name="Picture 6" descr="an01f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5410200"/>
            <a:ext cx="8261131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Clipping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Just as a real camera cannot “see” the whole world, the virtual camera can only see part of the world or object space</a:t>
            </a:r>
          </a:p>
          <a:p>
            <a:pPr lvl="1"/>
            <a:r>
              <a:rPr lang="en-US" smtClean="0"/>
              <a:t>Objects that are not within this volume are said to be </a:t>
            </a:r>
            <a:r>
              <a:rPr lang="en-US" i="1" smtClean="0"/>
              <a:t>clipped</a:t>
            </a:r>
            <a:r>
              <a:rPr lang="en-US" smtClean="0"/>
              <a:t> out of the scene</a:t>
            </a:r>
          </a:p>
        </p:txBody>
      </p:sp>
      <p:pic>
        <p:nvPicPr>
          <p:cNvPr id="23558" name="Picture 6" descr="an05f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563382"/>
            <a:ext cx="2415378" cy="2142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8" descr="an05f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572000"/>
            <a:ext cx="38862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2925</TotalTime>
  <Words>660</Words>
  <Application>Microsoft Office PowerPoint</Application>
  <PresentationFormat>On-screen Show (4:3)</PresentationFormat>
  <Paragraphs>138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CS 480/680</vt:lpstr>
      <vt:lpstr>Objectives</vt:lpstr>
      <vt:lpstr>Image Formation Revisited</vt:lpstr>
      <vt:lpstr>Physical Approaches</vt:lpstr>
      <vt:lpstr>Practical Approach</vt:lpstr>
      <vt:lpstr>Vertex Processing</vt:lpstr>
      <vt:lpstr>Projection</vt:lpstr>
      <vt:lpstr>Primitive Assembly</vt:lpstr>
      <vt:lpstr>Clipping</vt:lpstr>
      <vt:lpstr>Rasterization</vt:lpstr>
      <vt:lpstr>Fragment Processing</vt:lpstr>
      <vt:lpstr>The Programmer’s Interface</vt:lpstr>
      <vt:lpstr>API Contents</vt:lpstr>
      <vt:lpstr>Object Specification</vt:lpstr>
      <vt:lpstr>Example (old style)</vt:lpstr>
      <vt:lpstr>Example (GPU based)</vt:lpstr>
      <vt:lpstr>Camera Specification</vt:lpstr>
      <vt:lpstr>Lights and Materials</vt:lpstr>
      <vt:lpstr>Homework</vt:lpstr>
      <vt:lpstr>Slide 20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298</cp:revision>
  <dcterms:created xsi:type="dcterms:W3CDTF">2008-04-10T18:13:29Z</dcterms:created>
  <dcterms:modified xsi:type="dcterms:W3CDTF">2012-08-27T15:36:20Z</dcterms:modified>
  <cp:category>Business</cp:category>
</cp:coreProperties>
</file>