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D1D7"/>
    <a:srgbClr val="FFDB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558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0D9637-7923-4275-BB70-A8D7BB4D8347}" type="datetimeFigureOut">
              <a:rPr lang="en-US" smtClean="0"/>
              <a:pPr/>
              <a:t>8/28/2011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A4F2C1-D70E-4636-9C13-AAEFA745E3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EFCDF9-4745-4DBB-8F93-BB3874409857}" type="datetimeFigureOut">
              <a:rPr lang="en-US" smtClean="0"/>
              <a:pPr/>
              <a:t>8/28/2011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F37FA-895F-47D4-8E1F-7143FC301F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ABFCEC-6913-428E-B7D5-325632D84E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635FB0-31E9-48E0-A099-64B8262748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102B68-A297-405F-B1F4-A47F31EBAF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1FA3FB-79A8-4877-AD50-54C4EA5D40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C3A6C1-FF46-4B82-9E97-3652E150BB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1173162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525963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  <a:lvl4pPr>
              <a:defRPr baseline="0">
                <a:solidFill>
                  <a:schemeClr val="bg1"/>
                </a:solidFill>
              </a:defRPr>
            </a:lvl4pPr>
            <a:lvl5pPr>
              <a:defRPr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C3A6C1-FF46-4B82-9E97-3652E150BB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5D8181-B994-4CCF-A020-26955516AE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99188-752E-4F36-851F-A322EADBD2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267D4-939B-4599-BF47-7C96240E04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D95A8A-8AFA-46AC-A986-6C0AB8F5DE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66F05C-92FB-4954-808E-1684517909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1C68C4-F612-47D5-BFF3-496961104A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4D1B705-8C4C-4D1F-AE12-15067A8BB43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14600"/>
            <a:ext cx="7772400" cy="1470025"/>
          </a:xfrm>
        </p:spPr>
        <p:txBody>
          <a:bodyPr/>
          <a:lstStyle/>
          <a:p>
            <a:r>
              <a:rPr lang="en-US" sz="3200" dirty="0" smtClean="0">
                <a:solidFill>
                  <a:schemeClr val="bg1"/>
                </a:solidFill>
              </a:rPr>
              <a:t>CS 480/680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429000"/>
            <a:ext cx="6400800" cy="609600"/>
          </a:xfrm>
        </p:spPr>
        <p:txBody>
          <a:bodyPr/>
          <a:lstStyle/>
          <a:p>
            <a:r>
              <a:rPr lang="en-US" sz="1600" dirty="0" smtClean="0">
                <a:solidFill>
                  <a:schemeClr val="bg1"/>
                </a:solidFill>
              </a:rPr>
              <a:t>Computer Graphics</a:t>
            </a:r>
          </a:p>
          <a:p>
            <a:endParaRPr lang="en-US" sz="1600" dirty="0">
              <a:solidFill>
                <a:schemeClr val="bg1"/>
              </a:solidFill>
            </a:endParaRPr>
          </a:p>
          <a:p>
            <a:r>
              <a:rPr lang="en-US" sz="1600" dirty="0" smtClean="0">
                <a:solidFill>
                  <a:schemeClr val="bg1"/>
                </a:solidFill>
              </a:rPr>
              <a:t>Programming with Open GL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Part 1: Background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143000" y="60198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Dr. Frederick C Harris, Jr.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3810000" y="1524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Fall 2011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Versions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OpenGL ES </a:t>
            </a:r>
          </a:p>
          <a:p>
            <a:pPr lvl="1"/>
            <a:r>
              <a:rPr lang="en-US" dirty="0" smtClean="0"/>
              <a:t>Embedded systems</a:t>
            </a:r>
          </a:p>
          <a:p>
            <a:pPr lvl="1"/>
            <a:r>
              <a:rPr lang="en-US" dirty="0" smtClean="0"/>
              <a:t>Version 1.0 simplified OpenGL 2.1</a:t>
            </a:r>
          </a:p>
          <a:p>
            <a:pPr lvl="1"/>
            <a:r>
              <a:rPr lang="en-US" dirty="0" smtClean="0"/>
              <a:t>Version 2.0 simplified OpenGL 3.1</a:t>
            </a:r>
          </a:p>
          <a:p>
            <a:pPr lvl="2"/>
            <a:r>
              <a:rPr lang="en-US" dirty="0" err="1" smtClean="0"/>
              <a:t>Shader</a:t>
            </a:r>
            <a:r>
              <a:rPr lang="en-US" dirty="0" smtClean="0"/>
              <a:t> based</a:t>
            </a:r>
          </a:p>
          <a:p>
            <a:r>
              <a:rPr lang="en-US" dirty="0" err="1" smtClean="0"/>
              <a:t>WebGL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Javascript</a:t>
            </a:r>
            <a:r>
              <a:rPr lang="en-US" dirty="0" smtClean="0"/>
              <a:t> implementation of ES 2.0</a:t>
            </a:r>
          </a:p>
          <a:p>
            <a:pPr lvl="1"/>
            <a:r>
              <a:rPr lang="en-US" dirty="0" smtClean="0"/>
              <a:t>Supported on newer browsers</a:t>
            </a:r>
          </a:p>
          <a:p>
            <a:r>
              <a:rPr lang="en-US" dirty="0" smtClean="0"/>
              <a:t>OpenGL 4.1 and 4.2</a:t>
            </a:r>
          </a:p>
          <a:p>
            <a:pPr lvl="1"/>
            <a:r>
              <a:rPr lang="en-US" dirty="0" smtClean="0"/>
              <a:t>Add geometry </a:t>
            </a:r>
            <a:r>
              <a:rPr lang="en-US" dirty="0" err="1" smtClean="0"/>
              <a:t>shaders</a:t>
            </a:r>
            <a:r>
              <a:rPr lang="en-US" dirty="0" smtClean="0"/>
              <a:t> and </a:t>
            </a:r>
            <a:r>
              <a:rPr lang="en-US" dirty="0" err="1" smtClean="0"/>
              <a:t>tessellator</a:t>
            </a: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About Direct X?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Windows only</a:t>
            </a:r>
          </a:p>
          <a:p>
            <a:r>
              <a:rPr lang="en-US" smtClean="0"/>
              <a:t>Advantages</a:t>
            </a:r>
          </a:p>
          <a:p>
            <a:pPr lvl="1"/>
            <a:r>
              <a:rPr lang="en-US" smtClean="0"/>
              <a:t>Better  control of resources</a:t>
            </a:r>
          </a:p>
          <a:p>
            <a:pPr lvl="1"/>
            <a:r>
              <a:rPr lang="en-US" smtClean="0"/>
              <a:t>Access to high level functionality</a:t>
            </a:r>
          </a:p>
          <a:p>
            <a:r>
              <a:rPr lang="en-US" smtClean="0"/>
              <a:t>Disadvantages</a:t>
            </a:r>
          </a:p>
          <a:p>
            <a:pPr lvl="1"/>
            <a:r>
              <a:rPr lang="en-US" smtClean="0"/>
              <a:t>New versions not backward compatible</a:t>
            </a:r>
          </a:p>
          <a:p>
            <a:pPr lvl="1"/>
            <a:r>
              <a:rPr lang="en-US" smtClean="0"/>
              <a:t>Windows only</a:t>
            </a:r>
          </a:p>
          <a:p>
            <a:r>
              <a:rPr lang="en-US" smtClean="0"/>
              <a:t>Recent advances in shaders are leading to convergence with OpenGL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OpenGL Libraries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620000" cy="49530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OpenGL core library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OpenGL32 on Windows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GL on most </a:t>
            </a:r>
            <a:r>
              <a:rPr lang="en-US" dirty="0" err="1" smtClean="0"/>
              <a:t>unix</a:t>
            </a:r>
            <a:r>
              <a:rPr lang="en-US" dirty="0" smtClean="0"/>
              <a:t>/</a:t>
            </a:r>
            <a:r>
              <a:rPr lang="en-US" dirty="0" err="1" smtClean="0"/>
              <a:t>linux</a:t>
            </a:r>
            <a:r>
              <a:rPr lang="en-US" dirty="0" smtClean="0"/>
              <a:t> systems (</a:t>
            </a:r>
            <a:r>
              <a:rPr lang="en-US" dirty="0" err="1" smtClean="0"/>
              <a:t>libGL.a</a:t>
            </a:r>
            <a:r>
              <a:rPr lang="en-US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OpenGL Utility Library (GLU)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Provides functionality in OpenGL core but avoids having to rewrite code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Will only work with legacy code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Links with window system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GLX for X window systems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WGL for Windows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AGL for Macintosh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GLUT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6200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OpenGL Utility Toolkit (GLUT)</a:t>
            </a:r>
          </a:p>
          <a:p>
            <a:pPr lvl="1"/>
            <a:r>
              <a:rPr lang="en-US" dirty="0" smtClean="0"/>
              <a:t>Provides functionality common to all window systems</a:t>
            </a:r>
          </a:p>
          <a:p>
            <a:pPr lvl="2"/>
            <a:r>
              <a:rPr lang="en-US" dirty="0" smtClean="0"/>
              <a:t>Open a window</a:t>
            </a:r>
          </a:p>
          <a:p>
            <a:pPr lvl="2"/>
            <a:r>
              <a:rPr lang="en-US" dirty="0" smtClean="0"/>
              <a:t>Get input from mouse and keyboard</a:t>
            </a:r>
          </a:p>
          <a:p>
            <a:pPr lvl="2"/>
            <a:r>
              <a:rPr lang="en-US" dirty="0" smtClean="0"/>
              <a:t>Menus</a:t>
            </a:r>
          </a:p>
          <a:p>
            <a:pPr lvl="2"/>
            <a:r>
              <a:rPr lang="en-US" dirty="0" smtClean="0"/>
              <a:t>Event-driven</a:t>
            </a:r>
          </a:p>
          <a:p>
            <a:pPr lvl="1"/>
            <a:r>
              <a:rPr lang="en-US" dirty="0" smtClean="0"/>
              <a:t>Code is portable but GLUT lacks the functionality of a good toolkit for a specific platform</a:t>
            </a:r>
          </a:p>
          <a:p>
            <a:pPr lvl="2"/>
            <a:r>
              <a:rPr lang="en-US" dirty="0" smtClean="0"/>
              <a:t>No slide bars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freeglut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GLUT was created long ago and has been unchanged </a:t>
            </a:r>
          </a:p>
          <a:p>
            <a:pPr lvl="1"/>
            <a:r>
              <a:rPr lang="en-US" smtClean="0"/>
              <a:t>Amazing that it works with OpenGL 3.1 </a:t>
            </a:r>
          </a:p>
          <a:p>
            <a:pPr lvl="1"/>
            <a:r>
              <a:rPr lang="en-US" smtClean="0"/>
              <a:t>Some functionality can’t work since it requires deprecated functions</a:t>
            </a:r>
          </a:p>
          <a:p>
            <a:r>
              <a:rPr lang="en-US" smtClean="0"/>
              <a:t>freeglut updates GLUT </a:t>
            </a:r>
          </a:p>
          <a:p>
            <a:pPr lvl="1"/>
            <a:r>
              <a:rPr lang="en-US" smtClean="0"/>
              <a:t>Added capabilities</a:t>
            </a:r>
          </a:p>
          <a:p>
            <a:pPr lvl="1"/>
            <a:r>
              <a:rPr lang="en-US" smtClean="0"/>
              <a:t>Context checking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GLEW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OpenGL Extension Wrangler Library</a:t>
            </a:r>
          </a:p>
          <a:p>
            <a:r>
              <a:rPr lang="en-US" smtClean="0"/>
              <a:t>Makes it easy to access OpenGL extensions available on a particular system</a:t>
            </a:r>
          </a:p>
          <a:p>
            <a:r>
              <a:rPr lang="en-US" smtClean="0"/>
              <a:t>Avoids having to have specific entry points in Windows code</a:t>
            </a:r>
          </a:p>
          <a:p>
            <a:r>
              <a:rPr lang="en-US" smtClean="0"/>
              <a:t>Application needs only to include glew.h and run a glewInit()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Software Organization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25" name="Picture 36" descr="an02f04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" y="2667000"/>
            <a:ext cx="866457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OpenGL Architecture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1750" name="Picture 46" descr="AN01F28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199" y="2362199"/>
            <a:ext cx="7394579" cy="2590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OpenGL Functions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Primitives</a:t>
            </a:r>
          </a:p>
          <a:p>
            <a:pPr lvl="1">
              <a:lnSpc>
                <a:spcPct val="90000"/>
              </a:lnSpc>
            </a:pPr>
            <a:r>
              <a:rPr lang="en-US" sz="2200" smtClean="0"/>
              <a:t>Points</a:t>
            </a:r>
          </a:p>
          <a:p>
            <a:pPr lvl="1">
              <a:lnSpc>
                <a:spcPct val="90000"/>
              </a:lnSpc>
            </a:pPr>
            <a:r>
              <a:rPr lang="en-US" sz="2200" smtClean="0"/>
              <a:t>Line Segments</a:t>
            </a:r>
          </a:p>
          <a:p>
            <a:pPr lvl="1">
              <a:lnSpc>
                <a:spcPct val="90000"/>
              </a:lnSpc>
            </a:pPr>
            <a:r>
              <a:rPr lang="en-US" sz="2200" smtClean="0"/>
              <a:t>Triangles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Attributes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Transformations</a:t>
            </a:r>
          </a:p>
          <a:p>
            <a:pPr lvl="1">
              <a:lnSpc>
                <a:spcPct val="90000"/>
              </a:lnSpc>
            </a:pPr>
            <a:r>
              <a:rPr lang="en-US" sz="2200" smtClean="0"/>
              <a:t>Viewing</a:t>
            </a:r>
          </a:p>
          <a:p>
            <a:pPr lvl="1">
              <a:lnSpc>
                <a:spcPct val="90000"/>
              </a:lnSpc>
            </a:pPr>
            <a:r>
              <a:rPr lang="en-US" sz="2200" smtClean="0"/>
              <a:t>Modeling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Control (GLUT)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Input (GLUT)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Query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OpenGL State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OpenGL is a state machine</a:t>
            </a:r>
          </a:p>
          <a:p>
            <a:r>
              <a:rPr lang="en-US" smtClean="0"/>
              <a:t>OpenGL functions are of two types</a:t>
            </a:r>
          </a:p>
          <a:p>
            <a:pPr lvl="1"/>
            <a:r>
              <a:rPr lang="en-US" smtClean="0"/>
              <a:t>Primitive generating</a:t>
            </a:r>
          </a:p>
          <a:p>
            <a:pPr lvl="2"/>
            <a:r>
              <a:rPr lang="en-US" smtClean="0"/>
              <a:t>Can cause output if primitive is visible</a:t>
            </a:r>
          </a:p>
          <a:p>
            <a:pPr lvl="2"/>
            <a:r>
              <a:rPr lang="en-US" smtClean="0"/>
              <a:t>How vertices are processed and appearance of primitive are controlled by the state</a:t>
            </a:r>
          </a:p>
          <a:p>
            <a:pPr lvl="1"/>
            <a:r>
              <a:rPr lang="en-US" smtClean="0"/>
              <a:t>State changing</a:t>
            </a:r>
          </a:p>
          <a:p>
            <a:pPr lvl="2"/>
            <a:r>
              <a:rPr lang="en-US" smtClean="0"/>
              <a:t>Transformation functions</a:t>
            </a:r>
          </a:p>
          <a:p>
            <a:pPr lvl="2"/>
            <a:r>
              <a:rPr lang="en-US" smtClean="0"/>
              <a:t>Attribute functions</a:t>
            </a:r>
          </a:p>
          <a:p>
            <a:pPr lvl="2"/>
            <a:r>
              <a:rPr lang="en-US" smtClean="0"/>
              <a:t>Under 3.1 most state variables are defined by the application and sent to the shaders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Development of the OpenGL API</a:t>
            </a:r>
          </a:p>
          <a:p>
            <a:r>
              <a:rPr lang="en-US" smtClean="0"/>
              <a:t>OpenGL Architecture</a:t>
            </a:r>
          </a:p>
          <a:p>
            <a:pPr lvl="1"/>
            <a:r>
              <a:rPr lang="en-US" smtClean="0"/>
              <a:t>OpenGL as a state machine</a:t>
            </a:r>
          </a:p>
          <a:p>
            <a:pPr lvl="1"/>
            <a:r>
              <a:rPr lang="en-US" smtClean="0"/>
              <a:t>OpenGL as a data flow machine</a:t>
            </a:r>
          </a:p>
          <a:p>
            <a:r>
              <a:rPr lang="en-US" smtClean="0"/>
              <a:t>Functions </a:t>
            </a:r>
          </a:p>
          <a:p>
            <a:pPr lvl="1"/>
            <a:r>
              <a:rPr lang="en-US" smtClean="0"/>
              <a:t>Types</a:t>
            </a:r>
          </a:p>
          <a:p>
            <a:pPr lvl="1"/>
            <a:r>
              <a:rPr lang="en-US" smtClean="0"/>
              <a:t>Formats</a:t>
            </a:r>
          </a:p>
          <a:p>
            <a:r>
              <a:rPr lang="en-US" smtClean="0"/>
              <a:t>Simple program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Lack of Object Orientation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OpenGL is not object oriented so that there are multiple functions for a given logical function</a:t>
            </a:r>
          </a:p>
          <a:p>
            <a:pPr lvl="1"/>
            <a:r>
              <a:rPr lang="en-US" b="1" smtClean="0">
                <a:latin typeface="Courier New" charset="0"/>
              </a:rPr>
              <a:t>glUniform3f</a:t>
            </a:r>
            <a:r>
              <a:rPr lang="en-US" smtClean="0"/>
              <a:t> </a:t>
            </a:r>
          </a:p>
          <a:p>
            <a:pPr lvl="1"/>
            <a:r>
              <a:rPr lang="en-US" b="1" smtClean="0">
                <a:latin typeface="Courier New" charset="0"/>
              </a:rPr>
              <a:t>glUniform2i</a:t>
            </a:r>
            <a:r>
              <a:rPr lang="en-US" smtClean="0"/>
              <a:t> </a:t>
            </a:r>
          </a:p>
          <a:p>
            <a:pPr lvl="1"/>
            <a:r>
              <a:rPr lang="en-US" b="1" smtClean="0">
                <a:latin typeface="Courier New" charset="0"/>
              </a:rPr>
              <a:t>glUniform3dv</a:t>
            </a:r>
          </a:p>
          <a:p>
            <a:r>
              <a:rPr lang="en-US" smtClean="0"/>
              <a:t>Underlying storage mode is the same</a:t>
            </a:r>
          </a:p>
          <a:p>
            <a:r>
              <a:rPr lang="en-US" smtClean="0"/>
              <a:t>Easy to create overloaded functions in C++ but issue is efficiency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OpenGL function format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5845" name="Text Box 4"/>
          <p:cNvSpPr txBox="1">
            <a:spLocks noChangeArrowheads="1"/>
          </p:cNvSpPr>
          <p:nvPr/>
        </p:nvSpPr>
        <p:spPr bwMode="auto">
          <a:xfrm>
            <a:off x="2667000" y="2743200"/>
            <a:ext cx="211679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glUniform3f(</a:t>
            </a:r>
            <a:r>
              <a:rPr lang="en-US" b="1" dirty="0" err="1">
                <a:solidFill>
                  <a:schemeClr val="bg1"/>
                </a:solidFill>
              </a:rPr>
              <a:t>x,y,z</a:t>
            </a:r>
            <a:r>
              <a:rPr lang="en-US" b="1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35846" name="Line 5"/>
          <p:cNvSpPr>
            <a:spLocks noChangeShapeType="1"/>
          </p:cNvSpPr>
          <p:nvPr/>
        </p:nvSpPr>
        <p:spPr bwMode="auto">
          <a:xfrm flipV="1">
            <a:off x="2057400" y="3124200"/>
            <a:ext cx="685800" cy="4572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5847" name="Text Box 6"/>
          <p:cNvSpPr txBox="1">
            <a:spLocks noChangeArrowheads="1"/>
          </p:cNvSpPr>
          <p:nvPr/>
        </p:nvSpPr>
        <p:spPr bwMode="auto">
          <a:xfrm>
            <a:off x="801591" y="3505200"/>
            <a:ext cx="2170209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charset="0"/>
              </a:rPr>
              <a:t>belongs to GL library</a:t>
            </a:r>
          </a:p>
        </p:txBody>
      </p:sp>
      <p:sp>
        <p:nvSpPr>
          <p:cNvPr id="35848" name="Line 8"/>
          <p:cNvSpPr>
            <a:spLocks noChangeShapeType="1"/>
          </p:cNvSpPr>
          <p:nvPr/>
        </p:nvSpPr>
        <p:spPr bwMode="auto">
          <a:xfrm flipH="1">
            <a:off x="3505200" y="2133600"/>
            <a:ext cx="609600" cy="6858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3505200" y="1840468"/>
            <a:ext cx="1511952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charset="0"/>
              </a:rPr>
              <a:t>function name</a:t>
            </a:r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 flipH="1" flipV="1">
            <a:off x="4114800" y="3124200"/>
            <a:ext cx="457200" cy="4572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4495800" y="3429000"/>
            <a:ext cx="162948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 dirty="0" err="1">
                <a:solidFill>
                  <a:schemeClr val="bg1"/>
                </a:solidFill>
              </a:rPr>
              <a:t>x,y,z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  <a:latin typeface="Times New Roman" charset="0"/>
              </a:rPr>
              <a:t>are</a:t>
            </a:r>
            <a:r>
              <a:rPr lang="en-US" dirty="0">
                <a:solidFill>
                  <a:schemeClr val="bg1"/>
                </a:solidFill>
              </a:rPr>
              <a:t> floats</a:t>
            </a:r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blackWhite">
          <a:xfrm>
            <a:off x="3048000" y="48768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1754188" y="5019675"/>
            <a:ext cx="190308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glUniform3fv(p)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5854" name="Line 14"/>
          <p:cNvSpPr>
            <a:spLocks noChangeShapeType="1"/>
          </p:cNvSpPr>
          <p:nvPr/>
        </p:nvSpPr>
        <p:spPr bwMode="auto">
          <a:xfrm flipH="1" flipV="1">
            <a:off x="3505200" y="5410200"/>
            <a:ext cx="609600" cy="5334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4092270" y="5791200"/>
            <a:ext cx="246093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  <a:latin typeface="Times New Roman" charset="0"/>
              </a:rPr>
              <a:t>is a pointer to an array</a:t>
            </a:r>
          </a:p>
        </p:txBody>
      </p:sp>
      <p:sp>
        <p:nvSpPr>
          <p:cNvPr id="35856" name="Line 16"/>
          <p:cNvSpPr>
            <a:spLocks noChangeShapeType="1"/>
          </p:cNvSpPr>
          <p:nvPr/>
        </p:nvSpPr>
        <p:spPr bwMode="auto">
          <a:xfrm flipH="1">
            <a:off x="3962400" y="2438400"/>
            <a:ext cx="914400" cy="3810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5857" name="Text Box 17"/>
          <p:cNvSpPr txBox="1">
            <a:spLocks noChangeArrowheads="1"/>
          </p:cNvSpPr>
          <p:nvPr/>
        </p:nvSpPr>
        <p:spPr bwMode="auto">
          <a:xfrm>
            <a:off x="5029200" y="2221468"/>
            <a:ext cx="123623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charset="0"/>
              </a:rPr>
              <a:t>dimensions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OpenGL #defines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Most constants are defined in the include files </a:t>
            </a:r>
            <a:r>
              <a:rPr lang="en-US" b="1" smtClean="0">
                <a:latin typeface="Courier New" charset="0"/>
              </a:rPr>
              <a:t>gl.h</a:t>
            </a:r>
            <a:r>
              <a:rPr lang="en-US" smtClean="0"/>
              <a:t>, </a:t>
            </a:r>
            <a:r>
              <a:rPr lang="en-US" b="1" smtClean="0">
                <a:latin typeface="Courier New" charset="0"/>
              </a:rPr>
              <a:t>glu.h</a:t>
            </a:r>
            <a:r>
              <a:rPr lang="en-US" smtClean="0"/>
              <a:t> and </a:t>
            </a:r>
            <a:r>
              <a:rPr lang="en-US" b="1" smtClean="0">
                <a:latin typeface="Courier New" charset="0"/>
              </a:rPr>
              <a:t>glut.h</a:t>
            </a:r>
          </a:p>
          <a:p>
            <a:pPr lvl="1"/>
            <a:r>
              <a:rPr lang="en-US" smtClean="0"/>
              <a:t>Note </a:t>
            </a:r>
            <a:r>
              <a:rPr lang="en-US" b="1" smtClean="0">
                <a:latin typeface="Courier New" charset="0"/>
              </a:rPr>
              <a:t>#include &lt;GL/glut.h&gt;</a:t>
            </a:r>
            <a:r>
              <a:rPr lang="en-US" smtClean="0"/>
              <a:t> should automatically include the others</a:t>
            </a:r>
          </a:p>
          <a:p>
            <a:pPr lvl="1"/>
            <a:r>
              <a:rPr lang="en-US" smtClean="0"/>
              <a:t>Examples</a:t>
            </a:r>
          </a:p>
          <a:p>
            <a:pPr lvl="1"/>
            <a:r>
              <a:rPr lang="en-US" b="1" smtClean="0">
                <a:latin typeface="Courier New" charset="0"/>
              </a:rPr>
              <a:t>glEnable(GL_DEPTH_TEST)</a:t>
            </a:r>
          </a:p>
          <a:p>
            <a:pPr lvl="1"/>
            <a:r>
              <a:rPr lang="en-US" b="1" smtClean="0">
                <a:latin typeface="Courier New" charset="0"/>
              </a:rPr>
              <a:t>glClear(GL_COLOR_BUFFER_BIT)</a:t>
            </a:r>
          </a:p>
          <a:p>
            <a:r>
              <a:rPr lang="en-US" smtClean="0"/>
              <a:t>include files also define OpenGL data types: </a:t>
            </a:r>
            <a:r>
              <a:rPr lang="en-US" b="1" smtClean="0">
                <a:latin typeface="Courier New" charset="0"/>
              </a:rPr>
              <a:t>GLfloat</a:t>
            </a:r>
            <a:r>
              <a:rPr lang="en-US" smtClean="0"/>
              <a:t>, </a:t>
            </a:r>
            <a:r>
              <a:rPr lang="en-US" b="1" smtClean="0">
                <a:latin typeface="Courier New" charset="0"/>
              </a:rPr>
              <a:t>GLdouble</a:t>
            </a:r>
            <a:r>
              <a:rPr lang="en-US" smtClean="0"/>
              <a:t>,….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OpenGL and GLSL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Shader</a:t>
            </a:r>
            <a:r>
              <a:rPr lang="en-US" dirty="0" smtClean="0"/>
              <a:t> based OpenGL is based less on a state machine model than a data flow model</a:t>
            </a:r>
          </a:p>
          <a:p>
            <a:r>
              <a:rPr lang="en-US" dirty="0" smtClean="0"/>
              <a:t>Most state variables, attributes and related pre 3.1 OpenGL functions have been deprecated</a:t>
            </a:r>
          </a:p>
          <a:p>
            <a:r>
              <a:rPr lang="en-US" dirty="0" smtClean="0"/>
              <a:t>Action happens in </a:t>
            </a:r>
            <a:r>
              <a:rPr lang="en-US" dirty="0" err="1" smtClean="0"/>
              <a:t>shaders</a:t>
            </a:r>
            <a:endParaRPr lang="en-US" dirty="0" smtClean="0"/>
          </a:p>
          <a:p>
            <a:r>
              <a:rPr lang="en-US" dirty="0" smtClean="0"/>
              <a:t>Job </a:t>
            </a:r>
            <a:r>
              <a:rPr lang="en-US" dirty="0" smtClean="0"/>
              <a:t>of the </a:t>
            </a:r>
            <a:r>
              <a:rPr lang="en-US" dirty="0" smtClean="0"/>
              <a:t>application is to get data to GPU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GLSL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953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OpenGL Shading Language</a:t>
            </a:r>
          </a:p>
          <a:p>
            <a:r>
              <a:rPr lang="en-US" dirty="0" smtClean="0"/>
              <a:t>C-like with </a:t>
            </a:r>
          </a:p>
          <a:p>
            <a:pPr lvl="1"/>
            <a:r>
              <a:rPr lang="en-US" dirty="0" smtClean="0"/>
              <a:t>Matrix and vector types (2, 3, 4 dimensional)</a:t>
            </a:r>
          </a:p>
          <a:p>
            <a:pPr lvl="1"/>
            <a:r>
              <a:rPr lang="en-US" dirty="0" smtClean="0"/>
              <a:t>Overloaded operators</a:t>
            </a:r>
          </a:p>
          <a:p>
            <a:pPr lvl="1"/>
            <a:r>
              <a:rPr lang="en-US" dirty="0" smtClean="0"/>
              <a:t>C++ like constructors</a:t>
            </a:r>
          </a:p>
          <a:p>
            <a:r>
              <a:rPr lang="en-US" dirty="0" smtClean="0"/>
              <a:t>Similar to </a:t>
            </a:r>
            <a:r>
              <a:rPr lang="en-US" dirty="0" err="1" smtClean="0"/>
              <a:t>Nvidia’s</a:t>
            </a:r>
            <a:r>
              <a:rPr lang="en-US" dirty="0" smtClean="0"/>
              <a:t> Cg and Microsoft HLSL</a:t>
            </a:r>
          </a:p>
          <a:p>
            <a:r>
              <a:rPr lang="en-US" dirty="0" smtClean="0"/>
              <a:t>Code sent to </a:t>
            </a:r>
            <a:r>
              <a:rPr lang="en-US" dirty="0" err="1" smtClean="0"/>
              <a:t>shaders</a:t>
            </a:r>
            <a:r>
              <a:rPr lang="en-US" dirty="0" smtClean="0"/>
              <a:t> as source code</a:t>
            </a:r>
          </a:p>
          <a:p>
            <a:r>
              <a:rPr lang="en-US" dirty="0" smtClean="0"/>
              <a:t>New OpenGL functions to compile, link and get information to </a:t>
            </a:r>
            <a:r>
              <a:rPr lang="en-US" dirty="0" err="1" smtClean="0"/>
              <a:t>shaders</a:t>
            </a:r>
            <a:endParaRPr lang="en-US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Simple Program (?)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Generate a square on a solid background</a:t>
            </a:r>
          </a:p>
        </p:txBody>
      </p:sp>
      <p:pic>
        <p:nvPicPr>
          <p:cNvPr id="3994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55887" y="2895600"/>
            <a:ext cx="3363913" cy="3571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It used to be easy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966" name="TextBox 5"/>
          <p:cNvSpPr txBox="1">
            <a:spLocks noChangeArrowheads="1"/>
          </p:cNvSpPr>
          <p:nvPr/>
        </p:nvSpPr>
        <p:spPr bwMode="auto">
          <a:xfrm>
            <a:off x="914400" y="1524000"/>
            <a:ext cx="7772400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#include &lt;GL/</a:t>
            </a:r>
            <a:r>
              <a:rPr lang="en-US" sz="2000" b="1" dirty="0" err="1">
                <a:solidFill>
                  <a:schemeClr val="bg1"/>
                </a:solidFill>
              </a:rPr>
              <a:t>glut.h</a:t>
            </a:r>
            <a:r>
              <a:rPr lang="en-US" sz="2000" b="1" dirty="0">
                <a:solidFill>
                  <a:schemeClr val="bg1"/>
                </a:solidFill>
              </a:rPr>
              <a:t>&gt;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void </a:t>
            </a:r>
            <a:r>
              <a:rPr lang="en-US" sz="2000" b="1" dirty="0" err="1">
                <a:solidFill>
                  <a:schemeClr val="bg1"/>
                </a:solidFill>
              </a:rPr>
              <a:t>mydisplay</a:t>
            </a:r>
            <a:r>
              <a:rPr lang="en-US" sz="2000" b="1" dirty="0">
                <a:solidFill>
                  <a:schemeClr val="bg1"/>
                </a:solidFill>
              </a:rPr>
              <a:t>(){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	</a:t>
            </a:r>
            <a:r>
              <a:rPr lang="en-US" sz="2000" b="1" dirty="0" err="1">
                <a:solidFill>
                  <a:schemeClr val="bg1"/>
                </a:solidFill>
              </a:rPr>
              <a:t>glClear</a:t>
            </a:r>
            <a:r>
              <a:rPr lang="en-US" sz="2000" b="1" dirty="0">
                <a:solidFill>
                  <a:schemeClr val="bg1"/>
                </a:solidFill>
              </a:rPr>
              <a:t>(GL_COLOR_BUFFER_BIT);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	</a:t>
            </a:r>
            <a:r>
              <a:rPr lang="en-US" sz="2000" b="1" dirty="0" err="1">
                <a:solidFill>
                  <a:schemeClr val="bg1"/>
                </a:solidFill>
              </a:rPr>
              <a:t>glBegin</a:t>
            </a:r>
            <a:r>
              <a:rPr lang="en-US" sz="2000" b="1" dirty="0">
                <a:solidFill>
                  <a:schemeClr val="bg1"/>
                </a:solidFill>
              </a:rPr>
              <a:t>(GL_QUAD;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		glVertex2f(-0.5, -0.5);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		glVertex2f(-0,5, 0,5);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		glVertex2f(0.5, 0.5);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		glVertex2f(0.5, -0.5);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	</a:t>
            </a:r>
            <a:r>
              <a:rPr lang="en-US" sz="2000" b="1" dirty="0" err="1">
                <a:solidFill>
                  <a:schemeClr val="bg1"/>
                </a:solidFill>
              </a:rPr>
              <a:t>glEnd</a:t>
            </a:r>
            <a:r>
              <a:rPr lang="en-US" sz="2000" b="1" dirty="0">
                <a:solidFill>
                  <a:schemeClr val="bg1"/>
                </a:solidFill>
              </a:rPr>
              <a:t>()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}</a:t>
            </a:r>
          </a:p>
          <a:p>
            <a:r>
              <a:rPr lang="en-US" sz="2000" b="1" dirty="0" err="1">
                <a:solidFill>
                  <a:schemeClr val="bg1"/>
                </a:solidFill>
              </a:rPr>
              <a:t>int</a:t>
            </a:r>
            <a:r>
              <a:rPr lang="en-US" sz="2000" b="1" dirty="0">
                <a:solidFill>
                  <a:schemeClr val="bg1"/>
                </a:solidFill>
              </a:rPr>
              <a:t> main(</a:t>
            </a:r>
            <a:r>
              <a:rPr lang="en-US" sz="2000" b="1" dirty="0" err="1">
                <a:solidFill>
                  <a:schemeClr val="bg1"/>
                </a:solidFill>
              </a:rPr>
              <a:t>int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argc</a:t>
            </a:r>
            <a:r>
              <a:rPr lang="en-US" sz="2000" b="1" dirty="0">
                <a:solidFill>
                  <a:schemeClr val="bg1"/>
                </a:solidFill>
              </a:rPr>
              <a:t>, char** </a:t>
            </a:r>
            <a:r>
              <a:rPr lang="en-US" sz="2000" b="1" dirty="0" err="1">
                <a:solidFill>
                  <a:schemeClr val="bg1"/>
                </a:solidFill>
              </a:rPr>
              <a:t>argv</a:t>
            </a:r>
            <a:r>
              <a:rPr lang="en-US" sz="2000" b="1" dirty="0">
                <a:solidFill>
                  <a:schemeClr val="bg1"/>
                </a:solidFill>
              </a:rPr>
              <a:t>){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	</a:t>
            </a:r>
            <a:r>
              <a:rPr lang="en-US" sz="2000" b="1" dirty="0" err="1">
                <a:solidFill>
                  <a:schemeClr val="bg1"/>
                </a:solidFill>
              </a:rPr>
              <a:t>glutCreateWindow</a:t>
            </a:r>
            <a:r>
              <a:rPr lang="en-US" sz="2000" b="1" dirty="0">
                <a:solidFill>
                  <a:schemeClr val="bg1"/>
                </a:solidFill>
              </a:rPr>
              <a:t>("simple");     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	</a:t>
            </a:r>
            <a:r>
              <a:rPr lang="en-US" sz="2000" b="1" dirty="0" err="1">
                <a:solidFill>
                  <a:schemeClr val="bg1"/>
                </a:solidFill>
              </a:rPr>
              <a:t>glutDisplayFunc</a:t>
            </a:r>
            <a:r>
              <a:rPr lang="en-US" sz="2000" b="1" dirty="0">
                <a:solidFill>
                  <a:schemeClr val="bg1"/>
                </a:solidFill>
              </a:rPr>
              <a:t>(</a:t>
            </a:r>
            <a:r>
              <a:rPr lang="en-US" sz="2000" b="1" dirty="0" err="1">
                <a:solidFill>
                  <a:schemeClr val="bg1"/>
                </a:solidFill>
              </a:rPr>
              <a:t>mydisplay</a:t>
            </a:r>
            <a:r>
              <a:rPr lang="en-US" sz="2000" b="1" dirty="0">
                <a:solidFill>
                  <a:schemeClr val="bg1"/>
                </a:solidFill>
              </a:rPr>
              <a:t>);    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	</a:t>
            </a:r>
            <a:r>
              <a:rPr lang="en-US" sz="2000" b="1" dirty="0" err="1">
                <a:solidFill>
                  <a:schemeClr val="bg1"/>
                </a:solidFill>
              </a:rPr>
              <a:t>glutMainLoop</a:t>
            </a:r>
            <a:r>
              <a:rPr lang="en-US" sz="2000" b="1" dirty="0">
                <a:solidFill>
                  <a:schemeClr val="bg1"/>
                </a:solidFill>
              </a:rPr>
              <a:t>();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happened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Most OpenGL functions deprecated</a:t>
            </a:r>
          </a:p>
          <a:p>
            <a:r>
              <a:rPr lang="en-US" smtClean="0"/>
              <a:t>Makes heavy use of state variable default values that no longer exist</a:t>
            </a:r>
          </a:p>
          <a:p>
            <a:pPr lvl="1"/>
            <a:r>
              <a:rPr lang="en-US" smtClean="0"/>
              <a:t>Viewing</a:t>
            </a:r>
          </a:p>
          <a:p>
            <a:pPr lvl="1"/>
            <a:r>
              <a:rPr lang="en-US" smtClean="0"/>
              <a:t>Colors</a:t>
            </a:r>
          </a:p>
          <a:p>
            <a:pPr lvl="1"/>
            <a:r>
              <a:rPr lang="en-US" smtClean="0"/>
              <a:t>Window parameters</a:t>
            </a:r>
          </a:p>
          <a:p>
            <a:r>
              <a:rPr lang="en-US" smtClean="0"/>
              <a:t>Next version will make the defaults more explicit</a:t>
            </a:r>
          </a:p>
          <a:p>
            <a:r>
              <a:rPr lang="en-US" smtClean="0"/>
              <a:t>However, processing loop is the same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simple.c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013" name="Text Box 4"/>
          <p:cNvSpPr txBox="1">
            <a:spLocks noChangeArrowheads="1"/>
          </p:cNvSpPr>
          <p:nvPr/>
        </p:nvSpPr>
        <p:spPr bwMode="auto">
          <a:xfrm>
            <a:off x="1219200" y="1524000"/>
            <a:ext cx="5018682" cy="40934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#include &lt;GL/</a:t>
            </a:r>
            <a:r>
              <a:rPr lang="en-US" sz="2000" b="1" dirty="0" err="1">
                <a:solidFill>
                  <a:schemeClr val="bg1"/>
                </a:solidFill>
              </a:rPr>
              <a:t>glut.h</a:t>
            </a:r>
            <a:r>
              <a:rPr lang="en-US" sz="2000" b="1" dirty="0">
                <a:solidFill>
                  <a:schemeClr val="bg1"/>
                </a:solidFill>
              </a:rPr>
              <a:t>&gt;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void </a:t>
            </a:r>
            <a:r>
              <a:rPr lang="en-US" sz="2000" b="1" dirty="0" err="1">
                <a:solidFill>
                  <a:schemeClr val="bg1"/>
                </a:solidFill>
              </a:rPr>
              <a:t>mydisplay</a:t>
            </a:r>
            <a:r>
              <a:rPr lang="en-US" sz="2000" b="1" dirty="0">
                <a:solidFill>
                  <a:schemeClr val="bg1"/>
                </a:solidFill>
              </a:rPr>
              <a:t>(){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      </a:t>
            </a:r>
            <a:r>
              <a:rPr lang="en-US" sz="2000" b="1" dirty="0" err="1">
                <a:solidFill>
                  <a:schemeClr val="bg1"/>
                </a:solidFill>
              </a:rPr>
              <a:t>glClear</a:t>
            </a:r>
            <a:r>
              <a:rPr lang="en-US" sz="2000" b="1" dirty="0">
                <a:solidFill>
                  <a:schemeClr val="bg1"/>
                </a:solidFill>
              </a:rPr>
              <a:t>(GL_COLOR_BUFFER_BIT);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>
                <a:solidFill>
                  <a:schemeClr val="bg1"/>
                </a:solidFill>
              </a:rPr>
              <a:t>// need to fill in this part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// and add in </a:t>
            </a:r>
            <a:r>
              <a:rPr lang="en-US" sz="2000" b="1" dirty="0" err="1">
                <a:solidFill>
                  <a:schemeClr val="bg1"/>
                </a:solidFill>
              </a:rPr>
              <a:t>shaders</a:t>
            </a:r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 smtClean="0">
                <a:solidFill>
                  <a:schemeClr val="bg1"/>
                </a:solidFill>
              </a:rPr>
              <a:t>}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 err="1">
                <a:solidFill>
                  <a:schemeClr val="bg1"/>
                </a:solidFill>
              </a:rPr>
              <a:t>int</a:t>
            </a:r>
            <a:r>
              <a:rPr lang="en-US" sz="2000" b="1" dirty="0">
                <a:solidFill>
                  <a:schemeClr val="bg1"/>
                </a:solidFill>
              </a:rPr>
              <a:t> main(</a:t>
            </a:r>
            <a:r>
              <a:rPr lang="en-US" sz="2000" b="1" dirty="0" err="1">
                <a:solidFill>
                  <a:schemeClr val="bg1"/>
                </a:solidFill>
              </a:rPr>
              <a:t>int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argc</a:t>
            </a:r>
            <a:r>
              <a:rPr lang="en-US" sz="2000" b="1" dirty="0">
                <a:solidFill>
                  <a:schemeClr val="bg1"/>
                </a:solidFill>
              </a:rPr>
              <a:t>, char** </a:t>
            </a:r>
            <a:r>
              <a:rPr lang="en-US" sz="2000" b="1" dirty="0" err="1">
                <a:solidFill>
                  <a:schemeClr val="bg1"/>
                </a:solidFill>
              </a:rPr>
              <a:t>argv</a:t>
            </a:r>
            <a:r>
              <a:rPr lang="en-US" sz="2000" b="1" dirty="0">
                <a:solidFill>
                  <a:schemeClr val="bg1"/>
                </a:solidFill>
              </a:rPr>
              <a:t>){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	</a:t>
            </a:r>
            <a:r>
              <a:rPr lang="en-US" sz="2000" b="1" dirty="0" err="1">
                <a:solidFill>
                  <a:schemeClr val="bg1"/>
                </a:solidFill>
              </a:rPr>
              <a:t>glutCreateWindow</a:t>
            </a:r>
            <a:r>
              <a:rPr lang="en-US" sz="2000" b="1" dirty="0">
                <a:solidFill>
                  <a:schemeClr val="bg1"/>
                </a:solidFill>
              </a:rPr>
              <a:t>("simple");     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	</a:t>
            </a:r>
            <a:r>
              <a:rPr lang="en-US" sz="2000" b="1" dirty="0" err="1">
                <a:solidFill>
                  <a:schemeClr val="bg1"/>
                </a:solidFill>
              </a:rPr>
              <a:t>glutDisplayFunc</a:t>
            </a:r>
            <a:r>
              <a:rPr lang="en-US" sz="2000" b="1" dirty="0">
                <a:solidFill>
                  <a:schemeClr val="bg1"/>
                </a:solidFill>
              </a:rPr>
              <a:t>(</a:t>
            </a:r>
            <a:r>
              <a:rPr lang="en-US" sz="2000" b="1" dirty="0" err="1">
                <a:solidFill>
                  <a:schemeClr val="bg1"/>
                </a:solidFill>
              </a:rPr>
              <a:t>mydisplay</a:t>
            </a:r>
            <a:r>
              <a:rPr lang="en-US" sz="2000" b="1" dirty="0">
                <a:solidFill>
                  <a:schemeClr val="bg1"/>
                </a:solidFill>
              </a:rPr>
              <a:t>);    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	</a:t>
            </a:r>
            <a:r>
              <a:rPr lang="en-US" sz="2000" b="1" dirty="0" err="1">
                <a:solidFill>
                  <a:schemeClr val="bg1"/>
                </a:solidFill>
              </a:rPr>
              <a:t>glutMainLoop</a:t>
            </a:r>
            <a:r>
              <a:rPr lang="en-US" sz="2000" b="1" dirty="0">
                <a:solidFill>
                  <a:schemeClr val="bg1"/>
                </a:solidFill>
              </a:rPr>
              <a:t>();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Event Loop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6200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Note that the program specifies a </a:t>
            </a:r>
            <a:r>
              <a:rPr lang="en-US" i="1" dirty="0" smtClean="0"/>
              <a:t>display callback</a:t>
            </a:r>
            <a:r>
              <a:rPr lang="en-US" dirty="0" smtClean="0"/>
              <a:t> function named </a:t>
            </a:r>
            <a:r>
              <a:rPr lang="en-US" b="1" dirty="0" err="1" smtClean="0">
                <a:latin typeface="Courier New" charset="0"/>
              </a:rPr>
              <a:t>mydisplay</a:t>
            </a:r>
            <a:endParaRPr lang="en-US" b="1" dirty="0" smtClean="0">
              <a:latin typeface="Courier New" charset="0"/>
            </a:endParaRPr>
          </a:p>
          <a:p>
            <a:pPr lvl="1"/>
            <a:r>
              <a:rPr lang="en-US" dirty="0" smtClean="0"/>
              <a:t>Every glut program must have a display callback</a:t>
            </a:r>
          </a:p>
          <a:p>
            <a:pPr lvl="1"/>
            <a:r>
              <a:rPr lang="en-US" dirty="0" smtClean="0"/>
              <a:t>The display callback is executed whenever OpenGL decides the display must be refreshed, for example when the window is opened</a:t>
            </a:r>
          </a:p>
          <a:p>
            <a:pPr lvl="1"/>
            <a:r>
              <a:rPr lang="en-US" dirty="0" smtClean="0"/>
              <a:t>The </a:t>
            </a:r>
            <a:r>
              <a:rPr lang="en-US" b="1" dirty="0" smtClean="0">
                <a:latin typeface="Courier New" charset="0"/>
              </a:rPr>
              <a:t>main</a:t>
            </a:r>
            <a:r>
              <a:rPr lang="en-US" dirty="0" smtClean="0"/>
              <a:t> function ends with the program entering an event loop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Early History of APIs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6200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IFIPS (1973) formed two committees to come up with a standard graphics API</a:t>
            </a:r>
          </a:p>
          <a:p>
            <a:pPr lvl="1"/>
            <a:r>
              <a:rPr lang="en-US" dirty="0" smtClean="0"/>
              <a:t>Graphical Kernel System (GKS)</a:t>
            </a:r>
          </a:p>
          <a:p>
            <a:pPr lvl="2"/>
            <a:r>
              <a:rPr lang="en-US" dirty="0" smtClean="0"/>
              <a:t>2D but contained good workstation model</a:t>
            </a:r>
          </a:p>
          <a:p>
            <a:pPr lvl="1"/>
            <a:r>
              <a:rPr lang="en-US" dirty="0" smtClean="0"/>
              <a:t>Core </a:t>
            </a:r>
          </a:p>
          <a:p>
            <a:pPr lvl="2"/>
            <a:r>
              <a:rPr lang="en-US" dirty="0" smtClean="0"/>
              <a:t>Both 2D and 3D</a:t>
            </a:r>
          </a:p>
          <a:p>
            <a:pPr lvl="1"/>
            <a:r>
              <a:rPr lang="en-US" dirty="0" smtClean="0"/>
              <a:t>GKS adopted as IS0 and later ANSI standard (1980s)</a:t>
            </a:r>
          </a:p>
          <a:p>
            <a:r>
              <a:rPr lang="en-US" dirty="0" smtClean="0"/>
              <a:t>GKS not easily extended to 3D (GKS-3D)</a:t>
            </a:r>
          </a:p>
          <a:p>
            <a:pPr lvl="1"/>
            <a:r>
              <a:rPr lang="en-US" dirty="0" smtClean="0"/>
              <a:t>Far behind hardware development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Notes on compilation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Unix/</a:t>
            </a:r>
            <a:r>
              <a:rPr lang="en-US" dirty="0" err="1" smtClean="0"/>
              <a:t>linux</a:t>
            </a:r>
            <a:endParaRPr lang="en-US" dirty="0" smtClean="0"/>
          </a:p>
          <a:p>
            <a:pPr lvl="1"/>
            <a:r>
              <a:rPr lang="en-US" dirty="0" smtClean="0"/>
              <a:t>Include files usually in …/include/GL</a:t>
            </a:r>
          </a:p>
          <a:p>
            <a:pPr lvl="1"/>
            <a:r>
              <a:rPr lang="en-US" dirty="0" smtClean="0"/>
              <a:t>Compile with –</a:t>
            </a:r>
            <a:r>
              <a:rPr lang="en-US" dirty="0" err="1" smtClean="0"/>
              <a:t>lglut</a:t>
            </a:r>
            <a:r>
              <a:rPr lang="en-US" dirty="0" smtClean="0"/>
              <a:t> –</a:t>
            </a:r>
            <a:r>
              <a:rPr lang="en-US" dirty="0" err="1" smtClean="0"/>
              <a:t>lgl</a:t>
            </a:r>
            <a:r>
              <a:rPr lang="en-US" dirty="0" smtClean="0"/>
              <a:t> loader flags</a:t>
            </a:r>
          </a:p>
          <a:p>
            <a:pPr lvl="1"/>
            <a:r>
              <a:rPr lang="en-US" dirty="0" smtClean="0"/>
              <a:t>May have to add –L flag for X libraries</a:t>
            </a:r>
          </a:p>
          <a:p>
            <a:pPr lvl="1"/>
            <a:r>
              <a:rPr lang="en-US" dirty="0" smtClean="0"/>
              <a:t>Mesa implementation included with most </a:t>
            </a:r>
            <a:r>
              <a:rPr lang="en-US" dirty="0" err="1" smtClean="0"/>
              <a:t>linux</a:t>
            </a:r>
            <a:r>
              <a:rPr lang="en-US" dirty="0" smtClean="0"/>
              <a:t> distributions</a:t>
            </a:r>
          </a:p>
          <a:p>
            <a:pPr lvl="1"/>
            <a:r>
              <a:rPr lang="en-US" dirty="0" smtClean="0"/>
              <a:t>Check web for latest versions of Mesa and glut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Compilation on Windows</a:t>
            </a:r>
          </a:p>
        </p:txBody>
      </p:sp>
      <p:sp>
        <p:nvSpPr>
          <p:cNvPr id="4608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Visual C++</a:t>
            </a:r>
          </a:p>
          <a:p>
            <a:pPr lvl="1"/>
            <a:r>
              <a:rPr lang="en-US" dirty="0" smtClean="0"/>
              <a:t>Get </a:t>
            </a:r>
            <a:r>
              <a:rPr lang="en-US" dirty="0" err="1" smtClean="0"/>
              <a:t>glut.h</a:t>
            </a:r>
            <a:r>
              <a:rPr lang="en-US" dirty="0" smtClean="0"/>
              <a:t>, glut32.lib and glut32.dll from web</a:t>
            </a:r>
          </a:p>
          <a:p>
            <a:pPr lvl="1"/>
            <a:r>
              <a:rPr lang="en-US" dirty="0" smtClean="0"/>
              <a:t>Install in same places as corresponding OpenGL files </a:t>
            </a:r>
          </a:p>
          <a:p>
            <a:pPr lvl="1"/>
            <a:r>
              <a:rPr lang="en-US" dirty="0" smtClean="0"/>
              <a:t>Create an empty application</a:t>
            </a:r>
          </a:p>
          <a:p>
            <a:pPr lvl="1"/>
            <a:r>
              <a:rPr lang="en-US" dirty="0" smtClean="0"/>
              <a:t>Add glut32.lib to project settings (under link tab)</a:t>
            </a:r>
          </a:p>
          <a:p>
            <a:pPr lvl="1"/>
            <a:r>
              <a:rPr lang="en-US" dirty="0" smtClean="0"/>
              <a:t>Same for </a:t>
            </a:r>
            <a:r>
              <a:rPr lang="en-US" dirty="0" err="1" smtClean="0"/>
              <a:t>freeglut</a:t>
            </a:r>
            <a:r>
              <a:rPr lang="en-US" dirty="0" smtClean="0"/>
              <a:t> and GLEW</a:t>
            </a:r>
          </a:p>
          <a:p>
            <a:pPr lvl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Compilation on Windows</a:t>
            </a:r>
          </a:p>
        </p:txBody>
      </p:sp>
      <p:sp>
        <p:nvSpPr>
          <p:cNvPr id="4608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Cygwin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linux</a:t>
            </a:r>
            <a:r>
              <a:rPr lang="en-US" dirty="0" smtClean="0"/>
              <a:t> under Windows)</a:t>
            </a:r>
          </a:p>
          <a:p>
            <a:pPr lvl="1"/>
            <a:r>
              <a:rPr lang="en-US" dirty="0" smtClean="0"/>
              <a:t>Can use </a:t>
            </a:r>
            <a:r>
              <a:rPr lang="en-US" dirty="0" err="1" smtClean="0"/>
              <a:t>gcc</a:t>
            </a:r>
            <a:r>
              <a:rPr lang="en-US" dirty="0" smtClean="0"/>
              <a:t> and similar </a:t>
            </a:r>
            <a:r>
              <a:rPr lang="en-US" dirty="0" err="1" smtClean="0"/>
              <a:t>makefile</a:t>
            </a:r>
            <a:r>
              <a:rPr lang="en-US" dirty="0" smtClean="0"/>
              <a:t> to </a:t>
            </a:r>
            <a:r>
              <a:rPr lang="en-US" dirty="0" err="1" smtClean="0"/>
              <a:t>linux</a:t>
            </a:r>
            <a:endParaRPr lang="en-US" dirty="0" smtClean="0"/>
          </a:p>
          <a:p>
            <a:pPr lvl="1"/>
            <a:r>
              <a:rPr lang="en-US" dirty="0" smtClean="0"/>
              <a:t>Use –lopengl32–lglut32 flags</a:t>
            </a:r>
          </a:p>
          <a:p>
            <a:pPr lvl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PHIGS and X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u="sng" smtClean="0"/>
              <a:t>P</a:t>
            </a:r>
            <a:r>
              <a:rPr lang="en-US" smtClean="0"/>
              <a:t>rogrammers </a:t>
            </a:r>
            <a:r>
              <a:rPr lang="en-US" u="sng" smtClean="0"/>
              <a:t>Hi</a:t>
            </a:r>
            <a:r>
              <a:rPr lang="en-US" smtClean="0"/>
              <a:t>erarchical </a:t>
            </a:r>
            <a:r>
              <a:rPr lang="en-US" u="sng" smtClean="0"/>
              <a:t>G</a:t>
            </a:r>
            <a:r>
              <a:rPr lang="en-US" smtClean="0"/>
              <a:t>raphics </a:t>
            </a:r>
            <a:r>
              <a:rPr lang="en-US" u="sng" smtClean="0"/>
              <a:t>S</a:t>
            </a:r>
            <a:r>
              <a:rPr lang="en-US" smtClean="0"/>
              <a:t>ystem (PHIGS)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Arose from CAD community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Database model with retained graphics (structures)</a:t>
            </a:r>
          </a:p>
          <a:p>
            <a:pPr>
              <a:lnSpc>
                <a:spcPct val="90000"/>
              </a:lnSpc>
            </a:pPr>
            <a:r>
              <a:rPr lang="en-US" smtClean="0"/>
              <a:t>X Window System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DEC/MIT effort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Client-server architecture with graphics</a:t>
            </a:r>
          </a:p>
          <a:p>
            <a:pPr>
              <a:lnSpc>
                <a:spcPct val="90000"/>
              </a:lnSpc>
            </a:pPr>
            <a:r>
              <a:rPr lang="en-US" smtClean="0"/>
              <a:t>PEX combined the two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Not easy to use (all the defects of each)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SGI and GL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Silicon Graphics (SGI) revolutionized the graphics workstation by implementing the pipeline in hardware (1982)</a:t>
            </a:r>
          </a:p>
          <a:p>
            <a:r>
              <a:rPr lang="en-US" smtClean="0"/>
              <a:t>To access the system, application programmers used a library called GL</a:t>
            </a:r>
          </a:p>
          <a:p>
            <a:r>
              <a:rPr lang="en-US" smtClean="0"/>
              <a:t>With GL, it was relatively simple to program three dimensional interactive applications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OpenGL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The success of GL lead to OpenGL (1992), a platform-independent API that was </a:t>
            </a:r>
          </a:p>
          <a:p>
            <a:pPr lvl="1"/>
            <a:r>
              <a:rPr lang="en-US" smtClean="0"/>
              <a:t>Easy to use</a:t>
            </a:r>
          </a:p>
          <a:p>
            <a:pPr lvl="1"/>
            <a:r>
              <a:rPr lang="en-US" smtClean="0"/>
              <a:t>Close enough to the hardware to get excellent performance</a:t>
            </a:r>
          </a:p>
          <a:p>
            <a:pPr lvl="1"/>
            <a:r>
              <a:rPr lang="en-US" smtClean="0"/>
              <a:t>Focus on rendering</a:t>
            </a:r>
          </a:p>
          <a:p>
            <a:pPr lvl="1"/>
            <a:r>
              <a:rPr lang="en-US" smtClean="0"/>
              <a:t>Omitted windowing and input to avoid window system dependencies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OpenGL Evolution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620000" cy="51054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Originally controlled by an Architectural Review Board (ARB)</a:t>
            </a:r>
          </a:p>
          <a:p>
            <a:pPr lvl="1"/>
            <a:r>
              <a:rPr lang="en-US" dirty="0" smtClean="0"/>
              <a:t>Members included SGI, Microsoft, </a:t>
            </a:r>
            <a:r>
              <a:rPr lang="en-US" dirty="0" err="1" smtClean="0"/>
              <a:t>Nvidia</a:t>
            </a:r>
            <a:r>
              <a:rPr lang="en-US" dirty="0" smtClean="0"/>
              <a:t>, HP, 3DLabs, IBM,…….</a:t>
            </a:r>
          </a:p>
          <a:p>
            <a:pPr lvl="1"/>
            <a:r>
              <a:rPr lang="en-US" dirty="0" smtClean="0"/>
              <a:t>Now </a:t>
            </a:r>
            <a:r>
              <a:rPr lang="en-US" dirty="0" err="1" smtClean="0"/>
              <a:t>Kronos</a:t>
            </a:r>
            <a:r>
              <a:rPr lang="en-US" dirty="0" smtClean="0"/>
              <a:t> Group</a:t>
            </a:r>
          </a:p>
          <a:p>
            <a:pPr lvl="1"/>
            <a:r>
              <a:rPr lang="en-US" dirty="0" smtClean="0"/>
              <a:t>Was relatively stable (through version 2.5)</a:t>
            </a:r>
          </a:p>
          <a:p>
            <a:pPr lvl="2"/>
            <a:r>
              <a:rPr lang="en-US" dirty="0" smtClean="0"/>
              <a:t>Backward compatible</a:t>
            </a:r>
          </a:p>
          <a:p>
            <a:pPr lvl="2"/>
            <a:r>
              <a:rPr lang="en-US" dirty="0" smtClean="0"/>
              <a:t>Evolution reflected new hardware capabilities</a:t>
            </a:r>
          </a:p>
          <a:p>
            <a:pPr lvl="3"/>
            <a:r>
              <a:rPr lang="en-US" b="0" dirty="0" smtClean="0"/>
              <a:t>3D texture mapping and texture objects</a:t>
            </a:r>
          </a:p>
          <a:p>
            <a:pPr lvl="3"/>
            <a:r>
              <a:rPr lang="en-US" b="0" dirty="0" smtClean="0"/>
              <a:t>Vertex and fragment programs</a:t>
            </a:r>
          </a:p>
          <a:p>
            <a:pPr lvl="1"/>
            <a:r>
              <a:rPr lang="en-US" dirty="0" smtClean="0"/>
              <a:t>Allows platform specific features through extensions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Modern OpenGL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Performance is achieved by using GPU rather than CPU</a:t>
            </a:r>
          </a:p>
          <a:p>
            <a:r>
              <a:rPr lang="en-US" smtClean="0"/>
              <a:t>Control GPU through programs called shaders</a:t>
            </a:r>
          </a:p>
          <a:p>
            <a:r>
              <a:rPr lang="en-US" smtClean="0"/>
              <a:t>Application’s job is to send data to GPU</a:t>
            </a:r>
          </a:p>
          <a:p>
            <a:r>
              <a:rPr lang="en-US" smtClean="0"/>
              <a:t>GPU does all rendering</a:t>
            </a:r>
          </a:p>
        </p:txBody>
      </p:sp>
      <p:pic>
        <p:nvPicPr>
          <p:cNvPr id="22534" name="Picture 5" descr="an01f38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4876800"/>
            <a:ext cx="807720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OpenGL 3.1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Totally shader-based</a:t>
            </a:r>
          </a:p>
          <a:p>
            <a:pPr lvl="1"/>
            <a:r>
              <a:rPr lang="en-US" smtClean="0"/>
              <a:t>No default shaders</a:t>
            </a:r>
          </a:p>
          <a:p>
            <a:pPr lvl="1"/>
            <a:r>
              <a:rPr lang="en-US" smtClean="0"/>
              <a:t>Each application must provide both a vertex and a fragment shader</a:t>
            </a:r>
          </a:p>
          <a:p>
            <a:r>
              <a:rPr lang="en-US" smtClean="0"/>
              <a:t>No immediate mode</a:t>
            </a:r>
          </a:p>
          <a:p>
            <a:r>
              <a:rPr lang="en-US" smtClean="0"/>
              <a:t>Few state variables</a:t>
            </a:r>
          </a:p>
          <a:p>
            <a:r>
              <a:rPr lang="en-US" smtClean="0"/>
              <a:t>Most 2.5 functions deprecated</a:t>
            </a:r>
          </a:p>
          <a:p>
            <a:r>
              <a:rPr lang="en-US" smtClean="0"/>
              <a:t>Backward compatibility not required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1139</Words>
  <Application>Microsoft Office PowerPoint</Application>
  <PresentationFormat>On-screen Show (4:3)</PresentationFormat>
  <Paragraphs>242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Default Design</vt:lpstr>
      <vt:lpstr>CS 480/680</vt:lpstr>
      <vt:lpstr>Objectives</vt:lpstr>
      <vt:lpstr>Early History of APIs</vt:lpstr>
      <vt:lpstr>PHIGS and X</vt:lpstr>
      <vt:lpstr>SGI and GL</vt:lpstr>
      <vt:lpstr>OpenGL</vt:lpstr>
      <vt:lpstr>OpenGL Evolution</vt:lpstr>
      <vt:lpstr>Modern OpenGL</vt:lpstr>
      <vt:lpstr>OpenGL 3.1</vt:lpstr>
      <vt:lpstr>Other Versions</vt:lpstr>
      <vt:lpstr>What About Direct X?</vt:lpstr>
      <vt:lpstr>OpenGL Libraries</vt:lpstr>
      <vt:lpstr>GLUT</vt:lpstr>
      <vt:lpstr>freeglut</vt:lpstr>
      <vt:lpstr>GLEW</vt:lpstr>
      <vt:lpstr>Software Organization</vt:lpstr>
      <vt:lpstr>OpenGL Architecture</vt:lpstr>
      <vt:lpstr>OpenGL Functions</vt:lpstr>
      <vt:lpstr>OpenGL State</vt:lpstr>
      <vt:lpstr>Lack of Object Orientation</vt:lpstr>
      <vt:lpstr>OpenGL function format</vt:lpstr>
      <vt:lpstr>OpenGL #defines</vt:lpstr>
      <vt:lpstr>OpenGL and GLSL</vt:lpstr>
      <vt:lpstr>GLSL</vt:lpstr>
      <vt:lpstr>A Simple Program (?)</vt:lpstr>
      <vt:lpstr>It used to be easy</vt:lpstr>
      <vt:lpstr>What happened</vt:lpstr>
      <vt:lpstr>simple.c</vt:lpstr>
      <vt:lpstr>Event Loop</vt:lpstr>
      <vt:lpstr>Notes on compilation</vt:lpstr>
      <vt:lpstr>Compilation on Windows</vt:lpstr>
      <vt:lpstr>Compilation on Windows</vt:lpstr>
      <vt:lpstr>Slide 33</vt:lpstr>
    </vt:vector>
  </TitlesOfParts>
  <Manager>David</Manager>
  <Company>Presentationfx.com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Blocks</dc:title>
  <dc:subject>Business</dc:subject>
  <dc:creator>Presentationfx.com</dc:creator>
  <cp:keywords>Blocks, Four, Colors</cp:keywords>
  <dc:description>This presentation template is copyright 2008 and may not be redistributed. Any attempt to redistribute will be enforced to the maximum extent under law.</dc:description>
  <cp:lastModifiedBy>fredh</cp:lastModifiedBy>
  <cp:revision>10</cp:revision>
  <dcterms:created xsi:type="dcterms:W3CDTF">2008-04-10T18:13:29Z</dcterms:created>
  <dcterms:modified xsi:type="dcterms:W3CDTF">2011-08-28T22:09:05Z</dcterms:modified>
  <cp:category>Business</cp:category>
</cp:coreProperties>
</file>