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29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F00F64-654F-4C7F-8E61-FEC760C41664}" type="slidenum">
              <a:rPr lang="en-US">
                <a:cs typeface="Arial" charset="0"/>
              </a:rPr>
              <a:pPr/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smtClean="0">
                <a:solidFill>
                  <a:schemeClr val="bg1"/>
                </a:solidFill>
              </a:rPr>
              <a:t>Part 2: Complete Programs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Vertex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Vertices can have many attributes</a:t>
            </a:r>
          </a:p>
          <a:p>
            <a:pPr lvl="1" eaLnBrk="1" hangingPunct="1">
              <a:defRPr/>
            </a:pPr>
            <a:r>
              <a:rPr lang="en-US" dirty="0" smtClean="0"/>
              <a:t>Position</a:t>
            </a:r>
          </a:p>
          <a:p>
            <a:pPr lvl="1" eaLnBrk="1" hangingPunct="1">
              <a:defRPr/>
            </a:pPr>
            <a:r>
              <a:rPr lang="en-US" dirty="0" smtClean="0"/>
              <a:t>Color</a:t>
            </a:r>
          </a:p>
          <a:p>
            <a:pPr lvl="1" eaLnBrk="1" hangingPunct="1">
              <a:defRPr/>
            </a:pPr>
            <a:r>
              <a:rPr lang="en-US" dirty="0" smtClean="0"/>
              <a:t>Texture Coordinates</a:t>
            </a:r>
          </a:p>
          <a:p>
            <a:pPr lvl="1" eaLnBrk="1" hangingPunct="1">
              <a:defRPr/>
            </a:pPr>
            <a:r>
              <a:rPr lang="en-US" dirty="0" smtClean="0"/>
              <a:t>Application data</a:t>
            </a:r>
          </a:p>
          <a:p>
            <a:pPr eaLnBrk="1" hangingPunct="1">
              <a:defRPr/>
            </a:pPr>
            <a:r>
              <a:rPr lang="en-US" dirty="0" smtClean="0"/>
              <a:t>A vertex array holds these data</a:t>
            </a:r>
          </a:p>
          <a:p>
            <a:pPr eaLnBrk="1" hangingPunct="1">
              <a:defRPr/>
            </a:pPr>
            <a:r>
              <a:rPr lang="en-US" dirty="0" smtClean="0"/>
              <a:t>Using types in </a:t>
            </a:r>
            <a:r>
              <a:rPr lang="en-US" b="1" kern="1200" dirty="0" err="1" smtClean="0">
                <a:latin typeface="Courier New" charset="0"/>
              </a:rPr>
              <a:t>vec.h</a:t>
            </a:r>
            <a:endParaRPr lang="en-US" b="1" kern="1200" dirty="0" smtClean="0">
              <a:latin typeface="Courier New" charset="0"/>
            </a:endParaRP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1905000" y="5449888"/>
            <a:ext cx="533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point2 vertices[3] = {point2(0.0, 0.0),</a:t>
            </a:r>
          </a:p>
          <a:p>
            <a:r>
              <a:rPr lang="en-US" b="1">
                <a:solidFill>
                  <a:schemeClr val="bg1"/>
                </a:solidFill>
              </a:rPr>
              <a:t>      point2(0.0, 1.0), point2(1.0, 1.0)};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Vertex Array Object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Bundles all vertex data (positions, colors, ..,)</a:t>
            </a:r>
          </a:p>
          <a:p>
            <a:pPr eaLnBrk="1" hangingPunct="1"/>
            <a:r>
              <a:rPr lang="en-US" smtClean="0"/>
              <a:t>Get name for buffer then bind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At this point we have a current vertex array but no contents</a:t>
            </a:r>
          </a:p>
          <a:p>
            <a:pPr eaLnBrk="1" hangingPunct="1"/>
            <a:r>
              <a:rPr lang="en-US" smtClean="0"/>
              <a:t>Use of glBindVertexArray lets us switch between VBOs</a:t>
            </a:r>
          </a:p>
        </p:txBody>
      </p:sp>
      <p:sp>
        <p:nvSpPr>
          <p:cNvPr id="27651" name="TextBox 5"/>
          <p:cNvSpPr txBox="1">
            <a:spLocks noChangeArrowheads="1"/>
          </p:cNvSpPr>
          <p:nvPr/>
        </p:nvSpPr>
        <p:spPr bwMode="auto">
          <a:xfrm>
            <a:off x="1905000" y="3343275"/>
            <a:ext cx="6019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Glunit abuffer;</a:t>
            </a:r>
          </a:p>
          <a:p>
            <a:r>
              <a:rPr lang="en-US" b="1">
                <a:solidFill>
                  <a:schemeClr val="bg1"/>
                </a:solidFill>
              </a:rPr>
              <a:t>glGenVertexArrays(1, &amp;abuffer);</a:t>
            </a:r>
          </a:p>
          <a:p>
            <a:r>
              <a:rPr lang="en-US" b="1">
                <a:solidFill>
                  <a:schemeClr val="bg1"/>
                </a:solidFill>
              </a:rPr>
              <a:t>glBindVertexArray(abuffer);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Buffer Object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Buffers objects allow us to transfer large amounts of data to the GPU</a:t>
            </a:r>
          </a:p>
          <a:p>
            <a:pPr eaLnBrk="1" hangingPunct="1"/>
            <a:r>
              <a:rPr lang="en-US" smtClean="0"/>
              <a:t>Need to create, bind and identify data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Data in current vertex array is sent to GPU</a:t>
            </a:r>
          </a:p>
        </p:txBody>
      </p:sp>
      <p:sp>
        <p:nvSpPr>
          <p:cNvPr id="28675" name="TextBox 5"/>
          <p:cNvSpPr txBox="1">
            <a:spLocks noChangeArrowheads="1"/>
          </p:cNvSpPr>
          <p:nvPr/>
        </p:nvSpPr>
        <p:spPr bwMode="auto">
          <a:xfrm>
            <a:off x="1981200" y="3551238"/>
            <a:ext cx="54102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Gluint buffer;</a:t>
            </a:r>
          </a:p>
          <a:p>
            <a:r>
              <a:rPr lang="en-US" b="1">
                <a:solidFill>
                  <a:schemeClr val="bg1"/>
                </a:solidFill>
              </a:rPr>
              <a:t>glGenBuffers(1, &amp;buffer);</a:t>
            </a:r>
          </a:p>
          <a:p>
            <a:r>
              <a:rPr lang="en-US" b="1">
                <a:solidFill>
                  <a:schemeClr val="bg1"/>
                </a:solidFill>
              </a:rPr>
              <a:t>glBindBuffer(GL_ARRAY_BUFFER, buffer);</a:t>
            </a:r>
          </a:p>
          <a:p>
            <a:r>
              <a:rPr lang="en-US" b="1">
                <a:solidFill>
                  <a:schemeClr val="bg1"/>
                </a:solidFill>
              </a:rPr>
              <a:t>glBufferData(GL_ARRAY_BUFFER, </a:t>
            </a:r>
          </a:p>
          <a:p>
            <a:r>
              <a:rPr lang="en-US" b="1">
                <a:solidFill>
                  <a:schemeClr val="bg1"/>
                </a:solidFill>
              </a:rPr>
              <a:t>		sizeof(points), points);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Initialization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Vertex array objects and buffer objects can be set up in </a:t>
            </a:r>
            <a:r>
              <a:rPr lang="en-US" b="1" smtClean="0"/>
              <a:t>init()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 set clear color and other OpeGL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 set up shaders as part of initialization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Link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First let’s consider a few other issues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Coordinate Systems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units in </a:t>
            </a:r>
            <a:r>
              <a:rPr lang="en-US" sz="2800" b="1" smtClean="0">
                <a:latin typeface="Courier New" pitchFamily="49" charset="0"/>
              </a:rPr>
              <a:t>points</a:t>
            </a:r>
            <a:r>
              <a:rPr lang="en-US" sz="2800" smtClean="0"/>
              <a:t> are determined by the application and are called </a:t>
            </a:r>
            <a:r>
              <a:rPr lang="en-US" sz="2800" i="1" smtClean="0"/>
              <a:t>object, world, model</a:t>
            </a:r>
            <a:r>
              <a:rPr lang="en-US" sz="2800" smtClean="0"/>
              <a:t> or </a:t>
            </a:r>
            <a:r>
              <a:rPr lang="en-US" sz="2800" i="1" smtClean="0"/>
              <a:t>problem coordinates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Viewing specifications usually are also in object coordinates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Eventually pixels will be produced in </a:t>
            </a:r>
            <a:r>
              <a:rPr lang="en-US" sz="2800" i="1" smtClean="0"/>
              <a:t>window coordinates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OpenGL also uses some internal representations that usually are not visible to the application but are important in the shaders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OpenGL Camera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OpenGL places a camera at the origin in object space pointing in the negative </a:t>
            </a:r>
            <a:r>
              <a:rPr lang="en-US" i="1" smtClean="0">
                <a:latin typeface="Times New Roman" pitchFamily="18" charset="0"/>
              </a:rPr>
              <a:t>z</a:t>
            </a:r>
            <a:r>
              <a:rPr lang="en-US" smtClean="0"/>
              <a:t> direction</a:t>
            </a:r>
          </a:p>
          <a:p>
            <a:pPr eaLnBrk="1" hangingPunct="1"/>
            <a:r>
              <a:rPr lang="en-US" smtClean="0"/>
              <a:t>The default viewing volume</a:t>
            </a:r>
          </a:p>
          <a:p>
            <a:pPr eaLnBrk="1" hangingPunct="1">
              <a:buFontTx/>
              <a:buNone/>
            </a:pPr>
            <a:r>
              <a:rPr lang="en-US" smtClean="0"/>
              <a:t>  is a box centered at the</a:t>
            </a:r>
          </a:p>
          <a:p>
            <a:pPr eaLnBrk="1" hangingPunct="1">
              <a:buFontTx/>
              <a:buNone/>
            </a:pPr>
            <a:r>
              <a:rPr lang="en-US" smtClean="0"/>
              <a:t>  origin with sides of </a:t>
            </a:r>
          </a:p>
          <a:p>
            <a:pPr eaLnBrk="1" hangingPunct="1">
              <a:buFontTx/>
              <a:buNone/>
            </a:pPr>
            <a:r>
              <a:rPr lang="en-US" smtClean="0"/>
              <a:t>  length 2</a:t>
            </a:r>
          </a:p>
        </p:txBody>
      </p:sp>
      <p:pic>
        <p:nvPicPr>
          <p:cNvPr id="31747" name="Picture 5" descr="an02f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419600"/>
            <a:ext cx="3657600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Orthographic Viewing</a:t>
            </a:r>
          </a:p>
        </p:txBody>
      </p:sp>
      <p:sp>
        <p:nvSpPr>
          <p:cNvPr id="32770" name="Content Placeholder 15"/>
          <p:cNvSpPr>
            <a:spLocks noGrp="1"/>
          </p:cNvSpPr>
          <p:nvPr>
            <p:ph idx="1"/>
          </p:nvPr>
        </p:nvSpPr>
        <p:spPr>
          <a:xfrm>
            <a:off x="1143000" y="1600200"/>
            <a:ext cx="7620000" cy="45259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838200" y="3276600"/>
            <a:ext cx="4516438" cy="3051175"/>
            <a:chOff x="528" y="1918"/>
            <a:chExt cx="2845" cy="1922"/>
          </a:xfrm>
        </p:grpSpPr>
        <p:pic>
          <p:nvPicPr>
            <p:cNvPr id="32779" name="Picture 5" descr="an02f2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918"/>
              <a:ext cx="2845" cy="1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80" name="Text Box 10"/>
            <p:cNvSpPr txBox="1">
              <a:spLocks noChangeArrowheads="1"/>
            </p:cNvSpPr>
            <p:nvPr/>
          </p:nvSpPr>
          <p:spPr bwMode="auto">
            <a:xfrm>
              <a:off x="2304" y="3118"/>
              <a:ext cx="31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z=0</a:t>
              </a:r>
            </a:p>
          </p:txBody>
        </p:sp>
        <p:sp>
          <p:nvSpPr>
            <p:cNvPr id="32781" name="Rectangle 11"/>
            <p:cNvSpPr>
              <a:spLocks noChangeArrowheads="1"/>
            </p:cNvSpPr>
            <p:nvPr/>
          </p:nvSpPr>
          <p:spPr bwMode="auto">
            <a:xfrm flipV="1">
              <a:off x="2256" y="3312"/>
              <a:ext cx="288" cy="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</p:grpSp>
      <p:pic>
        <p:nvPicPr>
          <p:cNvPr id="32774" name="Picture 7" descr="an02f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276600"/>
            <a:ext cx="2363788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6" name="Group 61"/>
          <p:cNvGrpSpPr>
            <a:grpSpLocks/>
          </p:cNvGrpSpPr>
          <p:nvPr/>
        </p:nvGrpSpPr>
        <p:grpSpPr bwMode="auto">
          <a:xfrm>
            <a:off x="7620000" y="3505200"/>
            <a:ext cx="609600" cy="457200"/>
            <a:chOff x="4848" y="1104"/>
            <a:chExt cx="384" cy="288"/>
          </a:xfrm>
        </p:grpSpPr>
        <p:sp>
          <p:nvSpPr>
            <p:cNvPr id="32777" name="Rectangle 60"/>
            <p:cNvSpPr>
              <a:spLocks noChangeArrowheads="1"/>
            </p:cNvSpPr>
            <p:nvPr/>
          </p:nvSpPr>
          <p:spPr bwMode="auto">
            <a:xfrm>
              <a:off x="4848" y="1200"/>
              <a:ext cx="384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8" name="Text Box 58"/>
            <p:cNvSpPr txBox="1">
              <a:spLocks noChangeArrowheads="1"/>
            </p:cNvSpPr>
            <p:nvPr/>
          </p:nvSpPr>
          <p:spPr bwMode="auto">
            <a:xfrm>
              <a:off x="4896" y="1104"/>
              <a:ext cx="31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 anchorCtr="1">
              <a:spAutoFit/>
            </a:bodyPr>
            <a:lstStyle/>
            <a:p>
              <a:r>
                <a:rPr lang="en-US" sz="1600" i="1">
                  <a:latin typeface="Times New Roman" pitchFamily="18" charset="0"/>
                </a:rPr>
                <a:t>z=0</a:t>
              </a:r>
            </a:p>
          </p:txBody>
        </p:sp>
      </p:grpSp>
      <p:sp>
        <p:nvSpPr>
          <p:cNvPr id="32773" name="Text Box 65"/>
          <p:cNvSpPr txBox="1">
            <a:spLocks noChangeArrowheads="1"/>
          </p:cNvSpPr>
          <p:nvPr/>
        </p:nvSpPr>
        <p:spPr bwMode="auto">
          <a:xfrm>
            <a:off x="1360488" y="1666875"/>
            <a:ext cx="4583112" cy="923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 the default orthographic view, points are </a:t>
            </a:r>
          </a:p>
          <a:p>
            <a:r>
              <a:rPr lang="en-US">
                <a:solidFill>
                  <a:schemeClr val="bg1"/>
                </a:solidFill>
              </a:rPr>
              <a:t>projected forward along the </a:t>
            </a:r>
            <a:r>
              <a:rPr lang="en-US" i="1">
                <a:solidFill>
                  <a:schemeClr val="bg1"/>
                </a:solidFill>
                <a:latin typeface="Times New Roman" pitchFamily="18" charset="0"/>
              </a:rPr>
              <a:t>z</a:t>
            </a:r>
            <a:r>
              <a:rPr lang="en-US">
                <a:solidFill>
                  <a:schemeClr val="bg1"/>
                </a:solidFill>
              </a:rPr>
              <a:t> axis onto the</a:t>
            </a:r>
          </a:p>
          <a:p>
            <a:r>
              <a:rPr lang="en-US">
                <a:solidFill>
                  <a:schemeClr val="bg1"/>
                </a:solidFill>
              </a:rPr>
              <a:t>plane </a:t>
            </a:r>
            <a:r>
              <a:rPr lang="en-US" i="1">
                <a:solidFill>
                  <a:schemeClr val="bg1"/>
                </a:solidFill>
                <a:latin typeface="Times New Roman" pitchFamily="18" charset="0"/>
              </a:rPr>
              <a:t>z=0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Viewports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not have use the entire window for the image: </a:t>
            </a:r>
            <a:r>
              <a:rPr lang="en-US" b="1" smtClean="0">
                <a:latin typeface="Courier New" pitchFamily="49" charset="0"/>
              </a:rPr>
              <a:t>glViewport(x,y,w,h)</a:t>
            </a:r>
          </a:p>
          <a:p>
            <a:pPr eaLnBrk="1" hangingPunct="1"/>
            <a:r>
              <a:rPr lang="en-US" smtClean="0"/>
              <a:t>Values in pixels (window coordinates)</a:t>
            </a:r>
          </a:p>
        </p:txBody>
      </p:sp>
      <p:pic>
        <p:nvPicPr>
          <p:cNvPr id="33795" name="Picture 5" descr="an02f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4325" y="3563938"/>
            <a:ext cx="664527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Transformations and Viewing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smtClean="0"/>
              <a:t>In OpenGL, projection is carried out by a projection matrix (transformation)</a:t>
            </a:r>
          </a:p>
          <a:p>
            <a:pPr eaLnBrk="1" hangingPunct="1"/>
            <a:r>
              <a:rPr lang="en-US" sz="2700" smtClean="0"/>
              <a:t>Transformation functions are also used for changes in coordinate systems</a:t>
            </a:r>
            <a:endParaRPr lang="en-US" sz="2000" b="1" smtClean="0">
              <a:latin typeface="Courier New" pitchFamily="49" charset="0"/>
            </a:endParaRPr>
          </a:p>
          <a:p>
            <a:pPr eaLnBrk="1" hangingPunct="1"/>
            <a:r>
              <a:rPr lang="en-US" sz="2700" smtClean="0"/>
              <a:t>Pre 3.0 OpenGL had a set of transformation functions which have been deprecated</a:t>
            </a:r>
          </a:p>
          <a:p>
            <a:pPr eaLnBrk="1" hangingPunct="1"/>
            <a:r>
              <a:rPr lang="en-US" sz="2700" smtClean="0"/>
              <a:t>Three choices</a:t>
            </a:r>
          </a:p>
          <a:p>
            <a:pPr lvl="1" eaLnBrk="1" hangingPunct="1"/>
            <a:r>
              <a:rPr lang="en-US" sz="2200" smtClean="0"/>
              <a:t>Application code</a:t>
            </a:r>
          </a:p>
          <a:p>
            <a:pPr lvl="1" eaLnBrk="1" hangingPunct="1"/>
            <a:r>
              <a:rPr lang="en-US" sz="2200" smtClean="0"/>
              <a:t>GLSL functions</a:t>
            </a:r>
          </a:p>
          <a:p>
            <a:pPr lvl="1" eaLnBrk="1" hangingPunct="1"/>
            <a:r>
              <a:rPr lang="en-US" sz="2200" smtClean="0"/>
              <a:t>vec.h and mat.h</a:t>
            </a:r>
          </a:p>
          <a:p>
            <a:pPr lvl="1" eaLnBrk="1" hangingPunct="1"/>
            <a:endParaRPr lang="en-US" sz="1500" b="1" smtClean="0">
              <a:latin typeface="Courier New" pitchFamily="49" charset="0"/>
            </a:endParaRPr>
          </a:p>
          <a:p>
            <a:pPr eaLnBrk="1" hangingPunct="1"/>
            <a:endParaRPr lang="en-US" sz="27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a complete first program</a:t>
            </a:r>
          </a:p>
          <a:p>
            <a:pPr lvl="1" eaLnBrk="1" hangingPunct="1"/>
            <a:r>
              <a:rPr lang="en-US" smtClean="0"/>
              <a:t>Introduce shaders</a:t>
            </a:r>
          </a:p>
          <a:p>
            <a:pPr lvl="1" eaLnBrk="1" hangingPunct="1"/>
            <a:r>
              <a:rPr lang="en-US" smtClean="0"/>
              <a:t>Introduce a standard program structure</a:t>
            </a:r>
          </a:p>
          <a:p>
            <a:pPr eaLnBrk="1" hangingPunct="1"/>
            <a:r>
              <a:rPr lang="en-US" smtClean="0"/>
              <a:t>Simple viewing</a:t>
            </a:r>
          </a:p>
          <a:p>
            <a:pPr lvl="1" eaLnBrk="1" hangingPunct="1"/>
            <a:r>
              <a:rPr lang="en-US" smtClean="0"/>
              <a:t>Two-dimensional viewing as a special case of three-dimensional viewing</a:t>
            </a:r>
          </a:p>
          <a:p>
            <a:pPr eaLnBrk="1" hangingPunct="1"/>
            <a:r>
              <a:rPr lang="en-US" smtClean="0"/>
              <a:t>Initialization steps and program structure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Structure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smtClean="0"/>
              <a:t>Most OpenGL programs have a similar structure that consists of the following functions</a:t>
            </a:r>
          </a:p>
          <a:p>
            <a:pPr lvl="1" eaLnBrk="1" hangingPunct="1"/>
            <a:r>
              <a:rPr lang="en-US" sz="2200" b="1" smtClean="0">
                <a:latin typeface="Courier New" pitchFamily="49" charset="0"/>
              </a:rPr>
              <a:t>main()</a:t>
            </a:r>
            <a:r>
              <a:rPr lang="en-US" sz="2200" smtClean="0"/>
              <a:t>: </a:t>
            </a:r>
          </a:p>
          <a:p>
            <a:pPr lvl="2" eaLnBrk="1" hangingPunct="1"/>
            <a:r>
              <a:rPr lang="en-US" sz="1800" smtClean="0"/>
              <a:t>specifies the callback functions </a:t>
            </a:r>
          </a:p>
          <a:p>
            <a:pPr lvl="2" eaLnBrk="1" hangingPunct="1"/>
            <a:r>
              <a:rPr lang="en-US" sz="1800" smtClean="0"/>
              <a:t>opens one or more windows with the required properties</a:t>
            </a:r>
          </a:p>
          <a:p>
            <a:pPr lvl="2" eaLnBrk="1" hangingPunct="1"/>
            <a:r>
              <a:rPr lang="en-US" sz="1800" smtClean="0"/>
              <a:t>enters event loop (last executable statement)</a:t>
            </a:r>
          </a:p>
          <a:p>
            <a:pPr lvl="1" eaLnBrk="1" hangingPunct="1"/>
            <a:r>
              <a:rPr lang="en-US" sz="2200" b="1" smtClean="0">
                <a:latin typeface="Courier New" pitchFamily="49" charset="0"/>
              </a:rPr>
              <a:t>init()</a:t>
            </a:r>
            <a:r>
              <a:rPr lang="en-US" sz="2200" smtClean="0"/>
              <a:t>: sets the state variables</a:t>
            </a:r>
          </a:p>
          <a:p>
            <a:pPr lvl="2" eaLnBrk="1" hangingPunct="1"/>
            <a:r>
              <a:rPr lang="en-US" sz="1800" smtClean="0"/>
              <a:t>Viewing</a:t>
            </a:r>
          </a:p>
          <a:p>
            <a:pPr lvl="2" eaLnBrk="1" hangingPunct="1"/>
            <a:r>
              <a:rPr lang="en-US" sz="1800" smtClean="0"/>
              <a:t>Attributes</a:t>
            </a:r>
          </a:p>
          <a:p>
            <a:pPr lvl="1" eaLnBrk="1" hangingPunct="1"/>
            <a:r>
              <a:rPr lang="en-US" sz="2200" b="1" smtClean="0">
                <a:latin typeface="Courier New" pitchFamily="49" charset="0"/>
              </a:rPr>
              <a:t>initShader():</a:t>
            </a:r>
            <a:r>
              <a:rPr lang="en-US" sz="1800" smtClean="0"/>
              <a:t>read, compile and link shaders</a:t>
            </a:r>
          </a:p>
          <a:p>
            <a:pPr lvl="1" eaLnBrk="1" hangingPunct="1"/>
            <a:r>
              <a:rPr lang="en-US" sz="2200" smtClean="0"/>
              <a:t>callbacks</a:t>
            </a:r>
          </a:p>
          <a:p>
            <a:pPr lvl="2" eaLnBrk="1" hangingPunct="1"/>
            <a:r>
              <a:rPr lang="en-US" sz="1800" smtClean="0"/>
              <a:t>Display function</a:t>
            </a:r>
          </a:p>
          <a:p>
            <a:pPr lvl="2" eaLnBrk="1" hangingPunct="1"/>
            <a:r>
              <a:rPr lang="en-US" sz="1800" smtClean="0"/>
              <a:t>Input and window functions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simple.c revisited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Courier New" pitchFamily="49" charset="0"/>
              </a:rPr>
              <a:t>main()</a:t>
            </a:r>
            <a:r>
              <a:rPr lang="en-US" smtClean="0">
                <a:latin typeface="Courier New" pitchFamily="49" charset="0"/>
              </a:rPr>
              <a:t> </a:t>
            </a:r>
            <a:r>
              <a:rPr lang="en-US" smtClean="0"/>
              <a:t>function similar to last lecture</a:t>
            </a:r>
          </a:p>
          <a:p>
            <a:pPr lvl="1" eaLnBrk="1" hangingPunct="1"/>
            <a:r>
              <a:rPr lang="en-US" smtClean="0"/>
              <a:t>Mostly GLUT functions</a:t>
            </a:r>
          </a:p>
          <a:p>
            <a:pPr eaLnBrk="1" hangingPunct="1"/>
            <a:r>
              <a:rPr lang="en-US" smtClean="0"/>
              <a:t>init() will allow more flexibility for colors</a:t>
            </a:r>
          </a:p>
          <a:p>
            <a:pPr eaLnBrk="1" hangingPunct="1"/>
            <a:r>
              <a:rPr lang="en-US" smtClean="0"/>
              <a:t>initShader() will hides details of setting up shaders for now</a:t>
            </a:r>
          </a:p>
          <a:p>
            <a:pPr eaLnBrk="1" hangingPunct="1"/>
            <a:r>
              <a:rPr lang="en-US" smtClean="0"/>
              <a:t>Key issue is that we must form a data array to send to GPU and then render 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 smtClean="0">
                <a:latin typeface="Courier New" pitchFamily="49" charset="0"/>
              </a:rPr>
              <a:t>main.c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#include &lt;GL/glew.h&gt;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#include &lt;GL/glut.h&gt;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000" b="1" smtClean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int main(int argc, char** argv)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glutInit(&amp;argc,argv);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glutInitDisplayMode(GLUT_SINGLE|GLUT_RGB);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glutInitWindowSize(500,500);   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glutInitWindowPosition(0,0);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glutCreateWindow("simple");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glutDisplayFunc(mydisplay);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glewInit();</a:t>
            </a:r>
            <a:r>
              <a:rPr lang="en-US" sz="1500" b="1" smtClean="0">
                <a:latin typeface="Courier New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init();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	glutMainLoop();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pitchFamily="49" charset="0"/>
              </a:rPr>
              <a:t>}</a:t>
            </a: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 flipH="1">
            <a:off x="4419600" y="1981200"/>
            <a:ext cx="11430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5867400" y="1752600"/>
            <a:ext cx="22177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includes </a:t>
            </a:r>
            <a:r>
              <a:rPr lang="en-US" b="1">
                <a:solidFill>
                  <a:schemeClr val="accent1"/>
                </a:solidFill>
              </a:rPr>
              <a:t>gl.h</a:t>
            </a:r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 flipH="1" flipV="1">
            <a:off x="5562600" y="3733800"/>
            <a:ext cx="914400" cy="228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5410200" y="3962400"/>
            <a:ext cx="350043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Times New Roman" pitchFamily="18" charset="0"/>
              </a:rPr>
              <a:t>specify window properties</a:t>
            </a:r>
          </a:p>
        </p:txBody>
      </p:sp>
      <p:sp>
        <p:nvSpPr>
          <p:cNvPr id="20487" name="Line 10"/>
          <p:cNvSpPr>
            <a:spLocks noChangeShapeType="1"/>
          </p:cNvSpPr>
          <p:nvPr/>
        </p:nvSpPr>
        <p:spPr bwMode="auto">
          <a:xfrm flipH="1">
            <a:off x="2590800" y="5334000"/>
            <a:ext cx="1524000" cy="762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88" name="Text Box 11"/>
          <p:cNvSpPr txBox="1">
            <a:spLocks noChangeArrowheads="1"/>
          </p:cNvSpPr>
          <p:nvPr/>
        </p:nvSpPr>
        <p:spPr bwMode="auto">
          <a:xfrm>
            <a:off x="4038600" y="5105400"/>
            <a:ext cx="49847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Times New Roman" pitchFamily="18" charset="0"/>
              </a:rPr>
              <a:t>set OpenGL state and initialize shaders</a:t>
            </a:r>
          </a:p>
        </p:txBody>
      </p:sp>
      <p:sp>
        <p:nvSpPr>
          <p:cNvPr id="20489" name="Line 12"/>
          <p:cNvSpPr>
            <a:spLocks noChangeShapeType="1"/>
          </p:cNvSpPr>
          <p:nvPr/>
        </p:nvSpPr>
        <p:spPr bwMode="auto">
          <a:xfrm flipH="1" flipV="1">
            <a:off x="3429000" y="5791200"/>
            <a:ext cx="838200" cy="2286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90" name="Text Box 13"/>
          <p:cNvSpPr txBox="1">
            <a:spLocks noChangeArrowheads="1"/>
          </p:cNvSpPr>
          <p:nvPr/>
        </p:nvSpPr>
        <p:spPr bwMode="auto">
          <a:xfrm>
            <a:off x="4267200" y="5791200"/>
            <a:ext cx="21447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Times New Roman" pitchFamily="18" charset="0"/>
              </a:rPr>
              <a:t>enter event loop</a:t>
            </a:r>
          </a:p>
        </p:txBody>
      </p:sp>
      <p:sp>
        <p:nvSpPr>
          <p:cNvPr id="20491" name="Line 14"/>
          <p:cNvSpPr>
            <a:spLocks noChangeShapeType="1"/>
          </p:cNvSpPr>
          <p:nvPr/>
        </p:nvSpPr>
        <p:spPr bwMode="auto">
          <a:xfrm flipH="1" flipV="1">
            <a:off x="5105400" y="4800600"/>
            <a:ext cx="3810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0492" name="Text Box 15"/>
          <p:cNvSpPr txBox="1">
            <a:spLocks noChangeArrowheads="1"/>
          </p:cNvSpPr>
          <p:nvPr/>
        </p:nvSpPr>
        <p:spPr bwMode="auto">
          <a:xfrm>
            <a:off x="5562600" y="4572000"/>
            <a:ext cx="21526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Times New Roman" pitchFamily="18" charset="0"/>
              </a:rPr>
              <a:t>display callback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GLUT functions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glutInit </a:t>
            </a:r>
            <a:r>
              <a:rPr lang="en-US" sz="2300" smtClean="0"/>
              <a:t>allows application to get command line arguments and initializes system</a:t>
            </a:r>
            <a:endParaRPr lang="en-US" sz="2300" b="1" smtClean="0"/>
          </a:p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gluInitDisplayMode </a:t>
            </a:r>
            <a:r>
              <a:rPr lang="en-US" sz="2300" smtClean="0"/>
              <a:t>requests properties for the window (the </a:t>
            </a:r>
            <a:r>
              <a:rPr lang="en-US" sz="2300" i="1" smtClean="0"/>
              <a:t>rendering context</a:t>
            </a:r>
            <a:r>
              <a:rPr lang="en-US" sz="23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RGB color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Single buffering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Properties logically ORed together</a:t>
            </a:r>
          </a:p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glutWindowSize </a:t>
            </a:r>
            <a:r>
              <a:rPr lang="en-US" sz="2300" smtClean="0"/>
              <a:t>in pixels</a:t>
            </a:r>
            <a:endParaRPr lang="en-US" sz="23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glutWindowPosition </a:t>
            </a:r>
            <a:r>
              <a:rPr lang="en-US" sz="2300" smtClean="0"/>
              <a:t>from top-left corner of display</a:t>
            </a:r>
            <a:endParaRPr lang="en-US" sz="23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glutCreateWindow </a:t>
            </a:r>
            <a:r>
              <a:rPr lang="en-US" sz="2300" smtClean="0"/>
              <a:t>create window with title “simple”</a:t>
            </a:r>
            <a:endParaRPr lang="en-US" sz="23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glutDisplayFunc </a:t>
            </a:r>
            <a:r>
              <a:rPr lang="en-US" sz="2300" smtClean="0"/>
              <a:t>display callback</a:t>
            </a:r>
            <a:endParaRPr lang="en-US" sz="23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300" b="1" smtClean="0">
                <a:latin typeface="Courier New" pitchFamily="49" charset="0"/>
              </a:rPr>
              <a:t>glutMainLoop </a:t>
            </a:r>
            <a:r>
              <a:rPr lang="en-US" sz="2300" smtClean="0"/>
              <a:t>enter infinite event loop</a:t>
            </a:r>
            <a:endParaRPr lang="en-US" sz="23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Immediate Mode Graphics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smtClean="0"/>
              <a:t>Geometry specified by vertices </a:t>
            </a:r>
          </a:p>
          <a:p>
            <a:pPr lvl="1" eaLnBrk="1" hangingPunct="1"/>
            <a:r>
              <a:rPr lang="en-US" sz="2600" smtClean="0"/>
              <a:t>Locations in space (2 or 3 dimensional)</a:t>
            </a:r>
          </a:p>
          <a:p>
            <a:pPr lvl="1" eaLnBrk="1" hangingPunct="1"/>
            <a:r>
              <a:rPr lang="en-US" sz="2600" smtClean="0"/>
              <a:t>Points, lines, circles, polygons, curves, surfaces</a:t>
            </a:r>
          </a:p>
          <a:p>
            <a:pPr eaLnBrk="1" hangingPunct="1"/>
            <a:r>
              <a:rPr lang="en-US" sz="3000" smtClean="0"/>
              <a:t>Immediate mode</a:t>
            </a:r>
          </a:p>
          <a:p>
            <a:pPr lvl="1" eaLnBrk="1" hangingPunct="1"/>
            <a:r>
              <a:rPr lang="en-US" sz="2600" smtClean="0"/>
              <a:t>Each time a vertex is specified in application, its location is sent to the GPU</a:t>
            </a:r>
          </a:p>
          <a:p>
            <a:pPr lvl="1" eaLnBrk="1" hangingPunct="1"/>
            <a:r>
              <a:rPr lang="en-US" sz="2600" smtClean="0"/>
              <a:t>Old style uses </a:t>
            </a:r>
            <a:r>
              <a:rPr lang="en-US" sz="2600" b="1" smtClean="0">
                <a:latin typeface="Courier New" pitchFamily="49" charset="0"/>
              </a:rPr>
              <a:t>glVertex</a:t>
            </a:r>
          </a:p>
          <a:p>
            <a:pPr lvl="1" eaLnBrk="1" hangingPunct="1"/>
            <a:r>
              <a:rPr lang="en-US" sz="2600" smtClean="0"/>
              <a:t>Creates bottleneck between CPU and GPU</a:t>
            </a:r>
          </a:p>
          <a:p>
            <a:pPr lvl="1" eaLnBrk="1" hangingPunct="1"/>
            <a:r>
              <a:rPr lang="en-US" sz="2600" smtClean="0"/>
              <a:t>Removed from OpenGL 3.1</a:t>
            </a:r>
          </a:p>
          <a:p>
            <a:pPr eaLnBrk="1" hangingPunct="1"/>
            <a:endParaRPr lang="en-US" sz="3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Retained Mode Graphics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Put all vertex and attribute data in array</a:t>
            </a:r>
          </a:p>
          <a:p>
            <a:pPr eaLnBrk="1" hangingPunct="1"/>
            <a:r>
              <a:rPr lang="en-US" smtClean="0"/>
              <a:t>Send array to GPU to be rendered immediately</a:t>
            </a:r>
          </a:p>
          <a:p>
            <a:pPr eaLnBrk="1" hangingPunct="1"/>
            <a:r>
              <a:rPr lang="en-US" smtClean="0"/>
              <a:t>Almost OK but problem is we would have to send array over each time we need another render of it</a:t>
            </a:r>
          </a:p>
          <a:p>
            <a:pPr eaLnBrk="1" hangingPunct="1"/>
            <a:r>
              <a:rPr lang="en-US" smtClean="0"/>
              <a:t>Better to send array over and store on GPU for multiple renderings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 Callback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Once we get data to GLU, we can initiate the rendering with a simple callback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Arrays are buffer objects that contain vertex arrays</a:t>
            </a:r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2057400" y="3189288"/>
            <a:ext cx="7315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b="1">
                <a:solidFill>
                  <a:schemeClr val="bg1"/>
                </a:solidFill>
              </a:rPr>
              <a:t>void mydisplay()</a:t>
            </a:r>
          </a:p>
          <a:p>
            <a:pPr lvl="1"/>
            <a:r>
              <a:rPr lang="en-US" b="1">
                <a:solidFill>
                  <a:schemeClr val="bg1"/>
                </a:solidFill>
              </a:rPr>
              <a:t>{</a:t>
            </a:r>
          </a:p>
          <a:p>
            <a:pPr lvl="1"/>
            <a:r>
              <a:rPr lang="en-US" b="1">
                <a:solidFill>
                  <a:schemeClr val="bg1"/>
                </a:solidFill>
              </a:rPr>
              <a:t>	glClear(GL_COLOR_BUFFER_BIT);</a:t>
            </a:r>
          </a:p>
          <a:p>
            <a:pPr lvl="1"/>
            <a:r>
              <a:rPr lang="en-US" b="1">
                <a:solidFill>
                  <a:schemeClr val="bg1"/>
                </a:solidFill>
              </a:rPr>
              <a:t>	glDrawArrays(GL_TRIANGLES, 0, 3);</a:t>
            </a:r>
          </a:p>
          <a:p>
            <a:pPr lvl="1"/>
            <a:r>
              <a:rPr lang="en-US" b="1">
                <a:solidFill>
                  <a:schemeClr val="bg1"/>
                </a:solidFill>
              </a:rPr>
              <a:t>	glFlush();</a:t>
            </a:r>
          </a:p>
          <a:p>
            <a:pPr lvl="1"/>
            <a:r>
              <a:rPr lang="en-US" b="1">
                <a:solidFill>
                  <a:schemeClr val="bg1"/>
                </a:solidFill>
              </a:rPr>
              <a:t>}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698</Words>
  <Application>Microsoft Office PowerPoint</Application>
  <PresentationFormat>On-screen Show (4:3)</PresentationFormat>
  <Paragraphs>162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Default Design</vt:lpstr>
      <vt:lpstr>Default Design</vt:lpstr>
      <vt:lpstr>CS 480/680</vt:lpstr>
      <vt:lpstr>Objectives</vt:lpstr>
      <vt:lpstr>Program Structure</vt:lpstr>
      <vt:lpstr>simple.c revisited</vt:lpstr>
      <vt:lpstr>main.c</vt:lpstr>
      <vt:lpstr>GLUT functions</vt:lpstr>
      <vt:lpstr>Immediate Mode Graphics</vt:lpstr>
      <vt:lpstr>Retained Mode Graphics</vt:lpstr>
      <vt:lpstr>Display Callback</vt:lpstr>
      <vt:lpstr>Vertex Arrays</vt:lpstr>
      <vt:lpstr>Vertex Array Object</vt:lpstr>
      <vt:lpstr>Buffer Object</vt:lpstr>
      <vt:lpstr>Initialization</vt:lpstr>
      <vt:lpstr>Coordinate Systems</vt:lpstr>
      <vt:lpstr>OpenGL Camera</vt:lpstr>
      <vt:lpstr>Orthographic Viewing</vt:lpstr>
      <vt:lpstr>Viewports</vt:lpstr>
      <vt:lpstr>Transformations and Viewing</vt:lpstr>
      <vt:lpstr>Slide 19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The Harris Family</cp:lastModifiedBy>
  <cp:revision>12</cp:revision>
  <dcterms:created xsi:type="dcterms:W3CDTF">2008-04-10T18:13:29Z</dcterms:created>
  <dcterms:modified xsi:type="dcterms:W3CDTF">2011-09-07T13:59:38Z</dcterms:modified>
  <cp:category>Business</cp:category>
</cp:coreProperties>
</file>