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29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</a:t>
            </a:r>
            <a:r>
              <a:rPr lang="en-US" sz="1600" dirty="0" smtClean="0">
                <a:solidFill>
                  <a:schemeClr val="bg1"/>
                </a:solidFill>
              </a:rPr>
              <a:t>3: Programming with </a:t>
            </a:r>
            <a:r>
              <a:rPr lang="en-US" sz="1600" dirty="0" err="1" smtClean="0">
                <a:solidFill>
                  <a:schemeClr val="bg1"/>
                </a:solidFill>
              </a:rPr>
              <a:t>Shaders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Fragment Program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void main(void)</a:t>
            </a:r>
          </a:p>
          <a:p>
            <a:pPr>
              <a:buFontTx/>
              <a:buNone/>
            </a:pPr>
            <a:r>
              <a:rPr lang="en-US" smtClean="0"/>
              <a:t>{</a:t>
            </a:r>
          </a:p>
          <a:p>
            <a:pPr>
              <a:buFontTx/>
              <a:buNone/>
            </a:pPr>
            <a:r>
              <a:rPr lang="en-US" smtClean="0"/>
              <a:t>  gl_FragColor = vec4(1.0, 0.0, 0.0, 1.0);</a:t>
            </a:r>
          </a:p>
          <a:p>
            <a:pPr>
              <a:buFontTx/>
              <a:buNone/>
            </a:pPr>
            <a:r>
              <a:rPr lang="en-US" smtClean="0"/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Execution Model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3657600" y="4572000"/>
            <a:ext cx="17526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Fragment</a:t>
            </a:r>
          </a:p>
          <a:p>
            <a:r>
              <a:rPr lang="en-US"/>
              <a:t>Shader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3657600" y="2590800"/>
            <a:ext cx="17526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Application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6324600" y="4572000"/>
            <a:ext cx="17526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Frame Buffer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914400" y="4648200"/>
            <a:ext cx="16764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Rasterizer</a:t>
            </a:r>
          </a:p>
        </p:txBody>
      </p:sp>
      <p:cxnSp>
        <p:nvCxnSpPr>
          <p:cNvPr id="25609" name="Straight Arrow Connector 11"/>
          <p:cNvCxnSpPr>
            <a:cxnSpLocks noChangeShapeType="1"/>
          </p:cNvCxnSpPr>
          <p:nvPr/>
        </p:nvCxnSpPr>
        <p:spPr bwMode="auto">
          <a:xfrm rot="5400000">
            <a:off x="3810001" y="3962400"/>
            <a:ext cx="1219200" cy="3175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5610" name="Straight Arrow Connector 12"/>
          <p:cNvCxnSpPr>
            <a:cxnSpLocks noChangeShapeType="1"/>
            <a:stCxn id="25608" idx="3"/>
          </p:cNvCxnSpPr>
          <p:nvPr/>
        </p:nvCxnSpPr>
        <p:spPr bwMode="auto">
          <a:xfrm>
            <a:off x="2590800" y="5105400"/>
            <a:ext cx="1066800" cy="1588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5611" name="Straight Arrow Connector 13"/>
          <p:cNvCxnSpPr>
            <a:cxnSpLocks noChangeShapeType="1"/>
            <a:stCxn id="25605" idx="3"/>
            <a:endCxn id="25607" idx="1"/>
          </p:cNvCxnSpPr>
          <p:nvPr/>
        </p:nvCxnSpPr>
        <p:spPr bwMode="auto">
          <a:xfrm>
            <a:off x="5410200" y="5029200"/>
            <a:ext cx="914400" cy="1588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2209800" y="5638800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Fragment</a:t>
            </a:r>
          </a:p>
        </p:txBody>
      </p:sp>
      <p:sp>
        <p:nvSpPr>
          <p:cNvPr id="25613" name="TextBox 15"/>
          <p:cNvSpPr txBox="1">
            <a:spLocks noChangeArrowheads="1"/>
          </p:cNvSpPr>
          <p:nvPr/>
        </p:nvSpPr>
        <p:spPr bwMode="auto">
          <a:xfrm>
            <a:off x="5334000" y="5638800"/>
            <a:ext cx="1172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Fragment</a:t>
            </a:r>
          </a:p>
          <a:p>
            <a:r>
              <a:rPr lang="en-US" dirty="0">
                <a:solidFill>
                  <a:schemeClr val="bg1"/>
                </a:solidFill>
              </a:rPr>
              <a:t>Color</a:t>
            </a:r>
          </a:p>
        </p:txBody>
      </p:sp>
      <p:sp>
        <p:nvSpPr>
          <p:cNvPr id="25614" name="TextBox 16"/>
          <p:cNvSpPr txBox="1">
            <a:spLocks noChangeArrowheads="1"/>
          </p:cNvSpPr>
          <p:nvPr/>
        </p:nvSpPr>
        <p:spPr bwMode="auto">
          <a:xfrm>
            <a:off x="1371600" y="3505200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Shader</a:t>
            </a:r>
            <a:r>
              <a:rPr lang="en-US" dirty="0">
                <a:solidFill>
                  <a:schemeClr val="bg1"/>
                </a:solidFill>
              </a:rPr>
              <a:t> Program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Types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 types: int, float, bool</a:t>
            </a:r>
          </a:p>
          <a:p>
            <a:pPr>
              <a:lnSpc>
                <a:spcPct val="90000"/>
              </a:lnSpc>
            </a:pPr>
            <a:r>
              <a:rPr lang="en-US" smtClean="0"/>
              <a:t>Vectors: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float vec2, vec3, vec4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Also int (ivec) and boolean (bvec)</a:t>
            </a:r>
          </a:p>
          <a:p>
            <a:pPr>
              <a:lnSpc>
                <a:spcPct val="90000"/>
              </a:lnSpc>
            </a:pPr>
            <a:r>
              <a:rPr lang="en-US" smtClean="0"/>
              <a:t>Matrices: mat2, mat3, mat4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Stored by columns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Standard referencing m[row][column]</a:t>
            </a:r>
          </a:p>
          <a:p>
            <a:pPr>
              <a:lnSpc>
                <a:spcPct val="90000"/>
              </a:lnSpc>
            </a:pPr>
            <a:r>
              <a:rPr lang="en-US" smtClean="0"/>
              <a:t>C++ style constructors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vec3 a =vec3(1.0, 2.0, 3.0)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vec2 b = vec2(a)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pointers in GLSL</a:t>
            </a:r>
          </a:p>
          <a:p>
            <a:r>
              <a:rPr lang="en-US" dirty="0" smtClean="0"/>
              <a:t>We can use C </a:t>
            </a:r>
            <a:r>
              <a:rPr lang="en-US" dirty="0" err="1" smtClean="0"/>
              <a:t>structs</a:t>
            </a:r>
            <a:r>
              <a:rPr lang="en-US" dirty="0" smtClean="0"/>
              <a:t> </a:t>
            </a:r>
            <a:r>
              <a:rPr lang="en-US" dirty="0" smtClean="0"/>
              <a:t>which can </a:t>
            </a:r>
            <a:r>
              <a:rPr lang="en-US" dirty="0" smtClean="0"/>
              <a:t>be copied back from functions</a:t>
            </a:r>
          </a:p>
          <a:p>
            <a:r>
              <a:rPr lang="en-US" dirty="0" smtClean="0"/>
              <a:t>Because matrices and vectors </a:t>
            </a:r>
            <a:r>
              <a:rPr lang="en-US" dirty="0" smtClean="0"/>
              <a:t>are basic </a:t>
            </a:r>
            <a:r>
              <a:rPr lang="en-US" dirty="0" smtClean="0"/>
              <a:t>types they can be passed into and output from GLSL functions, e.g.</a:t>
            </a:r>
          </a:p>
          <a:p>
            <a:pPr>
              <a:buFontTx/>
              <a:buNone/>
            </a:pPr>
            <a:r>
              <a:rPr lang="en-US" dirty="0" smtClean="0"/>
              <a:t>     mat3 </a:t>
            </a:r>
            <a:r>
              <a:rPr lang="en-US" dirty="0" err="1" smtClean="0"/>
              <a:t>func</a:t>
            </a:r>
            <a:r>
              <a:rPr lang="en-US" dirty="0" smtClean="0"/>
              <a:t>(mat3 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Qualifiers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GLSL has many of the same qualifiers such as </a:t>
            </a:r>
            <a:r>
              <a:rPr lang="en-US" sz="2800" b="1" smtClean="0">
                <a:latin typeface="Courier New" charset="0"/>
              </a:rPr>
              <a:t>const</a:t>
            </a:r>
            <a:r>
              <a:rPr lang="en-US" sz="2800" smtClean="0"/>
              <a:t> as C/C++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Need others due to the nature of the execution model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Variables can change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Once per primitive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Once per vertex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Once per fragment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At any time in the application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Vertex attributes are interpolated by the rasterizer into fragment attributes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 Qualifier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Attribute-qualified variables can change at most once per vertex</a:t>
            </a:r>
          </a:p>
          <a:p>
            <a:r>
              <a:rPr lang="en-US" sz="3200" smtClean="0"/>
              <a:t>There are a few built in variables such as gl_Position but most have been deprecated</a:t>
            </a:r>
          </a:p>
          <a:p>
            <a:r>
              <a:rPr lang="en-US" sz="3200" smtClean="0"/>
              <a:t>User defined (in application program) </a:t>
            </a:r>
          </a:p>
          <a:p>
            <a:pPr lvl="1"/>
            <a:r>
              <a:rPr lang="en-US" sz="2700" smtClean="0"/>
              <a:t>Use in qualifier to get to shader</a:t>
            </a:r>
          </a:p>
          <a:p>
            <a:pPr lvl="1"/>
            <a:r>
              <a:rPr lang="en-US" sz="2700" b="1" smtClean="0">
                <a:latin typeface="Courier New" charset="0"/>
              </a:rPr>
              <a:t>in float temperature</a:t>
            </a:r>
          </a:p>
          <a:p>
            <a:pPr lvl="1"/>
            <a:r>
              <a:rPr lang="en-US" sz="2700" b="1" smtClean="0">
                <a:latin typeface="Courier New" charset="0"/>
              </a:rPr>
              <a:t>in vec3 velocity</a:t>
            </a:r>
          </a:p>
          <a:p>
            <a:pPr>
              <a:buFontTx/>
              <a:buNone/>
            </a:pPr>
            <a:endParaRPr lang="en-US" sz="3200" b="1" smtClean="0">
              <a:latin typeface="Courier New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Uniform Qualified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Variables that are constant for an entire primitive</a:t>
            </a:r>
          </a:p>
          <a:p>
            <a:r>
              <a:rPr lang="en-US" smtClean="0"/>
              <a:t>Can be changed in application and sent to shaders</a:t>
            </a:r>
            <a:endParaRPr lang="en-US" b="1" smtClean="0">
              <a:latin typeface="Courier New" charset="0"/>
            </a:endParaRPr>
          </a:p>
          <a:p>
            <a:r>
              <a:rPr lang="en-US" smtClean="0"/>
              <a:t>Cannot be changed in shader</a:t>
            </a:r>
          </a:p>
          <a:p>
            <a:r>
              <a:rPr lang="en-US" smtClean="0"/>
              <a:t>Used to pass information to shader such as the bounding box of a primitive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Varying Qualified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Variables that are passed from vertex shader to fragment shader</a:t>
            </a:r>
          </a:p>
          <a:p>
            <a:r>
              <a:rPr lang="en-US" smtClean="0"/>
              <a:t>Automatically interpolated by the rasterizer</a:t>
            </a:r>
          </a:p>
          <a:p>
            <a:r>
              <a:rPr lang="en-US" smtClean="0"/>
              <a:t>Old style used the varying qualifier</a:t>
            </a:r>
          </a:p>
          <a:p>
            <a:pPr lvl="1">
              <a:buFontTx/>
              <a:buNone/>
            </a:pPr>
            <a:r>
              <a:rPr lang="en-US" b="1" smtClean="0">
                <a:latin typeface="Courier New" charset="0"/>
              </a:rPr>
              <a:t>varying vec4 color;</a:t>
            </a:r>
          </a:p>
          <a:p>
            <a:r>
              <a:rPr lang="en-US" smtClean="0"/>
              <a:t>Now use </a:t>
            </a:r>
            <a:r>
              <a:rPr lang="en-US" b="1" smtClean="0"/>
              <a:t>out</a:t>
            </a:r>
            <a:r>
              <a:rPr lang="en-US" smtClean="0"/>
              <a:t> in vertex shader and </a:t>
            </a:r>
            <a:r>
              <a:rPr lang="en-US" b="1" smtClean="0"/>
              <a:t>in</a:t>
            </a:r>
            <a:r>
              <a:rPr lang="en-US" smtClean="0"/>
              <a:t> in the fragment shader</a:t>
            </a:r>
          </a:p>
          <a:p>
            <a:pPr lvl="1">
              <a:buFontTx/>
              <a:buNone/>
            </a:pPr>
            <a:r>
              <a:rPr lang="en-US" b="1" smtClean="0">
                <a:latin typeface="Courier New" charset="0"/>
              </a:rPr>
              <a:t>out vec4 color;</a:t>
            </a:r>
          </a:p>
          <a:p>
            <a:pPr lvl="1"/>
            <a:endParaRPr lang="en-US" smtClean="0"/>
          </a:p>
          <a:p>
            <a:pPr lvl="2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Vertex Shader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const vec4 red = vec4(1.0, 0.0, 0.0, 1.0);</a:t>
            </a:r>
          </a:p>
          <a:p>
            <a:pPr>
              <a:buFontTx/>
              <a:buNone/>
            </a:pPr>
            <a:r>
              <a:rPr lang="en-US" smtClean="0"/>
              <a:t>out vec3 color_out;</a:t>
            </a:r>
          </a:p>
          <a:p>
            <a:pPr>
              <a:buFontTx/>
              <a:buNone/>
            </a:pPr>
            <a:r>
              <a:rPr lang="en-US" smtClean="0"/>
              <a:t>void main(void)</a:t>
            </a:r>
          </a:p>
          <a:p>
            <a:pPr>
              <a:buFontTx/>
              <a:buNone/>
            </a:pPr>
            <a:r>
              <a:rPr lang="en-US" smtClean="0"/>
              <a:t>{</a:t>
            </a:r>
          </a:p>
          <a:p>
            <a:pPr>
              <a:buFontTx/>
              <a:buNone/>
            </a:pPr>
            <a:r>
              <a:rPr lang="en-US" smtClean="0"/>
              <a:t>  gl_Position = vPosition;</a:t>
            </a:r>
          </a:p>
          <a:p>
            <a:pPr>
              <a:buFontTx/>
              <a:buNone/>
            </a:pPr>
            <a:r>
              <a:rPr lang="en-US" smtClean="0"/>
              <a:t>  color_out = red;</a:t>
            </a:r>
          </a:p>
          <a:p>
            <a:pPr>
              <a:buFontTx/>
              <a:buNone/>
            </a:pPr>
            <a:r>
              <a:rPr lang="en-US" smtClean="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Required Fragment Shader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in vec3 color_out;</a:t>
            </a:r>
          </a:p>
          <a:p>
            <a:pPr>
              <a:buFontTx/>
              <a:buNone/>
            </a:pPr>
            <a:r>
              <a:rPr lang="en-US" smtClean="0"/>
              <a:t>void main(void)</a:t>
            </a:r>
          </a:p>
          <a:p>
            <a:pPr>
              <a:buFontTx/>
              <a:buNone/>
            </a:pPr>
            <a:r>
              <a:rPr lang="en-US" smtClean="0"/>
              <a:t>{</a:t>
            </a:r>
          </a:p>
          <a:p>
            <a:pPr>
              <a:buFontTx/>
              <a:buNone/>
            </a:pPr>
            <a:r>
              <a:rPr lang="en-US" smtClean="0"/>
              <a:t>  gl_FragColor = color_out;</a:t>
            </a:r>
          </a:p>
          <a:p>
            <a:pPr>
              <a:buFontTx/>
              <a:buNone/>
            </a:pPr>
            <a:r>
              <a:rPr lang="en-US" smtClean="0"/>
              <a:t>}</a:t>
            </a:r>
          </a:p>
          <a:p>
            <a:pPr>
              <a:buFontTx/>
              <a:buNone/>
            </a:pPr>
            <a:r>
              <a:rPr lang="en-US" smtClean="0"/>
              <a:t>// in latest version use form</a:t>
            </a:r>
          </a:p>
          <a:p>
            <a:pPr>
              <a:buFontTx/>
              <a:buNone/>
            </a:pPr>
            <a:r>
              <a:rPr lang="en-US" smtClean="0"/>
              <a:t>// out vec4 fragcolor;</a:t>
            </a:r>
          </a:p>
          <a:p>
            <a:pPr>
              <a:buFontTx/>
              <a:buNone/>
            </a:pPr>
            <a:r>
              <a:rPr lang="en-US" smtClean="0"/>
              <a:t>// fragcolor = color_out;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Simple Shaders</a:t>
            </a:r>
          </a:p>
          <a:p>
            <a:pPr lvl="1"/>
            <a:r>
              <a:rPr lang="en-US" smtClean="0"/>
              <a:t>Vertex shader</a:t>
            </a:r>
          </a:p>
          <a:p>
            <a:pPr lvl="1"/>
            <a:r>
              <a:rPr lang="en-US" smtClean="0"/>
              <a:t>Fragment shaders</a:t>
            </a:r>
          </a:p>
          <a:p>
            <a:r>
              <a:rPr lang="en-US" smtClean="0"/>
              <a:t>Programming shaders with GLSL</a:t>
            </a:r>
          </a:p>
          <a:p>
            <a:r>
              <a:rPr lang="en-US" smtClean="0"/>
              <a:t>Finish first program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Passing values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call by</a:t>
            </a:r>
            <a:r>
              <a:rPr lang="en-US" b="1" smtClean="0"/>
              <a:t> value-return</a:t>
            </a:r>
          </a:p>
          <a:p>
            <a:r>
              <a:rPr lang="en-US" smtClean="0"/>
              <a:t>Variables are copied in</a:t>
            </a:r>
          </a:p>
          <a:p>
            <a:r>
              <a:rPr lang="en-US" smtClean="0"/>
              <a:t>Returned values are copied back</a:t>
            </a:r>
          </a:p>
          <a:p>
            <a:r>
              <a:rPr lang="en-US" smtClean="0"/>
              <a:t>Three possibilities</a:t>
            </a:r>
          </a:p>
          <a:p>
            <a:pPr lvl="1"/>
            <a:r>
              <a:rPr lang="en-US" b="1" smtClean="0"/>
              <a:t>in</a:t>
            </a:r>
          </a:p>
          <a:p>
            <a:pPr lvl="1"/>
            <a:r>
              <a:rPr lang="en-US" b="1" smtClean="0"/>
              <a:t>out</a:t>
            </a:r>
          </a:p>
          <a:p>
            <a:pPr lvl="1"/>
            <a:r>
              <a:rPr lang="en-US" b="1" smtClean="0"/>
              <a:t>inout </a:t>
            </a:r>
            <a:r>
              <a:rPr lang="en-US" smtClean="0"/>
              <a:t>(deprecated)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Operators and Functions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C functions</a:t>
            </a:r>
          </a:p>
          <a:p>
            <a:pPr lvl="1"/>
            <a:r>
              <a:rPr lang="en-US" dirty="0" smtClean="0"/>
              <a:t>Trigonometric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Normalize, reflect, length</a:t>
            </a:r>
          </a:p>
          <a:p>
            <a:r>
              <a:rPr lang="en-US" dirty="0" smtClean="0"/>
              <a:t>Overloading of vector and matrix types</a:t>
            </a:r>
          </a:p>
          <a:p>
            <a:pPr lvl="1">
              <a:buFontTx/>
              <a:buNone/>
            </a:pPr>
            <a:r>
              <a:rPr lang="en-US" dirty="0" smtClean="0"/>
              <a:t>mat4 a;</a:t>
            </a:r>
          </a:p>
          <a:p>
            <a:pPr lvl="1">
              <a:buFontTx/>
              <a:buNone/>
            </a:pPr>
            <a:r>
              <a:rPr lang="en-US" dirty="0" smtClean="0"/>
              <a:t>vec4 b, c, d;</a:t>
            </a:r>
          </a:p>
          <a:p>
            <a:pPr lvl="1">
              <a:buFontTx/>
              <a:buNone/>
            </a:pPr>
            <a:r>
              <a:rPr lang="en-US" dirty="0" smtClean="0"/>
              <a:t>c = b*a; // a column vector stored as a 1d array</a:t>
            </a:r>
          </a:p>
          <a:p>
            <a:pPr lvl="1">
              <a:buFontTx/>
              <a:buNone/>
            </a:pPr>
            <a:r>
              <a:rPr lang="en-US" dirty="0" smtClean="0"/>
              <a:t>d = a*b; // a row vector stored as a 1d array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Swizzling and Selection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Can refer to array elements by element using [] or selection (.) operator with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x, y, z, w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r, g, b, 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s, t, p, q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Courier New" charset="0"/>
              </a:rPr>
              <a:t>a[2], a.b, a.z, a.p</a:t>
            </a:r>
            <a:r>
              <a:rPr lang="en-US" smtClean="0"/>
              <a:t> are the same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Swizzling</a:t>
            </a:r>
            <a:r>
              <a:rPr lang="en-US" smtClean="0"/>
              <a:t> operator lets us manipulate components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charset="0"/>
              </a:rPr>
              <a:t>vec4 a;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smtClean="0">
                <a:latin typeface="Courier New" charset="0"/>
              </a:rPr>
              <a:t>a.yz = vec2(1.0, 2.0);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Vertex Shader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Moving vertices</a:t>
            </a:r>
          </a:p>
          <a:p>
            <a:pPr lvl="1"/>
            <a:r>
              <a:rPr lang="en-US" smtClean="0"/>
              <a:t>Morphing </a:t>
            </a:r>
          </a:p>
          <a:p>
            <a:pPr lvl="1"/>
            <a:r>
              <a:rPr lang="en-US" smtClean="0"/>
              <a:t>Wave motion</a:t>
            </a:r>
          </a:p>
          <a:p>
            <a:pPr lvl="1"/>
            <a:r>
              <a:rPr lang="en-US" smtClean="0"/>
              <a:t>Fractals</a:t>
            </a:r>
          </a:p>
          <a:p>
            <a:r>
              <a:rPr lang="en-US" smtClean="0"/>
              <a:t>Lighting</a:t>
            </a:r>
          </a:p>
          <a:p>
            <a:pPr lvl="1"/>
            <a:r>
              <a:rPr lang="en-US" smtClean="0"/>
              <a:t>More realistic models</a:t>
            </a:r>
          </a:p>
          <a:p>
            <a:pPr lvl="1"/>
            <a:r>
              <a:rPr lang="en-US" smtClean="0"/>
              <a:t>Cartoon shaders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Shader Applications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Per fragment lighting calculations</a:t>
            </a:r>
          </a:p>
        </p:txBody>
      </p:sp>
      <p:pic>
        <p:nvPicPr>
          <p:cNvPr id="18438" name="Picture 4"/>
          <p:cNvPicPr>
            <a:picLocks noChangeAspect="1" noChangeArrowheads="1"/>
          </p:cNvPicPr>
          <p:nvPr/>
        </p:nvPicPr>
        <p:blipFill>
          <a:blip r:embed="rId2" cstate="print"/>
          <a:srcRect l="7442" t="22223" r="1395" b="18518"/>
          <a:stretch>
            <a:fillRect/>
          </a:stretch>
        </p:blipFill>
        <p:spPr bwMode="auto">
          <a:xfrm>
            <a:off x="685800" y="2971800"/>
            <a:ext cx="3733800" cy="2438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8439" name="Picture 5"/>
          <p:cNvPicPr>
            <a:picLocks noChangeAspect="1" noChangeArrowheads="1"/>
          </p:cNvPicPr>
          <p:nvPr/>
        </p:nvPicPr>
        <p:blipFill>
          <a:blip r:embed="rId3" cstate="print"/>
          <a:srcRect l="5579" t="24074" r="1434" b="18518"/>
          <a:stretch>
            <a:fillRect/>
          </a:stretch>
        </p:blipFill>
        <p:spPr bwMode="auto">
          <a:xfrm>
            <a:off x="4876800" y="3048000"/>
            <a:ext cx="3810000" cy="2362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554163" y="55626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 vertex lighting</a:t>
            </a:r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5195888" y="5638800"/>
            <a:ext cx="22878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 fragment lighting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Shader Applications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Texture mapping</a:t>
            </a:r>
          </a:p>
        </p:txBody>
      </p:sp>
      <p:pic>
        <p:nvPicPr>
          <p:cNvPr id="19462" name="Picture 4" descr="hu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2771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5" descr="hu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590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6" descr="hue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90800"/>
            <a:ext cx="26955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609600" y="5562600"/>
            <a:ext cx="1813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smooth shading</a:t>
            </a:r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3429000" y="5562600"/>
            <a:ext cx="2590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Ctr="1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environment mapping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6629400" y="5562600"/>
            <a:ext cx="17107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bump mapping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Shaders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programmable </a:t>
            </a:r>
            <a:r>
              <a:rPr lang="en-US" dirty="0" err="1" smtClean="0"/>
              <a:t>shaders</a:t>
            </a:r>
            <a:r>
              <a:rPr lang="en-US" dirty="0" smtClean="0"/>
              <a:t> were programmed in an assembly-like manner</a:t>
            </a:r>
          </a:p>
          <a:p>
            <a:r>
              <a:rPr lang="en-US" dirty="0" smtClean="0"/>
              <a:t>OpenGL extensions added for vertex and fragment </a:t>
            </a:r>
            <a:r>
              <a:rPr lang="en-US" dirty="0" err="1" smtClean="0"/>
              <a:t>shaders</a:t>
            </a:r>
            <a:endParaRPr lang="en-US" dirty="0" smtClean="0"/>
          </a:p>
          <a:p>
            <a:r>
              <a:rPr lang="en-US" dirty="0" smtClean="0"/>
              <a:t>Cg (C for graphics) C-like language for programming </a:t>
            </a:r>
            <a:r>
              <a:rPr lang="en-US" dirty="0" err="1" smtClean="0"/>
              <a:t>shaders</a:t>
            </a:r>
            <a:endParaRPr lang="en-US" dirty="0" smtClean="0"/>
          </a:p>
          <a:p>
            <a:pPr lvl="1"/>
            <a:r>
              <a:rPr lang="en-US" dirty="0" smtClean="0"/>
              <a:t>Works with both OpenGL and DirectX</a:t>
            </a:r>
          </a:p>
          <a:p>
            <a:pPr lvl="1"/>
            <a:r>
              <a:rPr lang="en-US" dirty="0" smtClean="0"/>
              <a:t>Interface to OpenGL complex</a:t>
            </a:r>
          </a:p>
          <a:p>
            <a:r>
              <a:rPr lang="en-US" dirty="0" smtClean="0"/>
              <a:t>OpenGL Shading Language (GLSL)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GLSL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OpenGL Shading Language</a:t>
            </a:r>
          </a:p>
          <a:p>
            <a:pPr>
              <a:lnSpc>
                <a:spcPct val="90000"/>
              </a:lnSpc>
            </a:pPr>
            <a:r>
              <a:rPr lang="en-US" smtClean="0"/>
              <a:t>Part of OpenGL 2.0 and up</a:t>
            </a:r>
          </a:p>
          <a:p>
            <a:pPr>
              <a:lnSpc>
                <a:spcPct val="90000"/>
              </a:lnSpc>
            </a:pPr>
            <a:r>
              <a:rPr lang="en-US" smtClean="0"/>
              <a:t>High level C-like language</a:t>
            </a:r>
          </a:p>
          <a:p>
            <a:pPr>
              <a:lnSpc>
                <a:spcPct val="90000"/>
              </a:lnSpc>
            </a:pPr>
            <a:r>
              <a:rPr lang="en-US" smtClean="0"/>
              <a:t>New data types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Matrices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Vectors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Samplers</a:t>
            </a:r>
          </a:p>
          <a:p>
            <a:pPr>
              <a:lnSpc>
                <a:spcPct val="90000"/>
              </a:lnSpc>
            </a:pPr>
            <a:r>
              <a:rPr lang="en-US" smtClean="0"/>
              <a:t>As of OpenGL 3.1, application must provide shaders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Vertex Shader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in vec4 </a:t>
            </a:r>
            <a:r>
              <a:rPr lang="en-US" dirty="0" err="1" smtClean="0"/>
              <a:t>vPosition</a:t>
            </a:r>
            <a:r>
              <a:rPr lang="en-US" dirty="0" smtClean="0"/>
              <a:t>;</a:t>
            </a:r>
          </a:p>
          <a:p>
            <a:pPr>
              <a:buFontTx/>
              <a:buNone/>
            </a:pPr>
            <a:r>
              <a:rPr lang="en-US" dirty="0" smtClean="0"/>
              <a:t>void main(void)</a:t>
            </a:r>
          </a:p>
          <a:p>
            <a:pPr>
              <a:buFontTx/>
              <a:buNone/>
            </a:pPr>
            <a:r>
              <a:rPr lang="en-US" dirty="0" smtClean="0"/>
              <a:t>{</a:t>
            </a:r>
          </a:p>
          <a:p>
            <a:pPr>
              <a:buFontTx/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gl_Position</a:t>
            </a:r>
            <a:r>
              <a:rPr lang="en-US" dirty="0" smtClean="0"/>
              <a:t> = </a:t>
            </a:r>
            <a:r>
              <a:rPr lang="en-US" dirty="0" err="1" smtClean="0"/>
              <a:t>vPosition</a:t>
            </a:r>
            <a:r>
              <a:rPr lang="en-US" dirty="0" smtClean="0"/>
              <a:t>;</a:t>
            </a:r>
          </a:p>
          <a:p>
            <a:pPr>
              <a:buFontTx/>
              <a:buNone/>
            </a:pPr>
            <a:r>
              <a:rPr lang="en-US" dirty="0" smtClean="0"/>
              <a:t>}</a:t>
            </a:r>
          </a:p>
        </p:txBody>
      </p:sp>
      <p:cxnSp>
        <p:nvCxnSpPr>
          <p:cNvPr id="22534" name="Straight Arrow Connector 10"/>
          <p:cNvCxnSpPr>
            <a:cxnSpLocks noChangeShapeType="1"/>
          </p:cNvCxnSpPr>
          <p:nvPr/>
        </p:nvCxnSpPr>
        <p:spPr bwMode="auto">
          <a:xfrm rot="16200000" flipV="1">
            <a:off x="2552700" y="4533900"/>
            <a:ext cx="914400" cy="685800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2535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1408266" y="1752600"/>
            <a:ext cx="1295400" cy="457200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2536" name="Straight Arrow Connector 14"/>
          <p:cNvCxnSpPr>
            <a:cxnSpLocks noChangeShapeType="1"/>
            <a:stCxn id="17" idx="1"/>
          </p:cNvCxnSpPr>
          <p:nvPr/>
        </p:nvCxnSpPr>
        <p:spPr bwMode="auto">
          <a:xfrm rot="10800000">
            <a:off x="4267201" y="2510135"/>
            <a:ext cx="661986" cy="184666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sp>
        <p:nvSpPr>
          <p:cNvPr id="16" name="TextBox 15"/>
          <p:cNvSpPr txBox="1"/>
          <p:nvPr/>
        </p:nvSpPr>
        <p:spPr>
          <a:xfrm>
            <a:off x="2779866" y="1600200"/>
            <a:ext cx="224933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rgbClr val="008000"/>
                  </a:solidFill>
                </a:ln>
                <a:solidFill>
                  <a:schemeClr val="bg1"/>
                </a:solidFill>
                <a:latin typeface="Times New Roman" charset="0"/>
                <a:ea typeface="+mn-ea"/>
              </a:rPr>
              <a:t>input from application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9187" y="2510135"/>
            <a:ext cx="34099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rgbClr val="008000"/>
                  </a:solidFill>
                </a:ln>
                <a:solidFill>
                  <a:schemeClr val="bg1"/>
                </a:solidFill>
                <a:latin typeface="Times New Roman" charset="0"/>
                <a:ea typeface="+mn-ea"/>
              </a:rPr>
              <a:t>must link to variable in application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5200" y="5334000"/>
            <a:ext cx="164660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rgbClr val="008000"/>
                  </a:solidFill>
                </a:ln>
                <a:solidFill>
                  <a:schemeClr val="bg1"/>
                </a:solidFill>
                <a:latin typeface="Times New Roman" charset="0"/>
                <a:ea typeface="+mn-ea"/>
              </a:rPr>
              <a:t>built in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Execution Model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3657600" y="4572000"/>
            <a:ext cx="17526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Vertex</a:t>
            </a:r>
          </a:p>
          <a:p>
            <a:r>
              <a:rPr lang="en-US"/>
              <a:t>Shader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3657600" y="2590800"/>
            <a:ext cx="17526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GPU</a:t>
            </a:r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6324600" y="4572000"/>
            <a:ext cx="17526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Primitive</a:t>
            </a:r>
          </a:p>
          <a:p>
            <a:r>
              <a:rPr lang="en-US"/>
              <a:t>Assembly</a:t>
            </a:r>
          </a:p>
        </p:txBody>
      </p:sp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914400" y="4648200"/>
            <a:ext cx="16764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/>
              <a:t>Application</a:t>
            </a:r>
          </a:p>
          <a:p>
            <a:r>
              <a:rPr lang="en-US"/>
              <a:t>Program</a:t>
            </a:r>
          </a:p>
        </p:txBody>
      </p:sp>
      <p:cxnSp>
        <p:nvCxnSpPr>
          <p:cNvPr id="23561" name="Elbow Connector 18"/>
          <p:cNvCxnSpPr>
            <a:cxnSpLocks noChangeShapeType="1"/>
            <a:stCxn id="23560" idx="0"/>
            <a:endCxn id="23558" idx="1"/>
          </p:cNvCxnSpPr>
          <p:nvPr/>
        </p:nvCxnSpPr>
        <p:spPr bwMode="auto">
          <a:xfrm rot="5400000" flipH="1" flipV="1">
            <a:off x="1866900" y="2857500"/>
            <a:ext cx="1676400" cy="1905000"/>
          </a:xfrm>
          <a:prstGeom prst="bentConnector2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62" name="Straight Arrow Connector 21"/>
          <p:cNvCxnSpPr>
            <a:cxnSpLocks noChangeShapeType="1"/>
          </p:cNvCxnSpPr>
          <p:nvPr/>
        </p:nvCxnSpPr>
        <p:spPr bwMode="auto">
          <a:xfrm rot="5400000">
            <a:off x="3810001" y="3962400"/>
            <a:ext cx="1219200" cy="3175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63" name="Straight Arrow Connector 23"/>
          <p:cNvCxnSpPr>
            <a:cxnSpLocks noChangeShapeType="1"/>
            <a:stCxn id="23560" idx="3"/>
          </p:cNvCxnSpPr>
          <p:nvPr/>
        </p:nvCxnSpPr>
        <p:spPr bwMode="auto">
          <a:xfrm>
            <a:off x="2590800" y="5105400"/>
            <a:ext cx="1066800" cy="1588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cxnSp>
        <p:nvCxnSpPr>
          <p:cNvPr id="23564" name="Straight Arrow Connector 25"/>
          <p:cNvCxnSpPr>
            <a:cxnSpLocks noChangeShapeType="1"/>
            <a:stCxn id="23557" idx="3"/>
            <a:endCxn id="23559" idx="1"/>
          </p:cNvCxnSpPr>
          <p:nvPr/>
        </p:nvCxnSpPr>
        <p:spPr bwMode="auto">
          <a:xfrm>
            <a:off x="5410200" y="5029200"/>
            <a:ext cx="914400" cy="1588"/>
          </a:xfrm>
          <a:prstGeom prst="straightConnector1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arrow" w="med" len="med"/>
          </a:ln>
        </p:spPr>
      </p:cxnSp>
      <p:sp>
        <p:nvSpPr>
          <p:cNvPr id="23565" name="TextBox 26"/>
          <p:cNvSpPr txBox="1">
            <a:spLocks noChangeArrowheads="1"/>
          </p:cNvSpPr>
          <p:nvPr/>
        </p:nvSpPr>
        <p:spPr bwMode="auto">
          <a:xfrm>
            <a:off x="2209800" y="5562600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glDrawArrays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566" name="TextBox 27"/>
          <p:cNvSpPr txBox="1">
            <a:spLocks noChangeArrowheads="1"/>
          </p:cNvSpPr>
          <p:nvPr/>
        </p:nvSpPr>
        <p:spPr bwMode="auto">
          <a:xfrm>
            <a:off x="5334000" y="5638800"/>
            <a:ext cx="838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Vertex</a:t>
            </a:r>
          </a:p>
        </p:txBody>
      </p:sp>
      <p:sp>
        <p:nvSpPr>
          <p:cNvPr id="23567" name="TextBox 28"/>
          <p:cNvSpPr txBox="1">
            <a:spLocks noChangeArrowheads="1"/>
          </p:cNvSpPr>
          <p:nvPr/>
        </p:nvSpPr>
        <p:spPr bwMode="auto">
          <a:xfrm>
            <a:off x="1524000" y="2133600"/>
            <a:ext cx="18774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Vertex data</a:t>
            </a:r>
          </a:p>
          <a:p>
            <a:r>
              <a:rPr lang="en-US" dirty="0" err="1">
                <a:solidFill>
                  <a:schemeClr val="bg1"/>
                </a:solidFill>
              </a:rPr>
              <a:t>Shader</a:t>
            </a:r>
            <a:r>
              <a:rPr lang="en-US" dirty="0">
                <a:solidFill>
                  <a:schemeClr val="bg1"/>
                </a:solidFill>
              </a:rPr>
              <a:t> Program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721</Words>
  <Application>Microsoft Office PowerPoint</Application>
  <PresentationFormat>On-screen Show (4:3)</PresentationFormat>
  <Paragraphs>171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CS 480/680</vt:lpstr>
      <vt:lpstr>Objectives</vt:lpstr>
      <vt:lpstr>Vertex Shader Applications</vt:lpstr>
      <vt:lpstr>Fragment Shader Applications</vt:lpstr>
      <vt:lpstr>Fragment Shader Applications</vt:lpstr>
      <vt:lpstr>Writing Shaders</vt:lpstr>
      <vt:lpstr>GLSL</vt:lpstr>
      <vt:lpstr>Simple Vertex Shader</vt:lpstr>
      <vt:lpstr>Execution Model</vt:lpstr>
      <vt:lpstr>Simple Fragment Program</vt:lpstr>
      <vt:lpstr>Execution Model</vt:lpstr>
      <vt:lpstr>Data Types</vt:lpstr>
      <vt:lpstr>Pointers</vt:lpstr>
      <vt:lpstr>Qualifiers</vt:lpstr>
      <vt:lpstr>Attribute Qualifier</vt:lpstr>
      <vt:lpstr>Uniform Qualified</vt:lpstr>
      <vt:lpstr>Varying Qualified</vt:lpstr>
      <vt:lpstr>Example: Vertex Shader</vt:lpstr>
      <vt:lpstr>Required Fragment Shader</vt:lpstr>
      <vt:lpstr>Passing values</vt:lpstr>
      <vt:lpstr>Operators and Functions</vt:lpstr>
      <vt:lpstr>Swizzling and Selection</vt:lpstr>
      <vt:lpstr>Slide 23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14</cp:revision>
  <dcterms:created xsi:type="dcterms:W3CDTF">2008-04-10T18:13:29Z</dcterms:created>
  <dcterms:modified xsi:type="dcterms:W3CDTF">2011-09-10T20:54:48Z</dcterms:modified>
  <cp:category>Business</cp:category>
</cp:coreProperties>
</file>