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91" r:id="rId3"/>
    <p:sldId id="292" r:id="rId4"/>
    <p:sldId id="293" r:id="rId5"/>
    <p:sldId id="294" r:id="rId6"/>
    <p:sldId id="295" r:id="rId7"/>
    <p:sldId id="296" r:id="rId8"/>
    <p:sldId id="297" r:id="rId9"/>
    <p:sldId id="298" r:id="rId10"/>
    <p:sldId id="299" r:id="rId11"/>
    <p:sldId id="300" r:id="rId12"/>
    <p:sldId id="301" r:id="rId13"/>
    <p:sldId id="302" r:id="rId14"/>
    <p:sldId id="303" r:id="rId15"/>
    <p:sldId id="290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5D1D7"/>
    <a:srgbClr val="FFDB5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5" d="100"/>
          <a:sy n="125" d="100"/>
        </p:scale>
        <p:origin x="-9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2" d="100"/>
          <a:sy n="92" d="100"/>
        </p:scale>
        <p:origin x="-3558" y="-10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>
                <a:cs typeface="+mn-cs"/>
              </a:defRPr>
            </a:lvl1pPr>
          </a:lstStyle>
          <a:p>
            <a:pPr>
              <a:defRPr/>
            </a:pPr>
            <a:fld id="{D745220C-D9D4-416D-9BA0-CB68FFD4EC28}" type="datetimeFigureOut">
              <a:rPr lang="en-US"/>
              <a:pPr>
                <a:defRPr/>
              </a:pPr>
              <a:t>9/10/2011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>
                <a:cs typeface="+mn-cs"/>
              </a:defRPr>
            </a:lvl1pPr>
          </a:lstStyle>
          <a:p>
            <a:pPr>
              <a:defRPr/>
            </a:pPr>
            <a:fld id="{4ED96F00-707E-431C-837E-D683A9ED4D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>
                <a:cs typeface="+mn-cs"/>
              </a:defRPr>
            </a:lvl1pPr>
          </a:lstStyle>
          <a:p>
            <a:pPr>
              <a:defRPr/>
            </a:pPr>
            <a:fld id="{B04FC7C5-A7FD-433D-9574-F8A9160C48B6}" type="datetimeFigureOut">
              <a:rPr lang="en-US"/>
              <a:pPr>
                <a:defRPr/>
              </a:pPr>
              <a:t>9/10/2011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>
                <a:cs typeface="+mn-cs"/>
              </a:defRPr>
            </a:lvl1pPr>
          </a:lstStyle>
          <a:p>
            <a:pPr>
              <a:defRPr/>
            </a:pPr>
            <a:fld id="{B97BF822-4D40-49E6-B371-A5C4BA6643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DF74C4-7BD4-4971-B738-2306C2189E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AFA64F-E97B-4928-A58B-1736403FAC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3B4351-147B-486B-AED4-2A93274523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D341BD-28CA-4C76-BC1A-114327380B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389DB5-D802-492C-AF9C-BF761C051A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74638"/>
            <a:ext cx="7620000" cy="1173162"/>
          </a:xfr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600200"/>
            <a:ext cx="7620000" cy="4525963"/>
          </a:xfr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  <a:lvl2pPr>
              <a:defRPr baseline="0">
                <a:solidFill>
                  <a:schemeClr val="bg1"/>
                </a:solidFill>
              </a:defRPr>
            </a:lvl2pPr>
            <a:lvl3pPr>
              <a:defRPr baseline="0">
                <a:solidFill>
                  <a:schemeClr val="bg1"/>
                </a:solidFill>
              </a:defRPr>
            </a:lvl3pPr>
            <a:lvl4pPr>
              <a:defRPr baseline="0">
                <a:solidFill>
                  <a:schemeClr val="bg1"/>
                </a:solidFill>
              </a:defRPr>
            </a:lvl4pPr>
            <a:lvl5pPr>
              <a:defRPr baseline="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11FF00-C063-4B64-88DB-B0EAB58C7A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CE0E0B-FBCE-47CF-857D-E5BA492B3F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A941B9-32E4-4726-A60E-69D29F3CAB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819B62-4319-47D1-B93C-F499A71F45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CE9550-DB25-4950-A5E1-E9572F9FAA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FED164-BE05-4CD7-AF28-4DE7319404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72B15C-25B5-4BCD-A071-FA59A23E83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>
              <a:defRPr/>
            </a:pPr>
            <a:fld id="{1AC86C50-123D-48C7-A8BC-9EE20868DA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6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514600"/>
            <a:ext cx="7772400" cy="1470025"/>
          </a:xfrm>
        </p:spPr>
        <p:txBody>
          <a:bodyPr/>
          <a:lstStyle/>
          <a:p>
            <a:pPr eaLnBrk="1" hangingPunct="1"/>
            <a:r>
              <a:rPr lang="en-US" sz="3200" smtClean="0">
                <a:solidFill>
                  <a:schemeClr val="bg1"/>
                </a:solidFill>
              </a:rPr>
              <a:t>CS 480/680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3429000"/>
            <a:ext cx="6400800" cy="609600"/>
          </a:xfrm>
        </p:spPr>
        <p:txBody>
          <a:bodyPr/>
          <a:lstStyle/>
          <a:p>
            <a:pPr eaLnBrk="1" hangingPunct="1"/>
            <a:r>
              <a:rPr lang="en-US" sz="1600" dirty="0" smtClean="0">
                <a:solidFill>
                  <a:schemeClr val="bg1"/>
                </a:solidFill>
              </a:rPr>
              <a:t>Computer Graphics</a:t>
            </a:r>
          </a:p>
          <a:p>
            <a:pPr eaLnBrk="1" hangingPunct="1"/>
            <a:endParaRPr lang="en-US" sz="1600" dirty="0" smtClean="0">
              <a:solidFill>
                <a:schemeClr val="bg1"/>
              </a:solidFill>
            </a:endParaRPr>
          </a:p>
          <a:p>
            <a:pPr eaLnBrk="1" hangingPunct="1"/>
            <a:r>
              <a:rPr lang="en-US" sz="1600" dirty="0" smtClean="0">
                <a:solidFill>
                  <a:schemeClr val="bg1"/>
                </a:solidFill>
              </a:rPr>
              <a:t>Programming with Open GL</a:t>
            </a:r>
          </a:p>
          <a:p>
            <a:pPr eaLnBrk="1" hangingPunct="1"/>
            <a:r>
              <a:rPr lang="en-US" sz="1600" dirty="0" smtClean="0">
                <a:solidFill>
                  <a:schemeClr val="bg1"/>
                </a:solidFill>
              </a:rPr>
              <a:t>Part </a:t>
            </a:r>
            <a:r>
              <a:rPr lang="en-US" sz="1600" dirty="0" smtClean="0">
                <a:solidFill>
                  <a:schemeClr val="bg1"/>
                </a:solidFill>
              </a:rPr>
              <a:t>4: Color and Attributes</a:t>
            </a:r>
            <a:endParaRPr lang="en-US" sz="1600" dirty="0" smtClean="0">
              <a:solidFill>
                <a:schemeClr val="bg1"/>
              </a:solidFill>
            </a:endParaRPr>
          </a:p>
        </p:txBody>
      </p:sp>
      <p:sp>
        <p:nvSpPr>
          <p:cNvPr id="16388" name="Rectangle 5"/>
          <p:cNvSpPr>
            <a:spLocks noChangeArrowheads="1"/>
          </p:cNvSpPr>
          <p:nvPr/>
        </p:nvSpPr>
        <p:spPr bwMode="auto">
          <a:xfrm>
            <a:off x="1143000" y="6019800"/>
            <a:ext cx="3200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Dr. Frederick C Harris, Jr.</a:t>
            </a:r>
          </a:p>
        </p:txBody>
      </p:sp>
      <p:sp>
        <p:nvSpPr>
          <p:cNvPr id="16389" name="Rectangle 7"/>
          <p:cNvSpPr>
            <a:spLocks noChangeArrowheads="1"/>
          </p:cNvSpPr>
          <p:nvPr/>
        </p:nvSpPr>
        <p:spPr bwMode="auto">
          <a:xfrm>
            <a:off x="3810000" y="152400"/>
            <a:ext cx="3200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Fall 2011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Attributes</a:t>
            </a:r>
          </a:p>
        </p:txBody>
      </p:sp>
      <p:sp>
        <p:nvSpPr>
          <p:cNvPr id="24581" name="Rectangle 3"/>
          <p:cNvSpPr>
            <a:spLocks noGrp="1" noChangeArrowheads="1"/>
          </p:cNvSpPr>
          <p:nvPr>
            <p:ph idx="1"/>
          </p:nvPr>
        </p:nvSpPr>
        <p:spPr>
          <a:xfrm>
            <a:off x="1066800" y="1600200"/>
            <a:ext cx="7620000" cy="50292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Attributes determine the appearance of objects</a:t>
            </a:r>
          </a:p>
          <a:p>
            <a:pPr lvl="1"/>
            <a:r>
              <a:rPr lang="en-US" dirty="0" smtClean="0"/>
              <a:t>Color (points, lines, polygons)</a:t>
            </a:r>
          </a:p>
          <a:p>
            <a:pPr lvl="1"/>
            <a:r>
              <a:rPr lang="en-US" dirty="0" smtClean="0"/>
              <a:t>Size and width (points, lines)</a:t>
            </a:r>
          </a:p>
          <a:p>
            <a:pPr lvl="1"/>
            <a:r>
              <a:rPr lang="en-US" dirty="0" smtClean="0"/>
              <a:t>Stipple pattern (lines, polygons)</a:t>
            </a:r>
          </a:p>
          <a:p>
            <a:pPr lvl="1"/>
            <a:r>
              <a:rPr lang="en-US" dirty="0" smtClean="0"/>
              <a:t>Polygon mode</a:t>
            </a:r>
          </a:p>
          <a:p>
            <a:pPr lvl="2"/>
            <a:r>
              <a:rPr lang="en-US" sz="2400" dirty="0" smtClean="0"/>
              <a:t>Display as filled: solid color or stipple pattern</a:t>
            </a:r>
          </a:p>
          <a:p>
            <a:pPr lvl="2"/>
            <a:r>
              <a:rPr lang="en-US" sz="2400" dirty="0" smtClean="0"/>
              <a:t>Display edges</a:t>
            </a:r>
          </a:p>
          <a:p>
            <a:pPr lvl="2"/>
            <a:r>
              <a:rPr lang="en-US" sz="2400" dirty="0" smtClean="0"/>
              <a:t>Display vertices</a:t>
            </a:r>
          </a:p>
          <a:p>
            <a:r>
              <a:rPr lang="en-US" dirty="0" smtClean="0"/>
              <a:t>Only a few (</a:t>
            </a:r>
            <a:r>
              <a:rPr lang="en-US" dirty="0" err="1" smtClean="0"/>
              <a:t>glPointSize</a:t>
            </a:r>
            <a:r>
              <a:rPr lang="en-US" dirty="0" smtClean="0"/>
              <a:t>) are supported by OpenGL functions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RGB color</a:t>
            </a:r>
          </a:p>
        </p:txBody>
      </p:sp>
      <p:sp>
        <p:nvSpPr>
          <p:cNvPr id="2560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700" smtClean="0"/>
              <a:t>Each color component is stored separately in the frame buffer</a:t>
            </a:r>
          </a:p>
          <a:p>
            <a:r>
              <a:rPr lang="en-US" sz="2700" smtClean="0"/>
              <a:t>Usually 8 bits per component in buffer</a:t>
            </a:r>
          </a:p>
          <a:p>
            <a:r>
              <a:rPr lang="en-US" sz="2700" smtClean="0"/>
              <a:t>Color values can range from 0.0 (none) to 1.0 (all) using floats or over the range from 0 to 255 using unsigned bytels</a:t>
            </a:r>
          </a:p>
        </p:txBody>
      </p:sp>
      <p:pic>
        <p:nvPicPr>
          <p:cNvPr id="25606" name="Picture 5" descr="an02f2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4495800"/>
            <a:ext cx="4130675" cy="173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Indexed Color</a:t>
            </a:r>
          </a:p>
        </p:txBody>
      </p:sp>
      <p:sp>
        <p:nvSpPr>
          <p:cNvPr id="2662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Colors are indices into tables of RGB values</a:t>
            </a:r>
          </a:p>
          <a:p>
            <a:r>
              <a:rPr lang="en-US" smtClean="0"/>
              <a:t>Requires less memory</a:t>
            </a:r>
          </a:p>
          <a:p>
            <a:pPr lvl="1"/>
            <a:r>
              <a:rPr lang="en-US" smtClean="0"/>
              <a:t>indices usually 8 bits</a:t>
            </a:r>
          </a:p>
          <a:p>
            <a:pPr lvl="1"/>
            <a:r>
              <a:rPr lang="en-US" smtClean="0"/>
              <a:t>not as important now</a:t>
            </a:r>
          </a:p>
          <a:p>
            <a:pPr lvl="2"/>
            <a:r>
              <a:rPr lang="en-US" smtClean="0"/>
              <a:t>Memory inexpensive</a:t>
            </a:r>
          </a:p>
          <a:p>
            <a:pPr lvl="2"/>
            <a:r>
              <a:rPr lang="en-US" smtClean="0"/>
              <a:t>Need more colors for shading</a:t>
            </a:r>
          </a:p>
        </p:txBody>
      </p:sp>
      <p:pic>
        <p:nvPicPr>
          <p:cNvPr id="26630" name="Picture 6" descr="an02f29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4267200"/>
            <a:ext cx="5068888" cy="2024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Smooth Color</a:t>
            </a:r>
          </a:p>
        </p:txBody>
      </p:sp>
      <p:sp>
        <p:nvSpPr>
          <p:cNvPr id="2765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700" smtClean="0"/>
              <a:t>Default is </a:t>
            </a:r>
            <a:r>
              <a:rPr lang="en-US" sz="2700" i="1" smtClean="0"/>
              <a:t>smooth</a:t>
            </a:r>
            <a:r>
              <a:rPr lang="en-US" sz="2700" smtClean="0"/>
              <a:t> shading</a:t>
            </a:r>
          </a:p>
          <a:p>
            <a:pPr lvl="1"/>
            <a:r>
              <a:rPr lang="en-US" smtClean="0"/>
              <a:t>OpenGL interpolates vertex colors across visible polygons</a:t>
            </a:r>
          </a:p>
          <a:p>
            <a:r>
              <a:rPr lang="en-US" sz="2700" smtClean="0"/>
              <a:t>Alternative is </a:t>
            </a:r>
            <a:r>
              <a:rPr lang="en-US" sz="2700" i="1" smtClean="0"/>
              <a:t>flat shading</a:t>
            </a:r>
          </a:p>
          <a:p>
            <a:pPr lvl="1"/>
            <a:r>
              <a:rPr lang="en-US" smtClean="0"/>
              <a:t>Color of first vertex </a:t>
            </a:r>
          </a:p>
          <a:p>
            <a:pPr lvl="1">
              <a:buFontTx/>
              <a:buNone/>
            </a:pPr>
            <a:r>
              <a:rPr lang="en-US" smtClean="0"/>
              <a:t>determines fill color</a:t>
            </a:r>
          </a:p>
          <a:p>
            <a:pPr lvl="1"/>
            <a:r>
              <a:rPr lang="en-US" smtClean="0"/>
              <a:t>Handle in shader</a:t>
            </a:r>
          </a:p>
        </p:txBody>
      </p:sp>
      <p:pic>
        <p:nvPicPr>
          <p:cNvPr id="27654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86400" y="2743200"/>
            <a:ext cx="3157538" cy="32766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Setting Colors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Colors are ultimately set in the fragment </a:t>
            </a:r>
            <a:r>
              <a:rPr lang="en-US" dirty="0" err="1" smtClean="0"/>
              <a:t>shader</a:t>
            </a:r>
            <a:r>
              <a:rPr lang="en-US" dirty="0" smtClean="0"/>
              <a:t> but can be determined in either </a:t>
            </a:r>
            <a:r>
              <a:rPr lang="en-US" dirty="0" err="1" smtClean="0"/>
              <a:t>shader</a:t>
            </a:r>
            <a:r>
              <a:rPr lang="en-US" dirty="0" smtClean="0"/>
              <a:t> or in the application</a:t>
            </a:r>
          </a:p>
          <a:p>
            <a:r>
              <a:rPr lang="en-US" dirty="0" smtClean="0"/>
              <a:t>Application color: pass to vertex </a:t>
            </a:r>
            <a:r>
              <a:rPr lang="en-US" dirty="0" err="1" smtClean="0"/>
              <a:t>shader</a:t>
            </a:r>
            <a:r>
              <a:rPr lang="en-US" dirty="0" smtClean="0"/>
              <a:t> as a uniform variable (next lecture) or as a vertex attribute</a:t>
            </a:r>
          </a:p>
          <a:p>
            <a:r>
              <a:rPr lang="en-US" dirty="0" smtClean="0"/>
              <a:t>Vertex </a:t>
            </a:r>
            <a:r>
              <a:rPr lang="en-US" dirty="0" err="1" smtClean="0"/>
              <a:t>shader</a:t>
            </a:r>
            <a:r>
              <a:rPr lang="en-US" dirty="0" smtClean="0"/>
              <a:t> color: pass to fragment </a:t>
            </a:r>
            <a:r>
              <a:rPr lang="en-US" dirty="0" err="1" smtClean="0"/>
              <a:t>shader</a:t>
            </a:r>
            <a:r>
              <a:rPr lang="en-US" dirty="0" smtClean="0"/>
              <a:t> as varying variable (next lecture)</a:t>
            </a:r>
          </a:p>
          <a:p>
            <a:r>
              <a:rPr lang="en-US" dirty="0" smtClean="0"/>
              <a:t>Fragment color: can alter via </a:t>
            </a:r>
            <a:r>
              <a:rPr lang="en-US" dirty="0" err="1" smtClean="0"/>
              <a:t>shader</a:t>
            </a:r>
            <a:r>
              <a:rPr lang="en-US" dirty="0" smtClean="0"/>
              <a:t> code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584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Objectives</a:t>
            </a:r>
          </a:p>
        </p:txBody>
      </p:sp>
      <p:sp>
        <p:nvSpPr>
          <p:cNvPr id="1638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Expanding primitive set</a:t>
            </a:r>
          </a:p>
          <a:p>
            <a:r>
              <a:rPr lang="en-US" smtClean="0"/>
              <a:t>Adding color</a:t>
            </a:r>
          </a:p>
          <a:p>
            <a:r>
              <a:rPr lang="en-US" smtClean="0"/>
              <a:t>Vertex attributes </a:t>
            </a:r>
          </a:p>
          <a:p>
            <a:r>
              <a:rPr lang="en-US" smtClean="0"/>
              <a:t>Uniform variables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OpenGL Primitives</a:t>
            </a:r>
          </a:p>
        </p:txBody>
      </p:sp>
      <p:sp>
        <p:nvSpPr>
          <p:cNvPr id="93197" name="Rectangle 13"/>
          <p:cNvSpPr>
            <a:spLocks noChangeArrowheads="1"/>
          </p:cNvSpPr>
          <p:nvPr/>
        </p:nvSpPr>
        <p:spPr bwMode="auto">
          <a:xfrm>
            <a:off x="1187487" y="5540375"/>
            <a:ext cx="2622513" cy="369974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>
              <a:defRPr/>
            </a:pPr>
            <a:r>
              <a:rPr lang="en-US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ea typeface="+mn-ea"/>
              </a:rPr>
              <a:t>GL_TRIANGLE_STRIP</a:t>
            </a:r>
          </a:p>
        </p:txBody>
      </p:sp>
      <p:grpSp>
        <p:nvGrpSpPr>
          <p:cNvPr id="2" name="Group 14"/>
          <p:cNvGrpSpPr>
            <a:grpSpLocks/>
          </p:cNvGrpSpPr>
          <p:nvPr/>
        </p:nvGrpSpPr>
        <p:grpSpPr bwMode="auto">
          <a:xfrm>
            <a:off x="2117985" y="4067175"/>
            <a:ext cx="1068388" cy="1354138"/>
            <a:chOff x="858" y="2910"/>
            <a:chExt cx="673" cy="913"/>
          </a:xfrm>
        </p:grpSpPr>
        <p:sp>
          <p:nvSpPr>
            <p:cNvPr id="17439" name="Freeform 15"/>
            <p:cNvSpPr>
              <a:spLocks/>
            </p:cNvSpPr>
            <p:nvPr/>
          </p:nvSpPr>
          <p:spPr bwMode="auto">
            <a:xfrm>
              <a:off x="858" y="2910"/>
              <a:ext cx="673" cy="337"/>
            </a:xfrm>
            <a:custGeom>
              <a:avLst/>
              <a:gdLst>
                <a:gd name="T0" fmla="*/ 0 w 673"/>
                <a:gd name="T1" fmla="*/ 48 h 337"/>
                <a:gd name="T2" fmla="*/ 672 w 673"/>
                <a:gd name="T3" fmla="*/ 0 h 337"/>
                <a:gd name="T4" fmla="*/ 144 w 673"/>
                <a:gd name="T5" fmla="*/ 336 h 337"/>
                <a:gd name="T6" fmla="*/ 0 w 673"/>
                <a:gd name="T7" fmla="*/ 48 h 33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73"/>
                <a:gd name="T13" fmla="*/ 0 h 337"/>
                <a:gd name="T14" fmla="*/ 673 w 673"/>
                <a:gd name="T15" fmla="*/ 337 h 33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73" h="337">
                  <a:moveTo>
                    <a:pt x="0" y="48"/>
                  </a:moveTo>
                  <a:lnTo>
                    <a:pt x="672" y="0"/>
                  </a:lnTo>
                  <a:lnTo>
                    <a:pt x="144" y="336"/>
                  </a:lnTo>
                  <a:lnTo>
                    <a:pt x="0" y="48"/>
                  </a:lnTo>
                </a:path>
              </a:pathLst>
            </a:custGeom>
            <a:gradFill rotWithShape="0">
              <a:gsLst>
                <a:gs pos="0">
                  <a:srgbClr val="5F5F5F"/>
                </a:gs>
                <a:gs pos="100000">
                  <a:schemeClr val="bg1"/>
                </a:gs>
              </a:gsLst>
              <a:lin ang="18900000" scaled="1"/>
            </a:gradFill>
            <a:ln w="127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40" name="Freeform 16"/>
            <p:cNvSpPr>
              <a:spLocks/>
            </p:cNvSpPr>
            <p:nvPr/>
          </p:nvSpPr>
          <p:spPr bwMode="auto">
            <a:xfrm>
              <a:off x="1002" y="2910"/>
              <a:ext cx="529" cy="337"/>
            </a:xfrm>
            <a:custGeom>
              <a:avLst/>
              <a:gdLst>
                <a:gd name="T0" fmla="*/ 0 w 529"/>
                <a:gd name="T1" fmla="*/ 336 h 337"/>
                <a:gd name="T2" fmla="*/ 528 w 529"/>
                <a:gd name="T3" fmla="*/ 0 h 337"/>
                <a:gd name="T4" fmla="*/ 384 w 529"/>
                <a:gd name="T5" fmla="*/ 288 h 337"/>
                <a:gd name="T6" fmla="*/ 0 w 529"/>
                <a:gd name="T7" fmla="*/ 336 h 33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29"/>
                <a:gd name="T13" fmla="*/ 0 h 337"/>
                <a:gd name="T14" fmla="*/ 529 w 529"/>
                <a:gd name="T15" fmla="*/ 337 h 33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29" h="337">
                  <a:moveTo>
                    <a:pt x="0" y="336"/>
                  </a:moveTo>
                  <a:lnTo>
                    <a:pt x="528" y="0"/>
                  </a:lnTo>
                  <a:lnTo>
                    <a:pt x="384" y="288"/>
                  </a:lnTo>
                  <a:lnTo>
                    <a:pt x="0" y="336"/>
                  </a:lnTo>
                </a:path>
              </a:pathLst>
            </a:custGeom>
            <a:gradFill rotWithShape="0">
              <a:gsLst>
                <a:gs pos="0">
                  <a:srgbClr val="5F5F5F"/>
                </a:gs>
                <a:gs pos="100000">
                  <a:schemeClr val="bg1"/>
                </a:gs>
              </a:gsLst>
              <a:lin ang="18900000" scaled="1"/>
            </a:gradFill>
            <a:ln w="127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41" name="Freeform 17"/>
            <p:cNvSpPr>
              <a:spLocks/>
            </p:cNvSpPr>
            <p:nvPr/>
          </p:nvSpPr>
          <p:spPr bwMode="auto">
            <a:xfrm>
              <a:off x="954" y="3198"/>
              <a:ext cx="433" cy="289"/>
            </a:xfrm>
            <a:custGeom>
              <a:avLst/>
              <a:gdLst>
                <a:gd name="T0" fmla="*/ 432 w 433"/>
                <a:gd name="T1" fmla="*/ 0 h 289"/>
                <a:gd name="T2" fmla="*/ 48 w 433"/>
                <a:gd name="T3" fmla="*/ 48 h 289"/>
                <a:gd name="T4" fmla="*/ 0 w 433"/>
                <a:gd name="T5" fmla="*/ 288 h 289"/>
                <a:gd name="T6" fmla="*/ 432 w 433"/>
                <a:gd name="T7" fmla="*/ 0 h 28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33"/>
                <a:gd name="T13" fmla="*/ 0 h 289"/>
                <a:gd name="T14" fmla="*/ 433 w 433"/>
                <a:gd name="T15" fmla="*/ 289 h 28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33" h="289">
                  <a:moveTo>
                    <a:pt x="432" y="0"/>
                  </a:moveTo>
                  <a:lnTo>
                    <a:pt x="48" y="48"/>
                  </a:lnTo>
                  <a:lnTo>
                    <a:pt x="0" y="288"/>
                  </a:lnTo>
                  <a:lnTo>
                    <a:pt x="432" y="0"/>
                  </a:lnTo>
                </a:path>
              </a:pathLst>
            </a:custGeom>
            <a:gradFill rotWithShape="0">
              <a:gsLst>
                <a:gs pos="0">
                  <a:srgbClr val="5F5F5F"/>
                </a:gs>
                <a:gs pos="100000">
                  <a:srgbClr val="AFAFAF"/>
                </a:gs>
              </a:gsLst>
              <a:lin ang="2700000" scaled="1"/>
            </a:gradFill>
            <a:ln w="127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202" name="Freeform 18"/>
            <p:cNvSpPr>
              <a:spLocks/>
            </p:cNvSpPr>
            <p:nvPr/>
          </p:nvSpPr>
          <p:spPr bwMode="auto">
            <a:xfrm>
              <a:off x="954" y="3198"/>
              <a:ext cx="433" cy="337"/>
            </a:xfrm>
            <a:custGeom>
              <a:avLst/>
              <a:gdLst/>
              <a:ahLst/>
              <a:cxnLst>
                <a:cxn ang="0">
                  <a:pos x="432" y="0"/>
                </a:cxn>
                <a:cxn ang="0">
                  <a:pos x="384" y="336"/>
                </a:cxn>
                <a:cxn ang="0">
                  <a:pos x="0" y="288"/>
                </a:cxn>
                <a:cxn ang="0">
                  <a:pos x="432" y="0"/>
                </a:cxn>
              </a:cxnLst>
              <a:rect l="0" t="0" r="r" b="b"/>
              <a:pathLst>
                <a:path w="433" h="337">
                  <a:moveTo>
                    <a:pt x="432" y="0"/>
                  </a:moveTo>
                  <a:lnTo>
                    <a:pt x="384" y="336"/>
                  </a:lnTo>
                  <a:lnTo>
                    <a:pt x="0" y="288"/>
                  </a:lnTo>
                  <a:lnTo>
                    <a:pt x="432" y="0"/>
                  </a:lnTo>
                </a:path>
              </a:pathLst>
            </a:custGeom>
            <a:gradFill rotWithShape="0">
              <a:gsLst>
                <a:gs pos="0">
                  <a:schemeClr val="tx1"/>
                </a:gs>
                <a:gs pos="100000">
                  <a:schemeClr val="tx1">
                    <a:gamma/>
                    <a:tint val="30196"/>
                    <a:invGamma/>
                  </a:schemeClr>
                </a:gs>
              </a:gsLst>
              <a:lin ang="2700000" scaled="1"/>
            </a:gra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</a:endParaRPr>
            </a:p>
          </p:txBody>
        </p:sp>
        <p:sp>
          <p:nvSpPr>
            <p:cNvPr id="17443" name="Freeform 19"/>
            <p:cNvSpPr>
              <a:spLocks/>
            </p:cNvSpPr>
            <p:nvPr/>
          </p:nvSpPr>
          <p:spPr bwMode="auto">
            <a:xfrm>
              <a:off x="954" y="3486"/>
              <a:ext cx="385" cy="337"/>
            </a:xfrm>
            <a:custGeom>
              <a:avLst/>
              <a:gdLst>
                <a:gd name="T0" fmla="*/ 0 w 385"/>
                <a:gd name="T1" fmla="*/ 0 h 337"/>
                <a:gd name="T2" fmla="*/ 192 w 385"/>
                <a:gd name="T3" fmla="*/ 336 h 337"/>
                <a:gd name="T4" fmla="*/ 384 w 385"/>
                <a:gd name="T5" fmla="*/ 48 h 337"/>
                <a:gd name="T6" fmla="*/ 0 w 385"/>
                <a:gd name="T7" fmla="*/ 0 h 33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85"/>
                <a:gd name="T13" fmla="*/ 0 h 337"/>
                <a:gd name="T14" fmla="*/ 385 w 385"/>
                <a:gd name="T15" fmla="*/ 337 h 33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85" h="337">
                  <a:moveTo>
                    <a:pt x="0" y="0"/>
                  </a:moveTo>
                  <a:lnTo>
                    <a:pt x="192" y="336"/>
                  </a:lnTo>
                  <a:lnTo>
                    <a:pt x="384" y="48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chemeClr val="tx1"/>
                </a:gs>
                <a:gs pos="100000">
                  <a:schemeClr val="bg1"/>
                </a:gs>
              </a:gsLst>
              <a:lin ang="18900000" scaled="1"/>
            </a:gradFill>
            <a:ln w="127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44" name="Freeform 20"/>
            <p:cNvSpPr>
              <a:spLocks/>
            </p:cNvSpPr>
            <p:nvPr/>
          </p:nvSpPr>
          <p:spPr bwMode="auto">
            <a:xfrm>
              <a:off x="1146" y="3534"/>
              <a:ext cx="337" cy="289"/>
            </a:xfrm>
            <a:custGeom>
              <a:avLst/>
              <a:gdLst>
                <a:gd name="T0" fmla="*/ 192 w 337"/>
                <a:gd name="T1" fmla="*/ 0 h 289"/>
                <a:gd name="T2" fmla="*/ 336 w 337"/>
                <a:gd name="T3" fmla="*/ 192 h 289"/>
                <a:gd name="T4" fmla="*/ 0 w 337"/>
                <a:gd name="T5" fmla="*/ 288 h 289"/>
                <a:gd name="T6" fmla="*/ 192 w 337"/>
                <a:gd name="T7" fmla="*/ 0 h 28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37"/>
                <a:gd name="T13" fmla="*/ 0 h 289"/>
                <a:gd name="T14" fmla="*/ 337 w 337"/>
                <a:gd name="T15" fmla="*/ 289 h 28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37" h="289">
                  <a:moveTo>
                    <a:pt x="192" y="0"/>
                  </a:moveTo>
                  <a:lnTo>
                    <a:pt x="336" y="192"/>
                  </a:lnTo>
                  <a:lnTo>
                    <a:pt x="0" y="288"/>
                  </a:lnTo>
                  <a:lnTo>
                    <a:pt x="192" y="0"/>
                  </a:lnTo>
                </a:path>
              </a:pathLst>
            </a:custGeom>
            <a:gradFill rotWithShape="0">
              <a:gsLst>
                <a:gs pos="0">
                  <a:srgbClr val="5F5F5F"/>
                </a:gs>
                <a:gs pos="100000">
                  <a:srgbClr val="AFAFAF"/>
                </a:gs>
              </a:gsLst>
              <a:lin ang="18900000" scaled="1"/>
            </a:gradFill>
            <a:ln w="127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22"/>
          <p:cNvGrpSpPr>
            <a:grpSpLocks/>
          </p:cNvGrpSpPr>
          <p:nvPr/>
        </p:nvGrpSpPr>
        <p:grpSpPr bwMode="auto">
          <a:xfrm>
            <a:off x="6526706" y="4760913"/>
            <a:ext cx="1220788" cy="571500"/>
            <a:chOff x="2679" y="3379"/>
            <a:chExt cx="769" cy="385"/>
          </a:xfrm>
        </p:grpSpPr>
        <p:sp>
          <p:nvSpPr>
            <p:cNvPr id="93207" name="Freeform 23"/>
            <p:cNvSpPr>
              <a:spLocks/>
            </p:cNvSpPr>
            <p:nvPr/>
          </p:nvSpPr>
          <p:spPr bwMode="auto">
            <a:xfrm>
              <a:off x="2679" y="3379"/>
              <a:ext cx="433" cy="289"/>
            </a:xfrm>
            <a:custGeom>
              <a:avLst/>
              <a:gdLst/>
              <a:ahLst/>
              <a:cxnLst>
                <a:cxn ang="0">
                  <a:pos x="432" y="0"/>
                </a:cxn>
                <a:cxn ang="0">
                  <a:pos x="48" y="48"/>
                </a:cxn>
                <a:cxn ang="0">
                  <a:pos x="0" y="288"/>
                </a:cxn>
                <a:cxn ang="0">
                  <a:pos x="432" y="0"/>
                </a:cxn>
              </a:cxnLst>
              <a:rect l="0" t="0" r="r" b="b"/>
              <a:pathLst>
                <a:path w="433" h="289">
                  <a:moveTo>
                    <a:pt x="432" y="0"/>
                  </a:moveTo>
                  <a:lnTo>
                    <a:pt x="48" y="48"/>
                  </a:lnTo>
                  <a:lnTo>
                    <a:pt x="0" y="288"/>
                  </a:lnTo>
                  <a:lnTo>
                    <a:pt x="432" y="0"/>
                  </a:lnTo>
                </a:path>
              </a:pathLst>
            </a:cu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69804"/>
                    <a:invGamma/>
                  </a:schemeClr>
                </a:gs>
              </a:gsLst>
              <a:lin ang="18900000" scaled="1"/>
            </a:gra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</a:endParaRPr>
            </a:p>
          </p:txBody>
        </p:sp>
        <p:sp>
          <p:nvSpPr>
            <p:cNvPr id="93208" name="Freeform 24"/>
            <p:cNvSpPr>
              <a:spLocks/>
            </p:cNvSpPr>
            <p:nvPr/>
          </p:nvSpPr>
          <p:spPr bwMode="auto">
            <a:xfrm>
              <a:off x="2679" y="3379"/>
              <a:ext cx="529" cy="289"/>
            </a:xfrm>
            <a:custGeom>
              <a:avLst/>
              <a:gdLst/>
              <a:ahLst/>
              <a:cxnLst>
                <a:cxn ang="0">
                  <a:pos x="0" y="288"/>
                </a:cxn>
                <a:cxn ang="0">
                  <a:pos x="528" y="144"/>
                </a:cxn>
                <a:cxn ang="0">
                  <a:pos x="432" y="0"/>
                </a:cxn>
                <a:cxn ang="0">
                  <a:pos x="0" y="288"/>
                </a:cxn>
              </a:cxnLst>
              <a:rect l="0" t="0" r="r" b="b"/>
              <a:pathLst>
                <a:path w="529" h="289">
                  <a:moveTo>
                    <a:pt x="0" y="288"/>
                  </a:moveTo>
                  <a:lnTo>
                    <a:pt x="528" y="144"/>
                  </a:lnTo>
                  <a:lnTo>
                    <a:pt x="432" y="0"/>
                  </a:lnTo>
                  <a:lnTo>
                    <a:pt x="0" y="288"/>
                  </a:lnTo>
                </a:path>
              </a:pathLst>
            </a:cu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69804"/>
                    <a:invGamma/>
                  </a:schemeClr>
                </a:gs>
              </a:gsLst>
              <a:lin ang="18900000" scaled="1"/>
            </a:gra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</a:endParaRPr>
            </a:p>
          </p:txBody>
        </p:sp>
        <p:sp>
          <p:nvSpPr>
            <p:cNvPr id="93209" name="Freeform 25"/>
            <p:cNvSpPr>
              <a:spLocks/>
            </p:cNvSpPr>
            <p:nvPr/>
          </p:nvSpPr>
          <p:spPr bwMode="auto">
            <a:xfrm>
              <a:off x="2679" y="3523"/>
              <a:ext cx="769" cy="140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528" y="0"/>
                </a:cxn>
                <a:cxn ang="0">
                  <a:pos x="768" y="48"/>
                </a:cxn>
                <a:cxn ang="0">
                  <a:pos x="0" y="144"/>
                </a:cxn>
              </a:cxnLst>
              <a:rect l="0" t="0" r="r" b="b"/>
              <a:pathLst>
                <a:path w="769" h="145">
                  <a:moveTo>
                    <a:pt x="0" y="144"/>
                  </a:moveTo>
                  <a:lnTo>
                    <a:pt x="528" y="0"/>
                  </a:lnTo>
                  <a:lnTo>
                    <a:pt x="768" y="48"/>
                  </a:lnTo>
                  <a:lnTo>
                    <a:pt x="0" y="144"/>
                  </a:lnTo>
                </a:path>
              </a:pathLst>
            </a:cu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69804"/>
                    <a:invGamma/>
                  </a:schemeClr>
                </a:gs>
              </a:gsLst>
              <a:lin ang="18900000" scaled="1"/>
            </a:gra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</a:endParaRPr>
            </a:p>
          </p:txBody>
        </p:sp>
        <p:sp>
          <p:nvSpPr>
            <p:cNvPr id="93210" name="Freeform 26"/>
            <p:cNvSpPr>
              <a:spLocks/>
            </p:cNvSpPr>
            <p:nvPr/>
          </p:nvSpPr>
          <p:spPr bwMode="auto">
            <a:xfrm>
              <a:off x="2679" y="3572"/>
              <a:ext cx="769" cy="198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768" y="0"/>
                </a:cxn>
                <a:cxn ang="0">
                  <a:pos x="576" y="192"/>
                </a:cxn>
                <a:cxn ang="0">
                  <a:pos x="0" y="96"/>
                </a:cxn>
              </a:cxnLst>
              <a:rect l="0" t="0" r="r" b="b"/>
              <a:pathLst>
                <a:path w="769" h="193">
                  <a:moveTo>
                    <a:pt x="0" y="96"/>
                  </a:moveTo>
                  <a:lnTo>
                    <a:pt x="768" y="0"/>
                  </a:lnTo>
                  <a:lnTo>
                    <a:pt x="576" y="192"/>
                  </a:lnTo>
                  <a:lnTo>
                    <a:pt x="0" y="96"/>
                  </a:lnTo>
                </a:path>
              </a:pathLst>
            </a:cu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69804"/>
                    <a:invGamma/>
                  </a:schemeClr>
                </a:gs>
              </a:gsLst>
              <a:lin ang="18900000" scaled="1"/>
            </a:gra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</a:endParaRPr>
            </a:p>
          </p:txBody>
        </p:sp>
      </p:grpSp>
      <p:sp>
        <p:nvSpPr>
          <p:cNvPr id="93211" name="Rectangle 27"/>
          <p:cNvSpPr>
            <a:spLocks noChangeArrowheads="1"/>
          </p:cNvSpPr>
          <p:nvPr/>
        </p:nvSpPr>
        <p:spPr bwMode="auto">
          <a:xfrm>
            <a:off x="5901231" y="5487988"/>
            <a:ext cx="2404569" cy="369974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>
              <a:defRPr/>
            </a:pPr>
            <a:r>
              <a:rPr lang="en-US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ea typeface="+mn-ea"/>
              </a:rPr>
              <a:t>GL_TRIANGLE_FAN</a:t>
            </a:r>
          </a:p>
        </p:txBody>
      </p:sp>
      <p:sp>
        <p:nvSpPr>
          <p:cNvPr id="93213" name="Rectangle 29"/>
          <p:cNvSpPr>
            <a:spLocks noChangeArrowheads="1"/>
          </p:cNvSpPr>
          <p:nvPr/>
        </p:nvSpPr>
        <p:spPr bwMode="auto">
          <a:xfrm>
            <a:off x="1478223" y="2814638"/>
            <a:ext cx="1493999" cy="369974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>
              <a:defRPr/>
            </a:pPr>
            <a:r>
              <a:rPr lang="en-US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ea typeface="+mn-ea"/>
              </a:rPr>
              <a:t>GL_POINTS</a:t>
            </a:r>
          </a:p>
        </p:txBody>
      </p:sp>
      <p:grpSp>
        <p:nvGrpSpPr>
          <p:cNvPr id="4" name="Group 30"/>
          <p:cNvGrpSpPr>
            <a:grpSpLocks/>
          </p:cNvGrpSpPr>
          <p:nvPr/>
        </p:nvGrpSpPr>
        <p:grpSpPr bwMode="auto">
          <a:xfrm>
            <a:off x="2113223" y="2436813"/>
            <a:ext cx="285750" cy="242887"/>
            <a:chOff x="740" y="2067"/>
            <a:chExt cx="180" cy="164"/>
          </a:xfrm>
        </p:grpSpPr>
        <p:sp>
          <p:nvSpPr>
            <p:cNvPr id="17431" name="Rectangle 31"/>
            <p:cNvSpPr>
              <a:spLocks noChangeArrowheads="1"/>
            </p:cNvSpPr>
            <p:nvPr/>
          </p:nvSpPr>
          <p:spPr bwMode="auto">
            <a:xfrm>
              <a:off x="770" y="2067"/>
              <a:ext cx="21" cy="19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32" name="Rectangle 32"/>
            <p:cNvSpPr>
              <a:spLocks noChangeArrowheads="1"/>
            </p:cNvSpPr>
            <p:nvPr/>
          </p:nvSpPr>
          <p:spPr bwMode="auto">
            <a:xfrm>
              <a:off x="861" y="2094"/>
              <a:ext cx="21" cy="19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33" name="Rectangle 33"/>
            <p:cNvSpPr>
              <a:spLocks noChangeArrowheads="1"/>
            </p:cNvSpPr>
            <p:nvPr/>
          </p:nvSpPr>
          <p:spPr bwMode="auto">
            <a:xfrm>
              <a:off x="740" y="2172"/>
              <a:ext cx="21" cy="19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34" name="Rectangle 34"/>
            <p:cNvSpPr>
              <a:spLocks noChangeArrowheads="1"/>
            </p:cNvSpPr>
            <p:nvPr/>
          </p:nvSpPr>
          <p:spPr bwMode="auto">
            <a:xfrm>
              <a:off x="899" y="2212"/>
              <a:ext cx="21" cy="19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" name="Group 36"/>
          <p:cNvGrpSpPr>
            <a:grpSpLocks/>
          </p:cNvGrpSpPr>
          <p:nvPr/>
        </p:nvGrpSpPr>
        <p:grpSpPr bwMode="auto">
          <a:xfrm>
            <a:off x="3076835" y="2676525"/>
            <a:ext cx="838200" cy="498475"/>
            <a:chOff x="1434" y="1514"/>
            <a:chExt cx="528" cy="336"/>
          </a:xfrm>
        </p:grpSpPr>
        <p:sp>
          <p:nvSpPr>
            <p:cNvPr id="17429" name="Line 37"/>
            <p:cNvSpPr>
              <a:spLocks noChangeShapeType="1"/>
            </p:cNvSpPr>
            <p:nvPr/>
          </p:nvSpPr>
          <p:spPr bwMode="auto">
            <a:xfrm flipV="1">
              <a:off x="1434" y="1514"/>
              <a:ext cx="328" cy="32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30" name="Line 38"/>
            <p:cNvSpPr>
              <a:spLocks noChangeShapeType="1"/>
            </p:cNvSpPr>
            <p:nvPr/>
          </p:nvSpPr>
          <p:spPr bwMode="auto">
            <a:xfrm>
              <a:off x="1762" y="1628"/>
              <a:ext cx="200" cy="22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93223" name="Rectangle 39"/>
          <p:cNvSpPr>
            <a:spLocks noChangeArrowheads="1"/>
          </p:cNvSpPr>
          <p:nvPr/>
        </p:nvSpPr>
        <p:spPr bwMode="auto">
          <a:xfrm>
            <a:off x="2794260" y="3244850"/>
            <a:ext cx="1314462" cy="369974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>
              <a:defRPr/>
            </a:pPr>
            <a:r>
              <a:rPr lang="en-US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ea typeface="+mn-ea"/>
              </a:rPr>
              <a:t>GL_LINES</a:t>
            </a:r>
          </a:p>
        </p:txBody>
      </p:sp>
      <p:sp>
        <p:nvSpPr>
          <p:cNvPr id="17422" name="Freeform 41"/>
          <p:cNvSpPr>
            <a:spLocks/>
          </p:cNvSpPr>
          <p:nvPr/>
        </p:nvSpPr>
        <p:spPr bwMode="auto">
          <a:xfrm>
            <a:off x="6766185" y="2678113"/>
            <a:ext cx="1055688" cy="1060450"/>
          </a:xfrm>
          <a:custGeom>
            <a:avLst/>
            <a:gdLst>
              <a:gd name="T0" fmla="*/ 2147483647 w 665"/>
              <a:gd name="T1" fmla="*/ 2147483647 h 715"/>
              <a:gd name="T2" fmla="*/ 2147483647 w 665"/>
              <a:gd name="T3" fmla="*/ 2147483647 h 715"/>
              <a:gd name="T4" fmla="*/ 2147483647 w 665"/>
              <a:gd name="T5" fmla="*/ 0 h 715"/>
              <a:gd name="T6" fmla="*/ 0 w 665"/>
              <a:gd name="T7" fmla="*/ 2147483647 h 715"/>
              <a:gd name="T8" fmla="*/ 2147483647 w 665"/>
              <a:gd name="T9" fmla="*/ 2147483647 h 715"/>
              <a:gd name="T10" fmla="*/ 2147483647 w 665"/>
              <a:gd name="T11" fmla="*/ 2147483647 h 715"/>
              <a:gd name="T12" fmla="*/ 2147483647 w 665"/>
              <a:gd name="T13" fmla="*/ 2147483647 h 71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665"/>
              <a:gd name="T22" fmla="*/ 0 h 715"/>
              <a:gd name="T23" fmla="*/ 665 w 665"/>
              <a:gd name="T24" fmla="*/ 715 h 715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665" h="715">
                <a:moveTo>
                  <a:pt x="336" y="307"/>
                </a:moveTo>
                <a:lnTo>
                  <a:pt x="243" y="50"/>
                </a:lnTo>
                <a:lnTo>
                  <a:pt x="586" y="0"/>
                </a:lnTo>
                <a:lnTo>
                  <a:pt x="0" y="264"/>
                </a:lnTo>
                <a:lnTo>
                  <a:pt x="429" y="714"/>
                </a:lnTo>
                <a:lnTo>
                  <a:pt x="664" y="278"/>
                </a:lnTo>
                <a:lnTo>
                  <a:pt x="336" y="307"/>
                </a:lnTo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3226" name="Rectangle 42"/>
          <p:cNvSpPr>
            <a:spLocks noChangeArrowheads="1"/>
          </p:cNvSpPr>
          <p:nvPr/>
        </p:nvSpPr>
        <p:spPr bwMode="auto">
          <a:xfrm>
            <a:off x="6286760" y="3830638"/>
            <a:ext cx="1942840" cy="369974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>
              <a:defRPr/>
            </a:pPr>
            <a:r>
              <a:rPr lang="en-US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ea typeface="+mn-ea"/>
              </a:rPr>
              <a:t>GL_LINE_LOOP</a:t>
            </a:r>
          </a:p>
        </p:txBody>
      </p:sp>
      <p:sp>
        <p:nvSpPr>
          <p:cNvPr id="17424" name="Freeform 44"/>
          <p:cNvSpPr>
            <a:spLocks/>
          </p:cNvSpPr>
          <p:nvPr/>
        </p:nvSpPr>
        <p:spPr bwMode="auto">
          <a:xfrm>
            <a:off x="4581785" y="1960563"/>
            <a:ext cx="1441450" cy="987425"/>
          </a:xfrm>
          <a:custGeom>
            <a:avLst/>
            <a:gdLst>
              <a:gd name="T0" fmla="*/ 2147483647 w 908"/>
              <a:gd name="T1" fmla="*/ 2147483647 h 665"/>
              <a:gd name="T2" fmla="*/ 2147483647 w 908"/>
              <a:gd name="T3" fmla="*/ 2147483647 h 665"/>
              <a:gd name="T4" fmla="*/ 0 w 908"/>
              <a:gd name="T5" fmla="*/ 2147483647 h 665"/>
              <a:gd name="T6" fmla="*/ 2147483647 w 908"/>
              <a:gd name="T7" fmla="*/ 2147483647 h 665"/>
              <a:gd name="T8" fmla="*/ 2147483647 w 908"/>
              <a:gd name="T9" fmla="*/ 0 h 665"/>
              <a:gd name="T10" fmla="*/ 2147483647 w 908"/>
              <a:gd name="T11" fmla="*/ 2147483647 h 665"/>
              <a:gd name="T12" fmla="*/ 2147483647 w 908"/>
              <a:gd name="T13" fmla="*/ 2147483647 h 66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908"/>
              <a:gd name="T22" fmla="*/ 0 h 665"/>
              <a:gd name="T23" fmla="*/ 908 w 908"/>
              <a:gd name="T24" fmla="*/ 665 h 665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908" h="665">
                <a:moveTo>
                  <a:pt x="393" y="471"/>
                </a:moveTo>
                <a:lnTo>
                  <a:pt x="115" y="79"/>
                </a:lnTo>
                <a:lnTo>
                  <a:pt x="0" y="379"/>
                </a:lnTo>
                <a:lnTo>
                  <a:pt x="907" y="229"/>
                </a:lnTo>
                <a:lnTo>
                  <a:pt x="407" y="0"/>
                </a:lnTo>
                <a:lnTo>
                  <a:pt x="715" y="557"/>
                </a:lnTo>
                <a:lnTo>
                  <a:pt x="315" y="664"/>
                </a:lnTo>
              </a:path>
            </a:pathLst>
          </a:custGeom>
          <a:noFill/>
          <a:ln w="12700" cap="rnd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93229" name="Rectangle 45"/>
          <p:cNvSpPr>
            <a:spLocks noChangeArrowheads="1"/>
          </p:cNvSpPr>
          <p:nvPr/>
        </p:nvSpPr>
        <p:spPr bwMode="auto">
          <a:xfrm>
            <a:off x="4218248" y="3167063"/>
            <a:ext cx="1968500" cy="376237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>
              <a:defRPr/>
            </a:pPr>
            <a:r>
              <a:rPr lang="en-US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ea typeface="+mn-ea"/>
              </a:rPr>
              <a:t>GL_LINE_STRIP</a:t>
            </a:r>
          </a:p>
        </p:txBody>
      </p:sp>
      <p:sp>
        <p:nvSpPr>
          <p:cNvPr id="17426" name="Freeform 47"/>
          <p:cNvSpPr>
            <a:spLocks/>
          </p:cNvSpPr>
          <p:nvPr/>
        </p:nvSpPr>
        <p:spPr bwMode="auto">
          <a:xfrm>
            <a:off x="4251337" y="4040101"/>
            <a:ext cx="387350" cy="277813"/>
          </a:xfrm>
          <a:custGeom>
            <a:avLst/>
            <a:gdLst>
              <a:gd name="T0" fmla="*/ 2147483647 w 244"/>
              <a:gd name="T1" fmla="*/ 0 h 187"/>
              <a:gd name="T2" fmla="*/ 0 w 244"/>
              <a:gd name="T3" fmla="*/ 2147483647 h 187"/>
              <a:gd name="T4" fmla="*/ 2147483647 w 244"/>
              <a:gd name="T5" fmla="*/ 2147483647 h 187"/>
              <a:gd name="T6" fmla="*/ 2147483647 w 244"/>
              <a:gd name="T7" fmla="*/ 0 h 187"/>
              <a:gd name="T8" fmla="*/ 0 60000 65536"/>
              <a:gd name="T9" fmla="*/ 0 60000 65536"/>
              <a:gd name="T10" fmla="*/ 0 60000 65536"/>
              <a:gd name="T11" fmla="*/ 0 60000 65536"/>
              <a:gd name="T12" fmla="*/ 0 w 244"/>
              <a:gd name="T13" fmla="*/ 0 h 187"/>
              <a:gd name="T14" fmla="*/ 244 w 244"/>
              <a:gd name="T15" fmla="*/ 187 h 18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44" h="187">
                <a:moveTo>
                  <a:pt x="158" y="0"/>
                </a:moveTo>
                <a:lnTo>
                  <a:pt x="0" y="171"/>
                </a:lnTo>
                <a:lnTo>
                  <a:pt x="243" y="186"/>
                </a:lnTo>
                <a:lnTo>
                  <a:pt x="158" y="0"/>
                </a:lnTo>
              </a:path>
            </a:pathLst>
          </a:custGeom>
          <a:solidFill>
            <a:srgbClr val="FFFF00"/>
          </a:solidFill>
          <a:ln w="9525" cap="rnd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27" name="Freeform 48"/>
          <p:cNvSpPr>
            <a:spLocks/>
          </p:cNvSpPr>
          <p:nvPr/>
        </p:nvSpPr>
        <p:spPr bwMode="auto">
          <a:xfrm>
            <a:off x="4694249" y="4262351"/>
            <a:ext cx="715963" cy="427038"/>
          </a:xfrm>
          <a:custGeom>
            <a:avLst/>
            <a:gdLst>
              <a:gd name="T0" fmla="*/ 2147483647 w 451"/>
              <a:gd name="T1" fmla="*/ 0 h 287"/>
              <a:gd name="T2" fmla="*/ 0 w 451"/>
              <a:gd name="T3" fmla="*/ 2147483647 h 287"/>
              <a:gd name="T4" fmla="*/ 2147483647 w 451"/>
              <a:gd name="T5" fmla="*/ 2147483647 h 287"/>
              <a:gd name="T6" fmla="*/ 2147483647 w 451"/>
              <a:gd name="T7" fmla="*/ 0 h 287"/>
              <a:gd name="T8" fmla="*/ 0 60000 65536"/>
              <a:gd name="T9" fmla="*/ 0 60000 65536"/>
              <a:gd name="T10" fmla="*/ 0 60000 65536"/>
              <a:gd name="T11" fmla="*/ 0 60000 65536"/>
              <a:gd name="T12" fmla="*/ 0 w 451"/>
              <a:gd name="T13" fmla="*/ 0 h 287"/>
              <a:gd name="T14" fmla="*/ 451 w 451"/>
              <a:gd name="T15" fmla="*/ 287 h 28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51" h="287">
                <a:moveTo>
                  <a:pt x="129" y="0"/>
                </a:moveTo>
                <a:lnTo>
                  <a:pt x="0" y="179"/>
                </a:lnTo>
                <a:lnTo>
                  <a:pt x="450" y="286"/>
                </a:lnTo>
                <a:lnTo>
                  <a:pt x="129" y="0"/>
                </a:lnTo>
              </a:path>
            </a:pathLst>
          </a:custGeom>
          <a:solidFill>
            <a:srgbClr val="66FF66"/>
          </a:solidFill>
          <a:ln w="9525" cap="rnd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3233" name="Rectangle 49"/>
          <p:cNvSpPr>
            <a:spLocks noChangeArrowheads="1"/>
          </p:cNvSpPr>
          <p:nvPr/>
        </p:nvSpPr>
        <p:spPr bwMode="auto">
          <a:xfrm>
            <a:off x="3822712" y="4811626"/>
            <a:ext cx="1968488" cy="369974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>
              <a:defRPr/>
            </a:pPr>
            <a:r>
              <a:rPr lang="en-US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ea typeface="+mn-ea"/>
              </a:rPr>
              <a:t>GL_TRIANGLES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Polygon Issues</a:t>
            </a:r>
          </a:p>
        </p:txBody>
      </p:sp>
      <p:sp>
        <p:nvSpPr>
          <p:cNvPr id="1843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700" smtClean="0"/>
              <a:t>OpenGL will only display triangles</a:t>
            </a:r>
          </a:p>
          <a:p>
            <a:pPr lvl="1"/>
            <a:r>
              <a:rPr lang="en-US" sz="2200" u="sng" smtClean="0"/>
              <a:t>Simple</a:t>
            </a:r>
            <a:r>
              <a:rPr lang="en-US" sz="2200" smtClean="0"/>
              <a:t>: edges cannot cross</a:t>
            </a:r>
          </a:p>
          <a:p>
            <a:pPr lvl="1"/>
            <a:r>
              <a:rPr lang="en-US" sz="2200" u="sng" smtClean="0"/>
              <a:t>Convex</a:t>
            </a:r>
            <a:r>
              <a:rPr lang="en-US" sz="2200" smtClean="0"/>
              <a:t>: All points on line segment between two points in a polygon are also in the polygon</a:t>
            </a:r>
          </a:p>
          <a:p>
            <a:pPr lvl="1"/>
            <a:r>
              <a:rPr lang="en-US" sz="2200" u="sng" smtClean="0"/>
              <a:t>Flat</a:t>
            </a:r>
            <a:r>
              <a:rPr lang="en-US" sz="2200" smtClean="0"/>
              <a:t>: all vertices are in the same plane</a:t>
            </a:r>
          </a:p>
          <a:p>
            <a:r>
              <a:rPr lang="en-US" sz="2700" smtClean="0"/>
              <a:t>Application program must tessellate a polygon into triangles (triangulation)</a:t>
            </a:r>
          </a:p>
          <a:p>
            <a:r>
              <a:rPr lang="en-US" sz="2700" smtClean="0"/>
              <a:t>OpenGL 4.1 contains a tessellator</a:t>
            </a:r>
          </a:p>
          <a:p>
            <a:pPr lvl="2"/>
            <a:endParaRPr lang="en-US" sz="1800" smtClean="0"/>
          </a:p>
        </p:txBody>
      </p:sp>
      <p:sp>
        <p:nvSpPr>
          <p:cNvPr id="18438" name="AutoShape 4"/>
          <p:cNvSpPr>
            <a:spLocks noChangeArrowheads="1"/>
          </p:cNvSpPr>
          <p:nvPr/>
        </p:nvSpPr>
        <p:spPr bwMode="auto">
          <a:xfrm>
            <a:off x="1447800" y="5334000"/>
            <a:ext cx="2057400" cy="685800"/>
          </a:xfrm>
          <a:prstGeom prst="flowChartCollate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6261" name="AutoShape 5"/>
          <p:cNvSpPr>
            <a:spLocks noChangeArrowheads="1"/>
          </p:cNvSpPr>
          <p:nvPr/>
        </p:nvSpPr>
        <p:spPr bwMode="auto">
          <a:xfrm>
            <a:off x="7086600" y="4800600"/>
            <a:ext cx="1066800" cy="914400"/>
          </a:xfrm>
          <a:prstGeom prst="star5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a typeface="+mn-ea"/>
            </a:endParaRPr>
          </a:p>
        </p:txBody>
      </p:sp>
      <p:sp>
        <p:nvSpPr>
          <p:cNvPr id="18440" name="Text Box 6"/>
          <p:cNvSpPr txBox="1">
            <a:spLocks noChangeArrowheads="1"/>
          </p:cNvSpPr>
          <p:nvPr/>
        </p:nvSpPr>
        <p:spPr bwMode="auto">
          <a:xfrm>
            <a:off x="1600200" y="6019800"/>
            <a:ext cx="2135188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Ctr="1">
            <a:spAutoFit/>
          </a:bodyPr>
          <a:lstStyle/>
          <a:p>
            <a:r>
              <a:rPr lang="en-US" sz="2000" dirty="0" err="1">
                <a:solidFill>
                  <a:schemeClr val="bg1"/>
                </a:solidFill>
                <a:latin typeface="Times New Roman" charset="0"/>
              </a:rPr>
              <a:t>nonsimple</a:t>
            </a:r>
            <a:r>
              <a:rPr lang="en-US" sz="2000" dirty="0">
                <a:solidFill>
                  <a:schemeClr val="bg1"/>
                </a:solidFill>
                <a:latin typeface="Times New Roman" charset="0"/>
              </a:rPr>
              <a:t> polygon</a:t>
            </a:r>
          </a:p>
        </p:txBody>
      </p:sp>
      <p:sp>
        <p:nvSpPr>
          <p:cNvPr id="18441" name="Text Box 7"/>
          <p:cNvSpPr txBox="1">
            <a:spLocks noChangeArrowheads="1"/>
          </p:cNvSpPr>
          <p:nvPr/>
        </p:nvSpPr>
        <p:spPr bwMode="auto">
          <a:xfrm>
            <a:off x="6324600" y="5867400"/>
            <a:ext cx="219392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Ctr="1">
            <a:spAutoFit/>
          </a:bodyPr>
          <a:lstStyle/>
          <a:p>
            <a:r>
              <a:rPr lang="en-US" sz="2000" dirty="0" err="1">
                <a:solidFill>
                  <a:schemeClr val="bg1"/>
                </a:solidFill>
                <a:latin typeface="Times New Roman" charset="0"/>
              </a:rPr>
              <a:t>nonconvex</a:t>
            </a:r>
            <a:r>
              <a:rPr lang="en-US" sz="2000" dirty="0">
                <a:solidFill>
                  <a:schemeClr val="bg1"/>
                </a:solidFill>
                <a:latin typeface="Times New Roman" charset="0"/>
              </a:rPr>
              <a:t> polygon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Polygon Testing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Conceptually simple to test for simplicity and convexity</a:t>
            </a:r>
          </a:p>
          <a:p>
            <a:r>
              <a:rPr lang="en-US" smtClean="0"/>
              <a:t>Time consuming </a:t>
            </a:r>
          </a:p>
          <a:p>
            <a:r>
              <a:rPr lang="en-US" smtClean="0"/>
              <a:t>Earlier versions assuming both and left testing to the application</a:t>
            </a:r>
          </a:p>
          <a:p>
            <a:r>
              <a:rPr lang="en-US" smtClean="0"/>
              <a:t>Present version only renders triangles</a:t>
            </a:r>
          </a:p>
          <a:p>
            <a:r>
              <a:rPr lang="en-US" smtClean="0"/>
              <a:t>Need algorithm to triangulate an arbitrary polygon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Good and Bad Triangles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Long thin triangles render badly</a:t>
            </a:r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r>
              <a:rPr lang="en-US" smtClean="0"/>
              <a:t>Equilateral triangles render well</a:t>
            </a:r>
          </a:p>
          <a:p>
            <a:r>
              <a:rPr lang="en-US" smtClean="0"/>
              <a:t>Maximize minimum angle</a:t>
            </a:r>
          </a:p>
          <a:p>
            <a:r>
              <a:rPr lang="en-US" smtClean="0"/>
              <a:t>Delaunay triangulation for unstructured points</a:t>
            </a:r>
          </a:p>
        </p:txBody>
      </p:sp>
      <p:cxnSp>
        <p:nvCxnSpPr>
          <p:cNvPr id="20486" name="Straight Connector 6"/>
          <p:cNvCxnSpPr>
            <a:cxnSpLocks noChangeShapeType="1"/>
          </p:cNvCxnSpPr>
          <p:nvPr/>
        </p:nvCxnSpPr>
        <p:spPr bwMode="auto">
          <a:xfrm>
            <a:off x="1981200" y="2667000"/>
            <a:ext cx="2590800" cy="83820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 type="none" w="sm" len="sm"/>
            <a:tailEnd type="none" w="sm" len="sm"/>
          </a:ln>
        </p:spPr>
      </p:cxnSp>
      <p:cxnSp>
        <p:nvCxnSpPr>
          <p:cNvPr id="20487" name="Straight Connector 8"/>
          <p:cNvCxnSpPr>
            <a:cxnSpLocks noChangeShapeType="1"/>
          </p:cNvCxnSpPr>
          <p:nvPr/>
        </p:nvCxnSpPr>
        <p:spPr bwMode="auto">
          <a:xfrm>
            <a:off x="4572000" y="2209800"/>
            <a:ext cx="2438400" cy="76200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 type="none" w="sm" len="sm"/>
            <a:tailEnd type="none" w="sm" len="sm"/>
          </a:ln>
        </p:spPr>
      </p:cxnSp>
      <p:cxnSp>
        <p:nvCxnSpPr>
          <p:cNvPr id="20488" name="Straight Connector 9"/>
          <p:cNvCxnSpPr>
            <a:cxnSpLocks noChangeShapeType="1"/>
          </p:cNvCxnSpPr>
          <p:nvPr/>
        </p:nvCxnSpPr>
        <p:spPr bwMode="auto">
          <a:xfrm flipV="1">
            <a:off x="1981200" y="2209800"/>
            <a:ext cx="2590800" cy="45720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 type="none" w="sm" len="sm"/>
            <a:tailEnd type="none" w="sm" len="sm"/>
          </a:ln>
        </p:spPr>
      </p:cxnSp>
      <p:cxnSp>
        <p:nvCxnSpPr>
          <p:cNvPr id="20489" name="Straight Connector 16"/>
          <p:cNvCxnSpPr>
            <a:cxnSpLocks noChangeShapeType="1"/>
          </p:cNvCxnSpPr>
          <p:nvPr/>
        </p:nvCxnSpPr>
        <p:spPr bwMode="auto">
          <a:xfrm flipV="1">
            <a:off x="4572000" y="2971800"/>
            <a:ext cx="2438400" cy="53340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 type="none" w="sm" len="sm"/>
            <a:tailEnd type="none" w="sm" len="sm"/>
          </a:ln>
        </p:spPr>
      </p:cxnSp>
      <p:cxnSp>
        <p:nvCxnSpPr>
          <p:cNvPr id="20490" name="Straight Connector 22"/>
          <p:cNvCxnSpPr>
            <a:cxnSpLocks noChangeShapeType="1"/>
          </p:cNvCxnSpPr>
          <p:nvPr/>
        </p:nvCxnSpPr>
        <p:spPr bwMode="auto">
          <a:xfrm>
            <a:off x="1981200" y="2667000"/>
            <a:ext cx="5029200" cy="30480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 type="none" w="sm" len="sm"/>
            <a:tailEnd type="none" w="sm" len="sm"/>
          </a:ln>
        </p:spPr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Triangularization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Convex polygon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Start with </a:t>
            </a:r>
            <a:r>
              <a:rPr lang="en-US" dirty="0" err="1" smtClean="0"/>
              <a:t>abc</a:t>
            </a:r>
            <a:r>
              <a:rPr lang="en-US" dirty="0" smtClean="0"/>
              <a:t>, remove b, then </a:t>
            </a:r>
            <a:r>
              <a:rPr lang="en-US" dirty="0" err="1" smtClean="0"/>
              <a:t>acd</a:t>
            </a:r>
            <a:r>
              <a:rPr lang="en-US" dirty="0" smtClean="0"/>
              <a:t>, …. </a:t>
            </a:r>
          </a:p>
          <a:p>
            <a:endParaRPr lang="en-US" dirty="0" smtClean="0"/>
          </a:p>
        </p:txBody>
      </p:sp>
      <p:sp>
        <p:nvSpPr>
          <p:cNvPr id="7" name="Heptagon 6"/>
          <p:cNvSpPr/>
          <p:nvPr/>
        </p:nvSpPr>
        <p:spPr bwMode="auto">
          <a:xfrm>
            <a:off x="3505200" y="2297668"/>
            <a:ext cx="3200400" cy="2819400"/>
          </a:xfrm>
          <a:prstGeom prst="heptagon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 anchorCtr="1"/>
          <a:lstStyle/>
          <a:p>
            <a:pPr>
              <a:defRPr/>
            </a:pPr>
            <a:endParaRPr lang="en-US">
              <a:solidFill>
                <a:schemeClr val="tx1"/>
              </a:solidFill>
              <a:latin typeface="Courier New" charset="0"/>
            </a:endParaRPr>
          </a:p>
        </p:txBody>
      </p:sp>
      <p:cxnSp>
        <p:nvCxnSpPr>
          <p:cNvPr id="21511" name="Straight Connector 8"/>
          <p:cNvCxnSpPr>
            <a:cxnSpLocks noChangeShapeType="1"/>
            <a:stCxn id="7" idx="5"/>
            <a:endCxn id="7" idx="3"/>
          </p:cNvCxnSpPr>
          <p:nvPr/>
        </p:nvCxnSpPr>
        <p:spPr bwMode="auto">
          <a:xfrm rot="10800000" flipH="1" flipV="1">
            <a:off x="3822138" y="2856087"/>
            <a:ext cx="571110" cy="2260996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</p:cxnSp>
      <p:cxnSp>
        <p:nvCxnSpPr>
          <p:cNvPr id="21512" name="Straight Connector 10"/>
          <p:cNvCxnSpPr>
            <a:cxnSpLocks noChangeShapeType="1"/>
            <a:stCxn id="7" idx="6"/>
            <a:endCxn id="7" idx="3"/>
          </p:cNvCxnSpPr>
          <p:nvPr/>
        </p:nvCxnSpPr>
        <p:spPr bwMode="auto">
          <a:xfrm rot="16200000" flipH="1" flipV="1">
            <a:off x="3339616" y="3351299"/>
            <a:ext cx="2819415" cy="71215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</p:cxnSp>
      <p:cxnSp>
        <p:nvCxnSpPr>
          <p:cNvPr id="21513" name="Straight Connector 12"/>
          <p:cNvCxnSpPr>
            <a:cxnSpLocks noChangeShapeType="1"/>
            <a:stCxn id="7" idx="0"/>
            <a:endCxn id="7" idx="3"/>
          </p:cNvCxnSpPr>
          <p:nvPr/>
        </p:nvCxnSpPr>
        <p:spPr bwMode="auto">
          <a:xfrm flipH="1">
            <a:off x="4393248" y="2856087"/>
            <a:ext cx="1995414" cy="2260996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</p:cxnSp>
      <p:cxnSp>
        <p:nvCxnSpPr>
          <p:cNvPr id="21514" name="Straight Connector 14"/>
          <p:cNvCxnSpPr>
            <a:cxnSpLocks noChangeShapeType="1"/>
            <a:stCxn id="7" idx="1"/>
            <a:endCxn id="7" idx="3"/>
          </p:cNvCxnSpPr>
          <p:nvPr/>
        </p:nvCxnSpPr>
        <p:spPr bwMode="auto">
          <a:xfrm flipH="1">
            <a:off x="4393248" y="4110843"/>
            <a:ext cx="2312360" cy="100624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</p:cxnSp>
      <p:sp>
        <p:nvSpPr>
          <p:cNvPr id="21515" name="TextBox 15"/>
          <p:cNvSpPr txBox="1">
            <a:spLocks noChangeArrowheads="1"/>
          </p:cNvSpPr>
          <p:nvPr/>
        </p:nvSpPr>
        <p:spPr bwMode="auto">
          <a:xfrm>
            <a:off x="4038600" y="5117068"/>
            <a:ext cx="28725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Times New Roman" charset="0"/>
              </a:rPr>
              <a:t>a</a:t>
            </a:r>
          </a:p>
        </p:txBody>
      </p:sp>
      <p:sp>
        <p:nvSpPr>
          <p:cNvPr id="21516" name="TextBox 16"/>
          <p:cNvSpPr txBox="1">
            <a:spLocks noChangeArrowheads="1"/>
          </p:cNvSpPr>
          <p:nvPr/>
        </p:nvSpPr>
        <p:spPr bwMode="auto">
          <a:xfrm>
            <a:off x="3429000" y="2602468"/>
            <a:ext cx="28725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Times New Roman" charset="0"/>
              </a:rPr>
              <a:t>c</a:t>
            </a:r>
          </a:p>
        </p:txBody>
      </p:sp>
      <p:sp>
        <p:nvSpPr>
          <p:cNvPr id="21517" name="TextBox 17"/>
          <p:cNvSpPr txBox="1">
            <a:spLocks noChangeArrowheads="1"/>
          </p:cNvSpPr>
          <p:nvPr/>
        </p:nvSpPr>
        <p:spPr bwMode="auto">
          <a:xfrm>
            <a:off x="3124200" y="3897868"/>
            <a:ext cx="30008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Times New Roman" charset="0"/>
              </a:rPr>
              <a:t>b</a:t>
            </a:r>
          </a:p>
        </p:txBody>
      </p:sp>
      <p:sp>
        <p:nvSpPr>
          <p:cNvPr id="21518" name="TextBox 19"/>
          <p:cNvSpPr txBox="1">
            <a:spLocks noChangeArrowheads="1"/>
          </p:cNvSpPr>
          <p:nvPr/>
        </p:nvSpPr>
        <p:spPr bwMode="auto">
          <a:xfrm>
            <a:off x="4953000" y="1840468"/>
            <a:ext cx="30008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Times New Roman" charset="0"/>
              </a:rPr>
              <a:t>d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Non-convex (concave)</a:t>
            </a:r>
          </a:p>
        </p:txBody>
      </p:sp>
      <p:pic>
        <p:nvPicPr>
          <p:cNvPr id="22531" name="Content Placeholder 5" descr="AN06f37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451604" y="3378549"/>
            <a:ext cx="850392" cy="969264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Recursive Division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Find leftmost vertex and split</a:t>
            </a:r>
          </a:p>
        </p:txBody>
      </p:sp>
      <p:pic>
        <p:nvPicPr>
          <p:cNvPr id="23558" name="Picture 5" descr="AN06f38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3200" y="2209800"/>
            <a:ext cx="3351213" cy="3779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407</Words>
  <Application>Microsoft Office PowerPoint</Application>
  <PresentationFormat>On-screen Show (4:3)</PresentationFormat>
  <Paragraphs>92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Default Design</vt:lpstr>
      <vt:lpstr>CS 480/680</vt:lpstr>
      <vt:lpstr>Objectives</vt:lpstr>
      <vt:lpstr>OpenGL Primitives</vt:lpstr>
      <vt:lpstr>Polygon Issues</vt:lpstr>
      <vt:lpstr>Polygon Testing</vt:lpstr>
      <vt:lpstr>Good and Bad Triangles</vt:lpstr>
      <vt:lpstr>Triangularization</vt:lpstr>
      <vt:lpstr>Non-convex (concave)</vt:lpstr>
      <vt:lpstr>Recursive Division</vt:lpstr>
      <vt:lpstr>Attributes</vt:lpstr>
      <vt:lpstr>RGB color</vt:lpstr>
      <vt:lpstr>Indexed Color</vt:lpstr>
      <vt:lpstr>Smooth Color</vt:lpstr>
      <vt:lpstr>Setting Colors</vt:lpstr>
      <vt:lpstr>Slide 15</vt:lpstr>
    </vt:vector>
  </TitlesOfParts>
  <Manager>David</Manager>
  <Company>Presentationfx.com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Four Blocks</dc:title>
  <dc:subject>Business</dc:subject>
  <dc:creator>Presentationfx.com</dc:creator>
  <cp:keywords>Blocks, Four, Colors</cp:keywords>
  <dc:description>This presentation template is copyright 2008 and may not be redistributed. Any attempt to redistribute will be enforced to the maximum extent under law.</dc:description>
  <cp:lastModifiedBy>fredh</cp:lastModifiedBy>
  <cp:revision>15</cp:revision>
  <dcterms:created xsi:type="dcterms:W3CDTF">2008-04-10T18:13:29Z</dcterms:created>
  <dcterms:modified xsi:type="dcterms:W3CDTF">2011-09-10T21:02:26Z</dcterms:modified>
  <cp:category>Business</cp:category>
</cp:coreProperties>
</file>