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29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Programming with Open GL</a:t>
            </a: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Part </a:t>
            </a:r>
            <a:r>
              <a:rPr lang="en-US" sz="1600" dirty="0" smtClean="0">
                <a:solidFill>
                  <a:schemeClr val="bg1"/>
                </a:solidFill>
              </a:rPr>
              <a:t>4: Color and Attributes</a:t>
            </a:r>
            <a:endParaRPr lang="en-US" sz="1600" dirty="0" smtClean="0">
              <a:solidFill>
                <a:schemeClr val="bg1"/>
              </a:solidFill>
            </a:endParaRP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Attributes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Attributes determine the appearance of objects</a:t>
            </a:r>
          </a:p>
          <a:p>
            <a:pPr lvl="1"/>
            <a:r>
              <a:rPr lang="en-US" dirty="0" smtClean="0"/>
              <a:t>Color (points, lines, polygons)</a:t>
            </a:r>
          </a:p>
          <a:p>
            <a:pPr lvl="1"/>
            <a:r>
              <a:rPr lang="en-US" dirty="0" smtClean="0"/>
              <a:t>Size and width (points, lines)</a:t>
            </a:r>
          </a:p>
          <a:p>
            <a:pPr lvl="1"/>
            <a:r>
              <a:rPr lang="en-US" dirty="0" smtClean="0"/>
              <a:t>Stipple pattern (lines, polygons)</a:t>
            </a:r>
          </a:p>
          <a:p>
            <a:pPr lvl="1"/>
            <a:r>
              <a:rPr lang="en-US" dirty="0" smtClean="0"/>
              <a:t>Polygon mode</a:t>
            </a:r>
          </a:p>
          <a:p>
            <a:pPr lvl="2"/>
            <a:r>
              <a:rPr lang="en-US" sz="2400" dirty="0" smtClean="0"/>
              <a:t>Display as filled: solid color or stipple pattern</a:t>
            </a:r>
          </a:p>
          <a:p>
            <a:pPr lvl="2"/>
            <a:r>
              <a:rPr lang="en-US" sz="2400" dirty="0" smtClean="0"/>
              <a:t>Display edges</a:t>
            </a:r>
          </a:p>
          <a:p>
            <a:pPr lvl="2"/>
            <a:r>
              <a:rPr lang="en-US" sz="2400" dirty="0" smtClean="0"/>
              <a:t>Display vertices</a:t>
            </a:r>
          </a:p>
          <a:p>
            <a:r>
              <a:rPr lang="en-US" dirty="0" smtClean="0"/>
              <a:t>Only a few (</a:t>
            </a:r>
            <a:r>
              <a:rPr lang="en-US" dirty="0" err="1" smtClean="0"/>
              <a:t>glPointSize</a:t>
            </a:r>
            <a:r>
              <a:rPr lang="en-US" dirty="0" smtClean="0"/>
              <a:t>) are supported by OpenGL functions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RGB color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Each color component is stored separately in the frame buffer</a:t>
            </a:r>
          </a:p>
          <a:p>
            <a:r>
              <a:rPr lang="en-US" sz="2700" smtClean="0"/>
              <a:t>Usually 8 bits per component in buffer</a:t>
            </a:r>
          </a:p>
          <a:p>
            <a:r>
              <a:rPr lang="en-US" sz="2700" smtClean="0"/>
              <a:t>Color values can range from 0.0 (none) to 1.0 (all) using floats or over the range from 0 to 255 using unsigned bytels</a:t>
            </a:r>
          </a:p>
        </p:txBody>
      </p:sp>
      <p:pic>
        <p:nvPicPr>
          <p:cNvPr id="25606" name="Picture 5" descr="an02f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495800"/>
            <a:ext cx="413067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Indexed Color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Colors are indices into tables of RGB values</a:t>
            </a:r>
          </a:p>
          <a:p>
            <a:r>
              <a:rPr lang="en-US" smtClean="0"/>
              <a:t>Requires less memory</a:t>
            </a:r>
          </a:p>
          <a:p>
            <a:pPr lvl="1"/>
            <a:r>
              <a:rPr lang="en-US" smtClean="0"/>
              <a:t>indices usually 8 bits</a:t>
            </a:r>
          </a:p>
          <a:p>
            <a:pPr lvl="1"/>
            <a:r>
              <a:rPr lang="en-US" smtClean="0"/>
              <a:t>not as important now</a:t>
            </a:r>
          </a:p>
          <a:p>
            <a:pPr lvl="2"/>
            <a:r>
              <a:rPr lang="en-US" smtClean="0"/>
              <a:t>Memory inexpensive</a:t>
            </a:r>
          </a:p>
          <a:p>
            <a:pPr lvl="2"/>
            <a:r>
              <a:rPr lang="en-US" smtClean="0"/>
              <a:t>Need more colors for shading</a:t>
            </a:r>
          </a:p>
        </p:txBody>
      </p:sp>
      <p:pic>
        <p:nvPicPr>
          <p:cNvPr id="26630" name="Picture 6" descr="an02f29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4267200"/>
            <a:ext cx="5068888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Smooth Color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Default is </a:t>
            </a:r>
            <a:r>
              <a:rPr lang="en-US" sz="2700" i="1" smtClean="0"/>
              <a:t>smooth</a:t>
            </a:r>
            <a:r>
              <a:rPr lang="en-US" sz="2700" smtClean="0"/>
              <a:t> shading</a:t>
            </a:r>
          </a:p>
          <a:p>
            <a:pPr lvl="1"/>
            <a:r>
              <a:rPr lang="en-US" smtClean="0"/>
              <a:t>OpenGL interpolates vertex colors across visible polygons</a:t>
            </a:r>
          </a:p>
          <a:p>
            <a:r>
              <a:rPr lang="en-US" sz="2700" smtClean="0"/>
              <a:t>Alternative is </a:t>
            </a:r>
            <a:r>
              <a:rPr lang="en-US" sz="2700" i="1" smtClean="0"/>
              <a:t>flat shading</a:t>
            </a:r>
          </a:p>
          <a:p>
            <a:pPr lvl="1"/>
            <a:r>
              <a:rPr lang="en-US" smtClean="0"/>
              <a:t>Color of first vertex </a:t>
            </a:r>
          </a:p>
          <a:p>
            <a:pPr lvl="1">
              <a:buFontTx/>
              <a:buNone/>
            </a:pPr>
            <a:r>
              <a:rPr lang="en-US" smtClean="0"/>
              <a:t>determines fill color</a:t>
            </a:r>
          </a:p>
          <a:p>
            <a:pPr lvl="1"/>
            <a:r>
              <a:rPr lang="en-US" smtClean="0"/>
              <a:t>Handle in shader</a:t>
            </a:r>
          </a:p>
        </p:txBody>
      </p:sp>
      <p:pic>
        <p:nvPicPr>
          <p:cNvPr id="2765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743200"/>
            <a:ext cx="3157538" cy="3276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Setting Colors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Colors are ultimately set in the fragment </a:t>
            </a:r>
            <a:r>
              <a:rPr lang="en-US" dirty="0" err="1" smtClean="0"/>
              <a:t>shader</a:t>
            </a:r>
            <a:r>
              <a:rPr lang="en-US" dirty="0" smtClean="0"/>
              <a:t> but can be determined in either </a:t>
            </a:r>
            <a:r>
              <a:rPr lang="en-US" dirty="0" err="1" smtClean="0"/>
              <a:t>shader</a:t>
            </a:r>
            <a:r>
              <a:rPr lang="en-US" dirty="0" smtClean="0"/>
              <a:t> or in the application</a:t>
            </a:r>
          </a:p>
          <a:p>
            <a:r>
              <a:rPr lang="en-US" dirty="0" smtClean="0"/>
              <a:t>Application color: pass to vertex </a:t>
            </a:r>
            <a:r>
              <a:rPr lang="en-US" dirty="0" err="1" smtClean="0"/>
              <a:t>shader</a:t>
            </a:r>
            <a:r>
              <a:rPr lang="en-US" dirty="0" smtClean="0"/>
              <a:t> as a uniform variable (next lecture) or as a vertex attribute</a:t>
            </a:r>
          </a:p>
          <a:p>
            <a:r>
              <a:rPr lang="en-US" dirty="0" smtClean="0"/>
              <a:t>Vertex </a:t>
            </a:r>
            <a:r>
              <a:rPr lang="en-US" dirty="0" err="1" smtClean="0"/>
              <a:t>shader</a:t>
            </a:r>
            <a:r>
              <a:rPr lang="en-US" dirty="0" smtClean="0"/>
              <a:t> color: pass to fragment </a:t>
            </a:r>
            <a:r>
              <a:rPr lang="en-US" dirty="0" err="1" smtClean="0"/>
              <a:t>shader</a:t>
            </a:r>
            <a:r>
              <a:rPr lang="en-US" dirty="0" smtClean="0"/>
              <a:t> as varying variable (next lecture)</a:t>
            </a:r>
          </a:p>
          <a:p>
            <a:r>
              <a:rPr lang="en-US" dirty="0" smtClean="0"/>
              <a:t>Fragment color: can alter via </a:t>
            </a:r>
            <a:r>
              <a:rPr lang="en-US" dirty="0" err="1" smtClean="0"/>
              <a:t>shader</a:t>
            </a:r>
            <a:r>
              <a:rPr lang="en-US" dirty="0" smtClean="0"/>
              <a:t> code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Expanding primitive set</a:t>
            </a:r>
          </a:p>
          <a:p>
            <a:r>
              <a:rPr lang="en-US" smtClean="0"/>
              <a:t>Adding color</a:t>
            </a:r>
          </a:p>
          <a:p>
            <a:r>
              <a:rPr lang="en-US" smtClean="0"/>
              <a:t>Vertex attributes </a:t>
            </a:r>
          </a:p>
          <a:p>
            <a:r>
              <a:rPr lang="en-US" smtClean="0"/>
              <a:t>Uniform variables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Primitives</a:t>
            </a:r>
          </a:p>
        </p:txBody>
      </p:sp>
      <p:sp>
        <p:nvSpPr>
          <p:cNvPr id="93197" name="Rectangle 13"/>
          <p:cNvSpPr>
            <a:spLocks noChangeArrowheads="1"/>
          </p:cNvSpPr>
          <p:nvPr/>
        </p:nvSpPr>
        <p:spPr bwMode="auto">
          <a:xfrm>
            <a:off x="1187487" y="5540375"/>
            <a:ext cx="2622513" cy="36997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GL_TRIANGLE_STRIP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117985" y="4067175"/>
            <a:ext cx="1068388" cy="1354138"/>
            <a:chOff x="858" y="2910"/>
            <a:chExt cx="673" cy="913"/>
          </a:xfrm>
        </p:grpSpPr>
        <p:sp>
          <p:nvSpPr>
            <p:cNvPr id="17439" name="Freeform 15"/>
            <p:cNvSpPr>
              <a:spLocks/>
            </p:cNvSpPr>
            <p:nvPr/>
          </p:nvSpPr>
          <p:spPr bwMode="auto">
            <a:xfrm>
              <a:off x="858" y="2910"/>
              <a:ext cx="673" cy="337"/>
            </a:xfrm>
            <a:custGeom>
              <a:avLst/>
              <a:gdLst>
                <a:gd name="T0" fmla="*/ 0 w 673"/>
                <a:gd name="T1" fmla="*/ 48 h 337"/>
                <a:gd name="T2" fmla="*/ 672 w 673"/>
                <a:gd name="T3" fmla="*/ 0 h 337"/>
                <a:gd name="T4" fmla="*/ 144 w 673"/>
                <a:gd name="T5" fmla="*/ 336 h 337"/>
                <a:gd name="T6" fmla="*/ 0 w 673"/>
                <a:gd name="T7" fmla="*/ 48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3"/>
                <a:gd name="T13" fmla="*/ 0 h 337"/>
                <a:gd name="T14" fmla="*/ 673 w 673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3" h="337">
                  <a:moveTo>
                    <a:pt x="0" y="48"/>
                  </a:moveTo>
                  <a:lnTo>
                    <a:pt x="672" y="0"/>
                  </a:lnTo>
                  <a:lnTo>
                    <a:pt x="144" y="336"/>
                  </a:lnTo>
                  <a:lnTo>
                    <a:pt x="0" y="48"/>
                  </a:lnTo>
                </a:path>
              </a:pathLst>
            </a:custGeom>
            <a:gradFill rotWithShape="0">
              <a:gsLst>
                <a:gs pos="0">
                  <a:srgbClr val="5F5F5F"/>
                </a:gs>
                <a:gs pos="100000">
                  <a:schemeClr val="bg1"/>
                </a:gs>
              </a:gsLst>
              <a:lin ang="18900000" scaled="1"/>
            </a:gra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Freeform 16"/>
            <p:cNvSpPr>
              <a:spLocks/>
            </p:cNvSpPr>
            <p:nvPr/>
          </p:nvSpPr>
          <p:spPr bwMode="auto">
            <a:xfrm>
              <a:off x="1002" y="2910"/>
              <a:ext cx="529" cy="337"/>
            </a:xfrm>
            <a:custGeom>
              <a:avLst/>
              <a:gdLst>
                <a:gd name="T0" fmla="*/ 0 w 529"/>
                <a:gd name="T1" fmla="*/ 336 h 337"/>
                <a:gd name="T2" fmla="*/ 528 w 529"/>
                <a:gd name="T3" fmla="*/ 0 h 337"/>
                <a:gd name="T4" fmla="*/ 384 w 529"/>
                <a:gd name="T5" fmla="*/ 288 h 337"/>
                <a:gd name="T6" fmla="*/ 0 w 529"/>
                <a:gd name="T7" fmla="*/ 336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29"/>
                <a:gd name="T13" fmla="*/ 0 h 337"/>
                <a:gd name="T14" fmla="*/ 529 w 529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29" h="337">
                  <a:moveTo>
                    <a:pt x="0" y="336"/>
                  </a:moveTo>
                  <a:lnTo>
                    <a:pt x="528" y="0"/>
                  </a:lnTo>
                  <a:lnTo>
                    <a:pt x="384" y="288"/>
                  </a:lnTo>
                  <a:lnTo>
                    <a:pt x="0" y="336"/>
                  </a:lnTo>
                </a:path>
              </a:pathLst>
            </a:custGeom>
            <a:gradFill rotWithShape="0">
              <a:gsLst>
                <a:gs pos="0">
                  <a:srgbClr val="5F5F5F"/>
                </a:gs>
                <a:gs pos="100000">
                  <a:schemeClr val="bg1"/>
                </a:gs>
              </a:gsLst>
              <a:lin ang="18900000" scaled="1"/>
            </a:gra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Freeform 17"/>
            <p:cNvSpPr>
              <a:spLocks/>
            </p:cNvSpPr>
            <p:nvPr/>
          </p:nvSpPr>
          <p:spPr bwMode="auto">
            <a:xfrm>
              <a:off x="954" y="3198"/>
              <a:ext cx="433" cy="289"/>
            </a:xfrm>
            <a:custGeom>
              <a:avLst/>
              <a:gdLst>
                <a:gd name="T0" fmla="*/ 432 w 433"/>
                <a:gd name="T1" fmla="*/ 0 h 289"/>
                <a:gd name="T2" fmla="*/ 48 w 433"/>
                <a:gd name="T3" fmla="*/ 48 h 289"/>
                <a:gd name="T4" fmla="*/ 0 w 433"/>
                <a:gd name="T5" fmla="*/ 288 h 289"/>
                <a:gd name="T6" fmla="*/ 432 w 433"/>
                <a:gd name="T7" fmla="*/ 0 h 2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3"/>
                <a:gd name="T13" fmla="*/ 0 h 289"/>
                <a:gd name="T14" fmla="*/ 433 w 433"/>
                <a:gd name="T15" fmla="*/ 289 h 2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3" h="289">
                  <a:moveTo>
                    <a:pt x="432" y="0"/>
                  </a:moveTo>
                  <a:lnTo>
                    <a:pt x="48" y="48"/>
                  </a:lnTo>
                  <a:lnTo>
                    <a:pt x="0" y="288"/>
                  </a:lnTo>
                  <a:lnTo>
                    <a:pt x="432" y="0"/>
                  </a:lnTo>
                </a:path>
              </a:pathLst>
            </a:custGeom>
            <a:gradFill rotWithShape="0">
              <a:gsLst>
                <a:gs pos="0">
                  <a:srgbClr val="5F5F5F"/>
                </a:gs>
                <a:gs pos="100000">
                  <a:srgbClr val="AFAFAF"/>
                </a:gs>
              </a:gsLst>
              <a:lin ang="2700000" scaled="1"/>
            </a:gra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02" name="Freeform 18"/>
            <p:cNvSpPr>
              <a:spLocks/>
            </p:cNvSpPr>
            <p:nvPr/>
          </p:nvSpPr>
          <p:spPr bwMode="auto">
            <a:xfrm>
              <a:off x="954" y="3198"/>
              <a:ext cx="433" cy="337"/>
            </a:xfrm>
            <a:custGeom>
              <a:avLst/>
              <a:gdLst/>
              <a:ahLst/>
              <a:cxnLst>
                <a:cxn ang="0">
                  <a:pos x="432" y="0"/>
                </a:cxn>
                <a:cxn ang="0">
                  <a:pos x="384" y="336"/>
                </a:cxn>
                <a:cxn ang="0">
                  <a:pos x="0" y="288"/>
                </a:cxn>
                <a:cxn ang="0">
                  <a:pos x="432" y="0"/>
                </a:cxn>
              </a:cxnLst>
              <a:rect l="0" t="0" r="r" b="b"/>
              <a:pathLst>
                <a:path w="433" h="337">
                  <a:moveTo>
                    <a:pt x="432" y="0"/>
                  </a:moveTo>
                  <a:lnTo>
                    <a:pt x="384" y="336"/>
                  </a:lnTo>
                  <a:lnTo>
                    <a:pt x="0" y="288"/>
                  </a:lnTo>
                  <a:lnTo>
                    <a:pt x="432" y="0"/>
                  </a:lnTo>
                </a:path>
              </a:pathLst>
            </a:cu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tint val="30196"/>
                    <a:invGamma/>
                  </a:schemeClr>
                </a:gs>
              </a:gsLst>
              <a:lin ang="2700000" scaled="1"/>
            </a:gra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17443" name="Freeform 19"/>
            <p:cNvSpPr>
              <a:spLocks/>
            </p:cNvSpPr>
            <p:nvPr/>
          </p:nvSpPr>
          <p:spPr bwMode="auto">
            <a:xfrm>
              <a:off x="954" y="3486"/>
              <a:ext cx="385" cy="337"/>
            </a:xfrm>
            <a:custGeom>
              <a:avLst/>
              <a:gdLst>
                <a:gd name="T0" fmla="*/ 0 w 385"/>
                <a:gd name="T1" fmla="*/ 0 h 337"/>
                <a:gd name="T2" fmla="*/ 192 w 385"/>
                <a:gd name="T3" fmla="*/ 336 h 337"/>
                <a:gd name="T4" fmla="*/ 384 w 385"/>
                <a:gd name="T5" fmla="*/ 48 h 337"/>
                <a:gd name="T6" fmla="*/ 0 w 385"/>
                <a:gd name="T7" fmla="*/ 0 h 3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5"/>
                <a:gd name="T13" fmla="*/ 0 h 337"/>
                <a:gd name="T14" fmla="*/ 385 w 385"/>
                <a:gd name="T15" fmla="*/ 337 h 3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5" h="337">
                  <a:moveTo>
                    <a:pt x="0" y="0"/>
                  </a:moveTo>
                  <a:lnTo>
                    <a:pt x="192" y="336"/>
                  </a:lnTo>
                  <a:lnTo>
                    <a:pt x="384" y="48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tx1"/>
                </a:gs>
                <a:gs pos="100000">
                  <a:schemeClr val="bg1"/>
                </a:gs>
              </a:gsLst>
              <a:lin ang="18900000" scaled="1"/>
            </a:gra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Freeform 20"/>
            <p:cNvSpPr>
              <a:spLocks/>
            </p:cNvSpPr>
            <p:nvPr/>
          </p:nvSpPr>
          <p:spPr bwMode="auto">
            <a:xfrm>
              <a:off x="1146" y="3534"/>
              <a:ext cx="337" cy="289"/>
            </a:xfrm>
            <a:custGeom>
              <a:avLst/>
              <a:gdLst>
                <a:gd name="T0" fmla="*/ 192 w 337"/>
                <a:gd name="T1" fmla="*/ 0 h 289"/>
                <a:gd name="T2" fmla="*/ 336 w 337"/>
                <a:gd name="T3" fmla="*/ 192 h 289"/>
                <a:gd name="T4" fmla="*/ 0 w 337"/>
                <a:gd name="T5" fmla="*/ 288 h 289"/>
                <a:gd name="T6" fmla="*/ 192 w 337"/>
                <a:gd name="T7" fmla="*/ 0 h 2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289"/>
                <a:gd name="T14" fmla="*/ 337 w 337"/>
                <a:gd name="T15" fmla="*/ 289 h 2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289">
                  <a:moveTo>
                    <a:pt x="192" y="0"/>
                  </a:moveTo>
                  <a:lnTo>
                    <a:pt x="336" y="192"/>
                  </a:lnTo>
                  <a:lnTo>
                    <a:pt x="0" y="288"/>
                  </a:lnTo>
                  <a:lnTo>
                    <a:pt x="192" y="0"/>
                  </a:lnTo>
                </a:path>
              </a:pathLst>
            </a:custGeom>
            <a:gradFill rotWithShape="0">
              <a:gsLst>
                <a:gs pos="0">
                  <a:srgbClr val="5F5F5F"/>
                </a:gs>
                <a:gs pos="100000">
                  <a:srgbClr val="AFAFAF"/>
                </a:gs>
              </a:gsLst>
              <a:lin ang="18900000" scaled="1"/>
            </a:gradFill>
            <a:ln w="12700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6526706" y="4760913"/>
            <a:ext cx="1220788" cy="571500"/>
            <a:chOff x="2679" y="3379"/>
            <a:chExt cx="769" cy="385"/>
          </a:xfrm>
        </p:grpSpPr>
        <p:sp>
          <p:nvSpPr>
            <p:cNvPr id="93207" name="Freeform 23"/>
            <p:cNvSpPr>
              <a:spLocks/>
            </p:cNvSpPr>
            <p:nvPr/>
          </p:nvSpPr>
          <p:spPr bwMode="auto">
            <a:xfrm>
              <a:off x="2679" y="3379"/>
              <a:ext cx="433" cy="289"/>
            </a:xfrm>
            <a:custGeom>
              <a:avLst/>
              <a:gdLst/>
              <a:ahLst/>
              <a:cxnLst>
                <a:cxn ang="0">
                  <a:pos x="432" y="0"/>
                </a:cxn>
                <a:cxn ang="0">
                  <a:pos x="48" y="48"/>
                </a:cxn>
                <a:cxn ang="0">
                  <a:pos x="0" y="288"/>
                </a:cxn>
                <a:cxn ang="0">
                  <a:pos x="432" y="0"/>
                </a:cxn>
              </a:cxnLst>
              <a:rect l="0" t="0" r="r" b="b"/>
              <a:pathLst>
                <a:path w="433" h="289">
                  <a:moveTo>
                    <a:pt x="432" y="0"/>
                  </a:moveTo>
                  <a:lnTo>
                    <a:pt x="48" y="48"/>
                  </a:lnTo>
                  <a:lnTo>
                    <a:pt x="0" y="288"/>
                  </a:lnTo>
                  <a:lnTo>
                    <a:pt x="432" y="0"/>
                  </a:lnTo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18900000" scaled="1"/>
            </a:gra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93208" name="Freeform 24"/>
            <p:cNvSpPr>
              <a:spLocks/>
            </p:cNvSpPr>
            <p:nvPr/>
          </p:nvSpPr>
          <p:spPr bwMode="auto">
            <a:xfrm>
              <a:off x="2679" y="3379"/>
              <a:ext cx="529" cy="289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528" y="144"/>
                </a:cxn>
                <a:cxn ang="0">
                  <a:pos x="432" y="0"/>
                </a:cxn>
                <a:cxn ang="0">
                  <a:pos x="0" y="288"/>
                </a:cxn>
              </a:cxnLst>
              <a:rect l="0" t="0" r="r" b="b"/>
              <a:pathLst>
                <a:path w="529" h="289">
                  <a:moveTo>
                    <a:pt x="0" y="288"/>
                  </a:moveTo>
                  <a:lnTo>
                    <a:pt x="528" y="144"/>
                  </a:lnTo>
                  <a:lnTo>
                    <a:pt x="432" y="0"/>
                  </a:lnTo>
                  <a:lnTo>
                    <a:pt x="0" y="288"/>
                  </a:lnTo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18900000" scaled="1"/>
            </a:gra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93209" name="Freeform 25"/>
            <p:cNvSpPr>
              <a:spLocks/>
            </p:cNvSpPr>
            <p:nvPr/>
          </p:nvSpPr>
          <p:spPr bwMode="auto">
            <a:xfrm>
              <a:off x="2679" y="3523"/>
              <a:ext cx="769" cy="14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768" y="48"/>
                </a:cxn>
                <a:cxn ang="0">
                  <a:pos x="0" y="144"/>
                </a:cxn>
              </a:cxnLst>
              <a:rect l="0" t="0" r="r" b="b"/>
              <a:pathLst>
                <a:path w="769" h="145">
                  <a:moveTo>
                    <a:pt x="0" y="144"/>
                  </a:moveTo>
                  <a:lnTo>
                    <a:pt x="528" y="0"/>
                  </a:lnTo>
                  <a:lnTo>
                    <a:pt x="768" y="48"/>
                  </a:lnTo>
                  <a:lnTo>
                    <a:pt x="0" y="144"/>
                  </a:lnTo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18900000" scaled="1"/>
            </a:gra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  <p:sp>
          <p:nvSpPr>
            <p:cNvPr id="93210" name="Freeform 26"/>
            <p:cNvSpPr>
              <a:spLocks/>
            </p:cNvSpPr>
            <p:nvPr/>
          </p:nvSpPr>
          <p:spPr bwMode="auto">
            <a:xfrm>
              <a:off x="2679" y="3572"/>
              <a:ext cx="769" cy="198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768" y="0"/>
                </a:cxn>
                <a:cxn ang="0">
                  <a:pos x="576" y="192"/>
                </a:cxn>
                <a:cxn ang="0">
                  <a:pos x="0" y="96"/>
                </a:cxn>
              </a:cxnLst>
              <a:rect l="0" t="0" r="r" b="b"/>
              <a:pathLst>
                <a:path w="769" h="193">
                  <a:moveTo>
                    <a:pt x="0" y="96"/>
                  </a:moveTo>
                  <a:lnTo>
                    <a:pt x="768" y="0"/>
                  </a:lnTo>
                  <a:lnTo>
                    <a:pt x="576" y="192"/>
                  </a:lnTo>
                  <a:lnTo>
                    <a:pt x="0" y="96"/>
                  </a:lnTo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18900000" scaled="1"/>
            </a:gra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ea typeface="+mn-ea"/>
              </a:endParaRPr>
            </a:p>
          </p:txBody>
        </p:sp>
      </p:grpSp>
      <p:sp>
        <p:nvSpPr>
          <p:cNvPr id="93211" name="Rectangle 27"/>
          <p:cNvSpPr>
            <a:spLocks noChangeArrowheads="1"/>
          </p:cNvSpPr>
          <p:nvPr/>
        </p:nvSpPr>
        <p:spPr bwMode="auto">
          <a:xfrm>
            <a:off x="5901231" y="5487988"/>
            <a:ext cx="2404569" cy="36997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GL_TRIANGLE_FAN</a:t>
            </a:r>
          </a:p>
        </p:txBody>
      </p:sp>
      <p:sp>
        <p:nvSpPr>
          <p:cNvPr id="93213" name="Rectangle 29"/>
          <p:cNvSpPr>
            <a:spLocks noChangeArrowheads="1"/>
          </p:cNvSpPr>
          <p:nvPr/>
        </p:nvSpPr>
        <p:spPr bwMode="auto">
          <a:xfrm>
            <a:off x="1478223" y="2814638"/>
            <a:ext cx="1493999" cy="36997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GL_POINTS</a:t>
            </a:r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113223" y="2436813"/>
            <a:ext cx="285750" cy="242887"/>
            <a:chOff x="740" y="2067"/>
            <a:chExt cx="180" cy="164"/>
          </a:xfrm>
        </p:grpSpPr>
        <p:sp>
          <p:nvSpPr>
            <p:cNvPr id="17431" name="Rectangle 31"/>
            <p:cNvSpPr>
              <a:spLocks noChangeArrowheads="1"/>
            </p:cNvSpPr>
            <p:nvPr/>
          </p:nvSpPr>
          <p:spPr bwMode="auto">
            <a:xfrm>
              <a:off x="770" y="2067"/>
              <a:ext cx="21" cy="1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2" name="Rectangle 32"/>
            <p:cNvSpPr>
              <a:spLocks noChangeArrowheads="1"/>
            </p:cNvSpPr>
            <p:nvPr/>
          </p:nvSpPr>
          <p:spPr bwMode="auto">
            <a:xfrm>
              <a:off x="861" y="2094"/>
              <a:ext cx="21" cy="1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3" name="Rectangle 33"/>
            <p:cNvSpPr>
              <a:spLocks noChangeArrowheads="1"/>
            </p:cNvSpPr>
            <p:nvPr/>
          </p:nvSpPr>
          <p:spPr bwMode="auto">
            <a:xfrm>
              <a:off x="740" y="2172"/>
              <a:ext cx="21" cy="1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4" name="Rectangle 34"/>
            <p:cNvSpPr>
              <a:spLocks noChangeArrowheads="1"/>
            </p:cNvSpPr>
            <p:nvPr/>
          </p:nvSpPr>
          <p:spPr bwMode="auto">
            <a:xfrm>
              <a:off x="899" y="2212"/>
              <a:ext cx="21" cy="1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3076835" y="2676525"/>
            <a:ext cx="838200" cy="498475"/>
            <a:chOff x="1434" y="1514"/>
            <a:chExt cx="528" cy="336"/>
          </a:xfrm>
        </p:grpSpPr>
        <p:sp>
          <p:nvSpPr>
            <p:cNvPr id="17429" name="Line 37"/>
            <p:cNvSpPr>
              <a:spLocks noChangeShapeType="1"/>
            </p:cNvSpPr>
            <p:nvPr/>
          </p:nvSpPr>
          <p:spPr bwMode="auto">
            <a:xfrm flipV="1">
              <a:off x="1434" y="1514"/>
              <a:ext cx="328" cy="32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0" name="Line 38"/>
            <p:cNvSpPr>
              <a:spLocks noChangeShapeType="1"/>
            </p:cNvSpPr>
            <p:nvPr/>
          </p:nvSpPr>
          <p:spPr bwMode="auto">
            <a:xfrm>
              <a:off x="1762" y="1628"/>
              <a:ext cx="200" cy="2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3223" name="Rectangle 39"/>
          <p:cNvSpPr>
            <a:spLocks noChangeArrowheads="1"/>
          </p:cNvSpPr>
          <p:nvPr/>
        </p:nvSpPr>
        <p:spPr bwMode="auto">
          <a:xfrm>
            <a:off x="2794260" y="3244850"/>
            <a:ext cx="1314462" cy="36997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GL_LINES</a:t>
            </a:r>
          </a:p>
        </p:txBody>
      </p:sp>
      <p:sp>
        <p:nvSpPr>
          <p:cNvPr id="17422" name="Freeform 41"/>
          <p:cNvSpPr>
            <a:spLocks/>
          </p:cNvSpPr>
          <p:nvPr/>
        </p:nvSpPr>
        <p:spPr bwMode="auto">
          <a:xfrm>
            <a:off x="6766185" y="2678113"/>
            <a:ext cx="1055688" cy="1060450"/>
          </a:xfrm>
          <a:custGeom>
            <a:avLst/>
            <a:gdLst>
              <a:gd name="T0" fmla="*/ 2147483647 w 665"/>
              <a:gd name="T1" fmla="*/ 2147483647 h 715"/>
              <a:gd name="T2" fmla="*/ 2147483647 w 665"/>
              <a:gd name="T3" fmla="*/ 2147483647 h 715"/>
              <a:gd name="T4" fmla="*/ 2147483647 w 665"/>
              <a:gd name="T5" fmla="*/ 0 h 715"/>
              <a:gd name="T6" fmla="*/ 0 w 665"/>
              <a:gd name="T7" fmla="*/ 2147483647 h 715"/>
              <a:gd name="T8" fmla="*/ 2147483647 w 665"/>
              <a:gd name="T9" fmla="*/ 2147483647 h 715"/>
              <a:gd name="T10" fmla="*/ 2147483647 w 665"/>
              <a:gd name="T11" fmla="*/ 2147483647 h 715"/>
              <a:gd name="T12" fmla="*/ 2147483647 w 665"/>
              <a:gd name="T13" fmla="*/ 2147483647 h 71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65"/>
              <a:gd name="T22" fmla="*/ 0 h 715"/>
              <a:gd name="T23" fmla="*/ 665 w 665"/>
              <a:gd name="T24" fmla="*/ 715 h 71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65" h="715">
                <a:moveTo>
                  <a:pt x="336" y="307"/>
                </a:moveTo>
                <a:lnTo>
                  <a:pt x="243" y="50"/>
                </a:lnTo>
                <a:lnTo>
                  <a:pt x="586" y="0"/>
                </a:lnTo>
                <a:lnTo>
                  <a:pt x="0" y="264"/>
                </a:lnTo>
                <a:lnTo>
                  <a:pt x="429" y="714"/>
                </a:lnTo>
                <a:lnTo>
                  <a:pt x="664" y="278"/>
                </a:lnTo>
                <a:lnTo>
                  <a:pt x="336" y="307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226" name="Rectangle 42"/>
          <p:cNvSpPr>
            <a:spLocks noChangeArrowheads="1"/>
          </p:cNvSpPr>
          <p:nvPr/>
        </p:nvSpPr>
        <p:spPr bwMode="auto">
          <a:xfrm>
            <a:off x="6286760" y="3830638"/>
            <a:ext cx="1942840" cy="36997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GL_LINE_LOOP</a:t>
            </a:r>
          </a:p>
        </p:txBody>
      </p:sp>
      <p:sp>
        <p:nvSpPr>
          <p:cNvPr id="17424" name="Freeform 44"/>
          <p:cNvSpPr>
            <a:spLocks/>
          </p:cNvSpPr>
          <p:nvPr/>
        </p:nvSpPr>
        <p:spPr bwMode="auto">
          <a:xfrm>
            <a:off x="4581785" y="1960563"/>
            <a:ext cx="1441450" cy="987425"/>
          </a:xfrm>
          <a:custGeom>
            <a:avLst/>
            <a:gdLst>
              <a:gd name="T0" fmla="*/ 2147483647 w 908"/>
              <a:gd name="T1" fmla="*/ 2147483647 h 665"/>
              <a:gd name="T2" fmla="*/ 2147483647 w 908"/>
              <a:gd name="T3" fmla="*/ 2147483647 h 665"/>
              <a:gd name="T4" fmla="*/ 0 w 908"/>
              <a:gd name="T5" fmla="*/ 2147483647 h 665"/>
              <a:gd name="T6" fmla="*/ 2147483647 w 908"/>
              <a:gd name="T7" fmla="*/ 2147483647 h 665"/>
              <a:gd name="T8" fmla="*/ 2147483647 w 908"/>
              <a:gd name="T9" fmla="*/ 0 h 665"/>
              <a:gd name="T10" fmla="*/ 2147483647 w 908"/>
              <a:gd name="T11" fmla="*/ 2147483647 h 665"/>
              <a:gd name="T12" fmla="*/ 2147483647 w 908"/>
              <a:gd name="T13" fmla="*/ 2147483647 h 66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908"/>
              <a:gd name="T22" fmla="*/ 0 h 665"/>
              <a:gd name="T23" fmla="*/ 908 w 908"/>
              <a:gd name="T24" fmla="*/ 665 h 66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908" h="665">
                <a:moveTo>
                  <a:pt x="393" y="471"/>
                </a:moveTo>
                <a:lnTo>
                  <a:pt x="115" y="79"/>
                </a:lnTo>
                <a:lnTo>
                  <a:pt x="0" y="379"/>
                </a:lnTo>
                <a:lnTo>
                  <a:pt x="907" y="229"/>
                </a:lnTo>
                <a:lnTo>
                  <a:pt x="407" y="0"/>
                </a:lnTo>
                <a:lnTo>
                  <a:pt x="715" y="557"/>
                </a:lnTo>
                <a:lnTo>
                  <a:pt x="315" y="664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3229" name="Rectangle 45"/>
          <p:cNvSpPr>
            <a:spLocks noChangeArrowheads="1"/>
          </p:cNvSpPr>
          <p:nvPr/>
        </p:nvSpPr>
        <p:spPr bwMode="auto">
          <a:xfrm>
            <a:off x="4218248" y="3167063"/>
            <a:ext cx="1968500" cy="3762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GL_LINE_STRIP</a:t>
            </a:r>
          </a:p>
        </p:txBody>
      </p:sp>
      <p:sp>
        <p:nvSpPr>
          <p:cNvPr id="17426" name="Freeform 47"/>
          <p:cNvSpPr>
            <a:spLocks/>
          </p:cNvSpPr>
          <p:nvPr/>
        </p:nvSpPr>
        <p:spPr bwMode="auto">
          <a:xfrm>
            <a:off x="4251337" y="4040101"/>
            <a:ext cx="387350" cy="277813"/>
          </a:xfrm>
          <a:custGeom>
            <a:avLst/>
            <a:gdLst>
              <a:gd name="T0" fmla="*/ 2147483647 w 244"/>
              <a:gd name="T1" fmla="*/ 0 h 187"/>
              <a:gd name="T2" fmla="*/ 0 w 244"/>
              <a:gd name="T3" fmla="*/ 2147483647 h 187"/>
              <a:gd name="T4" fmla="*/ 2147483647 w 244"/>
              <a:gd name="T5" fmla="*/ 2147483647 h 187"/>
              <a:gd name="T6" fmla="*/ 2147483647 w 244"/>
              <a:gd name="T7" fmla="*/ 0 h 187"/>
              <a:gd name="T8" fmla="*/ 0 60000 65536"/>
              <a:gd name="T9" fmla="*/ 0 60000 65536"/>
              <a:gd name="T10" fmla="*/ 0 60000 65536"/>
              <a:gd name="T11" fmla="*/ 0 60000 65536"/>
              <a:gd name="T12" fmla="*/ 0 w 244"/>
              <a:gd name="T13" fmla="*/ 0 h 187"/>
              <a:gd name="T14" fmla="*/ 244 w 244"/>
              <a:gd name="T15" fmla="*/ 187 h 1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" h="187">
                <a:moveTo>
                  <a:pt x="158" y="0"/>
                </a:moveTo>
                <a:lnTo>
                  <a:pt x="0" y="171"/>
                </a:lnTo>
                <a:lnTo>
                  <a:pt x="243" y="186"/>
                </a:lnTo>
                <a:lnTo>
                  <a:pt x="158" y="0"/>
                </a:lnTo>
              </a:path>
            </a:pathLst>
          </a:custGeom>
          <a:solidFill>
            <a:srgbClr val="FFFF00"/>
          </a:solidFill>
          <a:ln w="952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7" name="Freeform 48"/>
          <p:cNvSpPr>
            <a:spLocks/>
          </p:cNvSpPr>
          <p:nvPr/>
        </p:nvSpPr>
        <p:spPr bwMode="auto">
          <a:xfrm>
            <a:off x="4694249" y="4262351"/>
            <a:ext cx="715963" cy="427038"/>
          </a:xfrm>
          <a:custGeom>
            <a:avLst/>
            <a:gdLst>
              <a:gd name="T0" fmla="*/ 2147483647 w 451"/>
              <a:gd name="T1" fmla="*/ 0 h 287"/>
              <a:gd name="T2" fmla="*/ 0 w 451"/>
              <a:gd name="T3" fmla="*/ 2147483647 h 287"/>
              <a:gd name="T4" fmla="*/ 2147483647 w 451"/>
              <a:gd name="T5" fmla="*/ 2147483647 h 287"/>
              <a:gd name="T6" fmla="*/ 2147483647 w 451"/>
              <a:gd name="T7" fmla="*/ 0 h 287"/>
              <a:gd name="T8" fmla="*/ 0 60000 65536"/>
              <a:gd name="T9" fmla="*/ 0 60000 65536"/>
              <a:gd name="T10" fmla="*/ 0 60000 65536"/>
              <a:gd name="T11" fmla="*/ 0 60000 65536"/>
              <a:gd name="T12" fmla="*/ 0 w 451"/>
              <a:gd name="T13" fmla="*/ 0 h 287"/>
              <a:gd name="T14" fmla="*/ 451 w 451"/>
              <a:gd name="T15" fmla="*/ 287 h 28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51" h="287">
                <a:moveTo>
                  <a:pt x="129" y="0"/>
                </a:moveTo>
                <a:lnTo>
                  <a:pt x="0" y="179"/>
                </a:lnTo>
                <a:lnTo>
                  <a:pt x="450" y="286"/>
                </a:lnTo>
                <a:lnTo>
                  <a:pt x="129" y="0"/>
                </a:lnTo>
              </a:path>
            </a:pathLst>
          </a:custGeom>
          <a:solidFill>
            <a:srgbClr val="66FF66"/>
          </a:solidFill>
          <a:ln w="9525" cap="rnd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233" name="Rectangle 49"/>
          <p:cNvSpPr>
            <a:spLocks noChangeArrowheads="1"/>
          </p:cNvSpPr>
          <p:nvPr/>
        </p:nvSpPr>
        <p:spPr bwMode="auto">
          <a:xfrm>
            <a:off x="3822712" y="4811626"/>
            <a:ext cx="1968488" cy="36997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+mn-ea"/>
              </a:rPr>
              <a:t>GL_TRIANGLES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Polygon Issues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OpenGL will only display triangles</a:t>
            </a:r>
          </a:p>
          <a:p>
            <a:pPr lvl="1"/>
            <a:r>
              <a:rPr lang="en-US" sz="2200" u="sng" smtClean="0"/>
              <a:t>Simple</a:t>
            </a:r>
            <a:r>
              <a:rPr lang="en-US" sz="2200" smtClean="0"/>
              <a:t>: edges cannot cross</a:t>
            </a:r>
          </a:p>
          <a:p>
            <a:pPr lvl="1"/>
            <a:r>
              <a:rPr lang="en-US" sz="2200" u="sng" smtClean="0"/>
              <a:t>Convex</a:t>
            </a:r>
            <a:r>
              <a:rPr lang="en-US" sz="2200" smtClean="0"/>
              <a:t>: All points on line segment between two points in a polygon are also in the polygon</a:t>
            </a:r>
          </a:p>
          <a:p>
            <a:pPr lvl="1"/>
            <a:r>
              <a:rPr lang="en-US" sz="2200" u="sng" smtClean="0"/>
              <a:t>Flat</a:t>
            </a:r>
            <a:r>
              <a:rPr lang="en-US" sz="2200" smtClean="0"/>
              <a:t>: all vertices are in the same plane</a:t>
            </a:r>
          </a:p>
          <a:p>
            <a:r>
              <a:rPr lang="en-US" sz="2700" smtClean="0"/>
              <a:t>Application program must tessellate a polygon into triangles (triangulation)</a:t>
            </a:r>
          </a:p>
          <a:p>
            <a:r>
              <a:rPr lang="en-US" sz="2700" smtClean="0"/>
              <a:t>OpenGL 4.1 contains a tessellator</a:t>
            </a:r>
          </a:p>
          <a:p>
            <a:pPr lvl="2"/>
            <a:endParaRPr lang="en-US" sz="1800" smtClean="0"/>
          </a:p>
        </p:txBody>
      </p:sp>
      <p:sp>
        <p:nvSpPr>
          <p:cNvPr id="18438" name="AutoShape 4"/>
          <p:cNvSpPr>
            <a:spLocks noChangeArrowheads="1"/>
          </p:cNvSpPr>
          <p:nvPr/>
        </p:nvSpPr>
        <p:spPr bwMode="auto">
          <a:xfrm>
            <a:off x="1447800" y="5334000"/>
            <a:ext cx="2057400" cy="685800"/>
          </a:xfrm>
          <a:prstGeom prst="flowChartCollat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1" name="AutoShape 5"/>
          <p:cNvSpPr>
            <a:spLocks noChangeArrowheads="1"/>
          </p:cNvSpPr>
          <p:nvPr/>
        </p:nvSpPr>
        <p:spPr bwMode="auto">
          <a:xfrm>
            <a:off x="7086600" y="4800600"/>
            <a:ext cx="1066800" cy="914400"/>
          </a:xfrm>
          <a:prstGeom prst="star5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600200" y="6019800"/>
            <a:ext cx="213518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Times New Roman" charset="0"/>
              </a:rPr>
              <a:t>nonsimple</a:t>
            </a:r>
            <a:r>
              <a:rPr lang="en-US" sz="2000" dirty="0">
                <a:solidFill>
                  <a:schemeClr val="bg1"/>
                </a:solidFill>
                <a:latin typeface="Times New Roman" charset="0"/>
              </a:rPr>
              <a:t> polygon</a:t>
            </a:r>
          </a:p>
        </p:txBody>
      </p:sp>
      <p:sp>
        <p:nvSpPr>
          <p:cNvPr id="18441" name="Text Box 7"/>
          <p:cNvSpPr txBox="1">
            <a:spLocks noChangeArrowheads="1"/>
          </p:cNvSpPr>
          <p:nvPr/>
        </p:nvSpPr>
        <p:spPr bwMode="auto">
          <a:xfrm>
            <a:off x="6324600" y="5867400"/>
            <a:ext cx="21939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dirty="0" err="1">
                <a:solidFill>
                  <a:schemeClr val="bg1"/>
                </a:solidFill>
                <a:latin typeface="Times New Roman" charset="0"/>
              </a:rPr>
              <a:t>nonconvex</a:t>
            </a:r>
            <a:r>
              <a:rPr lang="en-US" sz="2000" dirty="0">
                <a:solidFill>
                  <a:schemeClr val="bg1"/>
                </a:solidFill>
                <a:latin typeface="Times New Roman" charset="0"/>
              </a:rPr>
              <a:t> polygon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Polygon Testing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Conceptually simple to test for simplicity and convexity</a:t>
            </a:r>
          </a:p>
          <a:p>
            <a:r>
              <a:rPr lang="en-US" smtClean="0"/>
              <a:t>Time consuming </a:t>
            </a:r>
          </a:p>
          <a:p>
            <a:r>
              <a:rPr lang="en-US" smtClean="0"/>
              <a:t>Earlier versions assuming both and left testing to the application</a:t>
            </a:r>
          </a:p>
          <a:p>
            <a:r>
              <a:rPr lang="en-US" smtClean="0"/>
              <a:t>Present version only renders triangles</a:t>
            </a:r>
          </a:p>
          <a:p>
            <a:r>
              <a:rPr lang="en-US" smtClean="0"/>
              <a:t>Need algorithm to triangulate an arbitrary polygon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 and Bad Triangles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Long thin triangles render badly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Equilateral triangles render well</a:t>
            </a:r>
          </a:p>
          <a:p>
            <a:r>
              <a:rPr lang="en-US" smtClean="0"/>
              <a:t>Maximize minimum angle</a:t>
            </a:r>
          </a:p>
          <a:p>
            <a:r>
              <a:rPr lang="en-US" smtClean="0"/>
              <a:t>Delaunay triangulation for unstructured points</a:t>
            </a:r>
          </a:p>
        </p:txBody>
      </p:sp>
      <p:cxnSp>
        <p:nvCxnSpPr>
          <p:cNvPr id="20486" name="Straight Connector 6"/>
          <p:cNvCxnSpPr>
            <a:cxnSpLocks noChangeShapeType="1"/>
          </p:cNvCxnSpPr>
          <p:nvPr/>
        </p:nvCxnSpPr>
        <p:spPr bwMode="auto">
          <a:xfrm>
            <a:off x="1981200" y="2667000"/>
            <a:ext cx="2590800" cy="838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cxnSp>
        <p:nvCxnSpPr>
          <p:cNvPr id="20487" name="Straight Connector 8"/>
          <p:cNvCxnSpPr>
            <a:cxnSpLocks noChangeShapeType="1"/>
          </p:cNvCxnSpPr>
          <p:nvPr/>
        </p:nvCxnSpPr>
        <p:spPr bwMode="auto">
          <a:xfrm>
            <a:off x="4572000" y="2209800"/>
            <a:ext cx="2438400" cy="7620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cxnSp>
        <p:nvCxnSpPr>
          <p:cNvPr id="20488" name="Straight Connector 9"/>
          <p:cNvCxnSpPr>
            <a:cxnSpLocks noChangeShapeType="1"/>
          </p:cNvCxnSpPr>
          <p:nvPr/>
        </p:nvCxnSpPr>
        <p:spPr bwMode="auto">
          <a:xfrm flipV="1">
            <a:off x="1981200" y="2209800"/>
            <a:ext cx="2590800" cy="457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cxnSp>
        <p:nvCxnSpPr>
          <p:cNvPr id="20489" name="Straight Connector 16"/>
          <p:cNvCxnSpPr>
            <a:cxnSpLocks noChangeShapeType="1"/>
          </p:cNvCxnSpPr>
          <p:nvPr/>
        </p:nvCxnSpPr>
        <p:spPr bwMode="auto">
          <a:xfrm flipV="1">
            <a:off x="4572000" y="2971800"/>
            <a:ext cx="2438400" cy="5334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  <p:cxnSp>
        <p:nvCxnSpPr>
          <p:cNvPr id="20490" name="Straight Connector 22"/>
          <p:cNvCxnSpPr>
            <a:cxnSpLocks noChangeShapeType="1"/>
          </p:cNvCxnSpPr>
          <p:nvPr/>
        </p:nvCxnSpPr>
        <p:spPr bwMode="auto">
          <a:xfrm>
            <a:off x="1981200" y="2667000"/>
            <a:ext cx="5029200" cy="3048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Triangularization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Convex polygon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Start with </a:t>
            </a:r>
            <a:r>
              <a:rPr lang="en-US" dirty="0" err="1" smtClean="0"/>
              <a:t>abc</a:t>
            </a:r>
            <a:r>
              <a:rPr lang="en-US" dirty="0" smtClean="0"/>
              <a:t>, remove b, then </a:t>
            </a:r>
            <a:r>
              <a:rPr lang="en-US" dirty="0" err="1" smtClean="0"/>
              <a:t>acd</a:t>
            </a:r>
            <a:r>
              <a:rPr lang="en-US" dirty="0" smtClean="0"/>
              <a:t>, …. </a:t>
            </a:r>
          </a:p>
          <a:p>
            <a:endParaRPr lang="en-US" dirty="0" smtClean="0"/>
          </a:p>
        </p:txBody>
      </p:sp>
      <p:sp>
        <p:nvSpPr>
          <p:cNvPr id="7" name="Heptagon 6"/>
          <p:cNvSpPr/>
          <p:nvPr/>
        </p:nvSpPr>
        <p:spPr bwMode="auto">
          <a:xfrm>
            <a:off x="3505200" y="2297668"/>
            <a:ext cx="3200400" cy="2819400"/>
          </a:xfrm>
          <a:prstGeom prst="heptagon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1"/>
          <a:lstStyle/>
          <a:p>
            <a:pPr>
              <a:defRPr/>
            </a:pPr>
            <a:endParaRPr lang="en-US">
              <a:solidFill>
                <a:schemeClr val="tx1"/>
              </a:solidFill>
              <a:latin typeface="Courier New" charset="0"/>
            </a:endParaRPr>
          </a:p>
        </p:txBody>
      </p:sp>
      <p:cxnSp>
        <p:nvCxnSpPr>
          <p:cNvPr id="21511" name="Straight Connector 8"/>
          <p:cNvCxnSpPr>
            <a:cxnSpLocks noChangeShapeType="1"/>
            <a:stCxn id="7" idx="5"/>
            <a:endCxn id="7" idx="3"/>
          </p:cNvCxnSpPr>
          <p:nvPr/>
        </p:nvCxnSpPr>
        <p:spPr bwMode="auto">
          <a:xfrm rot="10800000" flipH="1" flipV="1">
            <a:off x="3822138" y="2856087"/>
            <a:ext cx="571110" cy="22609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12" name="Straight Connector 10"/>
          <p:cNvCxnSpPr>
            <a:cxnSpLocks noChangeShapeType="1"/>
            <a:stCxn id="7" idx="6"/>
            <a:endCxn id="7" idx="3"/>
          </p:cNvCxnSpPr>
          <p:nvPr/>
        </p:nvCxnSpPr>
        <p:spPr bwMode="auto">
          <a:xfrm rot="16200000" flipH="1" flipV="1">
            <a:off x="3339616" y="3351299"/>
            <a:ext cx="2819415" cy="71215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13" name="Straight Connector 12"/>
          <p:cNvCxnSpPr>
            <a:cxnSpLocks noChangeShapeType="1"/>
            <a:stCxn id="7" idx="0"/>
            <a:endCxn id="7" idx="3"/>
          </p:cNvCxnSpPr>
          <p:nvPr/>
        </p:nvCxnSpPr>
        <p:spPr bwMode="auto">
          <a:xfrm flipH="1">
            <a:off x="4393248" y="2856087"/>
            <a:ext cx="1995414" cy="22609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21514" name="Straight Connector 14"/>
          <p:cNvCxnSpPr>
            <a:cxnSpLocks noChangeShapeType="1"/>
            <a:stCxn id="7" idx="1"/>
            <a:endCxn id="7" idx="3"/>
          </p:cNvCxnSpPr>
          <p:nvPr/>
        </p:nvCxnSpPr>
        <p:spPr bwMode="auto">
          <a:xfrm flipH="1">
            <a:off x="4393248" y="4110843"/>
            <a:ext cx="2312360" cy="10062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21515" name="TextBox 15"/>
          <p:cNvSpPr txBox="1">
            <a:spLocks noChangeArrowheads="1"/>
          </p:cNvSpPr>
          <p:nvPr/>
        </p:nvSpPr>
        <p:spPr bwMode="auto">
          <a:xfrm>
            <a:off x="4038600" y="5117068"/>
            <a:ext cx="287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a</a:t>
            </a:r>
          </a:p>
        </p:txBody>
      </p:sp>
      <p:sp>
        <p:nvSpPr>
          <p:cNvPr id="21516" name="TextBox 16"/>
          <p:cNvSpPr txBox="1">
            <a:spLocks noChangeArrowheads="1"/>
          </p:cNvSpPr>
          <p:nvPr/>
        </p:nvSpPr>
        <p:spPr bwMode="auto">
          <a:xfrm>
            <a:off x="3429000" y="2602468"/>
            <a:ext cx="287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c</a:t>
            </a:r>
          </a:p>
        </p:txBody>
      </p:sp>
      <p:sp>
        <p:nvSpPr>
          <p:cNvPr id="21517" name="TextBox 17"/>
          <p:cNvSpPr txBox="1">
            <a:spLocks noChangeArrowheads="1"/>
          </p:cNvSpPr>
          <p:nvPr/>
        </p:nvSpPr>
        <p:spPr bwMode="auto">
          <a:xfrm>
            <a:off x="3124200" y="389786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b</a:t>
            </a:r>
          </a:p>
        </p:txBody>
      </p:sp>
      <p:sp>
        <p:nvSpPr>
          <p:cNvPr id="21518" name="TextBox 19"/>
          <p:cNvSpPr txBox="1">
            <a:spLocks noChangeArrowheads="1"/>
          </p:cNvSpPr>
          <p:nvPr/>
        </p:nvSpPr>
        <p:spPr bwMode="auto">
          <a:xfrm>
            <a:off x="4953000" y="184046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charset="0"/>
              </a:rPr>
              <a:t>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Non-convex (concave)</a:t>
            </a:r>
          </a:p>
        </p:txBody>
      </p:sp>
      <p:pic>
        <p:nvPicPr>
          <p:cNvPr id="22531" name="Content Placeholder 5" descr="AN06f3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51604" y="3378549"/>
            <a:ext cx="850392" cy="96926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Recursive Division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Find leftmost vertex and split</a:t>
            </a:r>
          </a:p>
        </p:txBody>
      </p:sp>
      <p:pic>
        <p:nvPicPr>
          <p:cNvPr id="23558" name="Picture 5" descr="AN06f3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09800"/>
            <a:ext cx="3351213" cy="37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407</Words>
  <Application>Microsoft Office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CS 480/680</vt:lpstr>
      <vt:lpstr>Objectives</vt:lpstr>
      <vt:lpstr>OpenGL Primitives</vt:lpstr>
      <vt:lpstr>Polygon Issues</vt:lpstr>
      <vt:lpstr>Polygon Testing</vt:lpstr>
      <vt:lpstr>Good and Bad Triangles</vt:lpstr>
      <vt:lpstr>Triangularization</vt:lpstr>
      <vt:lpstr>Non-convex (concave)</vt:lpstr>
      <vt:lpstr>Recursive Division</vt:lpstr>
      <vt:lpstr>Attributes</vt:lpstr>
      <vt:lpstr>RGB color</vt:lpstr>
      <vt:lpstr>Indexed Color</vt:lpstr>
      <vt:lpstr>Smooth Color</vt:lpstr>
      <vt:lpstr>Setting Colors</vt:lpstr>
      <vt:lpstr>Slide 15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15</cp:revision>
  <dcterms:created xsi:type="dcterms:W3CDTF">2008-04-10T18:13:29Z</dcterms:created>
  <dcterms:modified xsi:type="dcterms:W3CDTF">2011-09-10T21:02:26Z</dcterms:modified>
  <cp:category>Business</cp:category>
</cp:coreProperties>
</file>