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4" r:id="rId3"/>
    <p:sldId id="305" r:id="rId4"/>
    <p:sldId id="306" r:id="rId5"/>
    <p:sldId id="307" r:id="rId6"/>
    <p:sldId id="308" r:id="rId7"/>
    <p:sldId id="329" r:id="rId8"/>
    <p:sldId id="311" r:id="rId9"/>
    <p:sldId id="330" r:id="rId10"/>
    <p:sldId id="331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290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5: Putting it all together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Variable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GLint</a:t>
            </a:r>
            <a:r>
              <a:rPr lang="en-US" sz="2200" b="1" dirty="0" smtClean="0">
                <a:latin typeface="Courier New" charset="0"/>
              </a:rPr>
              <a:t> </a:t>
            </a:r>
            <a:r>
              <a:rPr lang="en-US" sz="2200" b="1" dirty="0" err="1" smtClean="0">
                <a:latin typeface="Courier New" charset="0"/>
              </a:rPr>
              <a:t>angleParam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angleParam</a:t>
            </a:r>
            <a:r>
              <a:rPr lang="en-US" sz="2200" b="1" dirty="0" smtClean="0">
                <a:latin typeface="Courier New" charset="0"/>
              </a:rPr>
              <a:t> = </a:t>
            </a:r>
            <a:r>
              <a:rPr lang="en-US" sz="2200" b="1" dirty="0" err="1" smtClean="0">
                <a:latin typeface="Courier New" charset="0"/>
              </a:rPr>
              <a:t>glGetUniformLocation</a:t>
            </a:r>
            <a:r>
              <a:rPr lang="en-US" sz="2200" b="1" dirty="0" smtClean="0">
                <a:latin typeface="Courier New" charset="0"/>
              </a:rPr>
              <a:t>(</a:t>
            </a:r>
            <a:r>
              <a:rPr lang="en-US" sz="2200" b="1" dirty="0" err="1" smtClean="0">
                <a:latin typeface="Courier New" charset="0"/>
              </a:rPr>
              <a:t>myProgObj</a:t>
            </a:r>
            <a:r>
              <a:rPr lang="en-US" sz="2200" b="1" dirty="0" smtClean="0">
                <a:latin typeface="Courier New" charset="0"/>
              </a:rPr>
              <a:t>,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   "angle");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/* angle defined in </a:t>
            </a:r>
            <a:r>
              <a:rPr lang="en-US" sz="2200" b="1" dirty="0" err="1" smtClean="0">
                <a:latin typeface="Courier New" charset="0"/>
              </a:rPr>
              <a:t>shader</a:t>
            </a:r>
            <a:r>
              <a:rPr lang="en-US" sz="2200" b="1" dirty="0" smtClean="0">
                <a:latin typeface="Courier New" charset="0"/>
              </a:rPr>
              <a:t> */</a:t>
            </a:r>
          </a:p>
          <a:p>
            <a:pPr>
              <a:buNone/>
            </a:pPr>
            <a:endParaRPr lang="en-US" sz="2200" b="1" dirty="0" smtClean="0">
              <a:latin typeface="Courier New" charset="0"/>
            </a:endParaRP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/* </a:t>
            </a:r>
            <a:r>
              <a:rPr lang="en-US" sz="2200" b="1" dirty="0" err="1" smtClean="0">
                <a:latin typeface="Courier New" charset="0"/>
              </a:rPr>
              <a:t>my_angle</a:t>
            </a:r>
            <a:r>
              <a:rPr lang="en-US" sz="2200" b="1" dirty="0" smtClean="0">
                <a:latin typeface="Courier New" charset="0"/>
              </a:rPr>
              <a:t> set in application */</a:t>
            </a: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GLfloat</a:t>
            </a:r>
            <a:r>
              <a:rPr lang="en-US" sz="2200" b="1" dirty="0" smtClean="0">
                <a:latin typeface="Courier New" charset="0"/>
              </a:rPr>
              <a:t> </a:t>
            </a:r>
            <a:r>
              <a:rPr lang="en-US" sz="2200" b="1" dirty="0" err="1" smtClean="0">
                <a:latin typeface="Courier New" charset="0"/>
              </a:rPr>
              <a:t>my_angle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my_angle</a:t>
            </a:r>
            <a:r>
              <a:rPr lang="en-US" sz="2200" b="1" dirty="0" smtClean="0">
                <a:latin typeface="Courier New" charset="0"/>
              </a:rPr>
              <a:t> = 5.0 /* or some other value */</a:t>
            </a:r>
          </a:p>
          <a:p>
            <a:pPr>
              <a:buNone/>
            </a:pPr>
            <a:endParaRPr lang="en-US" sz="2200" b="1" dirty="0" smtClean="0">
              <a:latin typeface="Courier New" charset="0"/>
            </a:endParaRP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glUniform1f(</a:t>
            </a:r>
            <a:r>
              <a:rPr lang="en-US" sz="2200" b="1" dirty="0" err="1" smtClean="0">
                <a:latin typeface="Courier New" charset="0"/>
              </a:rPr>
              <a:t>angleParam</a:t>
            </a:r>
            <a:r>
              <a:rPr lang="en-US" sz="2200" b="1" dirty="0" smtClean="0">
                <a:latin typeface="Courier New" charset="0"/>
              </a:rPr>
              <a:t>, </a:t>
            </a:r>
            <a:r>
              <a:rPr lang="en-US" sz="2200" b="1" dirty="0" err="1" smtClean="0">
                <a:latin typeface="Courier New" charset="0"/>
              </a:rPr>
              <a:t>my_angle</a:t>
            </a:r>
            <a:r>
              <a:rPr lang="en-US" sz="2200" b="1" dirty="0" smtClean="0">
                <a:latin typeface="Courier New" charset="0"/>
              </a:rPr>
              <a:t>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Double Buffering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Updating the value of a uniform variable opens the door to animating an application</a:t>
            </a:r>
          </a:p>
          <a:p>
            <a:pPr lvl="1"/>
            <a:r>
              <a:rPr lang="en-US" dirty="0" smtClean="0"/>
              <a:t>Execute </a:t>
            </a:r>
            <a:r>
              <a:rPr lang="en-US" dirty="0" err="1" smtClean="0"/>
              <a:t>glUniform</a:t>
            </a:r>
            <a:r>
              <a:rPr lang="en-US" dirty="0" smtClean="0"/>
              <a:t> in display callback</a:t>
            </a:r>
          </a:p>
          <a:p>
            <a:pPr lvl="1"/>
            <a:r>
              <a:rPr lang="en-US" dirty="0" smtClean="0"/>
              <a:t>Force a redraw through </a:t>
            </a:r>
            <a:r>
              <a:rPr lang="en-US" dirty="0" err="1" smtClean="0"/>
              <a:t>glutPostRedisplay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Need to prevent a partially redrawn frame buffer from being displayed</a:t>
            </a:r>
          </a:p>
          <a:p>
            <a:r>
              <a:rPr lang="en-US" dirty="0" smtClean="0"/>
              <a:t>Draw into back buffer</a:t>
            </a:r>
          </a:p>
          <a:p>
            <a:r>
              <a:rPr lang="en-US" dirty="0" smtClean="0"/>
              <a:t>Display front buffer</a:t>
            </a:r>
          </a:p>
          <a:p>
            <a:r>
              <a:rPr lang="en-US" dirty="0" smtClean="0"/>
              <a:t>Swap buffers after updating finished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Double Buffering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Request a double buffer</a:t>
            </a:r>
          </a:p>
          <a:p>
            <a:pPr lvl="1"/>
            <a:r>
              <a:rPr lang="en-US" smtClean="0"/>
              <a:t>glutInitDisplayMode(GLUT_DOUBLE)</a:t>
            </a:r>
          </a:p>
          <a:p>
            <a:r>
              <a:rPr lang="en-US" smtClean="0"/>
              <a:t>Swap buffers</a:t>
            </a:r>
          </a:p>
          <a:p>
            <a:pPr lvl="1">
              <a:buFontTx/>
              <a:buNone/>
            </a:pPr>
            <a:endParaRPr lang="en-US" smtClean="0"/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1828800" y="3406775"/>
            <a:ext cx="7239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void </a:t>
            </a:r>
            <a:r>
              <a:rPr lang="en-US" dirty="0" err="1">
                <a:solidFill>
                  <a:schemeClr val="bg1"/>
                </a:solidFill>
              </a:rPr>
              <a:t>mydisplay</a:t>
            </a:r>
            <a:r>
              <a:rPr lang="en-US" dirty="0">
                <a:solidFill>
                  <a:schemeClr val="bg1"/>
                </a:solidFill>
              </a:rPr>
              <a:t>()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>
                <a:solidFill>
                  <a:schemeClr val="bg1"/>
                </a:solidFill>
              </a:rPr>
              <a:t>glClear</a:t>
            </a:r>
            <a:r>
              <a:rPr lang="en-US" dirty="0">
                <a:solidFill>
                  <a:schemeClr val="bg1"/>
                </a:solidFill>
              </a:rPr>
              <a:t>(……);</a:t>
            </a:r>
          </a:p>
          <a:p>
            <a:r>
              <a:rPr lang="en-US" dirty="0">
                <a:solidFill>
                  <a:schemeClr val="bg1"/>
                </a:solidFill>
              </a:rPr>
              <a:t> 	</a:t>
            </a:r>
            <a:r>
              <a:rPr lang="en-US" dirty="0" err="1">
                <a:solidFill>
                  <a:schemeClr val="bg1"/>
                </a:solidFill>
              </a:rPr>
              <a:t>glDrawArrays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>
                <a:solidFill>
                  <a:schemeClr val="bg1"/>
                </a:solidFill>
              </a:rPr>
              <a:t>glutSwapBuffers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Idle Callback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Idle callback specifies function to be executed when no other actions pending</a:t>
            </a:r>
          </a:p>
          <a:p>
            <a:pPr lvl="1"/>
            <a:r>
              <a:rPr lang="en-US" smtClean="0"/>
              <a:t>glutIdleFunc(myIdle);</a:t>
            </a:r>
          </a:p>
          <a:p>
            <a:pPr lvl="1"/>
            <a:endParaRPr lang="en-US" smtClean="0"/>
          </a:p>
        </p:txBody>
      </p:sp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1981200" y="3856672"/>
            <a:ext cx="5257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void </a:t>
            </a:r>
            <a:r>
              <a:rPr lang="en-US" dirty="0" err="1">
                <a:solidFill>
                  <a:schemeClr val="bg1"/>
                </a:solidFill>
              </a:rPr>
              <a:t>myIdle</a:t>
            </a:r>
            <a:r>
              <a:rPr lang="en-US" dirty="0">
                <a:solidFill>
                  <a:schemeClr val="bg1"/>
                </a:solidFill>
              </a:rPr>
              <a:t>()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     // </a:t>
            </a:r>
            <a:r>
              <a:rPr lang="en-US" dirty="0" err="1">
                <a:solidFill>
                  <a:schemeClr val="bg1"/>
                </a:solidFill>
              </a:rPr>
              <a:t>recompute</a:t>
            </a:r>
            <a:r>
              <a:rPr lang="en-US" dirty="0">
                <a:solidFill>
                  <a:schemeClr val="bg1"/>
                </a:solidFill>
              </a:rPr>
              <a:t> display</a:t>
            </a:r>
          </a:p>
          <a:p>
            <a:r>
              <a:rPr lang="en-US" dirty="0">
                <a:solidFill>
                  <a:schemeClr val="bg1"/>
                </a:solidFill>
              </a:rPr>
              <a:t>       </a:t>
            </a:r>
            <a:r>
              <a:rPr lang="en-US" dirty="0" err="1">
                <a:solidFill>
                  <a:schemeClr val="bg1"/>
                </a:solidFill>
              </a:rPr>
              <a:t>glutPostRedisplay</a:t>
            </a:r>
            <a:r>
              <a:rPr lang="en-US" dirty="0">
                <a:solidFill>
                  <a:schemeClr val="bg1"/>
                </a:solidFill>
              </a:rPr>
              <a:t>();</a:t>
            </a:r>
          </a:p>
          <a:p>
            <a:r>
              <a:rPr lang="en-US" dirty="0">
                <a:solidFill>
                  <a:schemeClr val="bg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 and Varying Qualifiers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Starting with GLSL 1.5 attribute and varying qualifiers have been replaced by in and out qualifiers</a:t>
            </a:r>
          </a:p>
          <a:p>
            <a:r>
              <a:rPr lang="en-US" smtClean="0"/>
              <a:t>No changes needed in application</a:t>
            </a:r>
          </a:p>
          <a:p>
            <a:r>
              <a:rPr lang="en-US" smtClean="0"/>
              <a:t>Vertex shader example: </a:t>
            </a:r>
          </a:p>
        </p:txBody>
      </p:sp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1524000" y="4419600"/>
            <a:ext cx="3657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#version 1.4</a:t>
            </a:r>
          </a:p>
          <a:p>
            <a:r>
              <a:rPr lang="en-US" dirty="0">
                <a:solidFill>
                  <a:schemeClr val="bg1"/>
                </a:solidFill>
              </a:rPr>
              <a:t>attribute vec3 </a:t>
            </a:r>
            <a:r>
              <a:rPr lang="en-US" dirty="0" err="1">
                <a:solidFill>
                  <a:schemeClr val="bg1"/>
                </a:solidFill>
              </a:rPr>
              <a:t>vPosition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</a:rPr>
              <a:t>varying vec3 color;</a:t>
            </a:r>
          </a:p>
        </p:txBody>
      </p:sp>
      <p:sp>
        <p:nvSpPr>
          <p:cNvPr id="29703" name="TextBox 6"/>
          <p:cNvSpPr txBox="1">
            <a:spLocks noChangeArrowheads="1"/>
          </p:cNvSpPr>
          <p:nvPr/>
        </p:nvSpPr>
        <p:spPr bwMode="auto">
          <a:xfrm>
            <a:off x="5410200" y="4419600"/>
            <a:ext cx="3657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#version 1.5</a:t>
            </a:r>
          </a:p>
          <a:p>
            <a:r>
              <a:rPr lang="en-US" dirty="0">
                <a:solidFill>
                  <a:schemeClr val="bg1"/>
                </a:solidFill>
              </a:rPr>
              <a:t>in vec3 </a:t>
            </a:r>
            <a:r>
              <a:rPr lang="en-US" dirty="0" err="1">
                <a:solidFill>
                  <a:schemeClr val="bg1"/>
                </a:solidFill>
              </a:rPr>
              <a:t>vPosition</a:t>
            </a:r>
            <a:r>
              <a:rPr lang="en-US" dirty="0">
                <a:solidFill>
                  <a:schemeClr val="bg1"/>
                </a:solidFill>
              </a:rPr>
              <a:t>;</a:t>
            </a:r>
          </a:p>
          <a:p>
            <a:r>
              <a:rPr lang="en-US" dirty="0">
                <a:solidFill>
                  <a:schemeClr val="bg1"/>
                </a:solidFill>
              </a:rPr>
              <a:t>out vec3 color;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Adding Color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we set a color in the application, we can send it to the shaders as a vertex attribute or as a uniform variable depending on how often it changes</a:t>
            </a:r>
          </a:p>
          <a:p>
            <a:r>
              <a:rPr lang="en-US" smtClean="0"/>
              <a:t>Let’s associate a color with each vertex</a:t>
            </a:r>
          </a:p>
          <a:p>
            <a:r>
              <a:rPr lang="en-US" smtClean="0"/>
              <a:t>Set up an array of same size as positions</a:t>
            </a:r>
          </a:p>
          <a:p>
            <a:r>
              <a:rPr lang="en-US" smtClean="0"/>
              <a:t>Send to GPU as a vertex buffer object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Colors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err="1" smtClean="0"/>
              <a:t>typedef</a:t>
            </a:r>
            <a:r>
              <a:rPr lang="en-US" sz="2200" dirty="0" smtClean="0"/>
              <a:t>  vec3 color3;</a:t>
            </a:r>
          </a:p>
          <a:p>
            <a:pPr>
              <a:buNone/>
            </a:pPr>
            <a:r>
              <a:rPr lang="en-US" sz="2200" dirty="0" smtClean="0"/>
              <a:t>color3 </a:t>
            </a:r>
            <a:r>
              <a:rPr lang="en-US" sz="2200" dirty="0" err="1" smtClean="0"/>
              <a:t>base_colors</a:t>
            </a:r>
            <a:r>
              <a:rPr lang="en-US" sz="2200" dirty="0" smtClean="0"/>
              <a:t>[4] = {color3(1.0, 0.0. 0.0), ….</a:t>
            </a:r>
          </a:p>
          <a:p>
            <a:pPr>
              <a:buNone/>
            </a:pPr>
            <a:r>
              <a:rPr lang="en-US" sz="2200" dirty="0" smtClean="0"/>
              <a:t>color3 colors[</a:t>
            </a:r>
            <a:r>
              <a:rPr lang="en-US" sz="2200" dirty="0" err="1" smtClean="0"/>
              <a:t>NumVertices</a:t>
            </a:r>
            <a:r>
              <a:rPr lang="en-US" sz="2200" dirty="0" smtClean="0"/>
              <a:t>];</a:t>
            </a:r>
          </a:p>
          <a:p>
            <a:pPr>
              <a:buNone/>
            </a:pPr>
            <a:r>
              <a:rPr lang="en-US" sz="2200" dirty="0" smtClean="0"/>
              <a:t>vec3 points[</a:t>
            </a:r>
            <a:r>
              <a:rPr lang="en-US" sz="2200" dirty="0" err="1" smtClean="0"/>
              <a:t>NumVertices</a:t>
            </a:r>
            <a:r>
              <a:rPr lang="en-US" sz="2200" dirty="0" smtClean="0"/>
              <a:t>];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//in loop setting positions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colors[</a:t>
            </a:r>
            <a:r>
              <a:rPr lang="en-US" sz="2200" dirty="0" err="1" smtClean="0"/>
              <a:t>i</a:t>
            </a:r>
            <a:r>
              <a:rPr lang="en-US" sz="2200" dirty="0" smtClean="0"/>
              <a:t>] = </a:t>
            </a:r>
            <a:r>
              <a:rPr lang="en-US" sz="2200" dirty="0" err="1" smtClean="0"/>
              <a:t>basecolors</a:t>
            </a:r>
            <a:r>
              <a:rPr lang="en-US" sz="2200" dirty="0" smtClean="0"/>
              <a:t>[</a:t>
            </a:r>
            <a:r>
              <a:rPr lang="en-US" sz="2200" dirty="0" err="1" smtClean="0"/>
              <a:t>color_index</a:t>
            </a:r>
            <a:r>
              <a:rPr lang="en-US" sz="2200" dirty="0" smtClean="0"/>
              <a:t>]</a:t>
            </a:r>
          </a:p>
          <a:p>
            <a:pPr>
              <a:buNone/>
            </a:pPr>
            <a:r>
              <a:rPr lang="en-US" sz="2200" dirty="0" smtClean="0"/>
              <a:t>position[</a:t>
            </a:r>
            <a:r>
              <a:rPr lang="en-US" sz="2200" dirty="0" err="1" smtClean="0"/>
              <a:t>i</a:t>
            </a:r>
            <a:r>
              <a:rPr lang="en-US" sz="2200" dirty="0" smtClean="0"/>
              <a:t>] = …….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Up Buffer Object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smtClean="0"/>
              <a:t>//need larger buffer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err="1" smtClean="0"/>
              <a:t>glBufferData</a:t>
            </a:r>
            <a:r>
              <a:rPr lang="en-US" sz="2200" dirty="0" smtClean="0"/>
              <a:t>(GL_ARRAY_BUFFER, </a:t>
            </a:r>
            <a:r>
              <a:rPr lang="en-US" sz="2200" dirty="0" err="1" smtClean="0"/>
              <a:t>sizeof</a:t>
            </a:r>
            <a:r>
              <a:rPr lang="en-US" sz="2200" dirty="0" smtClean="0"/>
              <a:t>(points) + </a:t>
            </a:r>
          </a:p>
          <a:p>
            <a:pPr>
              <a:buNone/>
            </a:pPr>
            <a:r>
              <a:rPr lang="en-US" sz="2200" dirty="0" smtClean="0"/>
              <a:t>   </a:t>
            </a:r>
            <a:r>
              <a:rPr lang="en-US" sz="2200" dirty="0" err="1" smtClean="0"/>
              <a:t>sizeof</a:t>
            </a:r>
            <a:r>
              <a:rPr lang="en-US" sz="2200" dirty="0" smtClean="0"/>
              <a:t>(colors), NULL, GL_STATIC_DRAW);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//load data separately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err="1" smtClean="0"/>
              <a:t>glBufferSubData</a:t>
            </a:r>
            <a:r>
              <a:rPr lang="en-US" sz="2200" dirty="0" smtClean="0"/>
              <a:t>(GL_ARRAY_BUFFER, 0, </a:t>
            </a:r>
          </a:p>
          <a:p>
            <a:pPr>
              <a:buNone/>
            </a:pPr>
            <a:r>
              <a:rPr lang="en-US" sz="2200" dirty="0" smtClean="0"/>
              <a:t>   </a:t>
            </a:r>
            <a:r>
              <a:rPr lang="en-US" sz="2200" dirty="0" err="1" smtClean="0"/>
              <a:t>sizeof</a:t>
            </a:r>
            <a:r>
              <a:rPr lang="en-US" sz="2200" dirty="0" smtClean="0"/>
              <a:t>(points), points);</a:t>
            </a:r>
          </a:p>
          <a:p>
            <a:pPr>
              <a:buNone/>
            </a:pPr>
            <a:r>
              <a:rPr lang="en-US" sz="2200" dirty="0" err="1" smtClean="0"/>
              <a:t>glBufferSubData</a:t>
            </a:r>
            <a:r>
              <a:rPr lang="en-US" sz="2200" dirty="0" smtClean="0"/>
              <a:t>(GL_ARRAY_BUFFER, </a:t>
            </a:r>
            <a:r>
              <a:rPr lang="en-US" sz="2200" dirty="0" err="1" smtClean="0"/>
              <a:t>sizeof</a:t>
            </a:r>
            <a:r>
              <a:rPr lang="en-US" sz="2200" dirty="0" smtClean="0"/>
              <a:t>(points), </a:t>
            </a:r>
          </a:p>
          <a:p>
            <a:pPr>
              <a:buNone/>
            </a:pPr>
            <a:r>
              <a:rPr lang="en-US" sz="2200" dirty="0" smtClean="0"/>
              <a:t>   </a:t>
            </a:r>
            <a:r>
              <a:rPr lang="en-US" sz="2200" dirty="0" err="1" smtClean="0"/>
              <a:t>sizeof</a:t>
            </a:r>
            <a:r>
              <a:rPr lang="en-US" sz="2200" dirty="0" smtClean="0"/>
              <a:t>(colors), colors);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Second Vertex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smtClean="0"/>
              <a:t>// </a:t>
            </a:r>
            <a:r>
              <a:rPr lang="en-US" sz="2200" dirty="0" err="1" smtClean="0"/>
              <a:t>vPosition</a:t>
            </a:r>
            <a:r>
              <a:rPr lang="en-US" sz="2200" dirty="0" smtClean="0"/>
              <a:t> and </a:t>
            </a:r>
            <a:r>
              <a:rPr lang="en-US" sz="2200" dirty="0" err="1" smtClean="0"/>
              <a:t>vColor</a:t>
            </a:r>
            <a:r>
              <a:rPr lang="en-US" sz="2200" dirty="0" smtClean="0"/>
              <a:t> identifiers in vertex </a:t>
            </a:r>
            <a:r>
              <a:rPr lang="en-US" sz="2200" dirty="0" err="1" smtClean="0"/>
              <a:t>shader</a:t>
            </a: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loc = </a:t>
            </a:r>
            <a:r>
              <a:rPr lang="en-US" sz="2200" dirty="0" err="1" smtClean="0"/>
              <a:t>glGetAttribLocation</a:t>
            </a:r>
            <a:r>
              <a:rPr lang="en-US" sz="2200" dirty="0" smtClean="0"/>
              <a:t>(program, “</a:t>
            </a:r>
            <a:r>
              <a:rPr lang="en-US" sz="2200" dirty="0" err="1" smtClean="0"/>
              <a:t>vPosition</a:t>
            </a:r>
            <a:r>
              <a:rPr lang="en-US" sz="2200" dirty="0" smtClean="0"/>
              <a:t>”);</a:t>
            </a:r>
          </a:p>
          <a:p>
            <a:pPr>
              <a:buNone/>
            </a:pPr>
            <a:r>
              <a:rPr lang="en-US" sz="2200" dirty="0" err="1" smtClean="0"/>
              <a:t>glEnableVertexAttribArray</a:t>
            </a:r>
            <a:r>
              <a:rPr lang="en-US" sz="2200" dirty="0" smtClean="0"/>
              <a:t>(loc);</a:t>
            </a:r>
          </a:p>
          <a:p>
            <a:pPr>
              <a:buNone/>
            </a:pPr>
            <a:r>
              <a:rPr lang="en-US" sz="2200" dirty="0" err="1" smtClean="0"/>
              <a:t>glVertexAttribPointer</a:t>
            </a:r>
            <a:r>
              <a:rPr lang="en-US" sz="2200" dirty="0" smtClean="0"/>
              <a:t>(loc, 3, GL_FLOAT, GL_FALSE, 0,</a:t>
            </a:r>
          </a:p>
          <a:p>
            <a:pPr>
              <a:buNone/>
            </a:pPr>
            <a:r>
              <a:rPr lang="en-US" sz="2200" dirty="0" smtClean="0"/>
              <a:t>    BUFFER_OFFSET(0));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loc2 = </a:t>
            </a:r>
            <a:r>
              <a:rPr lang="en-US" sz="2200" dirty="0" err="1" smtClean="0"/>
              <a:t>glGetAttribLocation</a:t>
            </a:r>
            <a:r>
              <a:rPr lang="en-US" sz="2200" dirty="0" smtClean="0"/>
              <a:t>(program, “</a:t>
            </a:r>
            <a:r>
              <a:rPr lang="en-US" sz="2200" dirty="0" err="1" smtClean="0"/>
              <a:t>vColor</a:t>
            </a:r>
            <a:r>
              <a:rPr lang="en-US" sz="2200" dirty="0" smtClean="0"/>
              <a:t>”);</a:t>
            </a:r>
          </a:p>
          <a:p>
            <a:pPr>
              <a:buNone/>
            </a:pPr>
            <a:r>
              <a:rPr lang="en-US" sz="2200" dirty="0" err="1" smtClean="0"/>
              <a:t>glEnableVertexAttribArray</a:t>
            </a:r>
            <a:r>
              <a:rPr lang="en-US" sz="2200" dirty="0" smtClean="0"/>
              <a:t>(loc2);</a:t>
            </a:r>
          </a:p>
          <a:p>
            <a:pPr>
              <a:buNone/>
            </a:pPr>
            <a:r>
              <a:rPr lang="en-US" sz="2200" dirty="0" err="1" smtClean="0"/>
              <a:t>glVertexAttribPointer</a:t>
            </a:r>
            <a:r>
              <a:rPr lang="en-US" sz="2200" dirty="0" smtClean="0"/>
              <a:t>(loc2, 3, GL_FLOAT, GL_FALSE, 0,</a:t>
            </a:r>
          </a:p>
          <a:p>
            <a:pPr>
              <a:buNone/>
            </a:pPr>
            <a:r>
              <a:rPr lang="en-US" sz="2200" dirty="0" smtClean="0"/>
              <a:t>    BUFFER_OFFSET(</a:t>
            </a:r>
            <a:r>
              <a:rPr lang="en-US" sz="2200" dirty="0" err="1" smtClean="0"/>
              <a:t>sizeofpoints</a:t>
            </a:r>
            <a:r>
              <a:rPr lang="en-US" sz="2200" dirty="0" smtClean="0"/>
              <a:t>));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Vertex Shader Applications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Moving vertices</a:t>
            </a:r>
          </a:p>
          <a:p>
            <a:pPr lvl="1"/>
            <a:r>
              <a:rPr lang="en-US" smtClean="0"/>
              <a:t>Morphing </a:t>
            </a:r>
          </a:p>
          <a:p>
            <a:pPr lvl="1"/>
            <a:r>
              <a:rPr lang="en-US" smtClean="0"/>
              <a:t>Wave motion</a:t>
            </a:r>
          </a:p>
          <a:p>
            <a:pPr lvl="1"/>
            <a:r>
              <a:rPr lang="en-US" smtClean="0"/>
              <a:t>Fractals</a:t>
            </a:r>
          </a:p>
          <a:p>
            <a:r>
              <a:rPr lang="en-US" smtClean="0"/>
              <a:t>Lighting</a:t>
            </a:r>
          </a:p>
          <a:p>
            <a:pPr lvl="1"/>
            <a:r>
              <a:rPr lang="en-US" smtClean="0"/>
              <a:t>More realistic models</a:t>
            </a:r>
          </a:p>
          <a:p>
            <a:pPr lvl="1"/>
            <a:r>
              <a:rPr lang="en-US" smtClean="0"/>
              <a:t>Cartoon shaders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Coupling shaders to applications</a:t>
            </a:r>
          </a:p>
          <a:p>
            <a:pPr lvl="1"/>
            <a:r>
              <a:rPr lang="en-US" smtClean="0"/>
              <a:t>Reading</a:t>
            </a:r>
          </a:p>
          <a:p>
            <a:pPr lvl="1"/>
            <a:r>
              <a:rPr lang="en-US" smtClean="0"/>
              <a:t>Compiling</a:t>
            </a:r>
          </a:p>
          <a:p>
            <a:pPr lvl="1"/>
            <a:r>
              <a:rPr lang="en-US" smtClean="0"/>
              <a:t>Linking</a:t>
            </a:r>
          </a:p>
          <a:p>
            <a:r>
              <a:rPr lang="en-US" smtClean="0"/>
              <a:t>Vertex Attributes</a:t>
            </a:r>
          </a:p>
          <a:p>
            <a:r>
              <a:rPr lang="en-US" smtClean="0"/>
              <a:t>Setting up uniform variables</a:t>
            </a:r>
          </a:p>
          <a:p>
            <a:r>
              <a:rPr lang="en-US" smtClean="0"/>
              <a:t>Example applications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Wave Motion Vertex Shader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in vec4 </a:t>
            </a:r>
            <a:r>
              <a:rPr lang="en-US" sz="2200" b="1" dirty="0" err="1" smtClean="0">
                <a:latin typeface="Courier New" charset="0"/>
              </a:rPr>
              <a:t>vPosition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uniform float </a:t>
            </a:r>
            <a:r>
              <a:rPr lang="en-US" sz="2200" b="1" dirty="0" err="1" smtClean="0">
                <a:latin typeface="Courier New" charset="0"/>
              </a:rPr>
              <a:t>xs</a:t>
            </a:r>
            <a:r>
              <a:rPr lang="en-US" sz="2200" b="1" dirty="0" smtClean="0">
                <a:latin typeface="Courier New" charset="0"/>
              </a:rPr>
              <a:t>, </a:t>
            </a:r>
            <a:r>
              <a:rPr lang="en-US" sz="2200" b="1" dirty="0" err="1" smtClean="0">
                <a:latin typeface="Courier New" charset="0"/>
              </a:rPr>
              <a:t>zs</a:t>
            </a:r>
            <a:r>
              <a:rPr lang="en-US" sz="2200" b="1" dirty="0" smtClean="0">
                <a:latin typeface="Courier New" charset="0"/>
              </a:rPr>
              <a:t>, // frequencies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uniform float h; // height scale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void main()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{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vec4 t = </a:t>
            </a:r>
            <a:r>
              <a:rPr lang="en-US" sz="2200" b="1" dirty="0" err="1" smtClean="0">
                <a:latin typeface="Courier New" charset="0"/>
              </a:rPr>
              <a:t>vPosition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</a:t>
            </a:r>
            <a:r>
              <a:rPr lang="en-US" sz="2200" b="1" dirty="0" err="1" smtClean="0">
                <a:latin typeface="Courier New" charset="0"/>
              </a:rPr>
              <a:t>t.y</a:t>
            </a:r>
            <a:r>
              <a:rPr lang="en-US" sz="2200" b="1" dirty="0" smtClean="0">
                <a:latin typeface="Courier New" charset="0"/>
              </a:rPr>
              <a:t> = </a:t>
            </a:r>
            <a:r>
              <a:rPr lang="en-US" sz="2200" b="1" dirty="0" err="1" smtClean="0">
                <a:latin typeface="Courier New" charset="0"/>
              </a:rPr>
              <a:t>vPosition.y</a:t>
            </a:r>
            <a:r>
              <a:rPr lang="en-US" sz="2200" b="1" dirty="0" smtClean="0">
                <a:latin typeface="Courier New" charset="0"/>
              </a:rPr>
              <a:t>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   + h*sin(time + </a:t>
            </a:r>
            <a:r>
              <a:rPr lang="en-US" sz="2200" b="1" dirty="0" err="1" smtClean="0">
                <a:latin typeface="Courier New" charset="0"/>
              </a:rPr>
              <a:t>xs</a:t>
            </a:r>
            <a:r>
              <a:rPr lang="en-US" sz="2200" b="1" dirty="0" smtClean="0">
                <a:latin typeface="Courier New" charset="0"/>
              </a:rPr>
              <a:t>*</a:t>
            </a:r>
            <a:r>
              <a:rPr lang="en-US" sz="2200" b="1" dirty="0" err="1" smtClean="0">
                <a:latin typeface="Courier New" charset="0"/>
              </a:rPr>
              <a:t>vPosition.x</a:t>
            </a:r>
            <a:r>
              <a:rPr lang="en-US" sz="2200" b="1" dirty="0" smtClean="0">
                <a:latin typeface="Courier New" charset="0"/>
              </a:rPr>
              <a:t>)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   + h*sin(time + </a:t>
            </a:r>
            <a:r>
              <a:rPr lang="en-US" sz="2200" b="1" dirty="0" err="1" smtClean="0">
                <a:latin typeface="Courier New" charset="0"/>
              </a:rPr>
              <a:t>zs</a:t>
            </a:r>
            <a:r>
              <a:rPr lang="en-US" sz="2200" b="1" dirty="0" smtClean="0">
                <a:latin typeface="Courier New" charset="0"/>
              </a:rPr>
              <a:t>*</a:t>
            </a:r>
            <a:r>
              <a:rPr lang="en-US" sz="2200" b="1" dirty="0" err="1" smtClean="0">
                <a:latin typeface="Courier New" charset="0"/>
              </a:rPr>
              <a:t>vPosition.z</a:t>
            </a:r>
            <a:r>
              <a:rPr lang="en-US" sz="2200" b="1" dirty="0" smtClean="0">
                <a:latin typeface="Courier New" charset="0"/>
              </a:rPr>
              <a:t>);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</a:t>
            </a:r>
            <a:r>
              <a:rPr lang="en-US" sz="2200" b="1" dirty="0" err="1" smtClean="0">
                <a:latin typeface="Courier New" charset="0"/>
              </a:rPr>
              <a:t>gl_Position</a:t>
            </a:r>
            <a:r>
              <a:rPr lang="en-US" sz="2200" b="1" dirty="0" smtClean="0">
                <a:latin typeface="Courier New" charset="0"/>
              </a:rPr>
              <a:t> = t;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}</a:t>
            </a:r>
          </a:p>
          <a:p>
            <a:pPr>
              <a:buNone/>
            </a:pPr>
            <a:r>
              <a:rPr lang="en-US" sz="2200" dirty="0" smtClean="0"/>
              <a:t>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Particle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in vec3 </a:t>
            </a:r>
            <a:r>
              <a:rPr lang="en-US" sz="2200" b="1" dirty="0" err="1" smtClean="0">
                <a:latin typeface="Courier New" charset="0"/>
              </a:rPr>
              <a:t>vPosition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Uniform mat4 </a:t>
            </a:r>
            <a:r>
              <a:rPr lang="en-US" sz="2200" b="1" dirty="0" err="1" smtClean="0">
                <a:latin typeface="Courier New" charset="0"/>
              </a:rPr>
              <a:t>ModelViewProjectionMatrix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uniform vec3 </a:t>
            </a:r>
            <a:r>
              <a:rPr lang="en-US" sz="2200" b="1" dirty="0" err="1" smtClean="0">
                <a:latin typeface="Courier New" charset="0"/>
              </a:rPr>
              <a:t>init_vel</a:t>
            </a:r>
            <a:r>
              <a:rPr lang="en-US" sz="2200" b="1" dirty="0" smtClean="0">
                <a:latin typeface="Courier New" charset="0"/>
              </a:rPr>
              <a:t>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uniform float g, m, t;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void main()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{</a:t>
            </a:r>
          </a:p>
          <a:p>
            <a:pPr lvl="1">
              <a:buNone/>
            </a:pPr>
            <a:r>
              <a:rPr lang="en-US" sz="1800" b="1" dirty="0" smtClean="0">
                <a:latin typeface="Courier New" charset="0"/>
              </a:rPr>
              <a:t>vec3 </a:t>
            </a:r>
            <a:r>
              <a:rPr lang="en-US" sz="1800" b="1" dirty="0" err="1" smtClean="0">
                <a:latin typeface="Courier New" charset="0"/>
              </a:rPr>
              <a:t>object_pos</a:t>
            </a:r>
            <a:r>
              <a:rPr lang="en-US" sz="1800" b="1" dirty="0" smtClean="0">
                <a:latin typeface="Courier New" charset="0"/>
              </a:rPr>
              <a:t>;</a:t>
            </a:r>
          </a:p>
          <a:p>
            <a:pPr lvl="1">
              <a:buNone/>
            </a:pPr>
            <a:r>
              <a:rPr lang="en-US" sz="1800" b="1" dirty="0" err="1" smtClean="0">
                <a:latin typeface="Courier New" charset="0"/>
              </a:rPr>
              <a:t>object_pos.x</a:t>
            </a:r>
            <a:r>
              <a:rPr lang="en-US" sz="1800" b="1" dirty="0" smtClean="0">
                <a:latin typeface="Courier New" charset="0"/>
              </a:rPr>
              <a:t> = </a:t>
            </a:r>
            <a:r>
              <a:rPr lang="en-US" sz="1800" b="1" dirty="0" err="1" smtClean="0">
                <a:latin typeface="Courier New" charset="0"/>
              </a:rPr>
              <a:t>vPosition.x</a:t>
            </a:r>
            <a:r>
              <a:rPr lang="en-US" sz="1800" b="1" dirty="0" smtClean="0">
                <a:latin typeface="Courier New" charset="0"/>
              </a:rPr>
              <a:t> + </a:t>
            </a:r>
            <a:r>
              <a:rPr lang="en-US" sz="1800" b="1" dirty="0" err="1" smtClean="0">
                <a:latin typeface="Courier New" charset="0"/>
              </a:rPr>
              <a:t>vel.x</a:t>
            </a:r>
            <a:r>
              <a:rPr lang="en-US" sz="1800" b="1" dirty="0" smtClean="0">
                <a:latin typeface="Courier New" charset="0"/>
              </a:rPr>
              <a:t>*t;</a:t>
            </a:r>
          </a:p>
          <a:p>
            <a:pPr lvl="1">
              <a:buNone/>
            </a:pPr>
            <a:r>
              <a:rPr lang="en-US" sz="1800" b="1" dirty="0" err="1" smtClean="0">
                <a:latin typeface="Courier New" charset="0"/>
              </a:rPr>
              <a:t>object_pos.y</a:t>
            </a:r>
            <a:r>
              <a:rPr lang="en-US" sz="1800" b="1" dirty="0" smtClean="0">
                <a:latin typeface="Courier New" charset="0"/>
              </a:rPr>
              <a:t> = </a:t>
            </a:r>
            <a:r>
              <a:rPr lang="en-US" sz="1800" b="1" dirty="0" err="1" smtClean="0">
                <a:latin typeface="Courier New" charset="0"/>
              </a:rPr>
              <a:t>vPosition.y</a:t>
            </a:r>
            <a:r>
              <a:rPr lang="en-US" sz="1800" b="1" dirty="0" smtClean="0">
                <a:latin typeface="Courier New" charset="0"/>
              </a:rPr>
              <a:t> + </a:t>
            </a:r>
            <a:r>
              <a:rPr lang="en-US" sz="1800" b="1" dirty="0" err="1" smtClean="0">
                <a:latin typeface="Courier New" charset="0"/>
              </a:rPr>
              <a:t>vel.y</a:t>
            </a:r>
            <a:r>
              <a:rPr lang="en-US" sz="1800" b="1" dirty="0" smtClean="0">
                <a:latin typeface="Courier New" charset="0"/>
              </a:rPr>
              <a:t>*t </a:t>
            </a:r>
          </a:p>
          <a:p>
            <a:pPr lvl="1">
              <a:buNone/>
            </a:pPr>
            <a:r>
              <a:rPr lang="en-US" sz="1800" b="1" dirty="0" smtClean="0">
                <a:latin typeface="Courier New" charset="0"/>
              </a:rPr>
              <a:t>       + g/(2.0*m)*t*t;</a:t>
            </a:r>
          </a:p>
          <a:p>
            <a:pPr lvl="1">
              <a:buNone/>
            </a:pPr>
            <a:r>
              <a:rPr lang="en-US" sz="1800" b="1" dirty="0" err="1" smtClean="0">
                <a:latin typeface="Courier New" charset="0"/>
              </a:rPr>
              <a:t>object_pos.z</a:t>
            </a:r>
            <a:r>
              <a:rPr lang="en-US" sz="1800" b="1" dirty="0" smtClean="0">
                <a:latin typeface="Courier New" charset="0"/>
              </a:rPr>
              <a:t> = </a:t>
            </a:r>
            <a:r>
              <a:rPr lang="en-US" sz="1800" b="1" dirty="0" err="1" smtClean="0">
                <a:latin typeface="Courier New" charset="0"/>
              </a:rPr>
              <a:t>vPosition.z</a:t>
            </a:r>
            <a:r>
              <a:rPr lang="en-US" sz="1800" b="1" dirty="0" smtClean="0">
                <a:latin typeface="Courier New" charset="0"/>
              </a:rPr>
              <a:t> + </a:t>
            </a:r>
            <a:r>
              <a:rPr lang="en-US" sz="1800" b="1" dirty="0" err="1" smtClean="0">
                <a:latin typeface="Courier New" charset="0"/>
              </a:rPr>
              <a:t>vel.z</a:t>
            </a:r>
            <a:r>
              <a:rPr lang="en-US" sz="1800" b="1" dirty="0" smtClean="0">
                <a:latin typeface="Courier New" charset="0"/>
              </a:rPr>
              <a:t>*t;</a:t>
            </a:r>
          </a:p>
          <a:p>
            <a:pPr lvl="1">
              <a:buNone/>
            </a:pPr>
            <a:r>
              <a:rPr lang="en-US" sz="1800" b="1" dirty="0" err="1" smtClean="0">
                <a:latin typeface="Courier New" charset="0"/>
              </a:rPr>
              <a:t>gl_Position</a:t>
            </a:r>
            <a:r>
              <a:rPr lang="en-US" sz="1800" b="1" dirty="0" smtClean="0">
                <a:latin typeface="Courier New" charset="0"/>
              </a:rPr>
              <a:t> = </a:t>
            </a:r>
          </a:p>
          <a:p>
            <a:pPr lvl="1">
              <a:buNone/>
            </a:pPr>
            <a:r>
              <a:rPr lang="en-US" sz="1800" b="1" dirty="0" smtClean="0">
                <a:latin typeface="Courier New" charset="0"/>
              </a:rPr>
              <a:t>  </a:t>
            </a:r>
            <a:r>
              <a:rPr lang="en-US" sz="1800" b="1" dirty="0" err="1" smtClean="0">
                <a:latin typeface="Courier New" charset="0"/>
              </a:rPr>
              <a:t>ModelViewProjectionMatrix</a:t>
            </a:r>
            <a:r>
              <a:rPr lang="en-US" sz="1800" b="1" dirty="0" smtClean="0">
                <a:latin typeface="Courier New" charset="0"/>
              </a:rPr>
              <a:t>*vec4(object_pos,1);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Pass Through Fragment Shader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200" dirty="0" smtClean="0"/>
              <a:t>/* pass-through fragment </a:t>
            </a:r>
            <a:r>
              <a:rPr lang="en-US" sz="2200" dirty="0" err="1" smtClean="0"/>
              <a:t>shader</a:t>
            </a:r>
            <a:r>
              <a:rPr lang="en-US" sz="2200" dirty="0" smtClean="0"/>
              <a:t> */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dirty="0" smtClean="0"/>
              <a:t>in vec4 color;</a:t>
            </a:r>
          </a:p>
          <a:p>
            <a:pPr>
              <a:buNone/>
            </a:pPr>
            <a:r>
              <a:rPr lang="en-US" sz="2200" dirty="0" smtClean="0"/>
              <a:t>void main(void)</a:t>
            </a:r>
          </a:p>
          <a:p>
            <a:pPr>
              <a:buNone/>
            </a:pPr>
            <a:r>
              <a:rPr lang="en-US" sz="2200" dirty="0" smtClean="0"/>
              <a:t>{</a:t>
            </a:r>
          </a:p>
          <a:p>
            <a:pPr>
              <a:buNone/>
            </a:pPr>
            <a:r>
              <a:rPr lang="en-US" sz="2200" dirty="0" smtClean="0"/>
              <a:t>     </a:t>
            </a:r>
            <a:r>
              <a:rPr lang="en-US" sz="2200" dirty="0" err="1" smtClean="0"/>
              <a:t>gl_FragColor</a:t>
            </a:r>
            <a:r>
              <a:rPr lang="en-US" sz="2200" dirty="0" smtClean="0"/>
              <a:t> = color;</a:t>
            </a:r>
          </a:p>
          <a:p>
            <a:pPr>
              <a:buNone/>
            </a:pPr>
            <a:r>
              <a:rPr lang="en-US" sz="2200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vs Fragment Lighting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554163" y="48768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 vertex lighting</a:t>
            </a: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5195888" y="4953000"/>
            <a:ext cx="22878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per fragment lighting</a:t>
            </a:r>
          </a:p>
        </p:txBody>
      </p:sp>
      <p:pic>
        <p:nvPicPr>
          <p:cNvPr id="38918" name="Picture 9" descr="CP26a.tiff"/>
          <p:cNvPicPr>
            <a:picLocks noChangeAspect="1"/>
          </p:cNvPicPr>
          <p:nvPr/>
        </p:nvPicPr>
        <p:blipFill>
          <a:blip r:embed="rId2" cstate="print"/>
          <a:srcRect l="9375" t="22046" r="11250" b="26054"/>
          <a:stretch>
            <a:fillRect/>
          </a:stretch>
        </p:blipFill>
        <p:spPr bwMode="auto">
          <a:xfrm>
            <a:off x="609600" y="2133600"/>
            <a:ext cx="387032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9" name="Picture 10" descr="CP26b.tiff"/>
          <p:cNvPicPr>
            <a:picLocks noChangeAspect="1"/>
          </p:cNvPicPr>
          <p:nvPr/>
        </p:nvPicPr>
        <p:blipFill>
          <a:blip r:embed="rId3" cstate="print"/>
          <a:srcRect l="13126" t="20210" r="5624" b="18188"/>
          <a:stretch>
            <a:fillRect/>
          </a:stretch>
        </p:blipFill>
        <p:spPr bwMode="auto">
          <a:xfrm>
            <a:off x="4541838" y="2057400"/>
            <a:ext cx="3962400" cy="278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 Shader Applications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Texture mapping</a:t>
            </a:r>
          </a:p>
        </p:txBody>
      </p:sp>
      <p:pic>
        <p:nvPicPr>
          <p:cNvPr id="39940" name="Picture 4" descr="hu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27717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 descr="hu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5908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6" descr="hue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2590800"/>
            <a:ext cx="26955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609600" y="5562600"/>
            <a:ext cx="181331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smooth shading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429000" y="5562600"/>
            <a:ext cx="2667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Ctr="1">
            <a:sp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environment </a:t>
            </a:r>
            <a:r>
              <a:rPr lang="en-US" dirty="0" smtClean="0">
                <a:solidFill>
                  <a:schemeClr val="bg1"/>
                </a:solidFill>
              </a:rPr>
              <a:t>mapping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629400" y="5562600"/>
            <a:ext cx="17107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bump mapping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Linking Shaders with Application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Read shaders</a:t>
            </a:r>
          </a:p>
          <a:p>
            <a:r>
              <a:rPr lang="en-US" smtClean="0"/>
              <a:t>Compile shaders</a:t>
            </a:r>
          </a:p>
          <a:p>
            <a:r>
              <a:rPr lang="en-US" smtClean="0"/>
              <a:t>Create a program object</a:t>
            </a:r>
          </a:p>
          <a:p>
            <a:r>
              <a:rPr lang="en-US" smtClean="0"/>
              <a:t>Link everything together</a:t>
            </a:r>
          </a:p>
          <a:p>
            <a:r>
              <a:rPr lang="en-US" smtClean="0"/>
              <a:t>Link variables in application with variables in shaders</a:t>
            </a:r>
          </a:p>
          <a:p>
            <a:pPr lvl="1"/>
            <a:r>
              <a:rPr lang="en-US" smtClean="0"/>
              <a:t>Vertex attributes</a:t>
            </a:r>
          </a:p>
          <a:p>
            <a:pPr lvl="1"/>
            <a:r>
              <a:rPr lang="en-US" smtClean="0"/>
              <a:t>Uniform variables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Object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Container for shaders </a:t>
            </a:r>
          </a:p>
          <a:p>
            <a:pPr lvl="1"/>
            <a:r>
              <a:rPr lang="en-US" smtClean="0"/>
              <a:t>Can contain multiple shaders</a:t>
            </a:r>
          </a:p>
          <a:p>
            <a:pPr lvl="1"/>
            <a:r>
              <a:rPr lang="en-US" smtClean="0"/>
              <a:t>Other GLSL functions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447800" y="3640137"/>
            <a:ext cx="7543800" cy="2227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Ctr="1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GLuint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myProgObj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;</a:t>
            </a:r>
          </a:p>
          <a:p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myProgObj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 = </a:t>
            </a:r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glCreateProgram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();</a:t>
            </a:r>
          </a:p>
          <a:p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 /* define </a:t>
            </a:r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shader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 objects here */</a:t>
            </a:r>
          </a:p>
          <a:p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glUseProgram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myProgObj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);</a:t>
            </a:r>
          </a:p>
          <a:p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glLinkProgram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Courier New" charset="0"/>
              </a:rPr>
              <a:t>myProgObj</a:t>
            </a:r>
            <a:r>
              <a:rPr lang="en-US" sz="2800" b="1" dirty="0">
                <a:solidFill>
                  <a:schemeClr val="bg1"/>
                </a:solidFill>
                <a:latin typeface="Courier New" charset="0"/>
              </a:rPr>
              <a:t>);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a Shader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Shaders are added to the program object and compiled</a:t>
            </a:r>
          </a:p>
          <a:p>
            <a:r>
              <a:rPr lang="en-US" smtClean="0"/>
              <a:t>Usual method of passing a shader is as a null-terminated string using the function </a:t>
            </a:r>
            <a:r>
              <a:rPr lang="en-US" b="1" smtClean="0">
                <a:latin typeface="Courier New" charset="0"/>
              </a:rPr>
              <a:t>glShaderSource</a:t>
            </a:r>
          </a:p>
          <a:p>
            <a:r>
              <a:rPr lang="en-US" smtClean="0"/>
              <a:t>If the shader is in a file, we can write a reader to convert the file to a string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 Reader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524000" y="1295401"/>
            <a:ext cx="6781800" cy="61863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#include &lt;</a:t>
            </a:r>
            <a:r>
              <a:rPr lang="en-US" dirty="0" err="1">
                <a:solidFill>
                  <a:schemeClr val="bg1"/>
                </a:solidFill>
              </a:rPr>
              <a:t>stdio.h</a:t>
            </a:r>
            <a:r>
              <a:rPr lang="en-US" dirty="0">
                <a:solidFill>
                  <a:schemeClr val="bg1"/>
                </a:solidFill>
              </a:rPr>
              <a:t>&gt;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static char*</a:t>
            </a:r>
          </a:p>
          <a:p>
            <a:r>
              <a:rPr lang="en-US" dirty="0" err="1">
                <a:solidFill>
                  <a:schemeClr val="bg1"/>
                </a:solidFill>
              </a:rPr>
              <a:t>readShaderSource</a:t>
            </a:r>
            <a:r>
              <a:rPr lang="en-US" dirty="0">
                <a:solidFill>
                  <a:schemeClr val="bg1"/>
                </a:solidFill>
              </a:rPr>
              <a:t>(const char* </a:t>
            </a:r>
            <a:r>
              <a:rPr lang="en-US" dirty="0" err="1">
                <a:solidFill>
                  <a:schemeClr val="bg1"/>
                </a:solidFill>
              </a:rPr>
              <a:t>shaderFile</a:t>
            </a:r>
            <a:r>
              <a:rPr lang="en-US" dirty="0">
                <a:solidFill>
                  <a:schemeClr val="bg1"/>
                </a:solidFill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</a:rPr>
              <a:t>{</a:t>
            </a:r>
          </a:p>
          <a:p>
            <a:r>
              <a:rPr lang="en-US" dirty="0">
                <a:solidFill>
                  <a:schemeClr val="bg1"/>
                </a:solidFill>
              </a:rPr>
              <a:t>    FILE* </a:t>
            </a:r>
            <a:r>
              <a:rPr lang="en-US" dirty="0" err="1">
                <a:solidFill>
                  <a:schemeClr val="bg1"/>
                </a:solidFill>
              </a:rPr>
              <a:t>fp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dirty="0" err="1">
                <a:solidFill>
                  <a:schemeClr val="bg1"/>
                </a:solidFill>
              </a:rPr>
              <a:t>fopen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shaderFile</a:t>
            </a:r>
            <a:r>
              <a:rPr lang="en-US" dirty="0">
                <a:solidFill>
                  <a:schemeClr val="bg1"/>
                </a:solidFill>
              </a:rPr>
              <a:t>, "r");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if ( </a:t>
            </a:r>
            <a:r>
              <a:rPr lang="en-US" dirty="0" err="1">
                <a:solidFill>
                  <a:schemeClr val="bg1"/>
                </a:solidFill>
              </a:rPr>
              <a:t>fp</a:t>
            </a:r>
            <a:r>
              <a:rPr lang="en-US" dirty="0">
                <a:solidFill>
                  <a:schemeClr val="bg1"/>
                </a:solidFill>
              </a:rPr>
              <a:t> == NULL ) { return NULL; }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    </a:t>
            </a:r>
            <a:r>
              <a:rPr lang="en-US" dirty="0" err="1">
                <a:solidFill>
                  <a:schemeClr val="bg1"/>
                </a:solidFill>
              </a:rPr>
              <a:t>fseek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fp</a:t>
            </a:r>
            <a:r>
              <a:rPr lang="en-US" dirty="0">
                <a:solidFill>
                  <a:schemeClr val="bg1"/>
                </a:solidFill>
              </a:rPr>
              <a:t>, 0L, SEEK_END);</a:t>
            </a:r>
          </a:p>
          <a:p>
            <a:r>
              <a:rPr lang="en-US" dirty="0">
                <a:solidFill>
                  <a:schemeClr val="bg1"/>
                </a:solidFill>
              </a:rPr>
              <a:t>    long size = </a:t>
            </a:r>
            <a:r>
              <a:rPr lang="en-US" dirty="0" err="1">
                <a:solidFill>
                  <a:schemeClr val="bg1"/>
                </a:solidFill>
              </a:rPr>
              <a:t>ftell</a:t>
            </a:r>
            <a:r>
              <a:rPr lang="en-US" dirty="0">
                <a:solidFill>
                  <a:schemeClr val="bg1"/>
                </a:solidFill>
              </a:rPr>
              <a:t>(</a:t>
            </a:r>
            <a:r>
              <a:rPr lang="en-US" dirty="0" err="1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);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dirty="0" err="1" smtClean="0">
                <a:solidFill>
                  <a:schemeClr val="bg1"/>
                </a:solidFill>
              </a:rPr>
              <a:t>fseek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, 0L, SEEK_SET);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char* </a:t>
            </a:r>
            <a:r>
              <a:rPr lang="en-US" dirty="0" err="1" smtClean="0">
                <a:solidFill>
                  <a:schemeClr val="bg1"/>
                </a:solidFill>
              </a:rPr>
              <a:t>buf</a:t>
            </a:r>
            <a:r>
              <a:rPr lang="en-US" dirty="0" smtClean="0">
                <a:solidFill>
                  <a:schemeClr val="bg1"/>
                </a:solidFill>
              </a:rPr>
              <a:t> = new char[size + 1];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dirty="0" err="1" smtClean="0">
                <a:solidFill>
                  <a:schemeClr val="bg1"/>
                </a:solidFill>
              </a:rPr>
              <a:t>fread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buf</a:t>
            </a:r>
            <a:r>
              <a:rPr lang="en-US" dirty="0" smtClean="0">
                <a:solidFill>
                  <a:schemeClr val="bg1"/>
                </a:solidFill>
              </a:rPr>
              <a:t>, 1, size, </a:t>
            </a:r>
            <a:r>
              <a:rPr lang="en-US" dirty="0" err="1" smtClean="0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);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dirty="0" err="1" smtClean="0">
                <a:solidFill>
                  <a:schemeClr val="bg1"/>
                </a:solidFill>
              </a:rPr>
              <a:t>buf</a:t>
            </a:r>
            <a:r>
              <a:rPr lang="en-US" dirty="0" smtClean="0">
                <a:solidFill>
                  <a:schemeClr val="bg1"/>
                </a:solidFill>
              </a:rPr>
              <a:t>[size] = '\0';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    </a:t>
            </a:r>
            <a:r>
              <a:rPr lang="en-US" dirty="0" err="1" smtClean="0">
                <a:solidFill>
                  <a:schemeClr val="bg1"/>
                </a:solidFill>
              </a:rPr>
              <a:t>fclose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fp</a:t>
            </a:r>
            <a:r>
              <a:rPr lang="en-US" dirty="0" smtClean="0">
                <a:solidFill>
                  <a:schemeClr val="bg1"/>
                </a:solidFill>
              </a:rPr>
              <a:t>);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   return </a:t>
            </a:r>
            <a:r>
              <a:rPr lang="en-US" dirty="0" err="1" smtClean="0">
                <a:solidFill>
                  <a:schemeClr val="bg1"/>
                </a:solidFill>
              </a:rPr>
              <a:t>buf</a:t>
            </a:r>
            <a:r>
              <a:rPr lang="en-US" dirty="0" smtClean="0">
                <a:solidFill>
                  <a:schemeClr val="bg1"/>
                </a:solidFill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}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  <a:p>
            <a:r>
              <a:rPr lang="en-US" dirty="0"/>
              <a:t>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GLuint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 err="1" smtClean="0">
                <a:latin typeface="Courier New" charset="0"/>
              </a:rPr>
              <a:t>vShader</a:t>
            </a:r>
            <a:r>
              <a:rPr lang="en-US" sz="2000" b="1" dirty="0" smtClean="0">
                <a:latin typeface="Courier New" charset="0"/>
              </a:rPr>
              <a:t>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GLunit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 err="1" smtClean="0">
                <a:latin typeface="Courier New" charset="0"/>
              </a:rPr>
              <a:t>myVertexObj</a:t>
            </a:r>
            <a:r>
              <a:rPr lang="en-US" sz="2000" b="1" dirty="0" smtClean="0">
                <a:latin typeface="Courier New" charset="0"/>
              </a:rPr>
              <a:t>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GLchar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 err="1" smtClean="0">
                <a:latin typeface="Courier New" charset="0"/>
              </a:rPr>
              <a:t>vShaderfile</a:t>
            </a:r>
            <a:r>
              <a:rPr lang="en-US" sz="2000" b="1" dirty="0" smtClean="0">
                <a:latin typeface="Courier New" charset="0"/>
              </a:rPr>
              <a:t>[] = “</a:t>
            </a:r>
            <a:r>
              <a:rPr lang="en-US" sz="2000" b="1" dirty="0" err="1" smtClean="0">
                <a:latin typeface="Courier New" charset="0"/>
              </a:rPr>
              <a:t>my_vertex_shader</a:t>
            </a:r>
            <a:r>
              <a:rPr lang="en-US" sz="2000" b="1" dirty="0" smtClean="0">
                <a:latin typeface="Courier New" charset="0"/>
              </a:rPr>
              <a:t>”;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GLchar</a:t>
            </a:r>
            <a:r>
              <a:rPr lang="en-US" sz="2000" b="1" dirty="0" smtClean="0">
                <a:latin typeface="Courier New" charset="0"/>
              </a:rPr>
              <a:t>* </a:t>
            </a:r>
            <a:r>
              <a:rPr lang="en-US" sz="2000" b="1" dirty="0" err="1" smtClean="0">
                <a:latin typeface="Courier New" charset="0"/>
              </a:rPr>
              <a:t>vSource</a:t>
            </a:r>
            <a:r>
              <a:rPr lang="en-US" sz="2000" b="1" dirty="0" smtClean="0">
                <a:latin typeface="Courier New" charset="0"/>
              </a:rPr>
              <a:t> = </a:t>
            </a: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        </a:t>
            </a:r>
            <a:r>
              <a:rPr lang="en-US" sz="2000" b="1" dirty="0" err="1" smtClean="0">
                <a:latin typeface="Courier New" charset="0"/>
              </a:rPr>
              <a:t>readShaderSource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vShaderFile</a:t>
            </a:r>
            <a:r>
              <a:rPr lang="en-US" sz="2000" b="1" dirty="0" smtClean="0">
                <a:latin typeface="Courier New" charset="0"/>
              </a:rPr>
              <a:t>);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glShaderSource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myVertexObj</a:t>
            </a:r>
            <a:r>
              <a:rPr lang="en-US" sz="2000" b="1" dirty="0" smtClean="0">
                <a:latin typeface="Courier New" charset="0"/>
              </a:rPr>
              <a:t>, </a:t>
            </a: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          1, &amp;</a:t>
            </a:r>
            <a:r>
              <a:rPr lang="en-US" sz="2000" b="1" dirty="0" err="1" smtClean="0">
                <a:latin typeface="Courier New" charset="0"/>
              </a:rPr>
              <a:t>vertexShaderFile</a:t>
            </a:r>
            <a:r>
              <a:rPr lang="en-US" sz="2000" b="1" dirty="0" smtClean="0">
                <a:latin typeface="Courier New" charset="0"/>
              </a:rPr>
              <a:t>, NULL);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myVertexObj</a:t>
            </a:r>
            <a:r>
              <a:rPr lang="en-US" sz="2000" b="1" dirty="0" smtClean="0">
                <a:latin typeface="Courier New" charset="0"/>
              </a:rPr>
              <a:t> = </a:t>
            </a: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          </a:t>
            </a:r>
            <a:r>
              <a:rPr lang="en-US" sz="2000" b="1" dirty="0" err="1" smtClean="0">
                <a:latin typeface="Courier New" charset="0"/>
              </a:rPr>
              <a:t>glCreateShader</a:t>
            </a:r>
            <a:r>
              <a:rPr lang="en-US" sz="2000" b="1" dirty="0" smtClean="0">
                <a:latin typeface="Courier New" charset="0"/>
              </a:rPr>
              <a:t>(GL_VERTEX_SHADER);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glCompileShader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myVertexObj</a:t>
            </a:r>
            <a:r>
              <a:rPr lang="en-US" sz="2000" b="1" dirty="0" smtClean="0">
                <a:latin typeface="Courier New" charset="0"/>
              </a:rPr>
              <a:t>);</a:t>
            </a:r>
          </a:p>
          <a:p>
            <a:pPr lvl="1">
              <a:buNone/>
            </a:pPr>
            <a:r>
              <a:rPr lang="en-US" sz="2000" b="1" dirty="0" err="1" smtClean="0">
                <a:latin typeface="Courier New" charset="0"/>
              </a:rPr>
              <a:t>glAttachObject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myProgObj</a:t>
            </a:r>
            <a:r>
              <a:rPr lang="en-US" sz="2000" b="1" dirty="0" smtClean="0">
                <a:latin typeface="Courier New" charset="0"/>
              </a:rPr>
              <a:t>, </a:t>
            </a:r>
            <a:r>
              <a:rPr lang="en-US" sz="2000" b="1" dirty="0" err="1" smtClean="0">
                <a:latin typeface="Courier New" charset="0"/>
              </a:rPr>
              <a:t>myVertexObj</a:t>
            </a:r>
            <a:r>
              <a:rPr lang="en-US" sz="2000" b="1" dirty="0" smtClean="0">
                <a:latin typeface="Courier New" charset="0"/>
              </a:rPr>
              <a:t>);</a:t>
            </a:r>
          </a:p>
          <a:p>
            <a:pPr lvl="1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Vertex Attributes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Vertex attributes are named in the shaders</a:t>
            </a:r>
          </a:p>
          <a:p>
            <a:r>
              <a:rPr lang="en-US" smtClean="0"/>
              <a:t>Linker forms a table </a:t>
            </a:r>
          </a:p>
          <a:p>
            <a:r>
              <a:rPr lang="en-US" smtClean="0"/>
              <a:t>Application can get index from table and tie it to an application variable</a:t>
            </a:r>
          </a:p>
          <a:p>
            <a:r>
              <a:rPr lang="en-US" smtClean="0"/>
              <a:t>Similar process for uniform variables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Attribute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#define BUFFER_OFFSET( offset )  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 ((</a:t>
            </a:r>
            <a:r>
              <a:rPr lang="en-US" sz="2200" b="1" dirty="0" err="1" smtClean="0">
                <a:latin typeface="Courier New" charset="0"/>
              </a:rPr>
              <a:t>GLvoid</a:t>
            </a:r>
            <a:r>
              <a:rPr lang="en-US" sz="2200" b="1" dirty="0" smtClean="0">
                <a:latin typeface="Courier New" charset="0"/>
              </a:rPr>
              <a:t>*) (offset))</a:t>
            </a:r>
          </a:p>
          <a:p>
            <a:pPr>
              <a:buNone/>
            </a:pPr>
            <a:endParaRPr lang="en-US" sz="2200" b="1" dirty="0" smtClean="0">
              <a:latin typeface="Courier New" charset="0"/>
            </a:endParaRP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GLuint</a:t>
            </a:r>
            <a:r>
              <a:rPr lang="en-US" sz="2200" b="1" dirty="0" smtClean="0">
                <a:latin typeface="Courier New" charset="0"/>
              </a:rPr>
              <a:t> loc =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</a:t>
            </a:r>
            <a:r>
              <a:rPr lang="en-US" sz="2200" b="1" dirty="0" err="1" smtClean="0">
                <a:latin typeface="Courier New" charset="0"/>
              </a:rPr>
              <a:t>glGetAttribLocation</a:t>
            </a:r>
            <a:r>
              <a:rPr lang="en-US" sz="2200" b="1" dirty="0" smtClean="0">
                <a:latin typeface="Courier New" charset="0"/>
              </a:rPr>
              <a:t>( program, "</a:t>
            </a:r>
            <a:r>
              <a:rPr lang="en-US" sz="2200" b="1" dirty="0" err="1" smtClean="0">
                <a:latin typeface="Courier New" charset="0"/>
              </a:rPr>
              <a:t>vPosition</a:t>
            </a:r>
            <a:r>
              <a:rPr lang="en-US" sz="2200" b="1" dirty="0" smtClean="0">
                <a:latin typeface="Courier New" charset="0"/>
              </a:rPr>
              <a:t>" );</a:t>
            </a: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glEnableVertexAttribArray</a:t>
            </a:r>
            <a:r>
              <a:rPr lang="en-US" sz="2200" b="1" dirty="0" smtClean="0">
                <a:latin typeface="Courier New" charset="0"/>
              </a:rPr>
              <a:t>( loc );</a:t>
            </a:r>
          </a:p>
          <a:p>
            <a:pPr>
              <a:buNone/>
            </a:pPr>
            <a:r>
              <a:rPr lang="en-US" sz="2200" b="1" dirty="0" err="1" smtClean="0">
                <a:latin typeface="Courier New" charset="0"/>
              </a:rPr>
              <a:t>glVertexAttribPointer</a:t>
            </a:r>
            <a:r>
              <a:rPr lang="en-US" sz="2200" b="1" dirty="0" smtClean="0">
                <a:latin typeface="Courier New" charset="0"/>
              </a:rPr>
              <a:t>( loc, 2, GL_FLOAT, </a:t>
            </a:r>
          </a:p>
          <a:p>
            <a:pPr>
              <a:buNone/>
            </a:pPr>
            <a:r>
              <a:rPr lang="en-US" sz="2200" b="1" dirty="0" smtClean="0">
                <a:latin typeface="Courier New" charset="0"/>
              </a:rPr>
              <a:t>    GL_FALSE, 0, BUFFER_OFFSET(0) 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915</Words>
  <Application>Microsoft Office PowerPoint</Application>
  <PresentationFormat>On-screen Show (4:3)</PresentationFormat>
  <Paragraphs>223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Default Design</vt:lpstr>
      <vt:lpstr>CS 480/680</vt:lpstr>
      <vt:lpstr>Objectives</vt:lpstr>
      <vt:lpstr>Linking Shaders with Application</vt:lpstr>
      <vt:lpstr>Program Object</vt:lpstr>
      <vt:lpstr>Reading a Shader</vt:lpstr>
      <vt:lpstr>Shader Reader</vt:lpstr>
      <vt:lpstr>Adding a Vertex Shader</vt:lpstr>
      <vt:lpstr>Vertex Attributes</vt:lpstr>
      <vt:lpstr>Vertex Attribute Example</vt:lpstr>
      <vt:lpstr>Uniform Variable Example</vt:lpstr>
      <vt:lpstr>Double Buffering</vt:lpstr>
      <vt:lpstr>Adding Double Buffering</vt:lpstr>
      <vt:lpstr>Idle Callback</vt:lpstr>
      <vt:lpstr>Attribute and Varying Qualifiers</vt:lpstr>
      <vt:lpstr>Adding Color</vt:lpstr>
      <vt:lpstr>Setting Colors</vt:lpstr>
      <vt:lpstr>Setting Up Buffer Object</vt:lpstr>
      <vt:lpstr>Second Vertex Array</vt:lpstr>
      <vt:lpstr>Vertex Shader Applications</vt:lpstr>
      <vt:lpstr>Wave Motion Vertex Shader</vt:lpstr>
      <vt:lpstr>Particle System</vt:lpstr>
      <vt:lpstr>Pass Through Fragment Shader</vt:lpstr>
      <vt:lpstr>Vertex vs Fragment Lighting</vt:lpstr>
      <vt:lpstr>Fragment Shader Applications</vt:lpstr>
      <vt:lpstr>Slide 25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18</cp:revision>
  <dcterms:created xsi:type="dcterms:W3CDTF">2008-04-10T18:13:29Z</dcterms:created>
  <dcterms:modified xsi:type="dcterms:W3CDTF">2011-09-12T15:51:34Z</dcterms:modified>
  <cp:category>Business</cp:category>
</cp:coreProperties>
</file>