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8" r:id="rId15"/>
    <p:sldId id="304" r:id="rId16"/>
    <p:sldId id="305" r:id="rId17"/>
    <p:sldId id="306" r:id="rId18"/>
    <p:sldId id="307" r:id="rId19"/>
    <p:sldId id="29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6: Three Dimensions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and init Functions</a:t>
            </a:r>
          </a:p>
        </p:txBody>
      </p:sp>
      <p:sp>
        <p:nvSpPr>
          <p:cNvPr id="24581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void display()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glClear(GL_COLOR_BUFFER_BIT);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glDrawArrays(GL_TRIANGLES, 0, NumVertices);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glFlush();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 b="1" smtClean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void myinit()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vec2 v[3] = {point2(……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divide_traingles(v[0], v[1], v[2], 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Function</a:t>
            </a:r>
          </a:p>
        </p:txBody>
      </p:sp>
      <p:sp>
        <p:nvSpPr>
          <p:cNvPr id="25605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int main(int argc, char **argv)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n=4;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glutInit(&amp;argc, argv);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glutInitDisplayMode(GLUT_SINGLE|GLUT_RGB);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glutInitWindowSize(500, 500);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glutCreateWindow(“2D Gasket");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glutDisplayFunc(display);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	  myinit();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glutMainLoop();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Moving to 3D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easily make the program three-dimensional by using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charset="0"/>
              </a:rPr>
              <a:t>  point3 v[3]</a:t>
            </a:r>
          </a:p>
          <a:p>
            <a:pPr lvl="1">
              <a:buFontTx/>
              <a:buNone/>
            </a:pPr>
            <a:r>
              <a:rPr lang="en-US" dirty="0" smtClean="0"/>
              <a:t>and we start with a tetrahedron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3D Gasket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subdivide each of the four faces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Appears as if we remove a solid tetrahedron from the center leaving four smaller </a:t>
            </a:r>
            <a:r>
              <a:rPr lang="en-US" dirty="0" err="1" smtClean="0"/>
              <a:t>tetrahedra</a:t>
            </a:r>
            <a:endParaRPr lang="en-US" dirty="0" smtClean="0"/>
          </a:p>
          <a:p>
            <a:r>
              <a:rPr lang="en-US" dirty="0" smtClean="0"/>
              <a:t>Code almost identical to 2D example</a:t>
            </a:r>
          </a:p>
        </p:txBody>
      </p:sp>
      <p:pic>
        <p:nvPicPr>
          <p:cNvPr id="27654" name="Picture 14" descr="AN02F4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743200"/>
            <a:ext cx="23590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5" descr="AN02F4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746375"/>
            <a:ext cx="233362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Because the triangles are drawn in the order they are specified in the program, the front triangles are not always rendered in front of triangles behind </a:t>
            </a:r>
            <a:r>
              <a:rPr lang="en-US" sz="2800" dirty="0" smtClean="0"/>
              <a:t>them (see red/green edge)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21773" y="3352800"/>
            <a:ext cx="337882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 l="23622" t="25807" r="25984" b="33206"/>
          <a:stretch>
            <a:fillRect/>
          </a:stretch>
        </p:blipFill>
        <p:spPr bwMode="auto">
          <a:xfrm>
            <a:off x="4800600" y="3706922"/>
            <a:ext cx="3733800" cy="31510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038600" y="3810000"/>
            <a:ext cx="10715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Times New Roman" charset="0"/>
              </a:rPr>
              <a:t>get this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3429000" y="4114800"/>
            <a:ext cx="6096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005263" y="4343400"/>
            <a:ext cx="1292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Times New Roman" charset="0"/>
              </a:rPr>
              <a:t>want this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5334000" y="4419600"/>
            <a:ext cx="9906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Hidden-Surface Removal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We want to see only those surfaces in front of other surfaces</a:t>
            </a:r>
          </a:p>
          <a:p>
            <a:r>
              <a:rPr lang="en-US" sz="2700" smtClean="0"/>
              <a:t>OpenGL uses a </a:t>
            </a:r>
            <a:r>
              <a:rPr lang="en-US" sz="2700" i="1" smtClean="0"/>
              <a:t>hidden-surface</a:t>
            </a:r>
            <a:r>
              <a:rPr lang="en-US" sz="2700" smtClean="0"/>
              <a:t> method called the </a:t>
            </a:r>
            <a:r>
              <a:rPr lang="en-US" sz="2700" i="1" smtClean="0"/>
              <a:t>z</a:t>
            </a:r>
            <a:r>
              <a:rPr lang="en-US" sz="2700" smtClean="0"/>
              <a:t>-buffer algorithm that saves depth information as objects are rendered so that only the front objects appear in the image</a:t>
            </a:r>
          </a:p>
        </p:txBody>
      </p:sp>
      <p:pic>
        <p:nvPicPr>
          <p:cNvPr id="29702" name="Picture 5" descr="an02f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114800"/>
            <a:ext cx="2878138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</a:t>
            </a:r>
            <a:r>
              <a:rPr lang="en-US" i="1" smtClean="0"/>
              <a:t>z</a:t>
            </a:r>
            <a:r>
              <a:rPr lang="en-US" smtClean="0"/>
              <a:t>-buffer algorithm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700" dirty="0" smtClean="0"/>
              <a:t>The algorithm uses an extra buffer, the z-buffer, to store depth information as geometry travels down the pipeline</a:t>
            </a:r>
          </a:p>
          <a:p>
            <a:pPr>
              <a:lnSpc>
                <a:spcPct val="90000"/>
              </a:lnSpc>
            </a:pPr>
            <a:r>
              <a:rPr lang="en-US" sz="2700" dirty="0" smtClean="0"/>
              <a:t>It must be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Requested in </a:t>
            </a:r>
            <a:r>
              <a:rPr lang="en-US" b="1" dirty="0" err="1" smtClean="0">
                <a:latin typeface="Courier New" charset="0"/>
              </a:rPr>
              <a:t>main.c</a:t>
            </a:r>
            <a:r>
              <a:rPr lang="en-US" dirty="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glutInitDisplayMode</a:t>
            </a:r>
            <a:endParaRPr lang="en-US" b="1" dirty="0" smtClean="0">
              <a:latin typeface="Courier New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charset="0"/>
              </a:rPr>
              <a:t>  (GLUT_SINGLE | GLUT_RGB | GLUT_DEPTH)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Enabled in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init.c</a:t>
            </a:r>
            <a:endParaRPr lang="en-US" b="1" dirty="0" smtClean="0">
              <a:latin typeface="Courier New" charset="0"/>
            </a:endParaRPr>
          </a:p>
          <a:p>
            <a:pPr lvl="2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glEnable</a:t>
            </a:r>
            <a:r>
              <a:rPr lang="en-US" b="1" dirty="0" smtClean="0">
                <a:latin typeface="Courier New" charset="0"/>
              </a:rPr>
              <a:t>(GL_DEPTH_TEST)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Cleared in the display callback</a:t>
            </a:r>
          </a:p>
          <a:p>
            <a:pPr lvl="2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glClear</a:t>
            </a:r>
            <a:r>
              <a:rPr lang="en-US" b="1" dirty="0" smtClean="0">
                <a:latin typeface="Courier New" charset="0"/>
              </a:rPr>
              <a:t>(GL_COLOR_BUFFER_BIT |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charset="0"/>
              </a:rPr>
              <a:t>   GL_DEPTH_BUFFER_BIT)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Surface vs Volume Subdvision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In our example, we divided the surface of each face</a:t>
            </a:r>
          </a:p>
          <a:p>
            <a:pPr>
              <a:lnSpc>
                <a:spcPct val="90000"/>
              </a:lnSpc>
            </a:pPr>
            <a:r>
              <a:rPr lang="en-US" smtClean="0"/>
              <a:t>We could also divide the volume using the same midpoints</a:t>
            </a:r>
          </a:p>
          <a:p>
            <a:pPr>
              <a:lnSpc>
                <a:spcPct val="90000"/>
              </a:lnSpc>
            </a:pPr>
            <a:r>
              <a:rPr lang="en-US" smtClean="0"/>
              <a:t>The midpoints define four smaller tetrahedrons, one for each vertex</a:t>
            </a:r>
          </a:p>
          <a:p>
            <a:pPr>
              <a:lnSpc>
                <a:spcPct val="90000"/>
              </a:lnSpc>
            </a:pPr>
            <a:r>
              <a:rPr lang="en-US" smtClean="0"/>
              <a:t>Keeping only these tetrahedrons removes a </a:t>
            </a:r>
            <a:r>
              <a:rPr lang="en-US" i="1" smtClean="0"/>
              <a:t>volume</a:t>
            </a:r>
            <a:r>
              <a:rPr lang="en-US" smtClean="0"/>
              <a:t> in the middle</a:t>
            </a:r>
          </a:p>
          <a:p>
            <a:pPr>
              <a:lnSpc>
                <a:spcPct val="90000"/>
              </a:lnSpc>
            </a:pPr>
            <a:r>
              <a:rPr lang="en-US" smtClean="0"/>
              <a:t>See text for code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Volume Subdivision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3" name="Picture 6" descr="an02f4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50117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 a more sophisticated three-dimensional example</a:t>
            </a:r>
          </a:p>
          <a:p>
            <a:pPr lvl="1"/>
            <a:r>
              <a:rPr lang="en-US" smtClean="0"/>
              <a:t>Sierpinski gasket: a fractal</a:t>
            </a:r>
          </a:p>
          <a:p>
            <a:r>
              <a:rPr lang="en-US" smtClean="0"/>
              <a:t>Introduce hidden-surface removal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Three-dimensional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 OpenGL, two-dimensional </a:t>
            </a:r>
            <a:r>
              <a:rPr lang="en-US" dirty="0" smtClean="0"/>
              <a:t>applications </a:t>
            </a:r>
            <a:r>
              <a:rPr lang="en-US" dirty="0" smtClean="0"/>
              <a:t>are a special case of three-dimensional graphics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Going to 3D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Not much changes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b="1" dirty="0" smtClean="0">
                <a:latin typeface="Courier New" charset="0"/>
              </a:rPr>
              <a:t>vec3, glUniform3f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Have to worry about the order in which primitives are rendered or use hidden-surface removal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Sierpinski Gasket (2D)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Start with a triangle</a:t>
            </a:r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700" smtClean="0"/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r>
              <a:rPr lang="en-US" sz="2700" smtClean="0"/>
              <a:t>Connect bisectors of sides and remove central triangle</a:t>
            </a:r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r>
              <a:rPr lang="en-US" sz="2700" smtClean="0"/>
              <a:t>Repeat</a:t>
            </a:r>
          </a:p>
        </p:txBody>
      </p:sp>
      <p:sp>
        <p:nvSpPr>
          <p:cNvPr id="18438" name="Freeform 4"/>
          <p:cNvSpPr>
            <a:spLocks/>
          </p:cNvSpPr>
          <p:nvPr/>
        </p:nvSpPr>
        <p:spPr bwMode="auto">
          <a:xfrm>
            <a:off x="2743200" y="1981200"/>
            <a:ext cx="1600200" cy="1295400"/>
          </a:xfrm>
          <a:custGeom>
            <a:avLst/>
            <a:gdLst>
              <a:gd name="T0" fmla="*/ 0 w 1296"/>
              <a:gd name="T1" fmla="*/ 2147483647 h 1056"/>
              <a:gd name="T2" fmla="*/ 2147483647 w 1296"/>
              <a:gd name="T3" fmla="*/ 0 h 1056"/>
              <a:gd name="T4" fmla="*/ 2147483647 w 1296"/>
              <a:gd name="T5" fmla="*/ 2147483647 h 1056"/>
              <a:gd name="T6" fmla="*/ 0 w 1296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1056"/>
              <a:gd name="T14" fmla="*/ 1296 w 1296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1056">
                <a:moveTo>
                  <a:pt x="0" y="1056"/>
                </a:moveTo>
                <a:lnTo>
                  <a:pt x="672" y="0"/>
                </a:lnTo>
                <a:lnTo>
                  <a:pt x="1296" y="1056"/>
                </a:lnTo>
                <a:lnTo>
                  <a:pt x="0" y="1056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39" name="Freeform 6"/>
          <p:cNvSpPr>
            <a:spLocks/>
          </p:cNvSpPr>
          <p:nvPr/>
        </p:nvSpPr>
        <p:spPr bwMode="auto">
          <a:xfrm>
            <a:off x="2667000" y="4343400"/>
            <a:ext cx="1600200" cy="1295400"/>
          </a:xfrm>
          <a:custGeom>
            <a:avLst/>
            <a:gdLst>
              <a:gd name="T0" fmla="*/ 0 w 1296"/>
              <a:gd name="T1" fmla="*/ 2147483647 h 1056"/>
              <a:gd name="T2" fmla="*/ 2147483647 w 1296"/>
              <a:gd name="T3" fmla="*/ 0 h 1056"/>
              <a:gd name="T4" fmla="*/ 2147483647 w 1296"/>
              <a:gd name="T5" fmla="*/ 2147483647 h 1056"/>
              <a:gd name="T6" fmla="*/ 0 w 1296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1056"/>
              <a:gd name="T14" fmla="*/ 1296 w 1296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1056">
                <a:moveTo>
                  <a:pt x="0" y="1056"/>
                </a:moveTo>
                <a:lnTo>
                  <a:pt x="672" y="0"/>
                </a:lnTo>
                <a:lnTo>
                  <a:pt x="1296" y="1056"/>
                </a:lnTo>
                <a:lnTo>
                  <a:pt x="0" y="1056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0" name="Freeform 7"/>
          <p:cNvSpPr>
            <a:spLocks/>
          </p:cNvSpPr>
          <p:nvPr/>
        </p:nvSpPr>
        <p:spPr bwMode="auto">
          <a:xfrm>
            <a:off x="3124200" y="4953000"/>
            <a:ext cx="762000" cy="685800"/>
          </a:xfrm>
          <a:custGeom>
            <a:avLst/>
            <a:gdLst>
              <a:gd name="T0" fmla="*/ 0 w 480"/>
              <a:gd name="T1" fmla="*/ 0 h 432"/>
              <a:gd name="T2" fmla="*/ 2147483647 w 480"/>
              <a:gd name="T3" fmla="*/ 0 h 432"/>
              <a:gd name="T4" fmla="*/ 2147483647 w 480"/>
              <a:gd name="T5" fmla="*/ 2147483647 h 432"/>
              <a:gd name="T6" fmla="*/ 0 w 480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432"/>
              <a:gd name="T14" fmla="*/ 480 w 48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432">
                <a:moveTo>
                  <a:pt x="0" y="0"/>
                </a:moveTo>
                <a:lnTo>
                  <a:pt x="480" y="0"/>
                </a:lnTo>
                <a:lnTo>
                  <a:pt x="192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Example 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Five subdivisions</a:t>
            </a: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 cstate="print"/>
          <a:srcRect l="20433" t="19698" r="21414" b="30302"/>
          <a:stretch>
            <a:fillRect/>
          </a:stretch>
        </p:blipFill>
        <p:spPr bwMode="auto">
          <a:xfrm>
            <a:off x="2362200" y="2209800"/>
            <a:ext cx="4038600" cy="3602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gasket as a fractal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 filled area (black) and the perimeter (the length of all the lines around the filled triangles)</a:t>
            </a:r>
          </a:p>
          <a:p>
            <a:r>
              <a:rPr lang="en-US" dirty="0" smtClean="0"/>
              <a:t>As we continue subdividing</a:t>
            </a:r>
          </a:p>
          <a:p>
            <a:pPr lvl="1"/>
            <a:r>
              <a:rPr lang="en-US" dirty="0" smtClean="0"/>
              <a:t>the area goes to zero</a:t>
            </a:r>
          </a:p>
          <a:p>
            <a:pPr lvl="1"/>
            <a:r>
              <a:rPr lang="en-US" dirty="0" smtClean="0"/>
              <a:t>but the perimeter goes to infinity</a:t>
            </a:r>
          </a:p>
          <a:p>
            <a:r>
              <a:rPr lang="en-US" dirty="0" smtClean="0"/>
              <a:t>This is not an ordinary geometric object</a:t>
            </a:r>
          </a:p>
          <a:p>
            <a:pPr lvl="1"/>
            <a:r>
              <a:rPr lang="en-US" dirty="0" smtClean="0"/>
              <a:t>It is neither two- nor three-dimensional</a:t>
            </a:r>
          </a:p>
          <a:p>
            <a:r>
              <a:rPr lang="en-US" dirty="0" smtClean="0"/>
              <a:t>It is a </a:t>
            </a:r>
            <a:r>
              <a:rPr lang="en-US" i="1" dirty="0" smtClean="0"/>
              <a:t>fractal</a:t>
            </a:r>
            <a:r>
              <a:rPr lang="en-US" dirty="0" smtClean="0"/>
              <a:t> (fractional dimension) object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Gasket Program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#include &lt;GL/</a:t>
            </a:r>
            <a:r>
              <a:rPr lang="en-US" sz="2400" b="1" dirty="0" err="1" smtClean="0">
                <a:latin typeface="Courier New" charset="0"/>
              </a:rPr>
              <a:t>glut.h</a:t>
            </a:r>
            <a:r>
              <a:rPr lang="en-US" sz="2400" b="1" dirty="0" smtClean="0">
                <a:latin typeface="Courier New" charset="0"/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/* initial triangle */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latin typeface="Courier New" charset="0"/>
              </a:rPr>
              <a:t>GLfloat</a:t>
            </a:r>
            <a:r>
              <a:rPr lang="en-US" sz="2400" b="1" dirty="0" smtClean="0">
                <a:latin typeface="Courier New" charset="0"/>
              </a:rPr>
              <a:t> v[3][2]={{-1.0, -0.58},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           {1.0, -0.58}, {0.0, 1.15}};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latin typeface="Courier New" charset="0"/>
              </a:rPr>
              <a:t>int</a:t>
            </a:r>
            <a:r>
              <a:rPr lang="en-US" sz="2400" b="1" dirty="0" smtClean="0">
                <a:latin typeface="Courier New" charset="0"/>
              </a:rPr>
              <a:t> n; /* number of recursive steps */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 one triangle</a:t>
            </a:r>
          </a:p>
        </p:txBody>
      </p:sp>
      <p:sp>
        <p:nvSpPr>
          <p:cNvPr id="22534" name="Text Box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void triangle( point2 a, point2 b, point2 c)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="1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/* display one triangle  */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   static int i =0;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="1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   points[i] = a;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   points[i] = b;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   points[i] = c;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      i += 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Courier New" charset="0"/>
              </a:rPr>
              <a:t>}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812925" y="28098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Triangle Subdivision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void </a:t>
            </a:r>
            <a:r>
              <a:rPr lang="en-US" sz="1800" b="1" dirty="0" err="1" smtClean="0">
                <a:latin typeface="Courier New" charset="0"/>
              </a:rPr>
              <a:t>divide_triangle</a:t>
            </a:r>
            <a:r>
              <a:rPr lang="en-US" sz="1800" b="1" dirty="0" smtClean="0">
                <a:latin typeface="Courier New" charset="0"/>
              </a:rPr>
              <a:t>(point2 a, point2 b, point2 c, 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m)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/* triangle subdivision using vertex numbers */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point2 </a:t>
            </a:r>
            <a:r>
              <a:rPr lang="en-US" sz="1800" b="1" dirty="0" err="1" smtClean="0">
                <a:latin typeface="Courier New" charset="0"/>
              </a:rPr>
              <a:t>ab</a:t>
            </a:r>
            <a:r>
              <a:rPr lang="en-US" sz="1800" b="1" dirty="0" smtClean="0">
                <a:latin typeface="Courier New" charset="0"/>
              </a:rPr>
              <a:t>, ac, </a:t>
            </a:r>
            <a:r>
              <a:rPr lang="en-US" sz="1800" b="1" dirty="0" err="1" smtClean="0">
                <a:latin typeface="Courier New" charset="0"/>
              </a:rPr>
              <a:t>bc</a:t>
            </a:r>
            <a:r>
              <a:rPr lang="en-US" sz="1800" b="1" dirty="0" smtClean="0">
                <a:latin typeface="Courier New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if(m&gt;0)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ab</a:t>
            </a:r>
            <a:r>
              <a:rPr lang="en-US" sz="1800" b="1" dirty="0" smtClean="0">
                <a:latin typeface="Courier New" charset="0"/>
              </a:rPr>
              <a:t> = (a + b )/2;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ac = (a + c)/2;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bc</a:t>
            </a:r>
            <a:r>
              <a:rPr lang="en-US" sz="1800" b="1" dirty="0" smtClean="0">
                <a:latin typeface="Courier New" charset="0"/>
              </a:rPr>
              <a:t> = (b + c)/2;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divide_triangle</a:t>
            </a:r>
            <a:r>
              <a:rPr lang="en-US" sz="1800" b="1" dirty="0" smtClean="0">
                <a:latin typeface="Courier New" charset="0"/>
              </a:rPr>
              <a:t>(a, </a:t>
            </a:r>
            <a:r>
              <a:rPr lang="en-US" sz="1800" b="1" dirty="0" err="1" smtClean="0">
                <a:latin typeface="Courier New" charset="0"/>
              </a:rPr>
              <a:t>ab</a:t>
            </a:r>
            <a:r>
              <a:rPr lang="en-US" sz="1800" b="1" dirty="0" smtClean="0">
                <a:latin typeface="Courier New" charset="0"/>
              </a:rPr>
              <a:t>, ac, m-1);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divide_triangle</a:t>
            </a:r>
            <a:r>
              <a:rPr lang="en-US" sz="1800" b="1" dirty="0" smtClean="0">
                <a:latin typeface="Courier New" charset="0"/>
              </a:rPr>
              <a:t>(c, ac, </a:t>
            </a:r>
            <a:r>
              <a:rPr lang="en-US" sz="1800" b="1" dirty="0" err="1" smtClean="0">
                <a:latin typeface="Courier New" charset="0"/>
              </a:rPr>
              <a:t>bc</a:t>
            </a:r>
            <a:r>
              <a:rPr lang="en-US" sz="1800" b="1" dirty="0" smtClean="0">
                <a:latin typeface="Courier New" charset="0"/>
              </a:rPr>
              <a:t>, m-1);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divide_triangle</a:t>
            </a:r>
            <a:r>
              <a:rPr lang="en-US" sz="1800" b="1" dirty="0" smtClean="0">
                <a:latin typeface="Courier New" charset="0"/>
              </a:rPr>
              <a:t>(b, </a:t>
            </a:r>
            <a:r>
              <a:rPr lang="en-US" sz="1800" b="1" dirty="0" err="1" smtClean="0">
                <a:latin typeface="Courier New" charset="0"/>
              </a:rPr>
              <a:t>bc</a:t>
            </a:r>
            <a:r>
              <a:rPr lang="en-US" sz="1800" b="1" dirty="0" smtClean="0">
                <a:latin typeface="Courier New" charset="0"/>
              </a:rPr>
              <a:t>, ac, m-1);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else(triangle(</a:t>
            </a:r>
            <a:r>
              <a:rPr lang="en-US" sz="1800" b="1" dirty="0" err="1" smtClean="0">
                <a:latin typeface="Courier New" charset="0"/>
              </a:rPr>
              <a:t>a,b,c</a:t>
            </a:r>
            <a:r>
              <a:rPr lang="en-US" sz="1800" b="1" dirty="0" smtClean="0">
                <a:latin typeface="Courier New" charset="0"/>
              </a:rPr>
              <a:t>));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/* draw triangle at end of recursion */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693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CS 480/680</vt:lpstr>
      <vt:lpstr>Objectives</vt:lpstr>
      <vt:lpstr>Three-dimensional Applications</vt:lpstr>
      <vt:lpstr>Sierpinski Gasket (2D)</vt:lpstr>
      <vt:lpstr>Example </vt:lpstr>
      <vt:lpstr>The gasket as a fractal</vt:lpstr>
      <vt:lpstr>Gasket Program</vt:lpstr>
      <vt:lpstr>Draw one triangle</vt:lpstr>
      <vt:lpstr>Triangle Subdivision</vt:lpstr>
      <vt:lpstr>display and init Functions</vt:lpstr>
      <vt:lpstr>main Function</vt:lpstr>
      <vt:lpstr>Moving to 3D</vt:lpstr>
      <vt:lpstr>3D Gasket</vt:lpstr>
      <vt:lpstr>Almost Correct</vt:lpstr>
      <vt:lpstr>Hidden-Surface Removal</vt:lpstr>
      <vt:lpstr>Using the z-buffer algorithm</vt:lpstr>
      <vt:lpstr>Surface vs Volume Subdvision</vt:lpstr>
      <vt:lpstr>Volume Subdivision</vt:lpstr>
      <vt:lpstr>Slide 19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19</cp:revision>
  <dcterms:created xsi:type="dcterms:W3CDTF">2008-04-10T18:13:29Z</dcterms:created>
  <dcterms:modified xsi:type="dcterms:W3CDTF">2011-09-10T21:45:33Z</dcterms:modified>
  <cp:category>Business</cp:category>
</cp:coreProperties>
</file>