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D9637-7923-4275-BB70-A8D7BB4D834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F2C1-D70E-4636-9C13-AAEFA745E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FCDF9-4745-4DBB-8F93-BB3874409857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37FA-895F-47D4-8E1F-7143FC301F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BFCEC-6913-428E-B7D5-325632D84E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35FB0-31E9-48E0-A099-64B826274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02B68-A297-405F-B1F4-A47F31EBA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FA3FB-79A8-4877-AD50-54C4EA5D4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3A6C1-FF46-4B82-9E97-3652E150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3A6C1-FF46-4B82-9E97-3652E150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D8181-B994-4CCF-A020-26955516A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99188-752E-4F36-851F-A322EADBD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267D4-939B-4599-BF47-7C96240E04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5A8A-8AFA-46AC-A986-6C0AB8F5D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6F05C-92FB-4954-808E-168451790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C68C4-F612-47D5-BFF3-496961104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D1B705-8C4C-4D1F-AE12-15067A8BB4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CS 480/680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Course Overview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Dr. Frederick C Harris, Jr.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Fall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5: Discrete Methods</a:t>
            </a:r>
          </a:p>
          <a:p>
            <a:r>
              <a:rPr lang="en-US" dirty="0" smtClean="0"/>
              <a:t>Text: Chapter 7</a:t>
            </a:r>
          </a:p>
          <a:p>
            <a:r>
              <a:rPr lang="en-US" dirty="0" smtClean="0"/>
              <a:t>Lectures: 2</a:t>
            </a:r>
          </a:p>
          <a:p>
            <a:pPr lvl="1"/>
            <a:r>
              <a:rPr lang="en-US" dirty="0" smtClean="0"/>
              <a:t>Buffers</a:t>
            </a:r>
          </a:p>
          <a:p>
            <a:pPr lvl="1"/>
            <a:r>
              <a:rPr lang="en-US" dirty="0" smtClean="0"/>
              <a:t>Pixel Maps</a:t>
            </a:r>
          </a:p>
          <a:p>
            <a:pPr lvl="1"/>
            <a:r>
              <a:rPr lang="en-US" dirty="0" smtClean="0"/>
              <a:t>Texture Mapping</a:t>
            </a:r>
          </a:p>
          <a:p>
            <a:pPr lvl="1"/>
            <a:r>
              <a:rPr lang="en-US" dirty="0" smtClean="0"/>
              <a:t>Compositing and Transparency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6: Hierarchy and Procedural Methods</a:t>
            </a:r>
          </a:p>
          <a:p>
            <a:r>
              <a:rPr lang="en-US" dirty="0" smtClean="0"/>
              <a:t>Text: Chapters 8-9</a:t>
            </a:r>
          </a:p>
          <a:p>
            <a:r>
              <a:rPr lang="en-US" dirty="0" smtClean="0"/>
              <a:t>Lectures: 3-4</a:t>
            </a:r>
          </a:p>
          <a:p>
            <a:r>
              <a:rPr lang="en-US" dirty="0" smtClean="0"/>
              <a:t>Tree Structured Models</a:t>
            </a:r>
          </a:p>
          <a:p>
            <a:pPr lvl="1"/>
            <a:r>
              <a:rPr lang="en-US" dirty="0" smtClean="0"/>
              <a:t>Traversal Methods</a:t>
            </a:r>
          </a:p>
          <a:p>
            <a:pPr lvl="1"/>
            <a:r>
              <a:rPr lang="en-US" dirty="0" smtClean="0"/>
              <a:t>Scene Graphs</a:t>
            </a:r>
          </a:p>
          <a:p>
            <a:pPr lvl="1"/>
            <a:r>
              <a:rPr lang="en-US" dirty="0" smtClean="0"/>
              <a:t>Particle Systems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7: Curves and Surfaces</a:t>
            </a:r>
          </a:p>
          <a:p>
            <a:r>
              <a:rPr lang="en-US" dirty="0" smtClean="0"/>
              <a:t>Text: Chapter 10</a:t>
            </a:r>
          </a:p>
          <a:p>
            <a:r>
              <a:rPr lang="en-US" dirty="0" smtClean="0"/>
              <a:t>Lectures: 3-4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9: Advanced Rendering</a:t>
            </a:r>
          </a:p>
          <a:p>
            <a:r>
              <a:rPr lang="en-US" dirty="0" smtClean="0"/>
              <a:t>Text: Chapter 11</a:t>
            </a:r>
          </a:p>
          <a:p>
            <a:r>
              <a:rPr lang="en-US" dirty="0" smtClean="0"/>
              <a:t>Lectures: 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2-3 Exams</a:t>
            </a:r>
          </a:p>
          <a:p>
            <a:r>
              <a:rPr lang="en-US" dirty="0" smtClean="0"/>
              <a:t>Quizzes</a:t>
            </a:r>
          </a:p>
          <a:p>
            <a:r>
              <a:rPr lang="en-US" dirty="0" smtClean="0"/>
              <a:t>Project Demo Days</a:t>
            </a:r>
          </a:p>
          <a:p>
            <a:r>
              <a:rPr lang="en-US" smtClean="0"/>
              <a:t>…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391400" cy="51054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Broad introduction to Computer Graphics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Software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Hardware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Applications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Top-down approach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Shader</a:t>
            </a:r>
            <a:r>
              <a:rPr lang="en-US" dirty="0" smtClean="0">
                <a:solidFill>
                  <a:schemeClr val="bg1"/>
                </a:solidFill>
              </a:rPr>
              <a:t>-Based OpenGL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OpenGL 3.1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Open GL ES 2.0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webGL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Prerequisites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391400" cy="5105400"/>
          </a:xfrm>
          <a:noFill/>
          <a:ln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Good programming skills in C (or C++)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Basic Data Structures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Linked lists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Arrays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Geometry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Simple Linear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Resources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Can run OpenGL on any system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Windows: check graphics card properties for  level of OpenGL supported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Linux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Mac: need extensions for 3.1 equivalence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Get GLUT from web if needed</a:t>
            </a:r>
          </a:p>
          <a:p>
            <a:pPr lvl="1"/>
            <a:r>
              <a:rPr lang="en-US" sz="2500" dirty="0" smtClean="0">
                <a:solidFill>
                  <a:schemeClr val="bg1"/>
                </a:solidFill>
              </a:rPr>
              <a:t>Provided on Macs</a:t>
            </a:r>
          </a:p>
          <a:p>
            <a:pPr lvl="1"/>
            <a:r>
              <a:rPr lang="en-US" sz="2500" dirty="0" err="1" smtClean="0">
                <a:solidFill>
                  <a:schemeClr val="bg1"/>
                </a:solidFill>
              </a:rPr>
              <a:t>freeglut</a:t>
            </a:r>
            <a:r>
              <a:rPr lang="en-US" sz="2500" dirty="0" smtClean="0">
                <a:solidFill>
                  <a:schemeClr val="bg1"/>
                </a:solidFill>
              </a:rPr>
              <a:t> available on web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Get GLEW from web</a:t>
            </a:r>
          </a:p>
          <a:p>
            <a:r>
              <a:rPr lang="en-US" sz="3000" dirty="0" err="1" smtClean="0">
                <a:solidFill>
                  <a:schemeClr val="bg1"/>
                </a:solidFill>
              </a:rPr>
              <a:t>WebGL</a:t>
            </a:r>
            <a:r>
              <a:rPr lang="en-US" sz="3000" dirty="0" smtClean="0">
                <a:solidFill>
                  <a:schemeClr val="bg1"/>
                </a:solidFill>
              </a:rPr>
              <a:t>: most newer browsers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www.opengl.org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Standards documents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Sample code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The OpenGL Programmer’s Guide (the Redbook) 7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Edition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The definitive reference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Mixes 3.0 and 3.1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OpenGL Shading Language, 3</a:t>
            </a:r>
            <a:r>
              <a:rPr lang="en-US" sz="2800" baseline="30000" dirty="0" smtClean="0">
                <a:solidFill>
                  <a:schemeClr val="bg1"/>
                </a:solidFill>
              </a:rPr>
              <a:t>rd</a:t>
            </a:r>
            <a:r>
              <a:rPr lang="en-US" sz="2800" dirty="0" smtClean="0">
                <a:solidFill>
                  <a:schemeClr val="bg1"/>
                </a:solidFill>
              </a:rPr>
              <a:t> Edition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OpenGL ES 2.0 Programming Guide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1: Introduction</a:t>
            </a:r>
          </a:p>
          <a:p>
            <a:r>
              <a:rPr lang="en-US" dirty="0" smtClean="0"/>
              <a:t>Text: Chapter 1</a:t>
            </a:r>
          </a:p>
          <a:p>
            <a:r>
              <a:rPr lang="en-US" dirty="0" smtClean="0"/>
              <a:t>Lectures: 2</a:t>
            </a:r>
          </a:p>
          <a:p>
            <a:pPr lvl="1"/>
            <a:r>
              <a:rPr lang="en-US" dirty="0" smtClean="0"/>
              <a:t>What is Computer Graphics?</a:t>
            </a:r>
          </a:p>
          <a:p>
            <a:pPr lvl="1"/>
            <a:r>
              <a:rPr lang="en-US" dirty="0" smtClean="0"/>
              <a:t>Applications Areas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Image formation</a:t>
            </a:r>
          </a:p>
          <a:p>
            <a:pPr lvl="1"/>
            <a:r>
              <a:rPr lang="en-US" dirty="0" smtClean="0"/>
              <a:t>Basic Architecture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2: Basic OpenGL</a:t>
            </a:r>
          </a:p>
          <a:p>
            <a:r>
              <a:rPr lang="en-US" dirty="0" smtClean="0"/>
              <a:t>Text: Chapter 2</a:t>
            </a:r>
          </a:p>
          <a:p>
            <a:r>
              <a:rPr lang="en-US" dirty="0" smtClean="0"/>
              <a:t>Lectures: 4</a:t>
            </a:r>
          </a:p>
          <a:p>
            <a:pPr lvl="1"/>
            <a:r>
              <a:rPr lang="en-US" dirty="0" smtClean="0"/>
              <a:t>Architecture</a:t>
            </a:r>
          </a:p>
          <a:p>
            <a:pPr lvl="1"/>
            <a:r>
              <a:rPr lang="en-US" dirty="0" smtClean="0"/>
              <a:t>GLUT</a:t>
            </a:r>
          </a:p>
          <a:p>
            <a:pPr lvl="1"/>
            <a:r>
              <a:rPr lang="en-US" dirty="0" smtClean="0"/>
              <a:t>Simple programs in two and three dimensions</a:t>
            </a:r>
          </a:p>
          <a:p>
            <a:pPr lvl="1"/>
            <a:r>
              <a:rPr lang="en-US" dirty="0" smtClean="0"/>
              <a:t>Basic </a:t>
            </a:r>
            <a:r>
              <a:rPr lang="en-US" dirty="0" err="1" smtClean="0"/>
              <a:t>shaders</a:t>
            </a:r>
            <a:r>
              <a:rPr lang="en-US" dirty="0" smtClean="0"/>
              <a:t> and GLSL</a:t>
            </a:r>
          </a:p>
          <a:p>
            <a:pPr lvl="1"/>
            <a:r>
              <a:rPr lang="en-US" dirty="0" smtClean="0"/>
              <a:t>Interaction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3: Three-Dimensional Graphics</a:t>
            </a:r>
          </a:p>
          <a:p>
            <a:r>
              <a:rPr lang="en-US" dirty="0" smtClean="0"/>
              <a:t>Text: Chapters 3-5</a:t>
            </a:r>
          </a:p>
          <a:p>
            <a:r>
              <a:rPr lang="en-US" dirty="0" smtClean="0"/>
              <a:t>Lectures: 10</a:t>
            </a:r>
          </a:p>
          <a:p>
            <a:pPr lvl="1"/>
            <a:r>
              <a:rPr lang="en-US" dirty="0" smtClean="0"/>
              <a:t>Geometry</a:t>
            </a:r>
          </a:p>
          <a:p>
            <a:pPr lvl="1"/>
            <a:r>
              <a:rPr lang="en-US" dirty="0" smtClean="0"/>
              <a:t>Transformations</a:t>
            </a:r>
          </a:p>
          <a:p>
            <a:pPr lvl="1"/>
            <a:r>
              <a:rPr lang="en-US" dirty="0" smtClean="0"/>
              <a:t>Homogeneous Coordinates</a:t>
            </a:r>
          </a:p>
          <a:p>
            <a:pPr lvl="1"/>
            <a:r>
              <a:rPr lang="en-US" dirty="0" smtClean="0"/>
              <a:t>Viewing</a:t>
            </a:r>
          </a:p>
          <a:p>
            <a:pPr lvl="1"/>
            <a:r>
              <a:rPr lang="en-US" dirty="0" smtClean="0"/>
              <a:t>Lighting and Shading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4: Implementation</a:t>
            </a:r>
          </a:p>
          <a:p>
            <a:r>
              <a:rPr lang="en-US" dirty="0" smtClean="0"/>
              <a:t>Text: Chapter 6</a:t>
            </a:r>
          </a:p>
          <a:p>
            <a:r>
              <a:rPr lang="en-US" dirty="0" smtClean="0"/>
              <a:t>Lectures: 2</a:t>
            </a:r>
          </a:p>
          <a:p>
            <a:pPr lvl="1"/>
            <a:r>
              <a:rPr lang="en-US" dirty="0" smtClean="0"/>
              <a:t>Approaches (object </a:t>
            </a:r>
            <a:r>
              <a:rPr lang="en-US" dirty="0" err="1" smtClean="0"/>
              <a:t>vs</a:t>
            </a:r>
            <a:r>
              <a:rPr lang="en-US" dirty="0" smtClean="0"/>
              <a:t> image space)</a:t>
            </a:r>
          </a:p>
          <a:p>
            <a:pPr lvl="1"/>
            <a:r>
              <a:rPr lang="en-US" dirty="0" smtClean="0"/>
              <a:t>Implementing the pipeline</a:t>
            </a:r>
          </a:p>
          <a:p>
            <a:pPr lvl="1"/>
            <a:r>
              <a:rPr lang="en-US" dirty="0" smtClean="0"/>
              <a:t>Clipping</a:t>
            </a:r>
          </a:p>
          <a:p>
            <a:pPr lvl="1"/>
            <a:r>
              <a:rPr lang="en-US" dirty="0" smtClean="0"/>
              <a:t>Line drawing</a:t>
            </a:r>
          </a:p>
          <a:p>
            <a:pPr lvl="1"/>
            <a:r>
              <a:rPr lang="en-US" dirty="0" smtClean="0"/>
              <a:t>Polygon Fill</a:t>
            </a:r>
          </a:p>
          <a:p>
            <a:pPr lvl="1"/>
            <a:r>
              <a:rPr lang="en-US" dirty="0" smtClean="0"/>
              <a:t>Display issues (color)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344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CS 480/680</vt:lpstr>
      <vt:lpstr>Objectives</vt:lpstr>
      <vt:lpstr>Prerequisites</vt:lpstr>
      <vt:lpstr>Resources</vt:lpstr>
      <vt:lpstr>References</vt:lpstr>
      <vt:lpstr>Outline</vt:lpstr>
      <vt:lpstr>Outline (cont)</vt:lpstr>
      <vt:lpstr>Outline (cont)</vt:lpstr>
      <vt:lpstr>Outline (cont)</vt:lpstr>
      <vt:lpstr>Outline (cont)</vt:lpstr>
      <vt:lpstr>Outline (cont)</vt:lpstr>
      <vt:lpstr>Outline (cont)</vt:lpstr>
      <vt:lpstr>Outline (cont)</vt:lpstr>
      <vt:lpstr>Other Things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8</cp:revision>
  <dcterms:created xsi:type="dcterms:W3CDTF">2008-04-10T18:13:29Z</dcterms:created>
  <dcterms:modified xsi:type="dcterms:W3CDTF">2012-08-27T15:34:20Z</dcterms:modified>
  <cp:category>Business</cp:category>
</cp:coreProperties>
</file>