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9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1D7"/>
    <a:srgbClr val="FF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EF7B56F-7333-4FF7-B191-F5992572E4A5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4C5A42F-8212-42A0-AEC1-65150D7C5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7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310659-6B52-4D75-81E5-3B7CDA08E2D9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73CF7A-6099-4BEB-BFC4-3E17B60D0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0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0563-60E4-4002-9C1F-42AF1DCDB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FD98-8331-41C2-8945-D1F75CFA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F287E-A2CB-4EEE-9752-EF3E2BBA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6174-2C3C-4E86-8838-758E0AC6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8C52-24DA-4C0D-BBB0-9EE90EF17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090-B983-4C6A-960A-01FE123FB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F8FDC-5303-4C86-9003-2F46E7224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199D-C853-46BF-A3F8-681983CE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8787-4464-4351-B9C4-64151DD9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F995-DF09-4B82-9370-F599B2224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90C4-D8BA-49A1-A675-EC0F264D1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AC29-F080-4F8D-8339-1876030A4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244F27B-B1FB-45BE-ABDB-9353BA25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CS 480/680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6096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Computer Graphics</a:t>
            </a:r>
          </a:p>
          <a:p>
            <a:pPr eaLnBrk="1" hangingPunct="1"/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Compositing and Blending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Dr. Frederick C Harris, Jr.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C4E9BFB-D9E5-4E08-A801-5A2399F2750A}" type="slidenum">
              <a:rPr lang="es-ES" altLang="en-US" sz="1000">
                <a:latin typeface="Arial" panose="020B0604020202020204" pitchFamily="34" charset="0"/>
              </a:rPr>
              <a:pPr lvl="1"/>
              <a:t>10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Reflection and Transmission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6629" name="Picture 6" descr="an11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0449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0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C20D31F-06FE-4551-AE5A-5313CD8F1B9B}" type="slidenum">
              <a:rPr lang="es-ES" altLang="en-US" sz="1000">
                <a:latin typeface="Arial" panose="020B0604020202020204" pitchFamily="34" charset="0"/>
              </a:rPr>
              <a:pPr lvl="1"/>
              <a:t>11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Trees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7653" name="Picture 6" descr="an11f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15766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65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15B1858-37E7-486D-89FF-0ED5928B2518}" type="slidenum">
              <a:rPr lang="es-ES" altLang="en-US" sz="1000">
                <a:latin typeface="Arial" panose="020B0604020202020204" pitchFamily="34" charset="0"/>
              </a:rPr>
              <a:pPr lvl="1"/>
              <a:t>12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Tree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8677" name="Picture 6" descr="an11f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133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8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35A9B0C-7248-4079-A123-BC376F30A663}" type="slidenum">
              <a:rPr lang="es-ES" altLang="en-US" sz="1000">
                <a:latin typeface="Arial" panose="020B0604020202020204" pitchFamily="34" charset="0"/>
              </a:rPr>
              <a:pPr lvl="1"/>
              <a:t>13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Diffuse Surfaces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Theoretically the scattering at each point of intersection generates an infinite number of new rays that should be traced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 practice, we only trace the transmitted and reflected rays but use the modified 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Phong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model to compute shade at point of intersection</a:t>
            </a:r>
          </a:p>
          <a:p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Radiosity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works best for perfectly diffuse (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Lambertian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 surfaces</a:t>
            </a:r>
          </a:p>
        </p:txBody>
      </p:sp>
    </p:spTree>
    <p:extLst>
      <p:ext uri="{BB962C8B-B14F-4D97-AF65-F5344CB8AC3E}">
        <p14:creationId xmlns:p14="http://schemas.microsoft.com/office/powerpoint/2010/main" val="406320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2CB7E12-A689-403A-A422-2C2CE8BC9804}" type="slidenum">
              <a:rPr lang="es-ES" altLang="en-US" sz="1000">
                <a:latin typeface="Arial" panose="020B0604020202020204" pitchFamily="34" charset="0"/>
              </a:rPr>
              <a:pPr lvl="1"/>
              <a:t>14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Building a Ray Tracer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Best expressed recursively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Can remove recursion later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Image based approach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For each ray …….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Find intersection with closest surface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Need whole object database available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Complexity of calculation limits object types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Compute lighting at surface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Trace reflected and transmitted rays</a:t>
            </a:r>
          </a:p>
        </p:txBody>
      </p:sp>
    </p:spTree>
    <p:extLst>
      <p:ext uri="{BB962C8B-B14F-4D97-AF65-F5344CB8AC3E}">
        <p14:creationId xmlns:p14="http://schemas.microsoft.com/office/powerpoint/2010/main" val="169387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BBFCCFB-2933-4311-B530-7A04D87ABD69}" type="slidenum">
              <a:rPr lang="es-ES" altLang="en-US" sz="1000">
                <a:latin typeface="Arial" panose="020B0604020202020204" pitchFamily="34" charset="0"/>
              </a:rPr>
              <a:pPr lvl="1"/>
              <a:t>15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When to stop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Some light will be absorbed at each intersection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Track amount left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Ignore rays that go off to infinity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Put large sphere around problem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Count steps</a:t>
            </a:r>
          </a:p>
        </p:txBody>
      </p:sp>
    </p:spTree>
    <p:extLst>
      <p:ext uri="{BB962C8B-B14F-4D97-AF65-F5344CB8AC3E}">
        <p14:creationId xmlns:p14="http://schemas.microsoft.com/office/powerpoint/2010/main" val="428201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99B878B-9D44-4148-A371-AD3A52B3D8FC}" type="slidenum">
              <a:rPr lang="es-ES" altLang="en-US" sz="1000">
                <a:latin typeface="Arial" panose="020B0604020202020204" pitchFamily="34" charset="0"/>
              </a:rPr>
              <a:pPr lvl="1"/>
              <a:t>16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Recursive Ray Tracer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color c = trace(point p, vector d, 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step)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color local, reflected,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transmitted;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point q;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normal n;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if(step &gt; max)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return(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background_color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8073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022F71E-6619-409D-85DA-99944CBC929E}" type="slidenum">
              <a:rPr lang="es-ES" altLang="en-US" sz="1000">
                <a:latin typeface="Arial" panose="020B0604020202020204" pitchFamily="34" charset="0"/>
              </a:rPr>
              <a:pPr lvl="1"/>
              <a:t>17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Recursive Ray Tracer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q = intersect(p, d, status);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if(status==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light_source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) return(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light_source_color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if(status==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no_intersection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) return(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background_color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 = normal(q);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 = reflect(q, n);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 = transmit(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q,n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2382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54408AA-B766-4BA0-811B-93A395D6C86A}" type="slidenum">
              <a:rPr lang="es-ES" altLang="en-US" sz="1000">
                <a:latin typeface="Arial" panose="020B0604020202020204" pitchFamily="34" charset="0"/>
              </a:rPr>
              <a:pPr lvl="1"/>
              <a:t>18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Recursive Ray Tracer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local = 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phong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(q, n, r);</a:t>
            </a: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reflected = trace(q, r, step+1);</a:t>
            </a: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transmitted = trace(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q,t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step+1);</a:t>
            </a:r>
          </a:p>
          <a:p>
            <a:pPr>
              <a:buFontTx/>
              <a:buNone/>
            </a:pPr>
            <a:endParaRPr lang="en-US" altLang="en-US" b="1" dirty="0" smtClean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return(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local+reflected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+</a:t>
            </a: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transmitted);</a:t>
            </a:r>
          </a:p>
        </p:txBody>
      </p:sp>
    </p:spTree>
    <p:extLst>
      <p:ext uri="{BB962C8B-B14F-4D97-AF65-F5344CB8AC3E}">
        <p14:creationId xmlns:p14="http://schemas.microsoft.com/office/powerpoint/2010/main" val="7083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1451C31-EB4B-48DF-961C-E0B2AFEF2851}" type="slidenum">
              <a:rPr lang="es-ES" altLang="en-US" sz="1000">
                <a:latin typeface="Arial" panose="020B0604020202020204" pitchFamily="34" charset="0"/>
              </a:rPr>
              <a:pPr lvl="1"/>
              <a:t>19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Computing Intersections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Implicit Objects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Quadrics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Planes</a:t>
            </a:r>
          </a:p>
          <a:p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Polyhedra</a:t>
            </a:r>
            <a:endParaRPr lang="en-US" alt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Parametric Surfaces</a:t>
            </a:r>
          </a:p>
        </p:txBody>
      </p:sp>
    </p:spTree>
    <p:extLst>
      <p:ext uri="{BB962C8B-B14F-4D97-AF65-F5344CB8AC3E}">
        <p14:creationId xmlns:p14="http://schemas.microsoft.com/office/powerpoint/2010/main" val="391819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648ADB2-B5A2-44DB-8DF0-C7964FA95BC2}" type="slidenum">
              <a:rPr lang="es-ES" altLang="en-US" sz="1000">
                <a:latin typeface="Arial" panose="020B0604020202020204" pitchFamily="34" charset="0"/>
              </a:rPr>
              <a:pPr lvl="1"/>
              <a:t>2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7244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Develop a basic recursive ray tracer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Computer intersections for quadrics and polygons</a:t>
            </a:r>
          </a:p>
        </p:txBody>
      </p:sp>
    </p:spTree>
    <p:extLst>
      <p:ext uri="{BB962C8B-B14F-4D97-AF65-F5344CB8AC3E}">
        <p14:creationId xmlns:p14="http://schemas.microsoft.com/office/powerpoint/2010/main" val="147463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B9D1055-CF68-479B-8934-5329391AA984}" type="slidenum">
              <a:rPr lang="es-ES" altLang="en-US" sz="1000">
                <a:latin typeface="Arial" panose="020B0604020202020204" pitchFamily="34" charset="0"/>
              </a:rPr>
              <a:pPr lvl="1"/>
              <a:t>20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Implicit Surfaces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from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 direction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 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General implicit surface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			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= 0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Solve scalar equation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			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(t)) = 0</a:t>
            </a:r>
            <a:endParaRPr lang="en-US" alt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General case requires numerical methods</a:t>
            </a:r>
          </a:p>
        </p:txBody>
      </p:sp>
    </p:spTree>
    <p:extLst>
      <p:ext uri="{BB962C8B-B14F-4D97-AF65-F5344CB8AC3E}">
        <p14:creationId xmlns:p14="http://schemas.microsoft.com/office/powerpoint/2010/main" val="235896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D95B8F4-2410-4816-88D2-24F565EED58A}" type="slidenum">
              <a:rPr lang="es-ES" altLang="en-US" sz="1000">
                <a:latin typeface="Arial" panose="020B0604020202020204" pitchFamily="34" charset="0"/>
              </a:rPr>
              <a:pPr lvl="1"/>
              <a:t>21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Quadrics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General quadric can be written as</a:t>
            </a:r>
          </a:p>
          <a:p>
            <a:pPr lvl="1">
              <a:buFontTx/>
              <a:buNone/>
            </a:pPr>
            <a:r>
              <a:rPr lang="en-US" alt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3400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Ap</a:t>
            </a:r>
            <a:r>
              <a:rPr lang="en-US" alt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en-US" alt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</a:t>
            </a:r>
            <a:r>
              <a:rPr lang="en-US" altLang="en-US" sz="3400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+c = 0</a:t>
            </a:r>
          </a:p>
          <a:p>
            <a:pPr>
              <a:buFontTx/>
              <a:buNone/>
            </a:pPr>
            <a:r>
              <a:rPr lang="en-US" altLang="en-US" sz="39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Substitute equation of ray</a:t>
            </a:r>
          </a:p>
          <a:p>
            <a:pPr>
              <a:buFontTx/>
              <a:buNone/>
            </a:pPr>
            <a:r>
              <a:rPr lang="en-US" altLang="en-US" sz="39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to get quadratic equation</a:t>
            </a:r>
          </a:p>
        </p:txBody>
      </p:sp>
    </p:spTree>
    <p:extLst>
      <p:ext uri="{BB962C8B-B14F-4D97-AF65-F5344CB8AC3E}">
        <p14:creationId xmlns:p14="http://schemas.microsoft.com/office/powerpoint/2010/main" val="35830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DDB8605-AF09-48CB-BB6C-239329951FFF}" type="slidenum">
              <a:rPr lang="es-ES" altLang="en-US" sz="1000">
                <a:latin typeface="Arial" panose="020B0604020202020204" pitchFamily="34" charset="0"/>
              </a:rPr>
              <a:pPr lvl="1"/>
              <a:t>22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Sphere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– r</a:t>
            </a:r>
            <a:r>
              <a:rPr lang="en-US" alt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0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endPara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</a:t>
            </a:r>
            <a:r>
              <a:rPr lang="en-US" alt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+ 2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t + 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– r</a:t>
            </a:r>
            <a:r>
              <a:rPr lang="en-US" alt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0</a:t>
            </a:r>
            <a:endPara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b="1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41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A93CDEC-47CB-4221-8936-860183D10783}" type="slidenum">
              <a:rPr lang="es-ES" altLang="en-US" sz="1000">
                <a:latin typeface="Arial" panose="020B0604020202020204" pitchFamily="34" charset="0"/>
              </a:rPr>
              <a:pPr lvl="1"/>
              <a:t>23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Planes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 = 0</a:t>
            </a:r>
            <a:endPara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 = -(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c)/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 </a:t>
            </a:r>
          </a:p>
        </p:txBody>
      </p:sp>
    </p:spTree>
    <p:extLst>
      <p:ext uri="{BB962C8B-B14F-4D97-AF65-F5344CB8AC3E}">
        <p14:creationId xmlns:p14="http://schemas.microsoft.com/office/powerpoint/2010/main" val="66071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2419EF9-4389-4AFE-9ACC-89A511CB0BE7}" type="slidenum">
              <a:rPr lang="es-ES" altLang="en-US" sz="1000">
                <a:latin typeface="Arial" panose="020B0604020202020204" pitchFamily="34" charset="0"/>
              </a:rPr>
              <a:pPr lvl="1"/>
              <a:t>24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Polyhedra</a:t>
            </a:r>
            <a:endParaRPr lang="en-US" alt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Generally we want to intersect with closed convex objects such as polygons and 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polyhedra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rather than planes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Hence we have to worry about inside/outside testing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For convex objects such as 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polyhedra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there are some fast tests</a:t>
            </a:r>
          </a:p>
        </p:txBody>
      </p:sp>
    </p:spTree>
    <p:extLst>
      <p:ext uri="{BB962C8B-B14F-4D97-AF65-F5344CB8AC3E}">
        <p14:creationId xmlns:p14="http://schemas.microsoft.com/office/powerpoint/2010/main" val="271643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55E4393-D515-4DE8-AF56-00D8D7D25FF1}" type="slidenum">
              <a:rPr lang="es-ES" altLang="en-US" sz="1000">
                <a:latin typeface="Arial" panose="020B0604020202020204" pitchFamily="34" charset="0"/>
              </a:rPr>
              <a:pPr lvl="1"/>
              <a:t>25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Tracing </a:t>
            </a:r>
            <a:r>
              <a:rPr lang="en-US" altLang="en-US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Polyhedra</a:t>
            </a:r>
            <a:endParaRPr lang="en-US" alt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If ray enters an object, it must enter a front facing polygon and leave a back facing polygon</a:t>
            </a:r>
          </a:p>
          <a:p>
            <a:r>
              <a:rPr lang="en-US" altLang="en-US" sz="2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Polyhedron is formed by intersection of planes</a:t>
            </a:r>
          </a:p>
          <a:p>
            <a:r>
              <a:rPr lang="en-US" altLang="en-US" sz="2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enters at furthest intersection with front facing planes</a:t>
            </a:r>
          </a:p>
          <a:p>
            <a:r>
              <a:rPr lang="en-US" altLang="en-US" sz="2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leaves at closest intersection with back facing planes</a:t>
            </a:r>
          </a:p>
          <a:p>
            <a:r>
              <a:rPr lang="en-US" altLang="en-US" sz="2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If entry is further away than exit, ray must miss the polyhedron</a:t>
            </a:r>
          </a:p>
        </p:txBody>
      </p:sp>
    </p:spTree>
    <p:extLst>
      <p:ext uri="{BB962C8B-B14F-4D97-AF65-F5344CB8AC3E}">
        <p14:creationId xmlns:p14="http://schemas.microsoft.com/office/powerpoint/2010/main" val="165788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9AFADE8-D342-409D-83AE-8256F96C3D95}" type="slidenum">
              <a:rPr lang="es-ES" altLang="en-US" sz="1000">
                <a:latin typeface="Arial" panose="020B0604020202020204" pitchFamily="34" charset="0"/>
              </a:rPr>
              <a:pPr lvl="1"/>
              <a:t>3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Tracing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Follow rays of light from a point source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Can account for reflection and transmission</a:t>
            </a:r>
          </a:p>
        </p:txBody>
      </p:sp>
      <p:pic>
        <p:nvPicPr>
          <p:cNvPr id="19461" name="Picture 6" descr="an11f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286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5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2CA4F55-569D-4574-816B-FFBAA3BD8A34}" type="slidenum">
              <a:rPr lang="es-ES" altLang="en-US" sz="1000">
                <a:latin typeface="Arial" panose="020B0604020202020204" pitchFamily="34" charset="0"/>
              </a:rPr>
              <a:pPr lvl="1"/>
              <a:t>4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Computation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Should be able to handle all physical interactions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tracing paradigm is not computational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Most rays do not affect what we see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Scattering produces many (infinite) additional rays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Alternative: ray casting</a:t>
            </a:r>
          </a:p>
        </p:txBody>
      </p:sp>
    </p:spTree>
    <p:extLst>
      <p:ext uri="{BB962C8B-B14F-4D97-AF65-F5344CB8AC3E}">
        <p14:creationId xmlns:p14="http://schemas.microsoft.com/office/powerpoint/2010/main" val="123604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8CC8234-5455-4815-A512-F0A32125205C}" type="slidenum">
              <a:rPr lang="es-ES" altLang="en-US" sz="1000">
                <a:latin typeface="Arial" panose="020B0604020202020204" pitchFamily="34" charset="0"/>
              </a:rPr>
              <a:pPr lvl="1"/>
              <a:t>5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Casting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Only rays that reach the eye matter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Reverse direction and cast rays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Need at least one ray per pixel</a:t>
            </a:r>
          </a:p>
        </p:txBody>
      </p:sp>
      <p:pic>
        <p:nvPicPr>
          <p:cNvPr id="21509" name="Picture 6" descr="an11f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3528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5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97CD3AD-3906-4D45-972E-30061BB4206A}" type="slidenum">
              <a:rPr lang="es-ES" altLang="en-US" sz="1000">
                <a:latin typeface="Arial" panose="020B0604020202020204" pitchFamily="34" charset="0"/>
              </a:rPr>
              <a:pPr lvl="1"/>
              <a:t>6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Casting Quadrics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casting has become the standard way to visualize quadrics which are implicit surfaces in CSG systems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Constructive Solid Geometry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Primitives are solids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Build objects with set operations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Union, intersection, set difference</a:t>
            </a:r>
          </a:p>
        </p:txBody>
      </p:sp>
    </p:spTree>
    <p:extLst>
      <p:ext uri="{BB962C8B-B14F-4D97-AF65-F5344CB8AC3E}">
        <p14:creationId xmlns:p14="http://schemas.microsoft.com/office/powerpoint/2010/main" val="170595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EDD03C0-5B88-40F9-BD71-6958AD08B125}" type="slidenum">
              <a:rPr lang="es-ES" altLang="en-US" sz="1000">
                <a:latin typeface="Arial" panose="020B0604020202020204" pitchFamily="34" charset="0"/>
              </a:rPr>
              <a:pPr lvl="1"/>
              <a:t>7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Casting a Sphere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Ray is parametric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Sphere is quadric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Resulting equation is a scalar quadratic equation which gives entry and exit points of ray (or no solution if ray misses)</a:t>
            </a: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3352800" y="4267200"/>
            <a:ext cx="1905000" cy="1828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 flipV="1">
            <a:off x="2209800" y="5257800"/>
            <a:ext cx="1752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5105400" y="4343400"/>
            <a:ext cx="838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33C250F-46DD-4FF5-AC8C-485BB12F73EC}" type="slidenum">
              <a:rPr lang="es-ES" altLang="en-US" sz="1000">
                <a:latin typeface="Arial" panose="020B0604020202020204" pitchFamily="34" charset="0"/>
              </a:rPr>
              <a:pPr lvl="1"/>
              <a:t>8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Shadow Rays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Even if a point is visible, it will not be lit unless we can see a light source from that point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Cast shadow or feeler rays</a:t>
            </a:r>
          </a:p>
        </p:txBody>
      </p:sp>
      <p:pic>
        <p:nvPicPr>
          <p:cNvPr id="24581" name="Picture 6" descr="an11f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44925"/>
            <a:ext cx="2819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F3C618A-4FCE-4A4E-A6CA-1997B2C56BC0}" type="slidenum">
              <a:rPr lang="es-ES" altLang="en-US" sz="1000">
                <a:latin typeface="Arial" panose="020B0604020202020204" pitchFamily="34" charset="0"/>
              </a:rPr>
              <a:pPr lvl="1"/>
              <a:t>9</a:t>
            </a:fld>
            <a:endParaRPr lang="es-ES" altLang="en-US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Reflection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Must follow shadow rays off reflecting or transmitting surfaces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Process is recursive</a:t>
            </a:r>
          </a:p>
        </p:txBody>
      </p:sp>
      <p:pic>
        <p:nvPicPr>
          <p:cNvPr id="25605" name="Picture 6" descr="an11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13112"/>
            <a:ext cx="34702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784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684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Times New Roman</vt:lpstr>
      <vt:lpstr>Default Design</vt:lpstr>
      <vt:lpstr>CS 480/680</vt:lpstr>
      <vt:lpstr>Objectives</vt:lpstr>
      <vt:lpstr>Ray Tracing</vt:lpstr>
      <vt:lpstr>Computation</vt:lpstr>
      <vt:lpstr>Ray Casting</vt:lpstr>
      <vt:lpstr>Ray Casting Quadrics</vt:lpstr>
      <vt:lpstr>Ray Casting a Sphere</vt:lpstr>
      <vt:lpstr>Shadow Rays</vt:lpstr>
      <vt:lpstr>Reflection</vt:lpstr>
      <vt:lpstr>Reflection and Transmission</vt:lpstr>
      <vt:lpstr>Ray Trees</vt:lpstr>
      <vt:lpstr>Ray Tree</vt:lpstr>
      <vt:lpstr>Diffuse Surfaces</vt:lpstr>
      <vt:lpstr>Building a Ray Tracer</vt:lpstr>
      <vt:lpstr>When to stop</vt:lpstr>
      <vt:lpstr>Recursive Ray Tracer</vt:lpstr>
      <vt:lpstr>Recursive Ray Tracer</vt:lpstr>
      <vt:lpstr>Recursive Ray Tracer</vt:lpstr>
      <vt:lpstr>Computing Intersections</vt:lpstr>
      <vt:lpstr> Implicit Surfaces</vt:lpstr>
      <vt:lpstr>Quadrics</vt:lpstr>
      <vt:lpstr>Sphere</vt:lpstr>
      <vt:lpstr>Planes</vt:lpstr>
      <vt:lpstr>Polyhedra</vt:lpstr>
      <vt:lpstr>Ray Tracing Polyhedra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 Harris</cp:lastModifiedBy>
  <cp:revision>75</cp:revision>
  <dcterms:created xsi:type="dcterms:W3CDTF">2008-04-10T18:13:29Z</dcterms:created>
  <dcterms:modified xsi:type="dcterms:W3CDTF">2015-11-18T16:46:33Z</dcterms:modified>
  <cp:category>Business</cp:category>
</cp:coreProperties>
</file>