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59" r:id="rId6"/>
    <p:sldId id="266"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9254D59-C2F0-4608-8498-3C9047DDAA38}"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D7FE2E-BFEA-42C5-98D0-C548B9D227F5}" type="slidenum">
              <a:rPr lang="en-US" smtClean="0"/>
              <a:t>‹#›</a:t>
            </a:fld>
            <a:endParaRPr lang="en-US"/>
          </a:p>
        </p:txBody>
      </p:sp>
    </p:spTree>
    <p:extLst>
      <p:ext uri="{BB962C8B-B14F-4D97-AF65-F5344CB8AC3E}">
        <p14:creationId xmlns:p14="http://schemas.microsoft.com/office/powerpoint/2010/main" val="1151303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9254D59-C2F0-4608-8498-3C9047DDAA38}"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D7FE2E-BFEA-42C5-98D0-C548B9D227F5}" type="slidenum">
              <a:rPr lang="en-US" smtClean="0"/>
              <a:t>‹#›</a:t>
            </a:fld>
            <a:endParaRPr lang="en-US"/>
          </a:p>
        </p:txBody>
      </p:sp>
    </p:spTree>
    <p:extLst>
      <p:ext uri="{BB962C8B-B14F-4D97-AF65-F5344CB8AC3E}">
        <p14:creationId xmlns:p14="http://schemas.microsoft.com/office/powerpoint/2010/main" val="267235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D9254D59-C2F0-4608-8498-3C9047DDAA38}"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D7FE2E-BFEA-42C5-98D0-C548B9D227F5}" type="slidenum">
              <a:rPr lang="en-US" smtClean="0"/>
              <a:t>‹#›</a:t>
            </a:fld>
            <a:endParaRPr lang="en-US"/>
          </a:p>
        </p:txBody>
      </p:sp>
    </p:spTree>
    <p:extLst>
      <p:ext uri="{BB962C8B-B14F-4D97-AF65-F5344CB8AC3E}">
        <p14:creationId xmlns:p14="http://schemas.microsoft.com/office/powerpoint/2010/main" val="2469621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D9254D59-C2F0-4608-8498-3C9047DDAA38}"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D7FE2E-BFEA-42C5-98D0-C548B9D227F5}"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230017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9254D59-C2F0-4608-8498-3C9047DDAA38}"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D7FE2E-BFEA-42C5-98D0-C548B9D227F5}" type="slidenum">
              <a:rPr lang="en-US" smtClean="0"/>
              <a:t>‹#›</a:t>
            </a:fld>
            <a:endParaRPr lang="en-US"/>
          </a:p>
        </p:txBody>
      </p:sp>
    </p:spTree>
    <p:extLst>
      <p:ext uri="{BB962C8B-B14F-4D97-AF65-F5344CB8AC3E}">
        <p14:creationId xmlns:p14="http://schemas.microsoft.com/office/powerpoint/2010/main" val="3173972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9254D59-C2F0-4608-8498-3C9047DDAA38}" type="datetimeFigureOut">
              <a:rPr lang="en-US" smtClean="0"/>
              <a:t>1/23/2019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D7FE2E-BFEA-42C5-98D0-C548B9D227F5}" type="slidenum">
              <a:rPr lang="en-US" smtClean="0"/>
              <a:t>‹#›</a:t>
            </a:fld>
            <a:endParaRPr lang="en-US"/>
          </a:p>
        </p:txBody>
      </p:sp>
    </p:spTree>
    <p:extLst>
      <p:ext uri="{BB962C8B-B14F-4D97-AF65-F5344CB8AC3E}">
        <p14:creationId xmlns:p14="http://schemas.microsoft.com/office/powerpoint/2010/main" val="2445467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9254D59-C2F0-4608-8498-3C9047DDAA38}" type="datetimeFigureOut">
              <a:rPr lang="en-US" smtClean="0"/>
              <a:t>1/23/2019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D7FE2E-BFEA-42C5-98D0-C548B9D227F5}" type="slidenum">
              <a:rPr lang="en-US" smtClean="0"/>
              <a:t>‹#›</a:t>
            </a:fld>
            <a:endParaRPr lang="en-US"/>
          </a:p>
        </p:txBody>
      </p:sp>
    </p:spTree>
    <p:extLst>
      <p:ext uri="{BB962C8B-B14F-4D97-AF65-F5344CB8AC3E}">
        <p14:creationId xmlns:p14="http://schemas.microsoft.com/office/powerpoint/2010/main" val="322191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254D59-C2F0-4608-8498-3C9047DDAA38}"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D7FE2E-BFEA-42C5-98D0-C548B9D227F5}" type="slidenum">
              <a:rPr lang="en-US" smtClean="0"/>
              <a:t>‹#›</a:t>
            </a:fld>
            <a:endParaRPr lang="en-US"/>
          </a:p>
        </p:txBody>
      </p:sp>
    </p:spTree>
    <p:extLst>
      <p:ext uri="{BB962C8B-B14F-4D97-AF65-F5344CB8AC3E}">
        <p14:creationId xmlns:p14="http://schemas.microsoft.com/office/powerpoint/2010/main" val="2498545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254D59-C2F0-4608-8498-3C9047DDAA38}"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D7FE2E-BFEA-42C5-98D0-C548B9D227F5}" type="slidenum">
              <a:rPr lang="en-US" smtClean="0"/>
              <a:t>‹#›</a:t>
            </a:fld>
            <a:endParaRPr lang="en-US"/>
          </a:p>
        </p:txBody>
      </p:sp>
    </p:spTree>
    <p:extLst>
      <p:ext uri="{BB962C8B-B14F-4D97-AF65-F5344CB8AC3E}">
        <p14:creationId xmlns:p14="http://schemas.microsoft.com/office/powerpoint/2010/main" val="3101912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D9254D59-C2F0-4608-8498-3C9047DDAA38}"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D7FE2E-BFEA-42C5-98D0-C548B9D227F5}" type="slidenum">
              <a:rPr lang="en-US" smtClean="0"/>
              <a:t>‹#›</a:t>
            </a:fld>
            <a:endParaRPr lang="en-US"/>
          </a:p>
        </p:txBody>
      </p:sp>
    </p:spTree>
    <p:extLst>
      <p:ext uri="{BB962C8B-B14F-4D97-AF65-F5344CB8AC3E}">
        <p14:creationId xmlns:p14="http://schemas.microsoft.com/office/powerpoint/2010/main" val="3031932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9254D59-C2F0-4608-8498-3C9047DDAA38}"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D7FE2E-BFEA-42C5-98D0-C548B9D227F5}" type="slidenum">
              <a:rPr lang="en-US" smtClean="0"/>
              <a:t>‹#›</a:t>
            </a:fld>
            <a:endParaRPr lang="en-US"/>
          </a:p>
        </p:txBody>
      </p:sp>
    </p:spTree>
    <p:extLst>
      <p:ext uri="{BB962C8B-B14F-4D97-AF65-F5344CB8AC3E}">
        <p14:creationId xmlns:p14="http://schemas.microsoft.com/office/powerpoint/2010/main" val="3447386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9254D59-C2F0-4608-8498-3C9047DDAA38}"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D7FE2E-BFEA-42C5-98D0-C548B9D227F5}" type="slidenum">
              <a:rPr lang="en-US" smtClean="0"/>
              <a:t>‹#›</a:t>
            </a:fld>
            <a:endParaRPr lang="en-US"/>
          </a:p>
        </p:txBody>
      </p:sp>
    </p:spTree>
    <p:extLst>
      <p:ext uri="{BB962C8B-B14F-4D97-AF65-F5344CB8AC3E}">
        <p14:creationId xmlns:p14="http://schemas.microsoft.com/office/powerpoint/2010/main" val="844917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9254D59-C2F0-4608-8498-3C9047DDAA38}"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D7FE2E-BFEA-42C5-98D0-C548B9D227F5}" type="slidenum">
              <a:rPr lang="en-US" smtClean="0"/>
              <a:t>‹#›</a:t>
            </a:fld>
            <a:endParaRPr lang="en-US"/>
          </a:p>
        </p:txBody>
      </p:sp>
    </p:spTree>
    <p:extLst>
      <p:ext uri="{BB962C8B-B14F-4D97-AF65-F5344CB8AC3E}">
        <p14:creationId xmlns:p14="http://schemas.microsoft.com/office/powerpoint/2010/main" val="529845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D9254D59-C2F0-4608-8498-3C9047DDAA38}" type="datetimeFigureOut">
              <a:rPr lang="en-US" smtClean="0"/>
              <a:t>1/23/2019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65D7FE2E-BFEA-42C5-98D0-C548B9D227F5}" type="slidenum">
              <a:rPr lang="en-US" smtClean="0"/>
              <a:t>‹#›</a:t>
            </a:fld>
            <a:endParaRPr lang="en-US"/>
          </a:p>
        </p:txBody>
      </p:sp>
    </p:spTree>
    <p:extLst>
      <p:ext uri="{BB962C8B-B14F-4D97-AF65-F5344CB8AC3E}">
        <p14:creationId xmlns:p14="http://schemas.microsoft.com/office/powerpoint/2010/main" val="510250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9254D59-C2F0-4608-8498-3C9047DDAA38}" type="datetimeFigureOut">
              <a:rPr lang="en-US" smtClean="0"/>
              <a:t>1/23/2019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65D7FE2E-BFEA-42C5-98D0-C548B9D227F5}" type="slidenum">
              <a:rPr lang="en-US" smtClean="0"/>
              <a:t>‹#›</a:t>
            </a:fld>
            <a:endParaRPr lang="en-US"/>
          </a:p>
        </p:txBody>
      </p:sp>
    </p:spTree>
    <p:extLst>
      <p:ext uri="{BB962C8B-B14F-4D97-AF65-F5344CB8AC3E}">
        <p14:creationId xmlns:p14="http://schemas.microsoft.com/office/powerpoint/2010/main" val="1069148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D9254D59-C2F0-4608-8498-3C9047DDAA38}" type="datetimeFigureOut">
              <a:rPr lang="en-US" smtClean="0"/>
              <a:t>1/23/2019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65D7FE2E-BFEA-42C5-98D0-C548B9D227F5}" type="slidenum">
              <a:rPr lang="en-US" smtClean="0"/>
              <a:t>‹#›</a:t>
            </a:fld>
            <a:endParaRPr lang="en-US"/>
          </a:p>
        </p:txBody>
      </p:sp>
    </p:spTree>
    <p:extLst>
      <p:ext uri="{BB962C8B-B14F-4D97-AF65-F5344CB8AC3E}">
        <p14:creationId xmlns:p14="http://schemas.microsoft.com/office/powerpoint/2010/main" val="4127747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9254D59-C2F0-4608-8498-3C9047DDAA38}"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D7FE2E-BFEA-42C5-98D0-C548B9D227F5}" type="slidenum">
              <a:rPr lang="en-US" smtClean="0"/>
              <a:t>‹#›</a:t>
            </a:fld>
            <a:endParaRPr lang="en-US"/>
          </a:p>
        </p:txBody>
      </p:sp>
    </p:spTree>
    <p:extLst>
      <p:ext uri="{BB962C8B-B14F-4D97-AF65-F5344CB8AC3E}">
        <p14:creationId xmlns:p14="http://schemas.microsoft.com/office/powerpoint/2010/main" val="2934339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9254D59-C2F0-4608-8498-3C9047DDAA38}" type="datetimeFigureOut">
              <a:rPr lang="en-US" smtClean="0"/>
              <a:t>1/23/2019</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5D7FE2E-BFEA-42C5-98D0-C548B9D227F5}" type="slidenum">
              <a:rPr lang="en-US" smtClean="0"/>
              <a:t>‹#›</a:t>
            </a:fld>
            <a:endParaRPr lang="en-US"/>
          </a:p>
        </p:txBody>
      </p:sp>
    </p:spTree>
    <p:extLst>
      <p:ext uri="{BB962C8B-B14F-4D97-AF65-F5344CB8AC3E}">
        <p14:creationId xmlns:p14="http://schemas.microsoft.com/office/powerpoint/2010/main" val="11328101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What is a 3D User Interface /</a:t>
            </a:r>
            <a:br>
              <a:rPr lang="en-US" dirty="0" smtClean="0"/>
            </a:br>
            <a:r>
              <a:rPr lang="en-US" dirty="0" smtClean="0"/>
              <a:t>History and Roadmap of 3D UI’s</a:t>
            </a:r>
            <a:endParaRPr lang="en-US" dirty="0"/>
          </a:p>
        </p:txBody>
      </p:sp>
      <p:sp>
        <p:nvSpPr>
          <p:cNvPr id="3" name="Subtitle 2"/>
          <p:cNvSpPr>
            <a:spLocks noGrp="1"/>
          </p:cNvSpPr>
          <p:nvPr>
            <p:ph type="subTitle" idx="1"/>
          </p:nvPr>
        </p:nvSpPr>
        <p:spPr/>
        <p:txBody>
          <a:bodyPr/>
          <a:lstStyle/>
          <a:p>
            <a:r>
              <a:rPr lang="en-US" dirty="0" smtClean="0"/>
              <a:t>Kurt Andersen</a:t>
            </a:r>
            <a:endParaRPr lang="en-US" dirty="0"/>
          </a:p>
        </p:txBody>
      </p:sp>
    </p:spTree>
    <p:extLst>
      <p:ext uri="{BB962C8B-B14F-4D97-AF65-F5344CB8AC3E}">
        <p14:creationId xmlns:p14="http://schemas.microsoft.com/office/powerpoint/2010/main" val="33323843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3D UI’s are Straightforward or Lack Usability</a:t>
            </a:r>
            <a:endParaRPr lang="en-US" dirty="0"/>
          </a:p>
        </p:txBody>
      </p:sp>
      <p:sp>
        <p:nvSpPr>
          <p:cNvPr id="3" name="Content Placeholder 2"/>
          <p:cNvSpPr>
            <a:spLocks noGrp="1"/>
          </p:cNvSpPr>
          <p:nvPr>
            <p:ph idx="1"/>
          </p:nvPr>
        </p:nvSpPr>
        <p:spPr/>
        <p:txBody>
          <a:bodyPr/>
          <a:lstStyle/>
          <a:p>
            <a:r>
              <a:rPr lang="en-US" dirty="0" smtClean="0"/>
              <a:t>For entertainment applications it is easy to evaluate its use</a:t>
            </a:r>
          </a:p>
          <a:p>
            <a:pPr lvl="1"/>
            <a:r>
              <a:rPr lang="en-US" dirty="0" smtClean="0"/>
              <a:t>Head turning is the only interaction (for VR films)</a:t>
            </a:r>
          </a:p>
          <a:p>
            <a:pPr lvl="1"/>
            <a:endParaRPr lang="en-US" dirty="0" smtClean="0"/>
          </a:p>
          <a:p>
            <a:r>
              <a:rPr lang="en-US" dirty="0" smtClean="0"/>
              <a:t>For other applications i.e. simulations, scientific visualization, modeling, or training</a:t>
            </a:r>
          </a:p>
          <a:p>
            <a:pPr lvl="1"/>
            <a:r>
              <a:rPr lang="en-US" dirty="0" smtClean="0"/>
              <a:t>Difficult to design and evaluate</a:t>
            </a:r>
          </a:p>
          <a:p>
            <a:pPr lvl="1"/>
            <a:r>
              <a:rPr lang="en-US" dirty="0" smtClean="0"/>
              <a:t>Leads to a lack of usability or poor user experience</a:t>
            </a:r>
          </a:p>
          <a:p>
            <a:pPr lvl="1"/>
            <a:endParaRPr lang="en-US" dirty="0"/>
          </a:p>
        </p:txBody>
      </p:sp>
    </p:spTree>
    <p:extLst>
      <p:ext uri="{BB962C8B-B14F-4D97-AF65-F5344CB8AC3E}">
        <p14:creationId xmlns:p14="http://schemas.microsoft.com/office/powerpoint/2010/main" val="12899789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Brief History of GUI’s</a:t>
            </a:r>
            <a:endParaRPr lang="en-US" dirty="0"/>
          </a:p>
        </p:txBody>
      </p:sp>
      <p:sp>
        <p:nvSpPr>
          <p:cNvPr id="3" name="Content Placeholder 2"/>
          <p:cNvSpPr>
            <a:spLocks noGrp="1"/>
          </p:cNvSpPr>
          <p:nvPr>
            <p:ph idx="1"/>
          </p:nvPr>
        </p:nvSpPr>
        <p:spPr/>
        <p:txBody>
          <a:bodyPr/>
          <a:lstStyle/>
          <a:p>
            <a:r>
              <a:rPr lang="en-US" dirty="0" smtClean="0"/>
              <a:t>Pre 1980 – All interaction was done through the command line</a:t>
            </a:r>
          </a:p>
          <a:p>
            <a:r>
              <a:rPr lang="en-US" dirty="0" smtClean="0"/>
              <a:t>Early 1980’s – inexpensive graphics rasterizer displays</a:t>
            </a:r>
          </a:p>
          <a:p>
            <a:pPr lvl="1"/>
            <a:r>
              <a:rPr lang="en-US" dirty="0" smtClean="0"/>
              <a:t>Utilities to interact with graphical display such as mouse</a:t>
            </a:r>
          </a:p>
          <a:p>
            <a:pPr lvl="1"/>
            <a:r>
              <a:rPr lang="en-US" dirty="0" smtClean="0"/>
              <a:t>Xerox Star one of the first computers with GUI</a:t>
            </a:r>
          </a:p>
          <a:p>
            <a:pPr lvl="1"/>
            <a:endParaRPr lang="en-US" dirty="0"/>
          </a:p>
          <a:p>
            <a:r>
              <a:rPr lang="en-US" dirty="0" smtClean="0"/>
              <a:t>Birth of GUI was the start of research into HCI</a:t>
            </a:r>
          </a:p>
          <a:p>
            <a:pPr lvl="1"/>
            <a:r>
              <a:rPr lang="en-US" dirty="0" smtClean="0"/>
              <a:t>Draws on knowledge of perception, cognition, linguistics, human factors, ethnography, sociology, graphic design, industrial design, and other areas.</a:t>
            </a:r>
            <a:endParaRPr lang="en-US" dirty="0"/>
          </a:p>
        </p:txBody>
      </p:sp>
    </p:spTree>
    <p:extLst>
      <p:ext uri="{BB962C8B-B14F-4D97-AF65-F5344CB8AC3E}">
        <p14:creationId xmlns:p14="http://schemas.microsoft.com/office/powerpoint/2010/main" val="5176027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Brief History of VR</a:t>
            </a:r>
            <a:endParaRPr lang="en-US" dirty="0"/>
          </a:p>
        </p:txBody>
      </p:sp>
      <p:sp>
        <p:nvSpPr>
          <p:cNvPr id="3" name="Content Placeholder 2"/>
          <p:cNvSpPr>
            <a:spLocks noGrp="1"/>
          </p:cNvSpPr>
          <p:nvPr>
            <p:ph idx="1"/>
          </p:nvPr>
        </p:nvSpPr>
        <p:spPr>
          <a:xfrm>
            <a:off x="838200" y="1825625"/>
            <a:ext cx="6285807" cy="4351338"/>
          </a:xfrm>
        </p:spPr>
        <p:txBody>
          <a:bodyPr>
            <a:normAutofit lnSpcReduction="10000"/>
          </a:bodyPr>
          <a:lstStyle/>
          <a:p>
            <a:r>
              <a:rPr lang="en-US" dirty="0" smtClean="0"/>
              <a:t>1960’s – Ivan Sutherland develops a head mounted display for simulated reality.  Capable of both VR and AR.</a:t>
            </a:r>
          </a:p>
          <a:p>
            <a:pPr lvl="1"/>
            <a:r>
              <a:rPr lang="en-US" dirty="0" smtClean="0"/>
              <a:t>Tracked head position </a:t>
            </a:r>
          </a:p>
          <a:p>
            <a:pPr lvl="1"/>
            <a:r>
              <a:rPr lang="en-US" dirty="0" smtClean="0"/>
              <a:t>Precise but cumbersome mechanical head tracker</a:t>
            </a:r>
          </a:p>
          <a:p>
            <a:r>
              <a:rPr lang="en-US" dirty="0" smtClean="0"/>
              <a:t>1980’s-1990’s – VR systems became more practical</a:t>
            </a:r>
          </a:p>
          <a:p>
            <a:pPr lvl="1"/>
            <a:r>
              <a:rPr lang="en-US" dirty="0" smtClean="0"/>
              <a:t>3D stereoscopic graphics on mini CRT displays</a:t>
            </a:r>
          </a:p>
          <a:p>
            <a:pPr lvl="1"/>
            <a:r>
              <a:rPr lang="en-US" dirty="0" smtClean="0"/>
              <a:t>Interaction devices such as the VPL </a:t>
            </a:r>
            <a:r>
              <a:rPr lang="en-US" dirty="0" err="1" smtClean="0"/>
              <a:t>DataGlove</a:t>
            </a:r>
            <a:endParaRPr lang="en-US" dirty="0" smtClean="0"/>
          </a:p>
          <a:p>
            <a:pPr lvl="1"/>
            <a:r>
              <a:rPr lang="en-US" dirty="0" smtClean="0"/>
              <a:t>Early thoughts on how to enable users to interact with the world through tracked hands and tools.</a:t>
            </a:r>
          </a:p>
          <a:p>
            <a:pPr lvl="1"/>
            <a:endParaRPr lang="en-US" dirty="0"/>
          </a:p>
        </p:txBody>
      </p:sp>
      <p:pic>
        <p:nvPicPr>
          <p:cNvPr id="2050" name="Picture 2" descr="Image result for ivan sutherland vr heads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5941" y="1923378"/>
            <a:ext cx="4908723" cy="3586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8918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Combination of 3D and 2D GUIs</a:t>
            </a:r>
            <a:endParaRPr lang="en-US" dirty="0"/>
          </a:p>
        </p:txBody>
      </p:sp>
      <p:sp>
        <p:nvSpPr>
          <p:cNvPr id="3" name="Content Placeholder 2"/>
          <p:cNvSpPr>
            <a:spLocks noGrp="1"/>
          </p:cNvSpPr>
          <p:nvPr>
            <p:ph idx="1"/>
          </p:nvPr>
        </p:nvSpPr>
        <p:spPr/>
        <p:txBody>
          <a:bodyPr/>
          <a:lstStyle/>
          <a:p>
            <a:r>
              <a:rPr lang="en-US" dirty="0" smtClean="0"/>
              <a:t>Due to early research in GUI’s for personal computers, the field was already reasonably matured as research geared towards 3D GUIs became more relevant</a:t>
            </a:r>
          </a:p>
          <a:p>
            <a:r>
              <a:rPr lang="en-US" dirty="0" smtClean="0"/>
              <a:t>The application of existing HCI knowledge to 3D interfaces helped improve their usability</a:t>
            </a:r>
          </a:p>
          <a:p>
            <a:endParaRPr lang="en-US" dirty="0"/>
          </a:p>
        </p:txBody>
      </p:sp>
    </p:spTree>
    <p:extLst>
      <p:ext uri="{BB962C8B-B14F-4D97-AF65-F5344CB8AC3E}">
        <p14:creationId xmlns:p14="http://schemas.microsoft.com/office/powerpoint/2010/main" val="26293420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Roadmap to 3D UI’s </a:t>
            </a:r>
            <a:br>
              <a:rPr lang="en-US" dirty="0" smtClean="0"/>
            </a:br>
            <a:r>
              <a:rPr lang="en-US" dirty="0" smtClean="0"/>
              <a:t>(page 15 for a better look)</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96837" y="1735283"/>
            <a:ext cx="6830291" cy="5122717"/>
          </a:xfrm>
        </p:spPr>
      </p:pic>
    </p:spTree>
    <p:extLst>
      <p:ext uri="{BB962C8B-B14F-4D97-AF65-F5344CB8AC3E}">
        <p14:creationId xmlns:p14="http://schemas.microsoft.com/office/powerpoint/2010/main" val="1845368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Theoretical Background</a:t>
            </a:r>
            <a:endParaRPr lang="en-US" dirty="0"/>
          </a:p>
        </p:txBody>
      </p:sp>
      <p:sp>
        <p:nvSpPr>
          <p:cNvPr id="3" name="Content Placeholder 2"/>
          <p:cNvSpPr>
            <a:spLocks noGrp="1"/>
          </p:cNvSpPr>
          <p:nvPr>
            <p:ph idx="1"/>
          </p:nvPr>
        </p:nvSpPr>
        <p:spPr/>
        <p:txBody>
          <a:bodyPr/>
          <a:lstStyle/>
          <a:p>
            <a:r>
              <a:rPr lang="en-US" dirty="0" smtClean="0"/>
              <a:t>Comes from work done in: human spatial perception, cognition, action, visualization design, HCI and UI design.</a:t>
            </a:r>
          </a:p>
          <a:p>
            <a:r>
              <a:rPr lang="en-US" dirty="0" smtClean="0"/>
              <a:t>Users are acting in a real and/or virtual 3D space; therefore, psychology and human factors knowledge about spatial perception, cognition, human navigation, movement, and manipulation in a 3D space contain critical information for the design of 3D UI’s</a:t>
            </a:r>
          </a:p>
          <a:p>
            <a:endParaRPr lang="en-US" dirty="0"/>
          </a:p>
        </p:txBody>
      </p:sp>
    </p:spTree>
    <p:extLst>
      <p:ext uri="{BB962C8B-B14F-4D97-AF65-F5344CB8AC3E}">
        <p14:creationId xmlns:p14="http://schemas.microsoft.com/office/powerpoint/2010/main" val="3543485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Technological Background</a:t>
            </a:r>
            <a:endParaRPr lang="en-US" dirty="0"/>
          </a:p>
        </p:txBody>
      </p:sp>
      <p:sp>
        <p:nvSpPr>
          <p:cNvPr id="3" name="Content Placeholder 2"/>
          <p:cNvSpPr>
            <a:spLocks noGrp="1"/>
          </p:cNvSpPr>
          <p:nvPr>
            <p:ph idx="1"/>
          </p:nvPr>
        </p:nvSpPr>
        <p:spPr/>
        <p:txBody>
          <a:bodyPr/>
          <a:lstStyle/>
          <a:p>
            <a:r>
              <a:rPr lang="en-US" dirty="0" smtClean="0"/>
              <a:t>Interactive 3D Graphics – images rendered in real time so users can interact with them directly</a:t>
            </a:r>
          </a:p>
          <a:p>
            <a:pPr lvl="1"/>
            <a:r>
              <a:rPr lang="en-US" dirty="0" smtClean="0"/>
              <a:t>Fast line polygon rendering algorithms, texture mapping, real-time lighting methods, dedicated graphics processor, algorithms for drawing stereoscopic images, </a:t>
            </a:r>
            <a:r>
              <a:rPr lang="en-US" dirty="0" err="1" smtClean="0"/>
              <a:t>shader</a:t>
            </a:r>
            <a:r>
              <a:rPr lang="en-US" dirty="0" smtClean="0"/>
              <a:t> algorithms, high level graphics software toolkits(Unity)</a:t>
            </a:r>
          </a:p>
          <a:p>
            <a:r>
              <a:rPr lang="en-US" dirty="0" smtClean="0"/>
              <a:t>3D Display Devices – stereoscopic displays for desktop computers, </a:t>
            </a:r>
            <a:r>
              <a:rPr lang="en-US" dirty="0" err="1" smtClean="0"/>
              <a:t>walkaround</a:t>
            </a:r>
            <a:r>
              <a:rPr lang="en-US" dirty="0" smtClean="0"/>
              <a:t> 3D displays, head worn displays for VR/AR, 3D spatial sound, projection based spatially immersive displays</a:t>
            </a:r>
          </a:p>
          <a:p>
            <a:r>
              <a:rPr lang="en-US" dirty="0" smtClean="0"/>
              <a:t>3D input devices – Position and orientation tracking sensors, posture and gesture sensing devices (mostly for hands), multiple DOF joysticks</a:t>
            </a:r>
            <a:endParaRPr lang="en-US" dirty="0"/>
          </a:p>
        </p:txBody>
      </p:sp>
    </p:spTree>
    <p:extLst>
      <p:ext uri="{BB962C8B-B14F-4D97-AF65-F5344CB8AC3E}">
        <p14:creationId xmlns:p14="http://schemas.microsoft.com/office/powerpoint/2010/main" val="9043713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Technological Background Continued</a:t>
            </a:r>
            <a:endParaRPr lang="en-US" dirty="0"/>
          </a:p>
        </p:txBody>
      </p:sp>
      <p:sp>
        <p:nvSpPr>
          <p:cNvPr id="3" name="Content Placeholder 2"/>
          <p:cNvSpPr>
            <a:spLocks noGrp="1"/>
          </p:cNvSpPr>
          <p:nvPr>
            <p:ph idx="1"/>
          </p:nvPr>
        </p:nvSpPr>
        <p:spPr/>
        <p:txBody>
          <a:bodyPr>
            <a:normAutofit/>
          </a:bodyPr>
          <a:lstStyle/>
          <a:p>
            <a:r>
              <a:rPr lang="en-US" dirty="0" smtClean="0"/>
              <a:t>Simulator systems – precursor to VR.  Large systems with an immersive display of 3D graphics.  Used for many applications such as flight, space, or driving simulators.</a:t>
            </a:r>
          </a:p>
          <a:p>
            <a:r>
              <a:rPr lang="en-US" dirty="0" smtClean="0"/>
              <a:t>Telepresence Systems – allows users to feel as if they are in a real-world location.  Uses a combination of sensors on a remote with a display and interactive controls.  Similar to VR but uses real world data rather than synthetic data.</a:t>
            </a:r>
          </a:p>
          <a:p>
            <a:r>
              <a:rPr lang="en-US" dirty="0" smtClean="0"/>
              <a:t>VR/AR systems – Immersive synthetic environment/projecting synthetic objects into the real world.</a:t>
            </a:r>
          </a:p>
          <a:p>
            <a:pPr lvl="1"/>
            <a:r>
              <a:rPr lang="en-US" dirty="0" smtClean="0"/>
              <a:t>VPL’s HMD and </a:t>
            </a:r>
            <a:r>
              <a:rPr lang="en-US" dirty="0" err="1" smtClean="0"/>
              <a:t>DataGlove</a:t>
            </a:r>
            <a:r>
              <a:rPr lang="en-US" dirty="0" smtClean="0"/>
              <a:t>, Cave Automatic Virtual Environment, Spatial AR, handheld  mobile AR on smartphones</a:t>
            </a:r>
            <a:endParaRPr lang="en-US" dirty="0"/>
          </a:p>
        </p:txBody>
      </p:sp>
    </p:spTree>
    <p:extLst>
      <p:ext uri="{BB962C8B-B14F-4D97-AF65-F5344CB8AC3E}">
        <p14:creationId xmlns:p14="http://schemas.microsoft.com/office/powerpoint/2010/main" val="1716261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Popular Media</a:t>
            </a:r>
            <a:endParaRPr lang="en-US" dirty="0"/>
          </a:p>
        </p:txBody>
      </p:sp>
      <p:sp>
        <p:nvSpPr>
          <p:cNvPr id="3" name="Content Placeholder 2"/>
          <p:cNvSpPr>
            <a:spLocks noGrp="1"/>
          </p:cNvSpPr>
          <p:nvPr>
            <p:ph idx="1"/>
          </p:nvPr>
        </p:nvSpPr>
        <p:spPr>
          <a:xfrm>
            <a:off x="365760" y="1825625"/>
            <a:ext cx="5469775" cy="4832870"/>
          </a:xfrm>
        </p:spPr>
        <p:txBody>
          <a:bodyPr>
            <a:normAutofit/>
          </a:bodyPr>
          <a:lstStyle/>
          <a:p>
            <a:r>
              <a:rPr lang="en-US" dirty="0" smtClean="0"/>
              <a:t>There has been a lot of influence from media sources such as sci-fi movies, fiction books, and other forms of media</a:t>
            </a:r>
          </a:p>
          <a:p>
            <a:r>
              <a:rPr lang="en-US" dirty="0" smtClean="0"/>
              <a:t>These examples can be seen in: Star Trek: The Next Generation(Holodeck), Iron Man 2(3D interaction with data based on in air gestures), Disclosure (VR system with natural physical movement and language interaction) </a:t>
            </a:r>
            <a:endParaRPr lang="en-US" dirty="0"/>
          </a:p>
        </p:txBody>
      </p:sp>
      <p:pic>
        <p:nvPicPr>
          <p:cNvPr id="1026" name="Picture 2" descr="Image result for holode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5535" y="108877"/>
            <a:ext cx="5750040" cy="32343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ron man 2 comp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606" y="3476538"/>
            <a:ext cx="5419898" cy="3048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798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3D UI Subareas</a:t>
            </a:r>
            <a:endParaRPr lang="en-US" dirty="0"/>
          </a:p>
        </p:txBody>
      </p:sp>
      <p:sp>
        <p:nvSpPr>
          <p:cNvPr id="3" name="Content Placeholder 2"/>
          <p:cNvSpPr>
            <a:spLocks noGrp="1"/>
          </p:cNvSpPr>
          <p:nvPr>
            <p:ph idx="1"/>
          </p:nvPr>
        </p:nvSpPr>
        <p:spPr/>
        <p:txBody>
          <a:bodyPr>
            <a:normAutofit lnSpcReduction="10000"/>
          </a:bodyPr>
          <a:lstStyle/>
          <a:p>
            <a:r>
              <a:rPr lang="en-US" dirty="0" smtClean="0"/>
              <a:t>Each of the following will be gone over more in depth later in the book.  These are bread and butter of what 3D UI’s are comprised of.</a:t>
            </a:r>
            <a:endParaRPr lang="en-US" dirty="0"/>
          </a:p>
          <a:p>
            <a:r>
              <a:rPr lang="en-US" dirty="0" smtClean="0"/>
              <a:t>Interaction Techniques for Universal Tasks - Interaction Techniques for Composite and Application-Specific Tasks, 3D UI Widgets and Tools, 3D Interaction Techniques using 2D Devices</a:t>
            </a:r>
          </a:p>
          <a:p>
            <a:r>
              <a:rPr lang="en-US" dirty="0" smtClean="0"/>
              <a:t>3D UI Design Approaches - Hybrid Interaction Techniques, Two-Handed Interaction, Multimodal Interaction</a:t>
            </a:r>
          </a:p>
          <a:p>
            <a:r>
              <a:rPr lang="en-US" dirty="0" smtClean="0"/>
              <a:t>3D UI Software Tools -Specialized and Development Tools for 3D Applications, 3D Modeling Tools</a:t>
            </a:r>
          </a:p>
          <a:p>
            <a:r>
              <a:rPr lang="en-US" dirty="0" smtClean="0"/>
              <a:t>3D UI Evaluation - Evaluation of Devices, Interaction Techniques, Complete 3D UIs or Applications, Methodologies, Study of </a:t>
            </a:r>
            <a:r>
              <a:rPr lang="en-US" dirty="0" err="1" smtClean="0"/>
              <a:t>Phenoomena</a:t>
            </a:r>
            <a:r>
              <a:rPr lang="en-US" dirty="0" smtClean="0"/>
              <a:t> </a:t>
            </a:r>
            <a:r>
              <a:rPr lang="en-US" dirty="0" err="1" smtClean="0"/>
              <a:t>Particuilar</a:t>
            </a:r>
            <a:r>
              <a:rPr lang="en-US" dirty="0" smtClean="0"/>
              <a:t> to 3D UIs</a:t>
            </a:r>
            <a:endParaRPr lang="en-US" dirty="0"/>
          </a:p>
        </p:txBody>
      </p:sp>
    </p:spTree>
    <p:extLst>
      <p:ext uri="{BB962C8B-B14F-4D97-AF65-F5344CB8AC3E}">
        <p14:creationId xmlns:p14="http://schemas.microsoft.com/office/powerpoint/2010/main" val="2845212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Important Terms</a:t>
            </a:r>
            <a:endParaRPr lang="en-US" dirty="0"/>
          </a:p>
        </p:txBody>
      </p:sp>
      <p:sp>
        <p:nvSpPr>
          <p:cNvPr id="3" name="Content Placeholder 2"/>
          <p:cNvSpPr>
            <a:spLocks noGrp="1"/>
          </p:cNvSpPr>
          <p:nvPr>
            <p:ph idx="1"/>
          </p:nvPr>
        </p:nvSpPr>
        <p:spPr/>
        <p:txBody>
          <a:bodyPr>
            <a:normAutofit/>
          </a:bodyPr>
          <a:lstStyle/>
          <a:p>
            <a:r>
              <a:rPr lang="en-US" b="1" dirty="0" smtClean="0"/>
              <a:t>Human-Computer Interaction (HCI) </a:t>
            </a:r>
            <a:r>
              <a:rPr lang="en-US" dirty="0" smtClean="0"/>
              <a:t>– Field of study that examines all aspects of the interplay between people and interactive technologies</a:t>
            </a:r>
          </a:p>
          <a:p>
            <a:r>
              <a:rPr lang="en-US" b="1" dirty="0" smtClean="0"/>
              <a:t>User Interface (UI) </a:t>
            </a:r>
            <a:r>
              <a:rPr lang="en-US" dirty="0" smtClean="0"/>
              <a:t>–The medium in through which we interact with computers</a:t>
            </a:r>
          </a:p>
          <a:p>
            <a:r>
              <a:rPr lang="en-US" b="1" dirty="0" smtClean="0"/>
              <a:t>Input Device </a:t>
            </a:r>
            <a:r>
              <a:rPr lang="en-US" dirty="0" smtClean="0"/>
              <a:t>– Hardware device allowing communication from user to computer</a:t>
            </a:r>
          </a:p>
          <a:p>
            <a:r>
              <a:rPr lang="en-US" b="1" dirty="0" smtClean="0"/>
              <a:t>Output Device </a:t>
            </a:r>
            <a:r>
              <a:rPr lang="en-US" dirty="0" smtClean="0"/>
              <a:t>– Hardware device allowing communication from computer to user</a:t>
            </a:r>
          </a:p>
          <a:p>
            <a:r>
              <a:rPr lang="en-US" b="1" dirty="0" smtClean="0"/>
              <a:t>Degrees of Freedom (DOF) </a:t>
            </a:r>
            <a:r>
              <a:rPr lang="en-US" dirty="0" smtClean="0"/>
              <a:t>– Number of independent dimensions of the motion of a body</a:t>
            </a:r>
          </a:p>
          <a:p>
            <a:endParaRPr lang="en-US" dirty="0"/>
          </a:p>
        </p:txBody>
      </p:sp>
    </p:spTree>
    <p:extLst>
      <p:ext uri="{BB962C8B-B14F-4D97-AF65-F5344CB8AC3E}">
        <p14:creationId xmlns:p14="http://schemas.microsoft.com/office/powerpoint/2010/main" val="9942485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Areas Impacted by 3D UIs</a:t>
            </a:r>
            <a:endParaRPr lang="en-US" dirty="0"/>
          </a:p>
        </p:txBody>
      </p:sp>
      <p:sp>
        <p:nvSpPr>
          <p:cNvPr id="3" name="Content Placeholder 2"/>
          <p:cNvSpPr>
            <a:spLocks noGrp="1"/>
          </p:cNvSpPr>
          <p:nvPr>
            <p:ph idx="1"/>
          </p:nvPr>
        </p:nvSpPr>
        <p:spPr/>
        <p:txBody>
          <a:bodyPr/>
          <a:lstStyle/>
          <a:p>
            <a:r>
              <a:rPr lang="en-US" dirty="0" smtClean="0"/>
              <a:t>List mentioned back on slide 6</a:t>
            </a:r>
          </a:p>
          <a:p>
            <a:r>
              <a:rPr lang="en-US" dirty="0" smtClean="0"/>
              <a:t>Education – Newton’s Laws can be experimented with in a highly interactive virtual world</a:t>
            </a:r>
          </a:p>
          <a:p>
            <a:r>
              <a:rPr lang="en-US" dirty="0" smtClean="0"/>
              <a:t>Visual Data Analysis – Rather than just observing numbers, we are able to visually see data and pick out points to analyze better.</a:t>
            </a:r>
          </a:p>
          <a:p>
            <a:r>
              <a:rPr lang="en-US" dirty="0" smtClean="0"/>
              <a:t>Medicine and Psychiatry – 3D applications are used for </a:t>
            </a:r>
            <a:r>
              <a:rPr lang="en-US" dirty="0" err="1" smtClean="0"/>
              <a:t>telemedecine</a:t>
            </a:r>
            <a:r>
              <a:rPr lang="en-US" dirty="0" smtClean="0"/>
              <a:t>(remote diagnosis and treatment), or 3D visualizations of MRI’s.</a:t>
            </a:r>
            <a:endParaRPr lang="en-US" dirty="0"/>
          </a:p>
        </p:txBody>
      </p:sp>
    </p:spTree>
    <p:extLst>
      <p:ext uri="{BB962C8B-B14F-4D97-AF65-F5344CB8AC3E}">
        <p14:creationId xmlns:p14="http://schemas.microsoft.com/office/powerpoint/2010/main" val="1380326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Standards of 3D UIs</a:t>
            </a:r>
            <a:endParaRPr lang="en-US" dirty="0"/>
          </a:p>
        </p:txBody>
      </p:sp>
      <p:sp>
        <p:nvSpPr>
          <p:cNvPr id="3" name="Content Placeholder 2"/>
          <p:cNvSpPr>
            <a:spLocks noGrp="1"/>
          </p:cNvSpPr>
          <p:nvPr>
            <p:ph idx="1"/>
          </p:nvPr>
        </p:nvSpPr>
        <p:spPr/>
        <p:txBody>
          <a:bodyPr/>
          <a:lstStyle/>
          <a:p>
            <a:r>
              <a:rPr lang="en-US" dirty="0" smtClean="0"/>
              <a:t>As of now there are no documented standards.  However, there are some areas that have some standardization of a 3D UI</a:t>
            </a:r>
          </a:p>
          <a:p>
            <a:r>
              <a:rPr lang="en-US" dirty="0" smtClean="0"/>
              <a:t>On Interactive 3D Graphics - World Wide Web Consortium has international standards for many aspects of the internet for interactive 3D graphics.</a:t>
            </a:r>
          </a:p>
          <a:p>
            <a:r>
              <a:rPr lang="en-US" dirty="0" smtClean="0"/>
              <a:t>On HCI – What metrics should be used to study the user experience? Generally we measure speed, accuracy. Satisfaction, and perceived ease of use.  In 3D we also need to consider physical comfort and presence.  </a:t>
            </a:r>
          </a:p>
          <a:p>
            <a:endParaRPr lang="en-US" dirty="0"/>
          </a:p>
        </p:txBody>
      </p:sp>
    </p:spTree>
    <p:extLst>
      <p:ext uri="{BB962C8B-B14F-4D97-AF65-F5344CB8AC3E}">
        <p14:creationId xmlns:p14="http://schemas.microsoft.com/office/powerpoint/2010/main" val="2874013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Else Will Be Discussed in This Book?</a:t>
            </a:r>
            <a:endParaRPr lang="en-US" dirty="0"/>
          </a:p>
        </p:txBody>
      </p:sp>
      <p:sp>
        <p:nvSpPr>
          <p:cNvPr id="3" name="Content Placeholder 2"/>
          <p:cNvSpPr>
            <a:spLocks noGrp="1"/>
          </p:cNvSpPr>
          <p:nvPr>
            <p:ph idx="1"/>
          </p:nvPr>
        </p:nvSpPr>
        <p:spPr/>
        <p:txBody>
          <a:bodyPr/>
          <a:lstStyle/>
          <a:p>
            <a:r>
              <a:rPr lang="en-US" dirty="0" smtClean="0"/>
              <a:t>Will focus on the content that is specific to 3D UIs.</a:t>
            </a:r>
          </a:p>
          <a:p>
            <a:r>
              <a:rPr lang="en-US" dirty="0" smtClean="0"/>
              <a:t>Basically more in depth of the aforementioned sub areas</a:t>
            </a:r>
          </a:p>
          <a:p>
            <a:r>
              <a:rPr lang="en-US" dirty="0" smtClean="0"/>
              <a:t>Will cover presence/</a:t>
            </a:r>
            <a:r>
              <a:rPr lang="en-US" dirty="0" err="1" smtClean="0"/>
              <a:t>cybersickness</a:t>
            </a:r>
            <a:r>
              <a:rPr lang="en-US" dirty="0" smtClean="0"/>
              <a:t>, design or workings of various devices, graphics algorithms and techniques for rendering 3D environments and 3D toolkits/APIs.</a:t>
            </a:r>
          </a:p>
          <a:p>
            <a:r>
              <a:rPr lang="en-US" dirty="0" smtClean="0"/>
              <a:t>Numerous case studies will be covered throughout the book as well.</a:t>
            </a:r>
            <a:endParaRPr lang="en-US" dirty="0"/>
          </a:p>
        </p:txBody>
      </p:sp>
    </p:spTree>
    <p:extLst>
      <p:ext uri="{BB962C8B-B14F-4D97-AF65-F5344CB8AC3E}">
        <p14:creationId xmlns:p14="http://schemas.microsoft.com/office/powerpoint/2010/main" val="3379788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a:t>
            </a:r>
            <a:endParaRPr lang="en-US" dirty="0"/>
          </a:p>
        </p:txBody>
      </p:sp>
      <p:sp>
        <p:nvSpPr>
          <p:cNvPr id="3" name="Content Placeholder 2"/>
          <p:cNvSpPr>
            <a:spLocks noGrp="1"/>
          </p:cNvSpPr>
          <p:nvPr>
            <p:ph idx="1"/>
          </p:nvPr>
        </p:nvSpPr>
        <p:spPr/>
        <p:txBody>
          <a:bodyPr/>
          <a:lstStyle/>
          <a:p>
            <a:r>
              <a:rPr lang="en-US" dirty="0" smtClean="0"/>
              <a:t>Covered what a 3D UI is</a:t>
            </a:r>
          </a:p>
          <a:p>
            <a:r>
              <a:rPr lang="en-US" dirty="0" smtClean="0"/>
              <a:t>Covered a brief history of 3D UIs</a:t>
            </a:r>
          </a:p>
          <a:p>
            <a:r>
              <a:rPr lang="en-US" dirty="0" smtClean="0"/>
              <a:t>Briefly touched on all the subareas with the design of 3D UIs</a:t>
            </a:r>
          </a:p>
          <a:p>
            <a:r>
              <a:rPr lang="en-US" dirty="0" smtClean="0"/>
              <a:t>Talked about what we can expect from this book</a:t>
            </a:r>
          </a:p>
        </p:txBody>
      </p:sp>
    </p:spTree>
    <p:extLst>
      <p:ext uri="{BB962C8B-B14F-4D97-AF65-F5344CB8AC3E}">
        <p14:creationId xmlns:p14="http://schemas.microsoft.com/office/powerpoint/2010/main" val="1640116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More Important Terms</a:t>
            </a:r>
            <a:endParaRPr lang="en-US" dirty="0"/>
          </a:p>
        </p:txBody>
      </p:sp>
      <p:sp>
        <p:nvSpPr>
          <p:cNvPr id="3" name="Content Placeholder 2"/>
          <p:cNvSpPr>
            <a:spLocks noGrp="1"/>
          </p:cNvSpPr>
          <p:nvPr>
            <p:ph idx="1"/>
          </p:nvPr>
        </p:nvSpPr>
        <p:spPr/>
        <p:txBody>
          <a:bodyPr/>
          <a:lstStyle/>
          <a:p>
            <a:r>
              <a:rPr lang="en-US" b="1" dirty="0" smtClean="0"/>
              <a:t>Interaction Technique </a:t>
            </a:r>
            <a:r>
              <a:rPr lang="en-US" dirty="0" smtClean="0"/>
              <a:t>– Method allowing a user to accomplish a task via the UI</a:t>
            </a:r>
          </a:p>
          <a:p>
            <a:r>
              <a:rPr lang="en-US" b="1" dirty="0" smtClean="0"/>
              <a:t>Usability</a:t>
            </a:r>
            <a:r>
              <a:rPr lang="en-US" dirty="0" smtClean="0"/>
              <a:t> –  Characteristics of an artifact that affect the user’s  use of the artifact. i.e. ease of use, user task performance, or user comfort</a:t>
            </a:r>
          </a:p>
          <a:p>
            <a:r>
              <a:rPr lang="en-US" b="1" dirty="0" smtClean="0"/>
              <a:t>User Experience (UX) </a:t>
            </a:r>
            <a:r>
              <a:rPr lang="en-US" dirty="0" smtClean="0"/>
              <a:t>– broad concept encompassing a user’s entire relationship with an artifact, including usability and emotional factors</a:t>
            </a:r>
          </a:p>
          <a:p>
            <a:r>
              <a:rPr lang="en-US" b="1" dirty="0" smtClean="0"/>
              <a:t>UX Evaluation </a:t>
            </a:r>
            <a:r>
              <a:rPr lang="en-US" dirty="0" smtClean="0"/>
              <a:t>– Assessment or measurement of aspects of the UX</a:t>
            </a:r>
          </a:p>
          <a:p>
            <a:r>
              <a:rPr lang="en-US" b="1" dirty="0" smtClean="0"/>
              <a:t>3D Interaction </a:t>
            </a:r>
            <a:r>
              <a:rPr lang="en-US" dirty="0" smtClean="0"/>
              <a:t>– User tasks performed in a real or virtual 3D spatial context.</a:t>
            </a:r>
            <a:endParaRPr lang="en-US" b="1" dirty="0" smtClean="0"/>
          </a:p>
          <a:p>
            <a:endParaRPr lang="en-US" dirty="0"/>
          </a:p>
        </p:txBody>
      </p:sp>
    </p:spTree>
    <p:extLst>
      <p:ext uri="{BB962C8B-B14F-4D97-AF65-F5344CB8AC3E}">
        <p14:creationId xmlns:p14="http://schemas.microsoft.com/office/powerpoint/2010/main" val="25438170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Even More Terms (I Promise </a:t>
            </a:r>
            <a:r>
              <a:rPr lang="en-US" dirty="0"/>
              <a:t>T</a:t>
            </a:r>
            <a:r>
              <a:rPr lang="en-US" dirty="0" smtClean="0"/>
              <a:t>his is it)</a:t>
            </a:r>
            <a:endParaRPr lang="en-US" dirty="0"/>
          </a:p>
        </p:txBody>
      </p:sp>
      <p:sp>
        <p:nvSpPr>
          <p:cNvPr id="3" name="Content Placeholder 2"/>
          <p:cNvSpPr>
            <a:spLocks noGrp="1"/>
          </p:cNvSpPr>
          <p:nvPr>
            <p:ph idx="1"/>
          </p:nvPr>
        </p:nvSpPr>
        <p:spPr>
          <a:xfrm>
            <a:off x="838200" y="1825624"/>
            <a:ext cx="10515600" cy="4891059"/>
          </a:xfrm>
        </p:spPr>
        <p:txBody>
          <a:bodyPr>
            <a:normAutofit/>
          </a:bodyPr>
          <a:lstStyle/>
          <a:p>
            <a:r>
              <a:rPr lang="en-US" b="1" dirty="0" smtClean="0"/>
              <a:t>3D UI</a:t>
            </a:r>
            <a:r>
              <a:rPr lang="en-US" dirty="0" smtClean="0"/>
              <a:t> – A UI in 3 dimensions (wow!)</a:t>
            </a:r>
          </a:p>
          <a:p>
            <a:r>
              <a:rPr lang="en-US" b="1" dirty="0" smtClean="0"/>
              <a:t>Virtual Environment (VE)</a:t>
            </a:r>
            <a:r>
              <a:rPr lang="en-US" dirty="0" smtClean="0"/>
              <a:t> – A synthetic 3D world seen from a first person point of view</a:t>
            </a:r>
          </a:p>
          <a:p>
            <a:r>
              <a:rPr lang="en-US" b="1" dirty="0" smtClean="0"/>
              <a:t>Virtual Reality (VR)</a:t>
            </a:r>
            <a:r>
              <a:rPr lang="en-US" dirty="0" smtClean="0"/>
              <a:t> – Interchangeable with VE.</a:t>
            </a:r>
          </a:p>
          <a:p>
            <a:r>
              <a:rPr lang="en-US" b="1" dirty="0" smtClean="0"/>
              <a:t>Augmented Reality (AR)</a:t>
            </a:r>
            <a:r>
              <a:rPr lang="en-US" dirty="0" smtClean="0"/>
              <a:t> – Real world environment with synthetic objects</a:t>
            </a:r>
            <a:endParaRPr lang="en-US" dirty="0"/>
          </a:p>
          <a:p>
            <a:r>
              <a:rPr lang="en-US" b="1" dirty="0" smtClean="0"/>
              <a:t>Mixed Reality (MR)</a:t>
            </a:r>
            <a:r>
              <a:rPr lang="en-US" dirty="0" smtClean="0"/>
              <a:t> – Combination of VR and AR</a:t>
            </a:r>
          </a:p>
          <a:p>
            <a:r>
              <a:rPr lang="en-US" b="1" dirty="0" smtClean="0"/>
              <a:t>Ubiquitous Computing (</a:t>
            </a:r>
            <a:r>
              <a:rPr lang="en-US" b="1" dirty="0" err="1" smtClean="0"/>
              <a:t>UbiComp</a:t>
            </a:r>
            <a:r>
              <a:rPr lang="en-US" b="1" dirty="0" smtClean="0"/>
              <a:t>)</a:t>
            </a:r>
            <a:r>
              <a:rPr lang="en-US" dirty="0" smtClean="0"/>
              <a:t> – Notion that computing devices and infrastructure is mobile or scattered throughout the real world.</a:t>
            </a:r>
          </a:p>
          <a:p>
            <a:r>
              <a:rPr lang="en-US" b="1" dirty="0" err="1" smtClean="0"/>
              <a:t>Telerobotics</a:t>
            </a:r>
            <a:r>
              <a:rPr lang="en-US" b="1" dirty="0" smtClean="0"/>
              <a:t> </a:t>
            </a:r>
            <a:r>
              <a:rPr lang="en-US" dirty="0" smtClean="0"/>
              <a:t>– Ability to control a robot that is geographically separated from the user</a:t>
            </a:r>
            <a:endParaRPr lang="en-US" b="1" dirty="0" smtClean="0"/>
          </a:p>
        </p:txBody>
      </p:sp>
    </p:spTree>
    <p:extLst>
      <p:ext uri="{BB962C8B-B14F-4D97-AF65-F5344CB8AC3E}">
        <p14:creationId xmlns:p14="http://schemas.microsoft.com/office/powerpoint/2010/main" val="36949706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Components of a User Interface</a:t>
            </a:r>
            <a:endParaRPr lang="en-US" dirty="0"/>
          </a:p>
        </p:txBody>
      </p:sp>
      <p:sp>
        <p:nvSpPr>
          <p:cNvPr id="3" name="Content Placeholder 2"/>
          <p:cNvSpPr>
            <a:spLocks noGrp="1"/>
          </p:cNvSpPr>
          <p:nvPr>
            <p:ph idx="1"/>
          </p:nvPr>
        </p:nvSpPr>
        <p:spPr/>
        <p:txBody>
          <a:bodyPr/>
          <a:lstStyle/>
          <a:p>
            <a:r>
              <a:rPr lang="en-US" dirty="0" smtClean="0"/>
              <a:t>Input Devices such as but not limited to mouse or touchscreen</a:t>
            </a:r>
          </a:p>
          <a:p>
            <a:r>
              <a:rPr lang="en-US" dirty="0" smtClean="0"/>
              <a:t>Output devices such as a monitor or some sort of display screen</a:t>
            </a:r>
          </a:p>
          <a:p>
            <a:r>
              <a:rPr lang="en-US" dirty="0" smtClean="0"/>
              <a:t>Interaction techniques such as drag and drop or pinch to zoom</a:t>
            </a:r>
          </a:p>
          <a:p>
            <a:r>
              <a:rPr lang="en-US" dirty="0" smtClean="0"/>
              <a:t>Interface Widgets like pull-down menus, or UI metaphors like Windows, Icons, Menus, Pointer (WIMP)</a:t>
            </a:r>
          </a:p>
        </p:txBody>
      </p:sp>
    </p:spTree>
    <p:extLst>
      <p:ext uri="{BB962C8B-B14F-4D97-AF65-F5344CB8AC3E}">
        <p14:creationId xmlns:p14="http://schemas.microsoft.com/office/powerpoint/2010/main" val="1475124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3D UI Applications </a:t>
            </a:r>
            <a:br>
              <a:rPr lang="en-US" dirty="0" smtClean="0"/>
            </a:br>
            <a:r>
              <a:rPr lang="en-US" dirty="0" smtClean="0"/>
              <a:t>(more in depth on these later)</a:t>
            </a:r>
            <a:endParaRPr lang="en-US" dirty="0"/>
          </a:p>
        </p:txBody>
      </p:sp>
      <p:sp>
        <p:nvSpPr>
          <p:cNvPr id="3" name="Content Placeholder 2"/>
          <p:cNvSpPr>
            <a:spLocks noGrp="1"/>
          </p:cNvSpPr>
          <p:nvPr>
            <p:ph idx="1"/>
          </p:nvPr>
        </p:nvSpPr>
        <p:spPr/>
        <p:txBody>
          <a:bodyPr>
            <a:normAutofit lnSpcReduction="10000"/>
          </a:bodyPr>
          <a:lstStyle/>
          <a:p>
            <a:r>
              <a:rPr lang="en-US" dirty="0" smtClean="0"/>
              <a:t>Design and prototyping</a:t>
            </a:r>
          </a:p>
          <a:p>
            <a:r>
              <a:rPr lang="en-US" dirty="0" smtClean="0"/>
              <a:t>Heritage and tourism</a:t>
            </a:r>
          </a:p>
          <a:p>
            <a:r>
              <a:rPr lang="en-US" dirty="0" smtClean="0"/>
              <a:t>Gaming and Entertainment</a:t>
            </a:r>
          </a:p>
          <a:p>
            <a:r>
              <a:rPr lang="en-US" dirty="0" smtClean="0"/>
              <a:t>Simulation and training</a:t>
            </a:r>
          </a:p>
          <a:p>
            <a:r>
              <a:rPr lang="en-US" dirty="0" smtClean="0"/>
              <a:t>Education</a:t>
            </a:r>
          </a:p>
          <a:p>
            <a:r>
              <a:rPr lang="en-US" dirty="0" smtClean="0"/>
              <a:t>Art</a:t>
            </a:r>
          </a:p>
          <a:p>
            <a:r>
              <a:rPr lang="en-US" dirty="0" smtClean="0"/>
              <a:t>Visual data analysis</a:t>
            </a:r>
          </a:p>
          <a:p>
            <a:r>
              <a:rPr lang="en-US" dirty="0" smtClean="0"/>
              <a:t>Architecture and construction</a:t>
            </a:r>
          </a:p>
          <a:p>
            <a:r>
              <a:rPr lang="en-US" dirty="0" smtClean="0"/>
              <a:t>Medicine and psychiatry</a:t>
            </a:r>
          </a:p>
          <a:p>
            <a:r>
              <a:rPr lang="en-US" dirty="0" smtClean="0"/>
              <a:t>Robotics</a:t>
            </a:r>
            <a:endParaRPr lang="en-US" dirty="0"/>
          </a:p>
        </p:txBody>
      </p:sp>
      <p:pic>
        <p:nvPicPr>
          <p:cNvPr id="3074" name="Picture 2" descr="Image result for 3d ui v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318310"/>
            <a:ext cx="5517977" cy="3365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013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3D interaction is relevant to </a:t>
            </a:r>
            <a:r>
              <a:rPr lang="en-US" dirty="0" smtClean="0"/>
              <a:t/>
            </a:r>
            <a:br>
              <a:rPr lang="en-US" dirty="0" smtClean="0"/>
            </a:br>
            <a:r>
              <a:rPr lang="en-US" dirty="0" smtClean="0"/>
              <a:t>real-world </a:t>
            </a:r>
            <a:r>
              <a:rPr lang="en-US" dirty="0" smtClean="0"/>
              <a:t>tasks</a:t>
            </a:r>
            <a:endParaRPr lang="en-US" dirty="0"/>
          </a:p>
        </p:txBody>
      </p:sp>
      <p:sp>
        <p:nvSpPr>
          <p:cNvPr id="3" name="Content Placeholder 2"/>
          <p:cNvSpPr>
            <a:spLocks noGrp="1"/>
          </p:cNvSpPr>
          <p:nvPr>
            <p:ph idx="1"/>
          </p:nvPr>
        </p:nvSpPr>
        <p:spPr/>
        <p:txBody>
          <a:bodyPr/>
          <a:lstStyle/>
          <a:p>
            <a:r>
              <a:rPr lang="en-US" dirty="0" smtClean="0"/>
              <a:t>It gives us a sense of actually being there</a:t>
            </a:r>
          </a:p>
          <a:p>
            <a:r>
              <a:rPr lang="en-US" dirty="0" smtClean="0"/>
              <a:t>Use natural skills to perform interactions</a:t>
            </a:r>
          </a:p>
          <a:p>
            <a:r>
              <a:rPr lang="en-US" dirty="0" smtClean="0"/>
              <a:t>More direct and immediate than a 2D UI</a:t>
            </a:r>
          </a:p>
          <a:p>
            <a:pPr lvl="1"/>
            <a:r>
              <a:rPr lang="en-US" dirty="0" smtClean="0"/>
              <a:t>Shorter cognitive distance between action and response</a:t>
            </a:r>
            <a:endParaRPr lang="en-US" dirty="0"/>
          </a:p>
        </p:txBody>
      </p:sp>
    </p:spTree>
    <p:extLst>
      <p:ext uri="{BB962C8B-B14F-4D97-AF65-F5344CB8AC3E}">
        <p14:creationId xmlns:p14="http://schemas.microsoft.com/office/powerpoint/2010/main" val="9630537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Technology in 3D UI’s</a:t>
            </a:r>
            <a:endParaRPr lang="en-US" dirty="0"/>
          </a:p>
        </p:txBody>
      </p:sp>
      <p:sp>
        <p:nvSpPr>
          <p:cNvPr id="3" name="Content Placeholder 2"/>
          <p:cNvSpPr>
            <a:spLocks noGrp="1"/>
          </p:cNvSpPr>
          <p:nvPr>
            <p:ph idx="1"/>
          </p:nvPr>
        </p:nvSpPr>
        <p:spPr/>
        <p:txBody>
          <a:bodyPr/>
          <a:lstStyle/>
          <a:p>
            <a:r>
              <a:rPr lang="en-US" dirty="0" smtClean="0"/>
              <a:t>Input</a:t>
            </a:r>
          </a:p>
          <a:p>
            <a:pPr lvl="1"/>
            <a:r>
              <a:rPr lang="en-US" dirty="0" smtClean="0"/>
              <a:t>Spatial input </a:t>
            </a:r>
            <a:r>
              <a:rPr lang="en-US" dirty="0"/>
              <a:t>d</a:t>
            </a:r>
            <a:r>
              <a:rPr lang="en-US" dirty="0" smtClean="0"/>
              <a:t>evices</a:t>
            </a:r>
          </a:p>
          <a:p>
            <a:pPr lvl="1"/>
            <a:r>
              <a:rPr lang="en-US" dirty="0" smtClean="0"/>
              <a:t>3D pointing devices</a:t>
            </a:r>
          </a:p>
          <a:p>
            <a:pPr lvl="1"/>
            <a:r>
              <a:rPr lang="en-US" dirty="0" smtClean="0"/>
              <a:t>Whole hand devices allowing gestural input</a:t>
            </a:r>
          </a:p>
          <a:p>
            <a:r>
              <a:rPr lang="en-US" dirty="0" smtClean="0"/>
              <a:t>Output</a:t>
            </a:r>
          </a:p>
          <a:p>
            <a:pPr lvl="1"/>
            <a:r>
              <a:rPr lang="en-US" dirty="0" smtClean="0"/>
              <a:t>Stereoscopic projection displays</a:t>
            </a:r>
          </a:p>
          <a:p>
            <a:pPr lvl="1"/>
            <a:r>
              <a:rPr lang="en-US" dirty="0" smtClean="0"/>
              <a:t>High-resolution head mounted display</a:t>
            </a:r>
          </a:p>
          <a:p>
            <a:pPr lvl="1"/>
            <a:r>
              <a:rPr lang="en-US" dirty="0" smtClean="0"/>
              <a:t>Spatial audio systems</a:t>
            </a:r>
          </a:p>
          <a:p>
            <a:pPr lvl="1"/>
            <a:r>
              <a:rPr lang="en-US" dirty="0" smtClean="0"/>
              <a:t>Haptic Devices</a:t>
            </a:r>
            <a:endParaRPr lang="en-US" dirty="0"/>
          </a:p>
        </p:txBody>
      </p:sp>
      <p:pic>
        <p:nvPicPr>
          <p:cNvPr id="4098" name="Picture 2" descr="Image result for vive senso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9307" y="1313410"/>
            <a:ext cx="3048468" cy="203332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vive track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90023" y="1436932"/>
            <a:ext cx="2071789" cy="178628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vive hm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5306" y="3646776"/>
            <a:ext cx="4762500" cy="2971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0720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3D UI’s are Difficult</a:t>
            </a:r>
            <a:endParaRPr lang="en-US" dirty="0"/>
          </a:p>
        </p:txBody>
      </p:sp>
      <p:sp>
        <p:nvSpPr>
          <p:cNvPr id="3" name="Content Placeholder 2"/>
          <p:cNvSpPr>
            <a:spLocks noGrp="1"/>
          </p:cNvSpPr>
          <p:nvPr>
            <p:ph idx="1"/>
          </p:nvPr>
        </p:nvSpPr>
        <p:spPr/>
        <p:txBody>
          <a:bodyPr/>
          <a:lstStyle/>
          <a:p>
            <a:r>
              <a:rPr lang="en-US" dirty="0" smtClean="0"/>
              <a:t>Should be simple because we live in a 3D world</a:t>
            </a:r>
          </a:p>
          <a:p>
            <a:r>
              <a:rPr lang="en-US" dirty="0" smtClean="0"/>
              <a:t>Our world gives us a lot more feedback for every action</a:t>
            </a:r>
          </a:p>
          <a:p>
            <a:r>
              <a:rPr lang="en-US" dirty="0" smtClean="0"/>
              <a:t>Constructing similar cues in a virtual environment to mimic the real world</a:t>
            </a:r>
          </a:p>
          <a:p>
            <a:r>
              <a:rPr lang="en-US" dirty="0" smtClean="0"/>
              <a:t>Restricted to less senses when in a virtual environment</a:t>
            </a:r>
            <a:endParaRPr lang="en-US" dirty="0"/>
          </a:p>
        </p:txBody>
      </p:sp>
    </p:spTree>
    <p:extLst>
      <p:ext uri="{BB962C8B-B14F-4D97-AF65-F5344CB8AC3E}">
        <p14:creationId xmlns:p14="http://schemas.microsoft.com/office/powerpoint/2010/main" val="20137027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TM02836342[[fn=Ion]]</Template>
  <TotalTime>620</TotalTime>
  <Words>1455</Words>
  <Application>Microsoft Office PowerPoint</Application>
  <PresentationFormat>Widescreen</PresentationFormat>
  <Paragraphs>126</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Century Gothic</vt:lpstr>
      <vt:lpstr>Wingdings 3</vt:lpstr>
      <vt:lpstr>Ion</vt:lpstr>
      <vt:lpstr>What is a 3D User Interface / History and Roadmap of 3D UI’s</vt:lpstr>
      <vt:lpstr>Important Terms</vt:lpstr>
      <vt:lpstr>More Important Terms</vt:lpstr>
      <vt:lpstr>Even More Terms (I Promise This is it)</vt:lpstr>
      <vt:lpstr>Components of a User Interface</vt:lpstr>
      <vt:lpstr>3D UI Applications  (more in depth on these later)</vt:lpstr>
      <vt:lpstr>3D interaction is relevant to  real-world tasks</vt:lpstr>
      <vt:lpstr>Technology in 3D UI’s</vt:lpstr>
      <vt:lpstr>Why 3D UI’s are Difficult</vt:lpstr>
      <vt:lpstr>3D UI’s are Straightforward or Lack Usability</vt:lpstr>
      <vt:lpstr>Brief History of GUI’s</vt:lpstr>
      <vt:lpstr>Brief History of VR</vt:lpstr>
      <vt:lpstr>Combination of 3D and 2D GUIs</vt:lpstr>
      <vt:lpstr>Roadmap to 3D UI’s  (page 15 for a better look)</vt:lpstr>
      <vt:lpstr>Theoretical Background</vt:lpstr>
      <vt:lpstr>Technological Background</vt:lpstr>
      <vt:lpstr>Technological Background Continued</vt:lpstr>
      <vt:lpstr>Popular Media</vt:lpstr>
      <vt:lpstr>3D UI Subareas</vt:lpstr>
      <vt:lpstr>Areas Impacted by 3D UIs</vt:lpstr>
      <vt:lpstr>Standards of 3D UIs</vt:lpstr>
      <vt:lpstr>What Else Will Be Discussed in This Book?</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 3D User Interface / History and Roadmap of 3D UI’s</dc:title>
  <dc:creator>Kurtis T Andersen</dc:creator>
  <cp:lastModifiedBy>Kurtis T Andersen</cp:lastModifiedBy>
  <cp:revision>18</cp:revision>
  <dcterms:created xsi:type="dcterms:W3CDTF">2019-01-23T18:23:31Z</dcterms:created>
  <dcterms:modified xsi:type="dcterms:W3CDTF">2019-01-24T07:08:04Z</dcterms:modified>
</cp:coreProperties>
</file>