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4" r:id="rId1"/>
  </p:sldMasterIdLst>
  <p:notesMasterIdLst>
    <p:notesMasterId r:id="rId37"/>
  </p:notesMasterIdLst>
  <p:handoutMasterIdLst>
    <p:handoutMasterId r:id="rId38"/>
  </p:handoutMasterIdLst>
  <p:sldIdLst>
    <p:sldId id="373" r:id="rId2"/>
    <p:sldId id="412" r:id="rId3"/>
    <p:sldId id="370" r:id="rId4"/>
    <p:sldId id="372" r:id="rId5"/>
    <p:sldId id="399" r:id="rId6"/>
    <p:sldId id="398" r:id="rId7"/>
    <p:sldId id="397" r:id="rId8"/>
    <p:sldId id="396" r:id="rId9"/>
    <p:sldId id="400" r:id="rId10"/>
    <p:sldId id="408" r:id="rId11"/>
    <p:sldId id="406" r:id="rId12"/>
    <p:sldId id="409" r:id="rId13"/>
    <p:sldId id="401" r:id="rId14"/>
    <p:sldId id="411" r:id="rId15"/>
    <p:sldId id="404" r:id="rId16"/>
    <p:sldId id="414" r:id="rId17"/>
    <p:sldId id="413" r:id="rId18"/>
    <p:sldId id="375" r:id="rId19"/>
    <p:sldId id="376" r:id="rId20"/>
    <p:sldId id="377" r:id="rId21"/>
    <p:sldId id="378" r:id="rId22"/>
    <p:sldId id="379" r:id="rId23"/>
    <p:sldId id="380" r:id="rId24"/>
    <p:sldId id="381" r:id="rId25"/>
    <p:sldId id="382" r:id="rId26"/>
    <p:sldId id="383" r:id="rId27"/>
    <p:sldId id="384" r:id="rId28"/>
    <p:sldId id="385" r:id="rId29"/>
    <p:sldId id="386" r:id="rId30"/>
    <p:sldId id="387" r:id="rId31"/>
    <p:sldId id="388" r:id="rId32"/>
    <p:sldId id="389" r:id="rId33"/>
    <p:sldId id="390" r:id="rId34"/>
    <p:sldId id="391" r:id="rId35"/>
    <p:sldId id="392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3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53746E-5EB5-4EAA-AD20-63FFCDCF7D31}" type="doc">
      <dgm:prSet loTypeId="urn:microsoft.com/office/officeart/2005/8/layout/hList6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07BA4D-7FB7-409E-B348-2B4F870D86BF}">
      <dgm:prSet/>
      <dgm:spPr/>
      <dgm:t>
        <a:bodyPr/>
        <a:lstStyle/>
        <a:p>
          <a:pPr rtl="0"/>
          <a:r>
            <a:rPr lang="en-US" dirty="0" smtClean="0"/>
            <a:t>Build an educationally informative simulation game</a:t>
          </a:r>
          <a:endParaRPr lang="en-US" dirty="0"/>
        </a:p>
      </dgm:t>
    </dgm:pt>
    <dgm:pt modelId="{4764EFEB-9AC9-46C8-BFBB-B1C8EA54609F}" type="parTrans" cxnId="{4BF8419B-303A-4B81-B152-82D45C5E07C6}">
      <dgm:prSet/>
      <dgm:spPr/>
      <dgm:t>
        <a:bodyPr/>
        <a:lstStyle/>
        <a:p>
          <a:endParaRPr lang="en-US"/>
        </a:p>
      </dgm:t>
    </dgm:pt>
    <dgm:pt modelId="{898E449A-4065-448D-AA63-19E4AC3EE4EA}" type="sibTrans" cxnId="{4BF8419B-303A-4B81-B152-82D45C5E07C6}">
      <dgm:prSet/>
      <dgm:spPr/>
      <dgm:t>
        <a:bodyPr/>
        <a:lstStyle/>
        <a:p>
          <a:endParaRPr lang="en-US"/>
        </a:p>
      </dgm:t>
    </dgm:pt>
    <dgm:pt modelId="{EE31CA3F-8B2B-4642-B9B4-AAA9C19D7AF7}">
      <dgm:prSet/>
      <dgm:spPr/>
      <dgm:t>
        <a:bodyPr/>
        <a:lstStyle/>
        <a:p>
          <a:r>
            <a:rPr lang="en-US" dirty="0" smtClean="0"/>
            <a:t>Teach users about water conservation, climate change, and Lake Mead system</a:t>
          </a:r>
          <a:endParaRPr lang="en-US" dirty="0"/>
        </a:p>
      </dgm:t>
    </dgm:pt>
    <dgm:pt modelId="{74457A68-2508-4730-B2C7-F321DBAC6035}" type="parTrans" cxnId="{DF5783E2-9C3D-4DBB-A720-EAF9BBB07F6E}">
      <dgm:prSet/>
      <dgm:spPr/>
      <dgm:t>
        <a:bodyPr/>
        <a:lstStyle/>
        <a:p>
          <a:endParaRPr lang="en-US"/>
        </a:p>
      </dgm:t>
    </dgm:pt>
    <dgm:pt modelId="{B4F5AB7E-6BFE-428A-921B-E647D4E9DBF3}" type="sibTrans" cxnId="{DF5783E2-9C3D-4DBB-A720-EAF9BBB07F6E}">
      <dgm:prSet/>
      <dgm:spPr/>
      <dgm:t>
        <a:bodyPr/>
        <a:lstStyle/>
        <a:p>
          <a:endParaRPr lang="en-US"/>
        </a:p>
      </dgm:t>
    </dgm:pt>
    <dgm:pt modelId="{2138213F-001E-4987-BBE7-DCB1DED15A97}">
      <dgm:prSet/>
      <dgm:spPr/>
      <dgm:t>
        <a:bodyPr/>
        <a:lstStyle/>
        <a:p>
          <a:r>
            <a:rPr lang="en-US" dirty="0" smtClean="0"/>
            <a:t>Develop appreciation of climate change, conservation, and Lake Mead water level connection</a:t>
          </a:r>
          <a:endParaRPr lang="en-US" dirty="0"/>
        </a:p>
      </dgm:t>
    </dgm:pt>
    <dgm:pt modelId="{D32D473C-5708-40AB-82C9-D05AA36F5215}" type="parTrans" cxnId="{75EB17C8-01F9-431B-9D92-B1555BB71A22}">
      <dgm:prSet/>
      <dgm:spPr/>
      <dgm:t>
        <a:bodyPr/>
        <a:lstStyle/>
        <a:p>
          <a:endParaRPr lang="en-US"/>
        </a:p>
      </dgm:t>
    </dgm:pt>
    <dgm:pt modelId="{F718B97A-8E94-47CB-BE59-BE55A3FAB7AD}" type="sibTrans" cxnId="{75EB17C8-01F9-431B-9D92-B1555BB71A22}">
      <dgm:prSet/>
      <dgm:spPr/>
      <dgm:t>
        <a:bodyPr/>
        <a:lstStyle/>
        <a:p>
          <a:endParaRPr lang="en-US"/>
        </a:p>
      </dgm:t>
    </dgm:pt>
    <dgm:pt modelId="{F9575C99-2FBD-4CD7-A8AE-82B0A11DD12D}" type="pres">
      <dgm:prSet presAssocID="{1653746E-5EB5-4EAA-AD20-63FFCDCF7D3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D1FFAFF-5024-4C22-9112-DBA8F341E9AA}" type="pres">
      <dgm:prSet presAssocID="{C707BA4D-7FB7-409E-B348-2B4F870D86B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2F25FE-6AD4-4198-A3E4-83EFB7EE721F}" type="pres">
      <dgm:prSet presAssocID="{898E449A-4065-448D-AA63-19E4AC3EE4EA}" presName="sibTrans" presStyleCnt="0"/>
      <dgm:spPr/>
    </dgm:pt>
    <dgm:pt modelId="{D5DC0882-C740-41A1-B5EF-5AECE14362A6}" type="pres">
      <dgm:prSet presAssocID="{EE31CA3F-8B2B-4642-B9B4-AAA9C19D7AF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B956FE-9522-41C1-AA4A-AB4186E4F569}" type="pres">
      <dgm:prSet presAssocID="{B4F5AB7E-6BFE-428A-921B-E647D4E9DBF3}" presName="sibTrans" presStyleCnt="0"/>
      <dgm:spPr/>
    </dgm:pt>
    <dgm:pt modelId="{0DFCA5CB-75CC-4D30-A2FB-826732B69F5F}" type="pres">
      <dgm:prSet presAssocID="{2138213F-001E-4987-BBE7-DCB1DED15A9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EB17C8-01F9-431B-9D92-B1555BB71A22}" srcId="{1653746E-5EB5-4EAA-AD20-63FFCDCF7D31}" destId="{2138213F-001E-4987-BBE7-DCB1DED15A97}" srcOrd="2" destOrd="0" parTransId="{D32D473C-5708-40AB-82C9-D05AA36F5215}" sibTransId="{F718B97A-8E94-47CB-BE59-BE55A3FAB7AD}"/>
    <dgm:cxn modelId="{1208763B-E3AB-4075-923A-4597824F1A84}" type="presOf" srcId="{1653746E-5EB5-4EAA-AD20-63FFCDCF7D31}" destId="{F9575C99-2FBD-4CD7-A8AE-82B0A11DD12D}" srcOrd="0" destOrd="0" presId="urn:microsoft.com/office/officeart/2005/8/layout/hList6"/>
    <dgm:cxn modelId="{B3974E2B-0C70-4846-B013-9639D9E724EF}" type="presOf" srcId="{C707BA4D-7FB7-409E-B348-2B4F870D86BF}" destId="{BD1FFAFF-5024-4C22-9112-DBA8F341E9AA}" srcOrd="0" destOrd="0" presId="urn:microsoft.com/office/officeart/2005/8/layout/hList6"/>
    <dgm:cxn modelId="{4BF8419B-303A-4B81-B152-82D45C5E07C6}" srcId="{1653746E-5EB5-4EAA-AD20-63FFCDCF7D31}" destId="{C707BA4D-7FB7-409E-B348-2B4F870D86BF}" srcOrd="0" destOrd="0" parTransId="{4764EFEB-9AC9-46C8-BFBB-B1C8EA54609F}" sibTransId="{898E449A-4065-448D-AA63-19E4AC3EE4EA}"/>
    <dgm:cxn modelId="{9C98AFBE-9E37-454D-A11A-A1832A78FB8B}" type="presOf" srcId="{EE31CA3F-8B2B-4642-B9B4-AAA9C19D7AF7}" destId="{D5DC0882-C740-41A1-B5EF-5AECE14362A6}" srcOrd="0" destOrd="0" presId="urn:microsoft.com/office/officeart/2005/8/layout/hList6"/>
    <dgm:cxn modelId="{DF5783E2-9C3D-4DBB-A720-EAF9BBB07F6E}" srcId="{1653746E-5EB5-4EAA-AD20-63FFCDCF7D31}" destId="{EE31CA3F-8B2B-4642-B9B4-AAA9C19D7AF7}" srcOrd="1" destOrd="0" parTransId="{74457A68-2508-4730-B2C7-F321DBAC6035}" sibTransId="{B4F5AB7E-6BFE-428A-921B-E647D4E9DBF3}"/>
    <dgm:cxn modelId="{EB3D27E5-889E-4D7A-892E-340BDADE2060}" type="presOf" srcId="{2138213F-001E-4987-BBE7-DCB1DED15A97}" destId="{0DFCA5CB-75CC-4D30-A2FB-826732B69F5F}" srcOrd="0" destOrd="0" presId="urn:microsoft.com/office/officeart/2005/8/layout/hList6"/>
    <dgm:cxn modelId="{40B07E02-5910-44C6-A058-09B5A0925D48}" type="presParOf" srcId="{F9575C99-2FBD-4CD7-A8AE-82B0A11DD12D}" destId="{BD1FFAFF-5024-4C22-9112-DBA8F341E9AA}" srcOrd="0" destOrd="0" presId="urn:microsoft.com/office/officeart/2005/8/layout/hList6"/>
    <dgm:cxn modelId="{29F3D78A-31A7-4ED7-A350-F1F44034BF5B}" type="presParOf" srcId="{F9575C99-2FBD-4CD7-A8AE-82B0A11DD12D}" destId="{AB2F25FE-6AD4-4198-A3E4-83EFB7EE721F}" srcOrd="1" destOrd="0" presId="urn:microsoft.com/office/officeart/2005/8/layout/hList6"/>
    <dgm:cxn modelId="{772DE309-AFA9-46CA-B21E-73BBED5B21B1}" type="presParOf" srcId="{F9575C99-2FBD-4CD7-A8AE-82B0A11DD12D}" destId="{D5DC0882-C740-41A1-B5EF-5AECE14362A6}" srcOrd="2" destOrd="0" presId="urn:microsoft.com/office/officeart/2005/8/layout/hList6"/>
    <dgm:cxn modelId="{6520EF1C-A062-47EE-B617-A413D4CEA3E6}" type="presParOf" srcId="{F9575C99-2FBD-4CD7-A8AE-82B0A11DD12D}" destId="{30B956FE-9522-41C1-AA4A-AB4186E4F569}" srcOrd="3" destOrd="0" presId="urn:microsoft.com/office/officeart/2005/8/layout/hList6"/>
    <dgm:cxn modelId="{C1049E4F-A3A1-4990-BD9C-B80966AFC22B}" type="presParOf" srcId="{F9575C99-2FBD-4CD7-A8AE-82B0A11DD12D}" destId="{0DFCA5CB-75CC-4D30-A2FB-826732B69F5F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A2ECA2-FD9D-4E37-9995-D09E9996280C}" type="doc">
      <dgm:prSet loTypeId="urn:microsoft.com/office/officeart/2005/8/layout/hList3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DBD525-76D4-4147-AFD0-B1476FF0A7AE}">
      <dgm:prSet/>
      <dgm:spPr/>
      <dgm:t>
        <a:bodyPr/>
        <a:lstStyle/>
        <a:p>
          <a:pPr rtl="0"/>
          <a:r>
            <a:rPr lang="en-US" dirty="0" smtClean="0"/>
            <a:t>Five Activities</a:t>
          </a:r>
          <a:endParaRPr lang="en-US" dirty="0"/>
        </a:p>
      </dgm:t>
    </dgm:pt>
    <dgm:pt modelId="{FDED0D3C-00C9-4D66-AEB8-8D256CCF09C9}" type="parTrans" cxnId="{026804E3-8E9F-4D1A-B8AF-4BF782813967}">
      <dgm:prSet/>
      <dgm:spPr/>
      <dgm:t>
        <a:bodyPr/>
        <a:lstStyle/>
        <a:p>
          <a:endParaRPr lang="en-US"/>
        </a:p>
      </dgm:t>
    </dgm:pt>
    <dgm:pt modelId="{F6B6D4D9-F087-41B7-9F03-CB26ECF90DFA}" type="sibTrans" cxnId="{026804E3-8E9F-4D1A-B8AF-4BF782813967}">
      <dgm:prSet/>
      <dgm:spPr/>
      <dgm:t>
        <a:bodyPr/>
        <a:lstStyle/>
        <a:p>
          <a:endParaRPr lang="en-US"/>
        </a:p>
      </dgm:t>
    </dgm:pt>
    <dgm:pt modelId="{CAF10414-C716-4E1D-B1DA-F62F0B78D864}">
      <dgm:prSet/>
      <dgm:spPr/>
      <dgm:t>
        <a:bodyPr/>
        <a:lstStyle/>
        <a:p>
          <a:pPr rtl="0"/>
          <a:r>
            <a:rPr lang="en-US" dirty="0" smtClean="0"/>
            <a:t>Activity 1 – A multiple choice assessment that builds background knowledge</a:t>
          </a:r>
          <a:endParaRPr lang="en-US" dirty="0"/>
        </a:p>
      </dgm:t>
    </dgm:pt>
    <dgm:pt modelId="{11208FF8-1653-4884-A84A-55891930116B}" type="parTrans" cxnId="{716F1513-B6E3-4E4D-B272-89CE340C3834}">
      <dgm:prSet/>
      <dgm:spPr/>
      <dgm:t>
        <a:bodyPr/>
        <a:lstStyle/>
        <a:p>
          <a:endParaRPr lang="en-US"/>
        </a:p>
      </dgm:t>
    </dgm:pt>
    <dgm:pt modelId="{C4270A8C-5583-49E1-AFD5-2FFCCE17320C}" type="sibTrans" cxnId="{716F1513-B6E3-4E4D-B272-89CE340C3834}">
      <dgm:prSet/>
      <dgm:spPr/>
      <dgm:t>
        <a:bodyPr/>
        <a:lstStyle/>
        <a:p>
          <a:endParaRPr lang="en-US"/>
        </a:p>
      </dgm:t>
    </dgm:pt>
    <dgm:pt modelId="{652B4873-CD98-4E89-8E1C-04706AA43B7F}">
      <dgm:prSet/>
      <dgm:spPr/>
      <dgm:t>
        <a:bodyPr/>
        <a:lstStyle/>
        <a:p>
          <a:r>
            <a:rPr lang="en-US" dirty="0" smtClean="0"/>
            <a:t>Activity 2 – User is challenged to conserve water in home</a:t>
          </a:r>
        </a:p>
      </dgm:t>
    </dgm:pt>
    <dgm:pt modelId="{8F330679-2A9D-4D21-9368-9E895A0352BA}" type="parTrans" cxnId="{5870AAFF-5144-49DE-A7AF-3DFAA723470B}">
      <dgm:prSet/>
      <dgm:spPr/>
      <dgm:t>
        <a:bodyPr/>
        <a:lstStyle/>
        <a:p>
          <a:endParaRPr lang="en-US"/>
        </a:p>
      </dgm:t>
    </dgm:pt>
    <dgm:pt modelId="{7FC5ECC1-DF11-43AF-90DC-69E84FBE25CE}" type="sibTrans" cxnId="{5870AAFF-5144-49DE-A7AF-3DFAA723470B}">
      <dgm:prSet/>
      <dgm:spPr/>
      <dgm:t>
        <a:bodyPr/>
        <a:lstStyle/>
        <a:p>
          <a:endParaRPr lang="en-US"/>
        </a:p>
      </dgm:t>
    </dgm:pt>
    <dgm:pt modelId="{C2467D2E-B440-47AB-9E34-DE290CDAA613}">
      <dgm:prSet/>
      <dgm:spPr/>
      <dgm:t>
        <a:bodyPr/>
        <a:lstStyle/>
        <a:p>
          <a:r>
            <a:rPr lang="en-US" dirty="0" smtClean="0"/>
            <a:t>Activity 3 – User is challenged to conserve water in the community</a:t>
          </a:r>
        </a:p>
      </dgm:t>
    </dgm:pt>
    <dgm:pt modelId="{EF9436E8-D06F-477E-A9C7-0D324ED3EB7E}" type="parTrans" cxnId="{B06DD5DE-3AF2-41B5-93D2-A0772E9728E3}">
      <dgm:prSet/>
      <dgm:spPr/>
      <dgm:t>
        <a:bodyPr/>
        <a:lstStyle/>
        <a:p>
          <a:endParaRPr lang="en-US"/>
        </a:p>
      </dgm:t>
    </dgm:pt>
    <dgm:pt modelId="{98CCE041-69B7-43BB-BB6C-E24FBFF8DCEE}" type="sibTrans" cxnId="{B06DD5DE-3AF2-41B5-93D2-A0772E9728E3}">
      <dgm:prSet/>
      <dgm:spPr/>
      <dgm:t>
        <a:bodyPr/>
        <a:lstStyle/>
        <a:p>
          <a:endParaRPr lang="en-US"/>
        </a:p>
      </dgm:t>
    </dgm:pt>
    <dgm:pt modelId="{829A560A-2BF8-4559-83C6-39DC075207B5}">
      <dgm:prSet/>
      <dgm:spPr/>
      <dgm:t>
        <a:bodyPr/>
        <a:lstStyle/>
        <a:p>
          <a:r>
            <a:rPr lang="en-US" dirty="0" smtClean="0"/>
            <a:t>Activity 4 – Illustrate impacts of climate change</a:t>
          </a:r>
          <a:endParaRPr lang="en-US" dirty="0"/>
        </a:p>
      </dgm:t>
    </dgm:pt>
    <dgm:pt modelId="{56FA1E2B-D097-49CE-A2DB-09C246DED0AD}" type="parTrans" cxnId="{946DE4B4-67A9-436A-BAE9-BD9681A81756}">
      <dgm:prSet/>
      <dgm:spPr/>
      <dgm:t>
        <a:bodyPr/>
        <a:lstStyle/>
        <a:p>
          <a:endParaRPr lang="en-US"/>
        </a:p>
      </dgm:t>
    </dgm:pt>
    <dgm:pt modelId="{6B9B1908-5FF8-4BF8-8228-888DC95A5F43}" type="sibTrans" cxnId="{946DE4B4-67A9-436A-BAE9-BD9681A81756}">
      <dgm:prSet/>
      <dgm:spPr/>
      <dgm:t>
        <a:bodyPr/>
        <a:lstStyle/>
        <a:p>
          <a:endParaRPr lang="en-US"/>
        </a:p>
      </dgm:t>
    </dgm:pt>
    <dgm:pt modelId="{0461CDD4-10E3-4667-B722-CCE662D27020}">
      <dgm:prSet/>
      <dgm:spPr/>
      <dgm:t>
        <a:bodyPr/>
        <a:lstStyle/>
        <a:p>
          <a:r>
            <a:rPr lang="en-US" dirty="0" smtClean="0"/>
            <a:t>Activity 5 – Modeling climate change impact on Lake Mead</a:t>
          </a:r>
          <a:endParaRPr lang="en-US" dirty="0"/>
        </a:p>
      </dgm:t>
    </dgm:pt>
    <dgm:pt modelId="{4DDAD268-E134-4501-9532-127B2316BF3E}" type="parTrans" cxnId="{89D72849-49A1-43F1-A34A-4FC253C09FB9}">
      <dgm:prSet/>
      <dgm:spPr/>
      <dgm:t>
        <a:bodyPr/>
        <a:lstStyle/>
        <a:p>
          <a:endParaRPr lang="en-US"/>
        </a:p>
      </dgm:t>
    </dgm:pt>
    <dgm:pt modelId="{292A5E4E-0883-4DB5-B1E5-63F1C3E3A951}" type="sibTrans" cxnId="{89D72849-49A1-43F1-A34A-4FC253C09FB9}">
      <dgm:prSet/>
      <dgm:spPr/>
      <dgm:t>
        <a:bodyPr/>
        <a:lstStyle/>
        <a:p>
          <a:endParaRPr lang="en-US"/>
        </a:p>
      </dgm:t>
    </dgm:pt>
    <dgm:pt modelId="{2F4FA228-E944-4484-92F7-2D47A163E486}" type="pres">
      <dgm:prSet presAssocID="{22A2ECA2-FD9D-4E37-9995-D09E9996280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D36E55C-9C5A-4A5B-8289-14FEF3B77F56}" type="pres">
      <dgm:prSet presAssocID="{B2DBD525-76D4-4147-AFD0-B1476FF0A7AE}" presName="roof" presStyleLbl="dkBgShp" presStyleIdx="0" presStyleCnt="2" custLinFactNeighborY="-4762"/>
      <dgm:spPr/>
      <dgm:t>
        <a:bodyPr/>
        <a:lstStyle/>
        <a:p>
          <a:endParaRPr lang="en-US"/>
        </a:p>
      </dgm:t>
    </dgm:pt>
    <dgm:pt modelId="{42194C77-7647-4232-96A7-8FEB5B4B84F2}" type="pres">
      <dgm:prSet presAssocID="{B2DBD525-76D4-4147-AFD0-B1476FF0A7AE}" presName="pillars" presStyleCnt="0"/>
      <dgm:spPr/>
    </dgm:pt>
    <dgm:pt modelId="{9B06CCCF-52A9-4154-BEB2-186923637C18}" type="pres">
      <dgm:prSet presAssocID="{B2DBD525-76D4-4147-AFD0-B1476FF0A7AE}" presName="pillar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48283F-08F3-4F79-95BC-78A744FAC4BF}" type="pres">
      <dgm:prSet presAssocID="{652B4873-CD98-4E89-8E1C-04706AA43B7F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67C6BE-41E1-4854-AC0F-3D0529021281}" type="pres">
      <dgm:prSet presAssocID="{C2467D2E-B440-47AB-9E34-DE290CDAA613}" presName="pillar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182516-756C-4E42-91F9-7C63F3373398}" type="pres">
      <dgm:prSet presAssocID="{829A560A-2BF8-4559-83C6-39DC075207B5}" presName="pillar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B85F69-6D2A-4D4C-AAC2-13523E185F64}" type="pres">
      <dgm:prSet presAssocID="{0461CDD4-10E3-4667-B722-CCE662D27020}" presName="pillar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CD3CE8-D463-43FE-B2BE-2DDEF93E677A}" type="pres">
      <dgm:prSet presAssocID="{B2DBD525-76D4-4147-AFD0-B1476FF0A7AE}" presName="base" presStyleLbl="dkBgShp" presStyleIdx="1" presStyleCnt="2"/>
      <dgm:spPr/>
    </dgm:pt>
  </dgm:ptLst>
  <dgm:cxnLst>
    <dgm:cxn modelId="{405388F5-A822-4FA6-A3C6-F908F42E7FAC}" type="presOf" srcId="{22A2ECA2-FD9D-4E37-9995-D09E9996280C}" destId="{2F4FA228-E944-4484-92F7-2D47A163E486}" srcOrd="0" destOrd="0" presId="urn:microsoft.com/office/officeart/2005/8/layout/hList3"/>
    <dgm:cxn modelId="{20FB1455-88A2-42DF-8B7E-55CD5B511E40}" type="presOf" srcId="{CAF10414-C716-4E1D-B1DA-F62F0B78D864}" destId="{9B06CCCF-52A9-4154-BEB2-186923637C18}" srcOrd="0" destOrd="0" presId="urn:microsoft.com/office/officeart/2005/8/layout/hList3"/>
    <dgm:cxn modelId="{9D5DC3BB-F245-47CA-96A4-C722A6F76B0E}" type="presOf" srcId="{C2467D2E-B440-47AB-9E34-DE290CDAA613}" destId="{EB67C6BE-41E1-4854-AC0F-3D0529021281}" srcOrd="0" destOrd="0" presId="urn:microsoft.com/office/officeart/2005/8/layout/hList3"/>
    <dgm:cxn modelId="{8F763D79-A801-40BE-8775-163036829666}" type="presOf" srcId="{652B4873-CD98-4E89-8E1C-04706AA43B7F}" destId="{6748283F-08F3-4F79-95BC-78A744FAC4BF}" srcOrd="0" destOrd="0" presId="urn:microsoft.com/office/officeart/2005/8/layout/hList3"/>
    <dgm:cxn modelId="{89D72849-49A1-43F1-A34A-4FC253C09FB9}" srcId="{B2DBD525-76D4-4147-AFD0-B1476FF0A7AE}" destId="{0461CDD4-10E3-4667-B722-CCE662D27020}" srcOrd="4" destOrd="0" parTransId="{4DDAD268-E134-4501-9532-127B2316BF3E}" sibTransId="{292A5E4E-0883-4DB5-B1E5-63F1C3E3A951}"/>
    <dgm:cxn modelId="{5870AAFF-5144-49DE-A7AF-3DFAA723470B}" srcId="{B2DBD525-76D4-4147-AFD0-B1476FF0A7AE}" destId="{652B4873-CD98-4E89-8E1C-04706AA43B7F}" srcOrd="1" destOrd="0" parTransId="{8F330679-2A9D-4D21-9368-9E895A0352BA}" sibTransId="{7FC5ECC1-DF11-43AF-90DC-69E84FBE25CE}"/>
    <dgm:cxn modelId="{026804E3-8E9F-4D1A-B8AF-4BF782813967}" srcId="{22A2ECA2-FD9D-4E37-9995-D09E9996280C}" destId="{B2DBD525-76D4-4147-AFD0-B1476FF0A7AE}" srcOrd="0" destOrd="0" parTransId="{FDED0D3C-00C9-4D66-AEB8-8D256CCF09C9}" sibTransId="{F6B6D4D9-F087-41B7-9F03-CB26ECF90DFA}"/>
    <dgm:cxn modelId="{AB785BCD-49E3-4F81-846F-62255159DB39}" type="presOf" srcId="{829A560A-2BF8-4559-83C6-39DC075207B5}" destId="{34182516-756C-4E42-91F9-7C63F3373398}" srcOrd="0" destOrd="0" presId="urn:microsoft.com/office/officeart/2005/8/layout/hList3"/>
    <dgm:cxn modelId="{716F1513-B6E3-4E4D-B272-89CE340C3834}" srcId="{B2DBD525-76D4-4147-AFD0-B1476FF0A7AE}" destId="{CAF10414-C716-4E1D-B1DA-F62F0B78D864}" srcOrd="0" destOrd="0" parTransId="{11208FF8-1653-4884-A84A-55891930116B}" sibTransId="{C4270A8C-5583-49E1-AFD5-2FFCCE17320C}"/>
    <dgm:cxn modelId="{38F977E5-D586-467E-8D72-4BDCB09D0C42}" type="presOf" srcId="{B2DBD525-76D4-4147-AFD0-B1476FF0A7AE}" destId="{8D36E55C-9C5A-4A5B-8289-14FEF3B77F56}" srcOrd="0" destOrd="0" presId="urn:microsoft.com/office/officeart/2005/8/layout/hList3"/>
    <dgm:cxn modelId="{AF925054-7FF6-45B0-B1F2-F3985B714A3A}" type="presOf" srcId="{0461CDD4-10E3-4667-B722-CCE662D27020}" destId="{6BB85F69-6D2A-4D4C-AAC2-13523E185F64}" srcOrd="0" destOrd="0" presId="urn:microsoft.com/office/officeart/2005/8/layout/hList3"/>
    <dgm:cxn modelId="{B06DD5DE-3AF2-41B5-93D2-A0772E9728E3}" srcId="{B2DBD525-76D4-4147-AFD0-B1476FF0A7AE}" destId="{C2467D2E-B440-47AB-9E34-DE290CDAA613}" srcOrd="2" destOrd="0" parTransId="{EF9436E8-D06F-477E-A9C7-0D324ED3EB7E}" sibTransId="{98CCE041-69B7-43BB-BB6C-E24FBFF8DCEE}"/>
    <dgm:cxn modelId="{946DE4B4-67A9-436A-BAE9-BD9681A81756}" srcId="{B2DBD525-76D4-4147-AFD0-B1476FF0A7AE}" destId="{829A560A-2BF8-4559-83C6-39DC075207B5}" srcOrd="3" destOrd="0" parTransId="{56FA1E2B-D097-49CE-A2DB-09C246DED0AD}" sibTransId="{6B9B1908-5FF8-4BF8-8228-888DC95A5F43}"/>
    <dgm:cxn modelId="{9CE676DD-BF53-42D7-B6F2-0F2F7AB7C02B}" type="presParOf" srcId="{2F4FA228-E944-4484-92F7-2D47A163E486}" destId="{8D36E55C-9C5A-4A5B-8289-14FEF3B77F56}" srcOrd="0" destOrd="0" presId="urn:microsoft.com/office/officeart/2005/8/layout/hList3"/>
    <dgm:cxn modelId="{E474FA50-9983-41A9-B282-EF2D061FCEEE}" type="presParOf" srcId="{2F4FA228-E944-4484-92F7-2D47A163E486}" destId="{42194C77-7647-4232-96A7-8FEB5B4B84F2}" srcOrd="1" destOrd="0" presId="urn:microsoft.com/office/officeart/2005/8/layout/hList3"/>
    <dgm:cxn modelId="{A32BB1F6-ACD5-4365-802A-F9E54713B6FB}" type="presParOf" srcId="{42194C77-7647-4232-96A7-8FEB5B4B84F2}" destId="{9B06CCCF-52A9-4154-BEB2-186923637C18}" srcOrd="0" destOrd="0" presId="urn:microsoft.com/office/officeart/2005/8/layout/hList3"/>
    <dgm:cxn modelId="{6DBFB699-316B-48C9-B768-A9AEA57E15C1}" type="presParOf" srcId="{42194C77-7647-4232-96A7-8FEB5B4B84F2}" destId="{6748283F-08F3-4F79-95BC-78A744FAC4BF}" srcOrd="1" destOrd="0" presId="urn:microsoft.com/office/officeart/2005/8/layout/hList3"/>
    <dgm:cxn modelId="{F911A8A5-0C9E-4717-AC0C-21EF57B4DD3C}" type="presParOf" srcId="{42194C77-7647-4232-96A7-8FEB5B4B84F2}" destId="{EB67C6BE-41E1-4854-AC0F-3D0529021281}" srcOrd="2" destOrd="0" presId="urn:microsoft.com/office/officeart/2005/8/layout/hList3"/>
    <dgm:cxn modelId="{9EBCC32C-F1BD-4177-B2E4-FC87A23C5449}" type="presParOf" srcId="{42194C77-7647-4232-96A7-8FEB5B4B84F2}" destId="{34182516-756C-4E42-91F9-7C63F3373398}" srcOrd="3" destOrd="0" presId="urn:microsoft.com/office/officeart/2005/8/layout/hList3"/>
    <dgm:cxn modelId="{48AD27A9-8DC9-4509-917F-DA5BA89A8ED4}" type="presParOf" srcId="{42194C77-7647-4232-96A7-8FEB5B4B84F2}" destId="{6BB85F69-6D2A-4D4C-AAC2-13523E185F64}" srcOrd="4" destOrd="0" presId="urn:microsoft.com/office/officeart/2005/8/layout/hList3"/>
    <dgm:cxn modelId="{F4A39361-973F-4887-B29F-50B6084CA940}" type="presParOf" srcId="{2F4FA228-E944-4484-92F7-2D47A163E486}" destId="{57CD3CE8-D463-43FE-B2BE-2DDEF93E677A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76A7CF-8B0F-4210-84A1-B6F99949A96E}" type="doc">
      <dgm:prSet loTypeId="urn:microsoft.com/office/officeart/2005/8/layout/vProcess5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A85DCD-F661-44F8-8175-A06F977A6C05}">
      <dgm:prSet phldrT="[Text]"/>
      <dgm:spPr/>
      <dgm:t>
        <a:bodyPr/>
        <a:lstStyle/>
        <a:p>
          <a:r>
            <a:rPr lang="en-US" dirty="0" smtClean="0"/>
            <a:t>Focus groups with end users, middle-</a:t>
          </a:r>
          <a:r>
            <a:rPr lang="en-US" dirty="0" err="1" smtClean="0"/>
            <a:t>schoolers</a:t>
          </a:r>
          <a:r>
            <a:rPr lang="en-US" dirty="0" smtClean="0"/>
            <a:t>, teachers, and UGs</a:t>
          </a:r>
          <a:endParaRPr lang="en-US" dirty="0"/>
        </a:p>
      </dgm:t>
    </dgm:pt>
    <dgm:pt modelId="{D74F208A-38B1-48F5-BF6F-9F415BDF95ED}" type="parTrans" cxnId="{0E34DAFA-A10E-4054-95FB-AC76B4AE9263}">
      <dgm:prSet/>
      <dgm:spPr/>
      <dgm:t>
        <a:bodyPr/>
        <a:lstStyle/>
        <a:p>
          <a:endParaRPr lang="en-US"/>
        </a:p>
      </dgm:t>
    </dgm:pt>
    <dgm:pt modelId="{8507B45A-11A7-4E4C-8C8F-E92E2F5DEC89}" type="sibTrans" cxnId="{0E34DAFA-A10E-4054-95FB-AC76B4AE9263}">
      <dgm:prSet/>
      <dgm:spPr/>
      <dgm:t>
        <a:bodyPr/>
        <a:lstStyle/>
        <a:p>
          <a:endParaRPr lang="en-US"/>
        </a:p>
      </dgm:t>
    </dgm:pt>
    <dgm:pt modelId="{2642A179-6DC9-4211-8B39-3C98A15F1054}">
      <dgm:prSet phldrT="[Text]"/>
      <dgm:spPr/>
      <dgm:t>
        <a:bodyPr/>
        <a:lstStyle/>
        <a:p>
          <a:r>
            <a:rPr lang="en-US" dirty="0" smtClean="0"/>
            <a:t>Research on learning outcomes from game interaction with middle-</a:t>
          </a:r>
          <a:r>
            <a:rPr lang="en-US" dirty="0" err="1" smtClean="0"/>
            <a:t>schoolers</a:t>
          </a:r>
          <a:r>
            <a:rPr lang="en-US" dirty="0" smtClean="0"/>
            <a:t> and UGs</a:t>
          </a:r>
          <a:endParaRPr lang="en-US" dirty="0"/>
        </a:p>
      </dgm:t>
    </dgm:pt>
    <dgm:pt modelId="{61B32D26-D23D-4DE8-8C50-B0F8D3F65663}" type="parTrans" cxnId="{315B1AB5-1EC6-4CF4-B742-F48A63CBF9D9}">
      <dgm:prSet/>
      <dgm:spPr/>
      <dgm:t>
        <a:bodyPr/>
        <a:lstStyle/>
        <a:p>
          <a:endParaRPr lang="en-US"/>
        </a:p>
      </dgm:t>
    </dgm:pt>
    <dgm:pt modelId="{74D9FC53-61A6-4249-9D61-4A8157E3949B}" type="sibTrans" cxnId="{315B1AB5-1EC6-4CF4-B742-F48A63CBF9D9}">
      <dgm:prSet/>
      <dgm:spPr/>
      <dgm:t>
        <a:bodyPr/>
        <a:lstStyle/>
        <a:p>
          <a:endParaRPr lang="en-US"/>
        </a:p>
      </dgm:t>
    </dgm:pt>
    <dgm:pt modelId="{BAF57A54-9368-4D26-BEE6-ECF018FFA844}">
      <dgm:prSet phldrT="[Text]"/>
      <dgm:spPr/>
      <dgm:t>
        <a:bodyPr/>
        <a:lstStyle/>
        <a:p>
          <a:r>
            <a:rPr lang="en-US" dirty="0" smtClean="0"/>
            <a:t>Installation at informal learning environment</a:t>
          </a:r>
          <a:endParaRPr lang="en-US" dirty="0"/>
        </a:p>
      </dgm:t>
    </dgm:pt>
    <dgm:pt modelId="{D1B5A029-F735-47B4-98D7-0708E397A188}" type="parTrans" cxnId="{30EBF36B-0FB9-42D7-A9DC-A12516041537}">
      <dgm:prSet/>
      <dgm:spPr/>
      <dgm:t>
        <a:bodyPr/>
        <a:lstStyle/>
        <a:p>
          <a:endParaRPr lang="en-US"/>
        </a:p>
      </dgm:t>
    </dgm:pt>
    <dgm:pt modelId="{239D2B2F-36CA-4541-A571-F8186B3A345D}" type="sibTrans" cxnId="{30EBF36B-0FB9-42D7-A9DC-A12516041537}">
      <dgm:prSet/>
      <dgm:spPr/>
      <dgm:t>
        <a:bodyPr/>
        <a:lstStyle/>
        <a:p>
          <a:endParaRPr lang="en-US"/>
        </a:p>
      </dgm:t>
    </dgm:pt>
    <dgm:pt modelId="{8096779A-DBFD-4946-81F9-24167DF4647E}" type="pres">
      <dgm:prSet presAssocID="{D576A7CF-8B0F-4210-84A1-B6F99949A96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CBD36BD-7C53-492F-B33F-A4CB815BE068}" type="pres">
      <dgm:prSet presAssocID="{D576A7CF-8B0F-4210-84A1-B6F99949A96E}" presName="dummyMaxCanvas" presStyleCnt="0">
        <dgm:presLayoutVars/>
      </dgm:prSet>
      <dgm:spPr/>
    </dgm:pt>
    <dgm:pt modelId="{6B6DAAC6-8B08-4789-979F-8A54FD2EEEFB}" type="pres">
      <dgm:prSet presAssocID="{D576A7CF-8B0F-4210-84A1-B6F99949A96E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468BAB-809A-4A45-85D2-B64A7A98FB24}" type="pres">
      <dgm:prSet presAssocID="{D576A7CF-8B0F-4210-84A1-B6F99949A96E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F98C0C-4142-4631-856D-C7FCF1848530}" type="pres">
      <dgm:prSet presAssocID="{D576A7CF-8B0F-4210-84A1-B6F99949A96E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2B067A-F2C6-43F7-87B2-7C7374DC1C84}" type="pres">
      <dgm:prSet presAssocID="{D576A7CF-8B0F-4210-84A1-B6F99949A96E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433270-E9C3-4261-BCD6-3C60B408D382}" type="pres">
      <dgm:prSet presAssocID="{D576A7CF-8B0F-4210-84A1-B6F99949A96E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155C81-7E6D-4487-A446-C77ED915A3D8}" type="pres">
      <dgm:prSet presAssocID="{D576A7CF-8B0F-4210-84A1-B6F99949A96E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93EBD-0BF3-452B-A8AE-3EF92FCA25B4}" type="pres">
      <dgm:prSet presAssocID="{D576A7CF-8B0F-4210-84A1-B6F99949A96E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B3F8F9-F99F-4001-B67B-4BD5F93F3F76}" type="pres">
      <dgm:prSet presAssocID="{D576A7CF-8B0F-4210-84A1-B6F99949A96E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532ADE2-2601-4B85-8E0F-2BFB05E6E602}" type="presOf" srcId="{E9A85DCD-F661-44F8-8175-A06F977A6C05}" destId="{79155C81-7E6D-4487-A446-C77ED915A3D8}" srcOrd="1" destOrd="0" presId="urn:microsoft.com/office/officeart/2005/8/layout/vProcess5"/>
    <dgm:cxn modelId="{0E34DAFA-A10E-4054-95FB-AC76B4AE9263}" srcId="{D576A7CF-8B0F-4210-84A1-B6F99949A96E}" destId="{E9A85DCD-F661-44F8-8175-A06F977A6C05}" srcOrd="0" destOrd="0" parTransId="{D74F208A-38B1-48F5-BF6F-9F415BDF95ED}" sibTransId="{8507B45A-11A7-4E4C-8C8F-E92E2F5DEC89}"/>
    <dgm:cxn modelId="{EF2CAABB-7533-47E2-A63E-888786030116}" type="presOf" srcId="{BAF57A54-9368-4D26-BEE6-ECF018FFA844}" destId="{28F98C0C-4142-4631-856D-C7FCF1848530}" srcOrd="0" destOrd="0" presId="urn:microsoft.com/office/officeart/2005/8/layout/vProcess5"/>
    <dgm:cxn modelId="{022B5923-D2E8-4C1C-8352-09E6071351C6}" type="presOf" srcId="{E9A85DCD-F661-44F8-8175-A06F977A6C05}" destId="{6B6DAAC6-8B08-4789-979F-8A54FD2EEEFB}" srcOrd="0" destOrd="0" presId="urn:microsoft.com/office/officeart/2005/8/layout/vProcess5"/>
    <dgm:cxn modelId="{95B7E825-E5FE-40E8-BFDF-021D0526C9C9}" type="presOf" srcId="{BAF57A54-9368-4D26-BEE6-ECF018FFA844}" destId="{68B3F8F9-F99F-4001-B67B-4BD5F93F3F76}" srcOrd="1" destOrd="0" presId="urn:microsoft.com/office/officeart/2005/8/layout/vProcess5"/>
    <dgm:cxn modelId="{315B1AB5-1EC6-4CF4-B742-F48A63CBF9D9}" srcId="{D576A7CF-8B0F-4210-84A1-B6F99949A96E}" destId="{2642A179-6DC9-4211-8B39-3C98A15F1054}" srcOrd="1" destOrd="0" parTransId="{61B32D26-D23D-4DE8-8C50-B0F8D3F65663}" sibTransId="{74D9FC53-61A6-4249-9D61-4A8157E3949B}"/>
    <dgm:cxn modelId="{44EA44A5-576C-4AD9-B19E-8F24DF10D1B6}" type="presOf" srcId="{8507B45A-11A7-4E4C-8C8F-E92E2F5DEC89}" destId="{6B2B067A-F2C6-43F7-87B2-7C7374DC1C84}" srcOrd="0" destOrd="0" presId="urn:microsoft.com/office/officeart/2005/8/layout/vProcess5"/>
    <dgm:cxn modelId="{313CB91F-5ADE-44C7-BCFF-0E7ADDF94945}" type="presOf" srcId="{2642A179-6DC9-4211-8B39-3C98A15F1054}" destId="{17993EBD-0BF3-452B-A8AE-3EF92FCA25B4}" srcOrd="1" destOrd="0" presId="urn:microsoft.com/office/officeart/2005/8/layout/vProcess5"/>
    <dgm:cxn modelId="{28BF7650-8523-4599-BBDF-98B2599BE38D}" type="presOf" srcId="{D576A7CF-8B0F-4210-84A1-B6F99949A96E}" destId="{8096779A-DBFD-4946-81F9-24167DF4647E}" srcOrd="0" destOrd="0" presId="urn:microsoft.com/office/officeart/2005/8/layout/vProcess5"/>
    <dgm:cxn modelId="{E47B26B4-A01C-411E-8AEF-CC7BE39F79A9}" type="presOf" srcId="{74D9FC53-61A6-4249-9D61-4A8157E3949B}" destId="{C7433270-E9C3-4261-BCD6-3C60B408D382}" srcOrd="0" destOrd="0" presId="urn:microsoft.com/office/officeart/2005/8/layout/vProcess5"/>
    <dgm:cxn modelId="{30EBF36B-0FB9-42D7-A9DC-A12516041537}" srcId="{D576A7CF-8B0F-4210-84A1-B6F99949A96E}" destId="{BAF57A54-9368-4D26-BEE6-ECF018FFA844}" srcOrd="2" destOrd="0" parTransId="{D1B5A029-F735-47B4-98D7-0708E397A188}" sibTransId="{239D2B2F-36CA-4541-A571-F8186B3A345D}"/>
    <dgm:cxn modelId="{2523A7FC-4FB7-420A-8B89-2EEC782E1B7D}" type="presOf" srcId="{2642A179-6DC9-4211-8B39-3C98A15F1054}" destId="{57468BAB-809A-4A45-85D2-B64A7A98FB24}" srcOrd="0" destOrd="0" presId="urn:microsoft.com/office/officeart/2005/8/layout/vProcess5"/>
    <dgm:cxn modelId="{4EF62A39-F013-4710-A331-72EF710994B1}" type="presParOf" srcId="{8096779A-DBFD-4946-81F9-24167DF4647E}" destId="{4CBD36BD-7C53-492F-B33F-A4CB815BE068}" srcOrd="0" destOrd="0" presId="urn:microsoft.com/office/officeart/2005/8/layout/vProcess5"/>
    <dgm:cxn modelId="{6C5534F1-81EF-4D61-B827-B99197D7E1EE}" type="presParOf" srcId="{8096779A-DBFD-4946-81F9-24167DF4647E}" destId="{6B6DAAC6-8B08-4789-979F-8A54FD2EEEFB}" srcOrd="1" destOrd="0" presId="urn:microsoft.com/office/officeart/2005/8/layout/vProcess5"/>
    <dgm:cxn modelId="{E7998E7B-2120-413B-8756-391972305406}" type="presParOf" srcId="{8096779A-DBFD-4946-81F9-24167DF4647E}" destId="{57468BAB-809A-4A45-85D2-B64A7A98FB24}" srcOrd="2" destOrd="0" presId="urn:microsoft.com/office/officeart/2005/8/layout/vProcess5"/>
    <dgm:cxn modelId="{462E32DE-8DEB-4D8D-A1AF-C251F92C5857}" type="presParOf" srcId="{8096779A-DBFD-4946-81F9-24167DF4647E}" destId="{28F98C0C-4142-4631-856D-C7FCF1848530}" srcOrd="3" destOrd="0" presId="urn:microsoft.com/office/officeart/2005/8/layout/vProcess5"/>
    <dgm:cxn modelId="{64BC8F2F-38BF-4475-8702-3255A8186A99}" type="presParOf" srcId="{8096779A-DBFD-4946-81F9-24167DF4647E}" destId="{6B2B067A-F2C6-43F7-87B2-7C7374DC1C84}" srcOrd="4" destOrd="0" presId="urn:microsoft.com/office/officeart/2005/8/layout/vProcess5"/>
    <dgm:cxn modelId="{2FFB66E2-2025-41A5-AF29-EA1B99F52DA8}" type="presParOf" srcId="{8096779A-DBFD-4946-81F9-24167DF4647E}" destId="{C7433270-E9C3-4261-BCD6-3C60B408D382}" srcOrd="5" destOrd="0" presId="urn:microsoft.com/office/officeart/2005/8/layout/vProcess5"/>
    <dgm:cxn modelId="{DAD24D09-513F-4B52-B704-2CE41C02AEF2}" type="presParOf" srcId="{8096779A-DBFD-4946-81F9-24167DF4647E}" destId="{79155C81-7E6D-4487-A446-C77ED915A3D8}" srcOrd="6" destOrd="0" presId="urn:microsoft.com/office/officeart/2005/8/layout/vProcess5"/>
    <dgm:cxn modelId="{C1981B04-090E-4E00-B034-B98E039F5E7B}" type="presParOf" srcId="{8096779A-DBFD-4946-81F9-24167DF4647E}" destId="{17993EBD-0BF3-452B-A8AE-3EF92FCA25B4}" srcOrd="7" destOrd="0" presId="urn:microsoft.com/office/officeart/2005/8/layout/vProcess5"/>
    <dgm:cxn modelId="{90C18F7A-41DF-4A3A-8620-112E632A8E5B}" type="presParOf" srcId="{8096779A-DBFD-4946-81F9-24167DF4647E}" destId="{68B3F8F9-F99F-4001-B67B-4BD5F93F3F7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1FFAFF-5024-4C22-9112-DBA8F341E9AA}">
      <dsp:nvSpPr>
        <dsp:cNvPr id="0" name=""/>
        <dsp:cNvSpPr/>
      </dsp:nvSpPr>
      <dsp:spPr>
        <a:xfrm rot="16200000">
          <a:off x="-914930" y="915925"/>
          <a:ext cx="4419600" cy="2587749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617" bIns="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Build an educationally informative simulation game</a:t>
          </a:r>
          <a:endParaRPr lang="en-US" sz="2800" kern="1200" dirty="0"/>
        </a:p>
      </dsp:txBody>
      <dsp:txXfrm rot="16200000">
        <a:off x="-914930" y="915925"/>
        <a:ext cx="4419600" cy="2587749"/>
      </dsp:txXfrm>
    </dsp:sp>
    <dsp:sp modelId="{D5DC0882-C740-41A1-B5EF-5AECE14362A6}">
      <dsp:nvSpPr>
        <dsp:cNvPr id="0" name=""/>
        <dsp:cNvSpPr/>
      </dsp:nvSpPr>
      <dsp:spPr>
        <a:xfrm rot="16200000">
          <a:off x="1866899" y="915925"/>
          <a:ext cx="4419600" cy="2587749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617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Teach users about water conservation, climate change, and Lake Mead system</a:t>
          </a:r>
          <a:endParaRPr lang="en-US" sz="2800" kern="1200" dirty="0"/>
        </a:p>
      </dsp:txBody>
      <dsp:txXfrm rot="16200000">
        <a:off x="1866899" y="915925"/>
        <a:ext cx="4419600" cy="2587749"/>
      </dsp:txXfrm>
    </dsp:sp>
    <dsp:sp modelId="{0DFCA5CB-75CC-4D30-A2FB-826732B69F5F}">
      <dsp:nvSpPr>
        <dsp:cNvPr id="0" name=""/>
        <dsp:cNvSpPr/>
      </dsp:nvSpPr>
      <dsp:spPr>
        <a:xfrm rot="16200000">
          <a:off x="4648730" y="915925"/>
          <a:ext cx="4419600" cy="2587749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617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Develop appreciation of climate change, conservation, and Lake Mead water level connection</a:t>
          </a:r>
          <a:endParaRPr lang="en-US" sz="2800" kern="1200" dirty="0"/>
        </a:p>
      </dsp:txBody>
      <dsp:txXfrm rot="16200000">
        <a:off x="4648730" y="915925"/>
        <a:ext cx="4419600" cy="258774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D36E55C-9C5A-4A5B-8289-14FEF3B77F56}">
      <dsp:nvSpPr>
        <dsp:cNvPr id="0" name=""/>
        <dsp:cNvSpPr/>
      </dsp:nvSpPr>
      <dsp:spPr>
        <a:xfrm>
          <a:off x="0" y="0"/>
          <a:ext cx="8305800" cy="153162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00800" h="1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Five Activities</a:t>
          </a:r>
          <a:endParaRPr lang="en-US" sz="6500" kern="1200" dirty="0"/>
        </a:p>
      </dsp:txBody>
      <dsp:txXfrm>
        <a:off x="0" y="0"/>
        <a:ext cx="8305800" cy="1531620"/>
      </dsp:txXfrm>
    </dsp:sp>
    <dsp:sp modelId="{9B06CCCF-52A9-4154-BEB2-186923637C18}">
      <dsp:nvSpPr>
        <dsp:cNvPr id="0" name=""/>
        <dsp:cNvSpPr/>
      </dsp:nvSpPr>
      <dsp:spPr>
        <a:xfrm>
          <a:off x="1013" y="1531620"/>
          <a:ext cx="1660754" cy="32164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Activity 1 – A multiple choice assessment that builds background knowledge</a:t>
          </a:r>
          <a:endParaRPr lang="en-US" sz="2400" kern="1200" dirty="0"/>
        </a:p>
      </dsp:txBody>
      <dsp:txXfrm>
        <a:off x="1013" y="1531620"/>
        <a:ext cx="1660754" cy="3216402"/>
      </dsp:txXfrm>
    </dsp:sp>
    <dsp:sp modelId="{6748283F-08F3-4F79-95BC-78A744FAC4BF}">
      <dsp:nvSpPr>
        <dsp:cNvPr id="0" name=""/>
        <dsp:cNvSpPr/>
      </dsp:nvSpPr>
      <dsp:spPr>
        <a:xfrm>
          <a:off x="1661768" y="1531620"/>
          <a:ext cx="1660754" cy="32164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Activity 2 – User is challenged to conserve water in home</a:t>
          </a:r>
        </a:p>
      </dsp:txBody>
      <dsp:txXfrm>
        <a:off x="1661768" y="1531620"/>
        <a:ext cx="1660754" cy="3216402"/>
      </dsp:txXfrm>
    </dsp:sp>
    <dsp:sp modelId="{EB67C6BE-41E1-4854-AC0F-3D0529021281}">
      <dsp:nvSpPr>
        <dsp:cNvPr id="0" name=""/>
        <dsp:cNvSpPr/>
      </dsp:nvSpPr>
      <dsp:spPr>
        <a:xfrm>
          <a:off x="3322522" y="1531620"/>
          <a:ext cx="1660754" cy="32164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Activity 3 – User is challenged to conserve water in the community</a:t>
          </a:r>
        </a:p>
      </dsp:txBody>
      <dsp:txXfrm>
        <a:off x="3322522" y="1531620"/>
        <a:ext cx="1660754" cy="3216402"/>
      </dsp:txXfrm>
    </dsp:sp>
    <dsp:sp modelId="{34182516-756C-4E42-91F9-7C63F3373398}">
      <dsp:nvSpPr>
        <dsp:cNvPr id="0" name=""/>
        <dsp:cNvSpPr/>
      </dsp:nvSpPr>
      <dsp:spPr>
        <a:xfrm>
          <a:off x="4983277" y="1531620"/>
          <a:ext cx="1660754" cy="32164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Activity 4 – Illustrate impacts of climate change</a:t>
          </a:r>
          <a:endParaRPr lang="en-US" sz="2400" kern="1200" dirty="0"/>
        </a:p>
      </dsp:txBody>
      <dsp:txXfrm>
        <a:off x="4983277" y="1531620"/>
        <a:ext cx="1660754" cy="3216402"/>
      </dsp:txXfrm>
    </dsp:sp>
    <dsp:sp modelId="{6BB85F69-6D2A-4D4C-AAC2-13523E185F64}">
      <dsp:nvSpPr>
        <dsp:cNvPr id="0" name=""/>
        <dsp:cNvSpPr/>
      </dsp:nvSpPr>
      <dsp:spPr>
        <a:xfrm>
          <a:off x="6644031" y="1531620"/>
          <a:ext cx="1660754" cy="32164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Activity 5 – Modeling climate change impact on Lake Mead</a:t>
          </a:r>
          <a:endParaRPr lang="en-US" sz="2400" kern="1200" dirty="0"/>
        </a:p>
      </dsp:txBody>
      <dsp:txXfrm>
        <a:off x="6644031" y="1531620"/>
        <a:ext cx="1660754" cy="3216402"/>
      </dsp:txXfrm>
    </dsp:sp>
    <dsp:sp modelId="{57CD3CE8-D463-43FE-B2BE-2DDEF93E677A}">
      <dsp:nvSpPr>
        <dsp:cNvPr id="0" name=""/>
        <dsp:cNvSpPr/>
      </dsp:nvSpPr>
      <dsp:spPr>
        <a:xfrm>
          <a:off x="0" y="4748022"/>
          <a:ext cx="8305800" cy="35737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00800" h="1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B6DAAC6-8B08-4789-979F-8A54FD2EEEFB}">
      <dsp:nvSpPr>
        <dsp:cNvPr id="0" name=""/>
        <dsp:cNvSpPr/>
      </dsp:nvSpPr>
      <dsp:spPr>
        <a:xfrm>
          <a:off x="0" y="0"/>
          <a:ext cx="6995160" cy="14125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Focus groups with end users, middle-</a:t>
          </a:r>
          <a:r>
            <a:rPr lang="en-US" sz="2800" kern="1200" dirty="0" err="1" smtClean="0"/>
            <a:t>schoolers</a:t>
          </a:r>
          <a:r>
            <a:rPr lang="en-US" sz="2800" kern="1200" dirty="0" smtClean="0"/>
            <a:t>, teachers, and UGs</a:t>
          </a:r>
          <a:endParaRPr lang="en-US" sz="2800" kern="1200" dirty="0"/>
        </a:p>
      </dsp:txBody>
      <dsp:txXfrm>
        <a:off x="0" y="0"/>
        <a:ext cx="5553645" cy="1412557"/>
      </dsp:txXfrm>
    </dsp:sp>
    <dsp:sp modelId="{57468BAB-809A-4A45-85D2-B64A7A98FB24}">
      <dsp:nvSpPr>
        <dsp:cNvPr id="0" name=""/>
        <dsp:cNvSpPr/>
      </dsp:nvSpPr>
      <dsp:spPr>
        <a:xfrm>
          <a:off x="617219" y="1647983"/>
          <a:ext cx="6995160" cy="14125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Research on learning outcomes from game interaction with middle-</a:t>
          </a:r>
          <a:r>
            <a:rPr lang="en-US" sz="2800" kern="1200" dirty="0" err="1" smtClean="0"/>
            <a:t>schoolers</a:t>
          </a:r>
          <a:r>
            <a:rPr lang="en-US" sz="2800" kern="1200" dirty="0" smtClean="0"/>
            <a:t> and UGs</a:t>
          </a:r>
          <a:endParaRPr lang="en-US" sz="2800" kern="1200" dirty="0"/>
        </a:p>
      </dsp:txBody>
      <dsp:txXfrm>
        <a:off x="617219" y="1647983"/>
        <a:ext cx="5459777" cy="1412557"/>
      </dsp:txXfrm>
    </dsp:sp>
    <dsp:sp modelId="{28F98C0C-4142-4631-856D-C7FCF1848530}">
      <dsp:nvSpPr>
        <dsp:cNvPr id="0" name=""/>
        <dsp:cNvSpPr/>
      </dsp:nvSpPr>
      <dsp:spPr>
        <a:xfrm>
          <a:off x="1234439" y="3295967"/>
          <a:ext cx="6995160" cy="14125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Installation at informal learning environment</a:t>
          </a:r>
          <a:endParaRPr lang="en-US" sz="2800" kern="1200" dirty="0"/>
        </a:p>
      </dsp:txBody>
      <dsp:txXfrm>
        <a:off x="1234439" y="3295967"/>
        <a:ext cx="5459777" cy="1412557"/>
      </dsp:txXfrm>
    </dsp:sp>
    <dsp:sp modelId="{6B2B067A-F2C6-43F7-87B2-7C7374DC1C84}">
      <dsp:nvSpPr>
        <dsp:cNvPr id="0" name=""/>
        <dsp:cNvSpPr/>
      </dsp:nvSpPr>
      <dsp:spPr>
        <a:xfrm>
          <a:off x="6076997" y="1071189"/>
          <a:ext cx="918162" cy="91816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6076997" y="1071189"/>
        <a:ext cx="918162" cy="918162"/>
      </dsp:txXfrm>
    </dsp:sp>
    <dsp:sp modelId="{C7433270-E9C3-4261-BCD6-3C60B408D382}">
      <dsp:nvSpPr>
        <dsp:cNvPr id="0" name=""/>
        <dsp:cNvSpPr/>
      </dsp:nvSpPr>
      <dsp:spPr>
        <a:xfrm>
          <a:off x="6694217" y="2709756"/>
          <a:ext cx="918162" cy="91816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6694217" y="2709756"/>
        <a:ext cx="918162" cy="9181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lr>
                <a:schemeClr val="tx2"/>
              </a:buClr>
              <a:buFontTx/>
              <a:buChar char="-"/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buClr>
                <a:schemeClr val="tx2"/>
              </a:buClr>
              <a:buFontTx/>
              <a:buChar char="-"/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lr>
                <a:schemeClr val="tx2"/>
              </a:buClr>
              <a:buFontTx/>
              <a:buChar char="-"/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buClr>
                <a:schemeClr val="tx2"/>
              </a:buClr>
              <a:buFontTx/>
              <a:buChar char="-"/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0480AED4-2979-4DFF-BAEB-B28FAF8C40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BDCAB130-09AE-4993-AFF2-C77E26213659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9217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17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CATA 2012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Losing the Lake</a:t>
            </a: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32EDA-FA24-481C-89DE-D603FED82E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CATA 2012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7E007-B6C3-4806-9DEA-4870E9225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Losing the Lake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CATA 2012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6A778-893C-4B14-A562-39A2604DC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Losing the Lake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CATA 2012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DBA22-0DD1-41A3-AED7-769B1C4D0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Losing the Lake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CATA 2012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D0B13-93F5-44BD-AB77-6B328273DC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Losing the Lake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CATA 2012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2704F-F61D-41EB-9673-ED262BD074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Losing the Lake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CATA 2012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EE37D-D708-4DAF-AE64-A40723715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Losing the Lake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CATA 2012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A7526-5C95-4294-B21E-E34D25BF5C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Losing the Lake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CATA 2012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6793C-BDB1-40D8-9B36-4959E9594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Losing the Lake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CATA 2012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957E6-3645-4888-B89E-C1DC9A86CA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Losing the Lake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CATA 2012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6CD8F-2D3F-45C3-A0D4-9AB19C2C3C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Losing the Lake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137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CATA 2012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20000" y="6248400"/>
            <a:ext cx="1066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31585C49-61D9-4625-ADF7-4EFCF2D2F5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9114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114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114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1145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114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9114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14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9114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11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81200" y="6248400"/>
            <a:ext cx="5562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Losing the Lake</a:t>
            </a:r>
          </a:p>
        </p:txBody>
      </p:sp>
      <p:sp>
        <p:nvSpPr>
          <p:cNvPr id="9115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736725"/>
            <a:ext cx="8839200" cy="19208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Losing the Lake: </a:t>
            </a:r>
            <a:r>
              <a:rPr lang="en-US" dirty="0"/>
              <a:t>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900" dirty="0" smtClean="0"/>
              <a:t>Development and Deployment </a:t>
            </a:r>
            <a:r>
              <a:rPr lang="en-US" sz="4900" dirty="0"/>
              <a:t>of an Educational Game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19600"/>
            <a:ext cx="6400800" cy="17526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Joseph M. </a:t>
            </a:r>
            <a:r>
              <a:rPr lang="en-US" dirty="0" err="1"/>
              <a:t>Vesco</a:t>
            </a:r>
            <a:r>
              <a:rPr lang="en-US" dirty="0"/>
              <a:t>, Katie </a:t>
            </a:r>
            <a:r>
              <a:rPr lang="en-US" dirty="0" err="1"/>
              <a:t>Gilgen</a:t>
            </a:r>
            <a:r>
              <a:rPr lang="en-US" dirty="0"/>
              <a:t>, Anne Paine, Marissa Owens, E. Michael Nussbaum, Gale M. Sinatra, </a:t>
            </a:r>
            <a:r>
              <a:rPr lang="en-US" dirty="0" err="1"/>
              <a:t>Sajjad</a:t>
            </a:r>
            <a:r>
              <a:rPr lang="en-US" dirty="0"/>
              <a:t> Ahmad, Kent J. </a:t>
            </a:r>
            <a:r>
              <a:rPr lang="en-US" dirty="0" err="1"/>
              <a:t>Crippen</a:t>
            </a:r>
            <a:r>
              <a:rPr lang="en-US" dirty="0"/>
              <a:t>, </a:t>
            </a:r>
            <a:r>
              <a:rPr lang="en-US" dirty="0" err="1"/>
              <a:t>Sergiu</a:t>
            </a:r>
            <a:r>
              <a:rPr lang="en-US" dirty="0"/>
              <a:t> M. </a:t>
            </a:r>
            <a:r>
              <a:rPr lang="en-US" dirty="0" err="1"/>
              <a:t>Dascalu</a:t>
            </a:r>
            <a:r>
              <a:rPr lang="en-US" dirty="0"/>
              <a:t>, Frederick C Harris, Jr.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Losing the Lake Project Goals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CATA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7DBA22-0DD1-41A3-AED7-769B1C4D07C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Losing the Lake</a:t>
            </a:r>
            <a:endParaRPr lang="en-US"/>
          </a:p>
        </p:txBody>
      </p:sp>
      <p:graphicFrame>
        <p:nvGraphicFramePr>
          <p:cNvPr id="8" name="Content Placeholder 5"/>
          <p:cNvGraphicFramePr>
            <a:graphicFrameLocks/>
          </p:cNvGraphicFramePr>
          <p:nvPr/>
        </p:nvGraphicFramePr>
        <p:xfrm>
          <a:off x="457200" y="1600200"/>
          <a:ext cx="81534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ea typeface="+mj-ea"/>
              <a:cs typeface="+mj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6150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813"/>
            <a:ext cx="5486400" cy="5302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51" name="Picture 1" descr="2009_06_HooverDam_DSC_18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b"/>
          <a:lstStyle/>
          <a:p>
            <a:pPr algn="ctr">
              <a:defRPr/>
            </a:pPr>
            <a:r>
              <a:rPr lang="en-US" sz="1600" b="1" dirty="0">
                <a:solidFill>
                  <a:srgbClr val="000000"/>
                </a:solidFill>
                <a:latin typeface="Lucida Sans" charset="0"/>
              </a:rPr>
              <a:t>Lake Mead water level 2009.  “Bathtub ring” shows decline of 142 ft since 1983.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000000"/>
                </a:solidFill>
                <a:latin typeface="Lucida Sans" charset="0"/>
              </a:rPr>
              <a:t>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Losing the Lake – Game Design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CATA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86CD8F-2D3F-45C3-A0D4-9AB19C2C3C6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Losing the Lake</a:t>
            </a:r>
            <a:endParaRPr lang="en-US"/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295400"/>
          <a:ext cx="83058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CATA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Losing the Lake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7DBA22-0DD1-41A3-AED7-769B1C4D07C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Next Steps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CATA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7DBA22-0DD1-41A3-AED7-769B1C4D07C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Losing the Lake</a:t>
            </a:r>
            <a:endParaRPr lang="en-US"/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discussed the design and implementation of an educational game – Losing the Lake</a:t>
            </a:r>
          </a:p>
          <a:p>
            <a:pPr lvl="1"/>
            <a:r>
              <a:rPr lang="en-US" dirty="0" smtClean="0"/>
              <a:t>A Web deployed game targeted towards educating young Nevadans who will be our future policy and decision makers.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CATA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7DBA22-0DD1-41A3-AED7-769B1C4D07C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Losing the Lake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736725"/>
            <a:ext cx="8839200" cy="19208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Losing the Lake: </a:t>
            </a:r>
            <a:r>
              <a:rPr lang="en-US" dirty="0"/>
              <a:t>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900" dirty="0" smtClean="0"/>
              <a:t>Development and Deployment </a:t>
            </a:r>
            <a:r>
              <a:rPr lang="en-US" sz="4900" dirty="0"/>
              <a:t>of an Educational Game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19600"/>
            <a:ext cx="6400800" cy="17526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Joseph M. </a:t>
            </a:r>
            <a:r>
              <a:rPr lang="en-US" dirty="0" err="1"/>
              <a:t>Vesco</a:t>
            </a:r>
            <a:r>
              <a:rPr lang="en-US" dirty="0"/>
              <a:t>, Katie </a:t>
            </a:r>
            <a:r>
              <a:rPr lang="en-US" dirty="0" err="1"/>
              <a:t>Gilgen</a:t>
            </a:r>
            <a:r>
              <a:rPr lang="en-US" dirty="0"/>
              <a:t>, Anne Paine, Marissa Owens, E. Michael Nussbaum, Gale M. Sinatra, </a:t>
            </a:r>
            <a:r>
              <a:rPr lang="en-US" dirty="0" err="1"/>
              <a:t>Sajjad</a:t>
            </a:r>
            <a:r>
              <a:rPr lang="en-US" dirty="0"/>
              <a:t> Ahmad, Kent J. </a:t>
            </a:r>
            <a:r>
              <a:rPr lang="en-US" dirty="0" err="1"/>
              <a:t>Crippen</a:t>
            </a:r>
            <a:r>
              <a:rPr lang="en-US" dirty="0"/>
              <a:t>, </a:t>
            </a:r>
            <a:r>
              <a:rPr lang="en-US" dirty="0" err="1"/>
              <a:t>Sergiu</a:t>
            </a:r>
            <a:r>
              <a:rPr lang="en-US" dirty="0"/>
              <a:t> M. </a:t>
            </a:r>
            <a:r>
              <a:rPr lang="en-US" dirty="0" err="1"/>
              <a:t>Dascalu</a:t>
            </a:r>
            <a:r>
              <a:rPr lang="en-US" dirty="0"/>
              <a:t>, Frederick C Harris, Jr.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CATA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7DBA22-0DD1-41A3-AED7-769B1C4D07C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Losing the Lake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1CompleteScre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0525"/>
            <a:ext cx="866775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pic>
        <p:nvPicPr>
          <p:cNvPr id="5" name="Picture 4" descr="02Q&amp;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8658225" cy="64960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work was partially supported by the National Science Foundation </a:t>
            </a:r>
            <a:endParaRPr lang="en-US" dirty="0" smtClean="0"/>
          </a:p>
          <a:p>
            <a:pPr lvl="1"/>
            <a:r>
              <a:rPr lang="en-US" dirty="0" smtClean="0"/>
              <a:t>under </a:t>
            </a:r>
            <a:r>
              <a:rPr lang="en-US" dirty="0" smtClean="0"/>
              <a:t>grant EPS-0814372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CATA 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86793C-BDB1-40D8-9B36-4959E9594F9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Losing the Lake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3aCoreectQ&amp;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0"/>
            <a:ext cx="8667750" cy="656272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3bScreenshot-LosingTheLake_V2.swf (application-x-shockwave-flash Object) - Mozilla Firefo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52400"/>
            <a:ext cx="8437289" cy="632061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aDRoppingWat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125" y="600075"/>
            <a:ext cx="8667750" cy="56578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Hous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125" y="523875"/>
            <a:ext cx="8667750" cy="58102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WaterCoolers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125" y="147637"/>
            <a:ext cx="8667750" cy="656272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Cit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125" y="566737"/>
            <a:ext cx="8667750" cy="572452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WaterCoolers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125" y="600075"/>
            <a:ext cx="8667750" cy="565785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Glaci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125" y="585787"/>
            <a:ext cx="8667750" cy="568642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WaterLev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125" y="585787"/>
            <a:ext cx="8667750" cy="568642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GreenhouseEff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125" y="595312"/>
            <a:ext cx="8667750" cy="56673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 Little 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In 2007 the Nevada System of Higher Education (NSHE) applied for (and was awarded) an NSF </a:t>
            </a:r>
            <a:r>
              <a:rPr lang="en-US" dirty="0" err="1" smtClean="0"/>
              <a:t>EPSCoR</a:t>
            </a:r>
            <a:r>
              <a:rPr lang="en-US" dirty="0" smtClean="0"/>
              <a:t> research and infrastructure improvement grant</a:t>
            </a:r>
          </a:p>
          <a:p>
            <a:pPr lvl="1">
              <a:defRPr/>
            </a:pPr>
            <a:r>
              <a:rPr lang="en-US" dirty="0" smtClean="0"/>
              <a:t>$15,000,000 from NSF</a:t>
            </a:r>
          </a:p>
          <a:p>
            <a:pPr lvl="1">
              <a:defRPr/>
            </a:pPr>
            <a:r>
              <a:rPr lang="en-US" dirty="0" smtClean="0"/>
              <a:t>$</a:t>
            </a:r>
            <a:r>
              <a:rPr lang="en-US" dirty="0" smtClean="0"/>
              <a:t>7,5</a:t>
            </a:r>
            <a:r>
              <a:rPr lang="en-US" dirty="0" smtClean="0"/>
              <a:t>00,000 </a:t>
            </a:r>
            <a:r>
              <a:rPr lang="en-US" dirty="0" smtClean="0"/>
              <a:t>match from the state</a:t>
            </a:r>
          </a:p>
          <a:p>
            <a:pPr lvl="1">
              <a:defRPr/>
            </a:pPr>
            <a:r>
              <a:rPr lang="en-US" dirty="0" smtClean="0"/>
              <a:t>5 years.</a:t>
            </a:r>
          </a:p>
          <a:p>
            <a:pPr lvl="2">
              <a:defRPr/>
            </a:pPr>
            <a:endParaRPr lang="en-US" dirty="0" smtClean="0"/>
          </a:p>
          <a:p>
            <a:pPr lvl="1">
              <a:defRPr/>
            </a:pPr>
            <a:r>
              <a:rPr lang="en-US" dirty="0" smtClean="0"/>
              <a:t>The goal is to stimulate research, education, and outreach on the effects of regional climate change</a:t>
            </a:r>
            <a:endParaRPr lang="en-US" dirty="0"/>
          </a:p>
        </p:txBody>
      </p:sp>
      <p:sp>
        <p:nvSpPr>
          <p:cNvPr id="410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CATA 2012</a:t>
            </a:r>
          </a:p>
        </p:txBody>
      </p:sp>
      <p:sp>
        <p:nvSpPr>
          <p:cNvPr id="410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8E1B4D1-E6D6-44C6-AF60-495DA4C3F1C5}" type="slidenum">
              <a:rPr lang="en-US" smtClean="0">
                <a:latin typeface="Arial" charset="0"/>
              </a:rPr>
              <a:pPr/>
              <a:t>3</a:t>
            </a:fld>
            <a:endParaRPr lang="en-US" smtClean="0">
              <a:latin typeface="Arial" charset="0"/>
            </a:endParaRPr>
          </a:p>
        </p:txBody>
      </p:sp>
      <p:sp>
        <p:nvSpPr>
          <p:cNvPr id="4102" name="Footer Placeholder 5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Losing the Lake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Screenshot-LosingTheLake_V2.swf (application-x-shockwave-flash Object) - Mozilla Firefo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47"/>
            <a:ext cx="9144000" cy="683410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Thermomet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125" y="647700"/>
            <a:ext cx="8667750" cy="55626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SnowPa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125" y="571500"/>
            <a:ext cx="866775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LakeHe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125" y="576262"/>
            <a:ext cx="8667750" cy="570547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GOOD SCO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125" y="185737"/>
            <a:ext cx="8667750" cy="648652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lpScre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06" y="0"/>
            <a:ext cx="912158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Little Context (cont)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6 major components of this grant</a:t>
            </a:r>
          </a:p>
          <a:p>
            <a:pPr lvl="1"/>
            <a:r>
              <a:rPr lang="en-US" dirty="0" smtClean="0"/>
              <a:t>Climate Modeling</a:t>
            </a:r>
          </a:p>
          <a:p>
            <a:pPr lvl="1"/>
            <a:r>
              <a:rPr lang="en-US" dirty="0" smtClean="0"/>
              <a:t>Ecological Change</a:t>
            </a:r>
          </a:p>
          <a:p>
            <a:pPr lvl="1"/>
            <a:r>
              <a:rPr lang="en-US" dirty="0" smtClean="0"/>
              <a:t>Water</a:t>
            </a:r>
          </a:p>
          <a:p>
            <a:pPr lvl="1"/>
            <a:r>
              <a:rPr lang="en-US" dirty="0" smtClean="0"/>
              <a:t>Policy, Decision Making, and Outreach</a:t>
            </a:r>
          </a:p>
          <a:p>
            <a:pPr lvl="1"/>
            <a:r>
              <a:rPr lang="en-US" dirty="0" err="1" smtClean="0"/>
              <a:t>Cyberinfrastructure</a:t>
            </a:r>
            <a:endParaRPr lang="en-US" dirty="0" smtClean="0"/>
          </a:p>
          <a:p>
            <a:pPr lvl="1"/>
            <a:r>
              <a:rPr lang="en-US" dirty="0" smtClean="0"/>
              <a:t>Education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CATA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7DBA22-0DD1-41A3-AED7-769B1C4D07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Losing the Lake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transects</a:t>
            </a:r>
          </a:p>
          <a:p>
            <a:pPr lvl="1"/>
            <a:r>
              <a:rPr lang="en-US" dirty="0" smtClean="0"/>
              <a:t>Across mountain ranges</a:t>
            </a:r>
          </a:p>
          <a:p>
            <a:pPr lvl="1"/>
            <a:r>
              <a:rPr lang="en-US" dirty="0" smtClean="0"/>
              <a:t>Collecting climate 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CATA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7DBA22-0DD1-41A3-AED7-769B1C4D07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Losing the Lake</a:t>
            </a:r>
            <a:endParaRPr lang="en-US"/>
          </a:p>
        </p:txBody>
      </p:sp>
      <p:pic>
        <p:nvPicPr>
          <p:cNvPr id="7" name="Picture 6" descr="transects_reg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1650679"/>
            <a:ext cx="3962400" cy="4597721"/>
          </a:xfrm>
          <a:prstGeom prst="rect">
            <a:avLst/>
          </a:prstGeom>
        </p:spPr>
      </p:pic>
      <p:pic>
        <p:nvPicPr>
          <p:cNvPr id="8" name="Picture 2" descr="C:\Users\Mike\Desktop\Site schematic (Lisa Wable and Jay Arnone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3200400"/>
            <a:ext cx="3200400" cy="309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CATA 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86793C-BDB1-40D8-9B36-4959E9594F9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Losing the Lake</a:t>
            </a:r>
            <a:endParaRPr lang="en-US"/>
          </a:p>
        </p:txBody>
      </p:sp>
      <p:pic>
        <p:nvPicPr>
          <p:cNvPr id="5" name="Picture 4" descr="subalpine_tow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2"/>
            <a:ext cx="9144000" cy="6856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CATA 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86793C-BDB1-40D8-9B36-4959E9594F9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Losing the Lake</a:t>
            </a:r>
            <a:endParaRPr lang="en-US"/>
          </a:p>
        </p:txBody>
      </p:sp>
      <p:pic>
        <p:nvPicPr>
          <p:cNvPr id="5" name="Picture 4" descr="snake_elev_profil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7750"/>
            <a:ext cx="9144000" cy="476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CATA 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86793C-BDB1-40D8-9B36-4959E9594F9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Losing the Lake</a:t>
            </a:r>
            <a:endParaRPr lang="en-US"/>
          </a:p>
        </p:txBody>
      </p:sp>
      <p:pic>
        <p:nvPicPr>
          <p:cNvPr id="5" name="Picture 4" descr="snake west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Seed Grants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order to integrate the program components, the grant had structured into it seed grants for interdisciplinary and inter-institutional science teams.</a:t>
            </a:r>
          </a:p>
          <a:p>
            <a:r>
              <a:rPr lang="en-US" dirty="0" smtClean="0"/>
              <a:t>There were many Science Team proposals submitted, and today I want to talk with you about one of them</a:t>
            </a:r>
          </a:p>
          <a:p>
            <a:pPr lvl="1"/>
            <a:r>
              <a:rPr lang="en-US" dirty="0" smtClean="0"/>
              <a:t>Losing the Lake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CATA 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86793C-BDB1-40D8-9B36-4959E9594F9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Losing the Lake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1352</TotalTime>
  <Words>524</Words>
  <Application>Microsoft Office PowerPoint</Application>
  <PresentationFormat>On-screen Show (4:3)</PresentationFormat>
  <Paragraphs>95</Paragraphs>
  <Slides>35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Stream</vt:lpstr>
      <vt:lpstr>Losing the Lake:   Development and Deployment of an Educational Game</vt:lpstr>
      <vt:lpstr>Acknowledgements</vt:lpstr>
      <vt:lpstr>A Little Context</vt:lpstr>
      <vt:lpstr>A Little Context (cont)</vt:lpstr>
      <vt:lpstr>Sensor Networks</vt:lpstr>
      <vt:lpstr>Slide 6</vt:lpstr>
      <vt:lpstr>Slide 7</vt:lpstr>
      <vt:lpstr>Slide 8</vt:lpstr>
      <vt:lpstr>Seed Grants</vt:lpstr>
      <vt:lpstr>Losing the Lake Project Goals</vt:lpstr>
      <vt:lpstr>Slide 11</vt:lpstr>
      <vt:lpstr>Losing the Lake – Game Design</vt:lpstr>
      <vt:lpstr>Demo</vt:lpstr>
      <vt:lpstr>Project Next Steps</vt:lpstr>
      <vt:lpstr>Conclusions</vt:lpstr>
      <vt:lpstr>Losing the Lake:   Development and Deployment of an Educational Game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Graphics Systems and Models</dc:title>
  <dc:creator>The Harris Family</dc:creator>
  <cp:lastModifiedBy>fredh</cp:lastModifiedBy>
  <cp:revision>101</cp:revision>
  <cp:lastPrinted>2001-08-25T23:38:08Z</cp:lastPrinted>
  <dcterms:created xsi:type="dcterms:W3CDTF">2001-08-25T01:58:09Z</dcterms:created>
  <dcterms:modified xsi:type="dcterms:W3CDTF">2012-03-12T23:18:55Z</dcterms:modified>
</cp:coreProperties>
</file>