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9" r:id="rId3"/>
    <p:sldId id="287" r:id="rId4"/>
    <p:sldId id="268" r:id="rId5"/>
    <p:sldId id="288" r:id="rId6"/>
    <p:sldId id="265" r:id="rId7"/>
    <p:sldId id="269" r:id="rId8"/>
    <p:sldId id="270" r:id="rId9"/>
    <p:sldId id="271" r:id="rId10"/>
    <p:sldId id="292" r:id="rId11"/>
    <p:sldId id="343" r:id="rId12"/>
    <p:sldId id="293" r:id="rId13"/>
    <p:sldId id="295" r:id="rId14"/>
    <p:sldId id="294" r:id="rId15"/>
    <p:sldId id="286" r:id="rId16"/>
    <p:sldId id="330" r:id="rId17"/>
    <p:sldId id="344" r:id="rId18"/>
    <p:sldId id="352" r:id="rId19"/>
    <p:sldId id="345" r:id="rId20"/>
    <p:sldId id="347" r:id="rId21"/>
    <p:sldId id="348" r:id="rId22"/>
    <p:sldId id="349" r:id="rId23"/>
    <p:sldId id="304" r:id="rId24"/>
    <p:sldId id="290" r:id="rId25"/>
    <p:sldId id="336" r:id="rId26"/>
    <p:sldId id="335" r:id="rId27"/>
    <p:sldId id="338" r:id="rId28"/>
  </p:sldIdLst>
  <p:sldSz cx="9144000" cy="6858000" type="screen4x3"/>
  <p:notesSz cx="9236075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94C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0508" autoAdjust="0"/>
  </p:normalViewPr>
  <p:slideViewPr>
    <p:cSldViewPr>
      <p:cViewPr varScale="1">
        <p:scale>
          <a:sx n="68" d="100"/>
          <a:sy n="68" d="100"/>
        </p:scale>
        <p:origin x="-121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17" d="100"/>
          <a:sy n="117" d="100"/>
        </p:scale>
        <p:origin x="-2322" y="-96"/>
      </p:cViewPr>
      <p:guideLst>
        <p:guide orient="horz" pos="2208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1639" y="0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2B9C62D2-A2AE-44FC-AB1A-57D9E14CB57E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1639" y="6658664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D01BD477-3B2C-4604-A90E-D81FFACA8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29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1639" y="0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3C7D9948-8757-48F0-BA28-EBED70CA6AFE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65438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608" y="3329940"/>
            <a:ext cx="7388860" cy="3154680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1639" y="6658664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73BBCF0F-52E1-4D8D-9E4F-92389B1B4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978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BCF0F-52E1-4D8D-9E4F-92389B1B48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915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BCF0F-52E1-4D8D-9E4F-92389B1B48B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2316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BCF0F-52E1-4D8D-9E4F-92389B1B48B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1878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BCF0F-52E1-4D8D-9E4F-92389B1B48B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8983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BCF0F-52E1-4D8D-9E4F-92389B1B48B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381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BCF0F-52E1-4D8D-9E4F-92389B1B48B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1298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BCF0F-52E1-4D8D-9E4F-92389B1B48B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5415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BCF0F-52E1-4D8D-9E4F-92389B1B48B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087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BCF0F-52E1-4D8D-9E4F-92389B1B48B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5314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BCF0F-52E1-4D8D-9E4F-92389B1B48B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018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BCF0F-52E1-4D8D-9E4F-92389B1B48B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05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BCF0F-52E1-4D8D-9E4F-92389B1B48B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0630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BCF0F-52E1-4D8D-9E4F-92389B1B48B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7250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BCF0F-52E1-4D8D-9E4F-92389B1B48B3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0442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BCF0F-52E1-4D8D-9E4F-92389B1B48B3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773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BCF0F-52E1-4D8D-9E4F-92389B1B48B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6063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BCF0F-52E1-4D8D-9E4F-92389B1B48B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2554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BCF0F-52E1-4D8D-9E4F-92389B1B48B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616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Definition of Model</a:t>
            </a:r>
          </a:p>
          <a:p>
            <a:r>
              <a:rPr lang="en-US" dirty="0" smtClean="0"/>
              <a:t>SE: Description of the software that will be built. </a:t>
            </a:r>
            <a:r>
              <a:rPr lang="en-US" dirty="0" err="1" smtClean="0"/>
              <a:t>E.g</a:t>
            </a:r>
            <a:r>
              <a:rPr lang="en-US" dirty="0" smtClean="0"/>
              <a:t> ER diagram, class diagram, or activity diagram</a:t>
            </a:r>
          </a:p>
          <a:p>
            <a:r>
              <a:rPr lang="en-US" dirty="0" smtClean="0"/>
              <a:t>Science: A model is a mathematical description of a problem/phenomenon.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BCF0F-52E1-4D8D-9E4F-92389B1B48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5405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BCF0F-52E1-4D8D-9E4F-92389B1B48B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07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BCF0F-52E1-4D8D-9E4F-92389B1B48B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6118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BCF0F-52E1-4D8D-9E4F-92389B1B48B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02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82A9E5E-8750-4586-AF7A-DDE04E7801A2}" type="datetime1">
              <a:rPr lang="en-US" smtClean="0"/>
              <a:t>4/15/2013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Apr 2013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FF3A1D-3E2A-4B7F-AED1-5811BA04F136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1D2F-6895-4427-83C9-527B034457F9}" type="datetime1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Apr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F3A1D-3E2A-4B7F-AED1-5811BA04F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970A4BB-6AA2-4E5F-9B91-411883FAD845}" type="datetime1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dirty="0" smtClean="0"/>
              <a:t>Apr 2013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8FF3A1D-3E2A-4B7F-AED1-5811BA04F13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50581-7342-44DE-B6BA-508930353321}" type="datetime1">
              <a:rPr lang="en-US" smtClean="0"/>
              <a:t>4/15/2013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62200" y="6248400"/>
            <a:ext cx="5421083" cy="365125"/>
          </a:xfrm>
        </p:spPr>
        <p:txBody>
          <a:bodyPr/>
          <a:lstStyle/>
          <a:p>
            <a:r>
              <a:rPr lang="en-US" dirty="0" smtClean="0"/>
              <a:t>Apr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3400" y="6324600"/>
            <a:ext cx="533400" cy="24447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FF3A1D-3E2A-4B7F-AED1-5811BA04F13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FCB84-8AF4-48D1-95A7-972D96B3EEED}" type="datetime1">
              <a:rPr lang="en-US" smtClean="0"/>
              <a:t>4/15/2013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Feb 2012</a:t>
            </a:r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152400" y="1676400"/>
            <a:ext cx="990600" cy="838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ADA504A-A2B7-45D5-9C22-67C06234F95B}" type="datetime1">
              <a:rPr lang="en-US" smtClean="0"/>
              <a:t>4/15/2013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FF3A1D-3E2A-4B7F-AED1-5811BA04F13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dirty="0" smtClean="0"/>
              <a:t>Apr 2013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7752648-9B6F-4036-9914-D18081C65349}" type="datetime1">
              <a:rPr lang="en-US" smtClean="0"/>
              <a:t>4/15/2013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FF3A1D-3E2A-4B7F-AED1-5811BA04F13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dirty="0" smtClean="0"/>
              <a:t>Apr 2013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150D4-7CC0-4B89-A43A-24468C51D9EC}" type="datetime1">
              <a:rPr lang="en-US" smtClean="0"/>
              <a:t>4/15/2013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Apr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FF3A1D-3E2A-4B7F-AED1-5811BA04F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BF13-334E-4A1F-9C00-95BD8B761169}" type="datetime1">
              <a:rPr lang="en-US" smtClean="0"/>
              <a:t>4/15/2013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Apr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FF3A1D-3E2A-4B7F-AED1-5811BA04F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5198B-F939-4036-A39A-4608860950C2}" type="datetime1">
              <a:rPr lang="en-US" smtClean="0"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Apr 2013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FF3A1D-3E2A-4B7F-AED1-5811BA04F13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C3F18D1-6B1A-435D-A3AE-466E21DE3149}" type="datetime1">
              <a:rPr lang="en-US" smtClean="0"/>
              <a:t>4/15/2013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8FF3A1D-3E2A-4B7F-AED1-5811BA04F13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dirty="0" smtClean="0"/>
              <a:t>Apr 2013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1371CC7-8FC6-409C-88B6-0705BE6C5792}" type="datetime1">
              <a:rPr lang="en-US" smtClean="0"/>
              <a:t>4/15/2013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Apr 2013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8FF3A1D-3E2A-4B7F-AED1-5811BA04F13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8001000" cy="1447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 Web-enabled Approach for generating data processors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University of Nevada Reno</a:t>
            </a:r>
          </a:p>
          <a:p>
            <a:r>
              <a:rPr lang="en-US" dirty="0" smtClean="0"/>
              <a:t>Department of Computer Science &amp; Engineering	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295400" y="1828800"/>
            <a:ext cx="6705600" cy="39624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 smtClean="0"/>
              <a:t>Jigar</a:t>
            </a:r>
            <a:r>
              <a:rPr lang="en-US" dirty="0" smtClean="0"/>
              <a:t> Patel</a:t>
            </a:r>
          </a:p>
          <a:p>
            <a:pPr algn="ctr"/>
            <a:r>
              <a:rPr lang="en-US" dirty="0" err="1" smtClean="0"/>
              <a:t>Sohei</a:t>
            </a:r>
            <a:r>
              <a:rPr lang="en-US" dirty="0" smtClean="0"/>
              <a:t> Okamoto</a:t>
            </a:r>
          </a:p>
          <a:p>
            <a:pPr algn="ctr"/>
            <a:r>
              <a:rPr lang="en-US" dirty="0" err="1" smtClean="0"/>
              <a:t>Sergiu</a:t>
            </a:r>
            <a:r>
              <a:rPr lang="en-US" dirty="0" smtClean="0"/>
              <a:t> </a:t>
            </a:r>
            <a:r>
              <a:rPr lang="en-US" dirty="0" smtClean="0"/>
              <a:t>M. </a:t>
            </a:r>
            <a:r>
              <a:rPr lang="en-US" dirty="0" err="1" smtClean="0"/>
              <a:t>Dascalu</a:t>
            </a:r>
            <a:endParaRPr lang="en-US" dirty="0" smtClean="0"/>
          </a:p>
          <a:p>
            <a:pPr algn="ctr"/>
            <a:r>
              <a:rPr lang="en-US" dirty="0" smtClean="0"/>
              <a:t>Frederick C. Harris, </a:t>
            </a:r>
            <a:r>
              <a:rPr lang="en-US" dirty="0" err="1" smtClean="0"/>
              <a:t>Jr</a:t>
            </a:r>
            <a:endParaRPr lang="en-US" dirty="0" smtClean="0"/>
          </a:p>
          <a:p>
            <a:pPr algn="ctr"/>
            <a:r>
              <a:rPr lang="en-US" dirty="0" smtClean="0"/>
              <a:t>University of Nevada Reno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6096000"/>
            <a:ext cx="2209800" cy="685800"/>
          </a:xfrm>
          <a:prstGeom prst="rect">
            <a:avLst/>
          </a:prstGeom>
        </p:spPr>
        <p:txBody>
          <a:bodyPr vert="horz" anchor="ctr">
            <a:normAutofit fontScale="77500" lnSpcReduction="20000"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ITNG 2013</a:t>
            </a:r>
          </a:p>
          <a:p>
            <a:r>
              <a:rPr lang="en-US" dirty="0" smtClean="0"/>
              <a:t>APR 2013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10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related issues in model coupling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Apr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FF3A1D-3E2A-4B7F-AED1-5811BA04F136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File formats</a:t>
            </a:r>
          </a:p>
        </p:txBody>
      </p:sp>
      <p:pic>
        <p:nvPicPr>
          <p:cNvPr id="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3962400"/>
            <a:ext cx="8058150" cy="1295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2667000"/>
            <a:ext cx="88011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057400"/>
            <a:ext cx="5895975" cy="4743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4485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related issues in model coupling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Apr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FF3A1D-3E2A-4B7F-AED1-5811BA04F136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File Formats</a:t>
            </a:r>
          </a:p>
          <a:p>
            <a:pPr lvl="1"/>
            <a:r>
              <a:rPr lang="en-US" dirty="0" smtClean="0"/>
              <a:t>Orange </a:t>
            </a:r>
            <a:r>
              <a:rPr lang="en-US" dirty="0"/>
              <a:t>circle represents a record line in a data set</a:t>
            </a:r>
          </a:p>
          <a:p>
            <a:pPr lvl="1"/>
            <a:r>
              <a:rPr lang="en-US" dirty="0"/>
              <a:t>Green container represents file format container</a:t>
            </a:r>
          </a:p>
          <a:p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1271587" y="3200402"/>
            <a:ext cx="6677025" cy="2743200"/>
            <a:chOff x="1524000" y="3505200"/>
            <a:chExt cx="6677025" cy="2743200"/>
          </a:xfrm>
        </p:grpSpPr>
        <p:grpSp>
          <p:nvGrpSpPr>
            <p:cNvPr id="10" name="Group 9"/>
            <p:cNvGrpSpPr/>
            <p:nvPr/>
          </p:nvGrpSpPr>
          <p:grpSpPr>
            <a:xfrm>
              <a:off x="1524000" y="3733801"/>
              <a:ext cx="609600" cy="2362200"/>
              <a:chOff x="1143000" y="3200400"/>
              <a:chExt cx="609600" cy="2362200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1143000" y="3200400"/>
                <a:ext cx="609600" cy="2362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2" name="Group 41"/>
              <p:cNvGrpSpPr/>
              <p:nvPr/>
            </p:nvGrpSpPr>
            <p:grpSpPr>
              <a:xfrm>
                <a:off x="1219200" y="3352800"/>
                <a:ext cx="457200" cy="2133600"/>
                <a:chOff x="1371600" y="3962400"/>
                <a:chExt cx="457200" cy="2133600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371600" y="4038600"/>
                  <a:ext cx="457200" cy="457200"/>
                </a:xfrm>
                <a:prstGeom prst="ellipse">
                  <a:avLst/>
                </a:prstGeom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Oval 43"/>
                <p:cNvSpPr/>
                <p:nvPr/>
              </p:nvSpPr>
              <p:spPr>
                <a:xfrm>
                  <a:off x="1371600" y="3962400"/>
                  <a:ext cx="457200" cy="457200"/>
                </a:xfrm>
                <a:prstGeom prst="ellipse">
                  <a:avLst/>
                </a:prstGeom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Oval 44"/>
                <p:cNvSpPr/>
                <p:nvPr/>
              </p:nvSpPr>
              <p:spPr>
                <a:xfrm>
                  <a:off x="1371600" y="4114800"/>
                  <a:ext cx="457200" cy="457200"/>
                </a:xfrm>
                <a:prstGeom prst="ellipse">
                  <a:avLst/>
                </a:prstGeom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Oval 45"/>
                <p:cNvSpPr/>
                <p:nvPr/>
              </p:nvSpPr>
              <p:spPr>
                <a:xfrm>
                  <a:off x="1371600" y="4267200"/>
                  <a:ext cx="457200" cy="457200"/>
                </a:xfrm>
                <a:prstGeom prst="ellipse">
                  <a:avLst/>
                </a:prstGeom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Oval 46"/>
                <p:cNvSpPr/>
                <p:nvPr/>
              </p:nvSpPr>
              <p:spPr>
                <a:xfrm>
                  <a:off x="1371600" y="4419600"/>
                  <a:ext cx="457200" cy="457200"/>
                </a:xfrm>
                <a:prstGeom prst="ellipse">
                  <a:avLst/>
                </a:prstGeom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Oval 47"/>
                <p:cNvSpPr/>
                <p:nvPr/>
              </p:nvSpPr>
              <p:spPr>
                <a:xfrm>
                  <a:off x="1371600" y="4572000"/>
                  <a:ext cx="457200" cy="457200"/>
                </a:xfrm>
                <a:prstGeom prst="ellipse">
                  <a:avLst/>
                </a:prstGeom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Oval 48"/>
                <p:cNvSpPr/>
                <p:nvPr/>
              </p:nvSpPr>
              <p:spPr>
                <a:xfrm>
                  <a:off x="1371600" y="4724400"/>
                  <a:ext cx="457200" cy="457200"/>
                </a:xfrm>
                <a:prstGeom prst="ellipse">
                  <a:avLst/>
                </a:prstGeom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Oval 49"/>
                <p:cNvSpPr/>
                <p:nvPr/>
              </p:nvSpPr>
              <p:spPr>
                <a:xfrm>
                  <a:off x="1371600" y="4876800"/>
                  <a:ext cx="457200" cy="457200"/>
                </a:xfrm>
                <a:prstGeom prst="ellipse">
                  <a:avLst/>
                </a:prstGeom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Oval 50"/>
                <p:cNvSpPr/>
                <p:nvPr/>
              </p:nvSpPr>
              <p:spPr>
                <a:xfrm>
                  <a:off x="1371600" y="5029200"/>
                  <a:ext cx="457200" cy="457200"/>
                </a:xfrm>
                <a:prstGeom prst="ellipse">
                  <a:avLst/>
                </a:prstGeom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Oval 51"/>
                <p:cNvSpPr/>
                <p:nvPr/>
              </p:nvSpPr>
              <p:spPr>
                <a:xfrm>
                  <a:off x="1371600" y="5181600"/>
                  <a:ext cx="457200" cy="457200"/>
                </a:xfrm>
                <a:prstGeom prst="ellipse">
                  <a:avLst/>
                </a:prstGeom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Oval 52"/>
                <p:cNvSpPr/>
                <p:nvPr/>
              </p:nvSpPr>
              <p:spPr>
                <a:xfrm>
                  <a:off x="1371600" y="5334000"/>
                  <a:ext cx="457200" cy="457200"/>
                </a:xfrm>
                <a:prstGeom prst="ellipse">
                  <a:avLst/>
                </a:prstGeom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Oval 53"/>
                <p:cNvSpPr/>
                <p:nvPr/>
              </p:nvSpPr>
              <p:spPr>
                <a:xfrm>
                  <a:off x="1371600" y="5486400"/>
                  <a:ext cx="457200" cy="457200"/>
                </a:xfrm>
                <a:prstGeom prst="ellipse">
                  <a:avLst/>
                </a:prstGeom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Oval 54"/>
                <p:cNvSpPr/>
                <p:nvPr/>
              </p:nvSpPr>
              <p:spPr>
                <a:xfrm>
                  <a:off x="1371600" y="5638800"/>
                  <a:ext cx="457200" cy="457200"/>
                </a:xfrm>
                <a:prstGeom prst="ellipse">
                  <a:avLst/>
                </a:prstGeom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2505075" y="3681413"/>
              <a:ext cx="2390775" cy="2390775"/>
              <a:chOff x="1905000" y="3124200"/>
              <a:chExt cx="2390775" cy="2390775"/>
            </a:xfrm>
          </p:grpSpPr>
          <p:sp>
            <p:nvSpPr>
              <p:cNvPr id="27" name="Oval 26"/>
              <p:cNvSpPr/>
              <p:nvPr/>
            </p:nvSpPr>
            <p:spPr>
              <a:xfrm>
                <a:off x="1905000" y="3124200"/>
                <a:ext cx="2390775" cy="239077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3781425" y="4162425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3333750" y="4905375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3638550" y="4581525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2905125" y="501015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2486025" y="4886325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3619500" y="3733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3390900" y="337185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2943225" y="321945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2486025" y="3305175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2181225" y="360045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2028825" y="3914775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028825" y="4295775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2181225" y="4600575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5076825" y="3505200"/>
              <a:ext cx="3124200" cy="2743200"/>
              <a:chOff x="5043487" y="2771775"/>
              <a:chExt cx="3124200" cy="2743200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6605587" y="45720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7515225" y="5057775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6915150" y="4986337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6372225" y="5033962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5876925" y="50292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6605587" y="3990974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7124700" y="4462462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6410325" y="3152775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6143625" y="3657599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5953125" y="4090987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6105525" y="4605337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5305425" y="4995862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5534025" y="4519612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Isosceles Triangle 25"/>
              <p:cNvSpPr/>
              <p:nvPr/>
            </p:nvSpPr>
            <p:spPr>
              <a:xfrm>
                <a:off x="5043487" y="2771775"/>
                <a:ext cx="3124200" cy="2743200"/>
              </a:xfrm>
              <a:prstGeom prst="triangle">
                <a:avLst/>
              </a:prstGeom>
              <a:solidFill>
                <a:srgbClr val="94C600">
                  <a:alpha val="63922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536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Data related issues in model coupling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Apr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FF3A1D-3E2A-4B7F-AED1-5811BA04F136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 subsetting and merging</a:t>
            </a:r>
          </a:p>
          <a:p>
            <a:pPr lvl="1"/>
            <a:r>
              <a:rPr lang="en-US" dirty="0" smtClean="0"/>
              <a:t>Extract only partial data and merge with other data set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600200" y="3305175"/>
            <a:ext cx="609600" cy="2362200"/>
            <a:chOff x="1143000" y="3200400"/>
            <a:chExt cx="609600" cy="2362200"/>
          </a:xfrm>
        </p:grpSpPr>
        <p:sp>
          <p:nvSpPr>
            <p:cNvPr id="7" name="Rectangle 6"/>
            <p:cNvSpPr/>
            <p:nvPr/>
          </p:nvSpPr>
          <p:spPr>
            <a:xfrm>
              <a:off x="1143000" y="3200400"/>
              <a:ext cx="609600" cy="2362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1219200" y="3352800"/>
              <a:ext cx="457200" cy="2133600"/>
              <a:chOff x="1371600" y="3962400"/>
              <a:chExt cx="457200" cy="2133600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1371600" y="4038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1371600" y="3962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1371600" y="4114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1371600" y="42672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371600" y="4419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371600" y="45720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371600" y="4724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371600" y="4876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371600" y="50292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371600" y="5181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371600" y="53340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371600" y="5486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371600" y="5638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54" name="Straight Arrow Connector 53"/>
          <p:cNvCxnSpPr>
            <a:stCxn id="7" idx="3"/>
            <a:endCxn id="39" idx="1"/>
          </p:cNvCxnSpPr>
          <p:nvPr/>
        </p:nvCxnSpPr>
        <p:spPr>
          <a:xfrm flipV="1">
            <a:off x="2209800" y="3617476"/>
            <a:ext cx="1839488" cy="8687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7" idx="3"/>
            <a:endCxn id="39" idx="3"/>
          </p:cNvCxnSpPr>
          <p:nvPr/>
        </p:nvCxnSpPr>
        <p:spPr>
          <a:xfrm>
            <a:off x="2209800" y="4486275"/>
            <a:ext cx="1839488" cy="7425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7162800" y="3267075"/>
            <a:ext cx="609600" cy="2362200"/>
            <a:chOff x="6553200" y="3267075"/>
            <a:chExt cx="609600" cy="2362200"/>
          </a:xfrm>
        </p:grpSpPr>
        <p:sp>
          <p:nvSpPr>
            <p:cNvPr id="58" name="Rectangle 57"/>
            <p:cNvSpPr/>
            <p:nvPr/>
          </p:nvSpPr>
          <p:spPr>
            <a:xfrm>
              <a:off x="6553200" y="3267075"/>
              <a:ext cx="609600" cy="2362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9" name="Group 58"/>
            <p:cNvGrpSpPr/>
            <p:nvPr/>
          </p:nvGrpSpPr>
          <p:grpSpPr>
            <a:xfrm>
              <a:off x="6629400" y="3419475"/>
              <a:ext cx="457200" cy="2133600"/>
              <a:chOff x="1371600" y="3962400"/>
              <a:chExt cx="457200" cy="2133600"/>
            </a:xfrm>
          </p:grpSpPr>
          <p:sp>
            <p:nvSpPr>
              <p:cNvPr id="60" name="Oval 59"/>
              <p:cNvSpPr/>
              <p:nvPr/>
            </p:nvSpPr>
            <p:spPr>
              <a:xfrm>
                <a:off x="1371600" y="40386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1371600" y="39624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1371600" y="41148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1371600" y="42672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1371600" y="44196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1371600" y="45720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1371600" y="47244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1371600" y="48768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1371600" y="50292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1371600" y="51816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1371600" y="53340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/>
              <p:cNvSpPr/>
              <p:nvPr/>
            </p:nvSpPr>
            <p:spPr>
              <a:xfrm>
                <a:off x="1371600" y="54864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1371600" y="56388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5" name="Group 84"/>
          <p:cNvGrpSpPr/>
          <p:nvPr/>
        </p:nvGrpSpPr>
        <p:grpSpPr>
          <a:xfrm>
            <a:off x="3724275" y="3283745"/>
            <a:ext cx="2219325" cy="2278856"/>
            <a:chOff x="3724275" y="3283745"/>
            <a:chExt cx="2219325" cy="2278856"/>
          </a:xfrm>
        </p:grpSpPr>
        <p:grpSp>
          <p:nvGrpSpPr>
            <p:cNvPr id="38" name="Group 37"/>
            <p:cNvGrpSpPr/>
            <p:nvPr/>
          </p:nvGrpSpPr>
          <p:grpSpPr>
            <a:xfrm>
              <a:off x="3724275" y="3283745"/>
              <a:ext cx="2219325" cy="2278856"/>
              <a:chOff x="2007363" y="3657381"/>
              <a:chExt cx="1838325" cy="1833562"/>
            </a:xfrm>
          </p:grpSpPr>
          <p:sp>
            <p:nvSpPr>
              <p:cNvPr id="39" name="Oval 38"/>
              <p:cNvSpPr/>
              <p:nvPr/>
            </p:nvSpPr>
            <p:spPr>
              <a:xfrm>
                <a:off x="2007363" y="3657381"/>
                <a:ext cx="1838325" cy="183356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2871787" y="4600575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3286125" y="4243388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2914650" y="3890963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2457450" y="4010025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2409825" y="4467225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3" name="Oval 72"/>
            <p:cNvSpPr/>
            <p:nvPr/>
          </p:nvSpPr>
          <p:spPr>
            <a:xfrm>
              <a:off x="4905374" y="3772667"/>
              <a:ext cx="518479" cy="523108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4129086" y="3527398"/>
              <a:ext cx="518479" cy="523108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4862511" y="4648967"/>
              <a:ext cx="518479" cy="523108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4391024" y="4213198"/>
              <a:ext cx="518479" cy="523108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4048124" y="4801367"/>
              <a:ext cx="518479" cy="523108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8" name="Straight Arrow Connector 77"/>
          <p:cNvCxnSpPr>
            <a:stCxn id="58" idx="1"/>
            <a:endCxn id="39" idx="7"/>
          </p:cNvCxnSpPr>
          <p:nvPr/>
        </p:nvCxnSpPr>
        <p:spPr>
          <a:xfrm flipH="1" flipV="1">
            <a:off x="5618587" y="3617476"/>
            <a:ext cx="1544213" cy="8306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58" idx="1"/>
            <a:endCxn id="39" idx="5"/>
          </p:cNvCxnSpPr>
          <p:nvPr/>
        </p:nvCxnSpPr>
        <p:spPr>
          <a:xfrm flipH="1">
            <a:off x="5618587" y="4448175"/>
            <a:ext cx="1544213" cy="7806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571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Data related issues in model coupling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Apr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FF3A1D-3E2A-4B7F-AED1-5811BA04F136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 sampling issues</a:t>
            </a:r>
          </a:p>
          <a:p>
            <a:pPr lvl="1"/>
            <a:r>
              <a:rPr lang="en-US" dirty="0" smtClean="0"/>
              <a:t>Some models run at different scale so data sampling becomes a major challenge</a:t>
            </a:r>
          </a:p>
          <a:p>
            <a:pPr lvl="2"/>
            <a:r>
              <a:rPr lang="en-US" dirty="0" smtClean="0"/>
              <a:t>Terrain also becomes a big challenge</a:t>
            </a:r>
          </a:p>
          <a:p>
            <a:pPr lvl="1"/>
            <a:r>
              <a:rPr lang="en-US" dirty="0" smtClean="0"/>
              <a:t>Time scale becomes an important issue as well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025" y="3886200"/>
            <a:ext cx="2771775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25" y="3886199"/>
            <a:ext cx="2771775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962400"/>
            <a:ext cx="2771775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25" y="4086225"/>
            <a:ext cx="2771775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1025" y="4038599"/>
            <a:ext cx="2771775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3425" y="4190999"/>
            <a:ext cx="2771775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825" y="4343399"/>
            <a:ext cx="2771775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225" y="4495799"/>
            <a:ext cx="2771775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2292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Data related issues in model coupling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Apr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FF3A1D-3E2A-4B7F-AED1-5811BA04F136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 subsetting in complex data sets and file formats</a:t>
            </a:r>
            <a:endParaRPr lang="en-US" dirty="0"/>
          </a:p>
        </p:txBody>
      </p:sp>
      <p:grpSp>
        <p:nvGrpSpPr>
          <p:cNvPr id="107" name="Group 106"/>
          <p:cNvGrpSpPr/>
          <p:nvPr/>
        </p:nvGrpSpPr>
        <p:grpSpPr>
          <a:xfrm>
            <a:off x="4495800" y="2286000"/>
            <a:ext cx="3733800" cy="3810000"/>
            <a:chOff x="4495800" y="2286000"/>
            <a:chExt cx="3733800" cy="3810000"/>
          </a:xfrm>
        </p:grpSpPr>
        <p:sp>
          <p:nvSpPr>
            <p:cNvPr id="105" name="Rounded Rectangle 104"/>
            <p:cNvSpPr/>
            <p:nvPr/>
          </p:nvSpPr>
          <p:spPr>
            <a:xfrm>
              <a:off x="4495800" y="2286000"/>
              <a:ext cx="3733800" cy="3810000"/>
            </a:xfrm>
            <a:prstGeom prst="roundRect">
              <a:avLst/>
            </a:prstGeom>
            <a:solidFill>
              <a:srgbClr val="000000">
                <a:alpha val="41961"/>
              </a:srgb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9" name="Group 78"/>
            <p:cNvGrpSpPr/>
            <p:nvPr/>
          </p:nvGrpSpPr>
          <p:grpSpPr>
            <a:xfrm>
              <a:off x="4757535" y="2682217"/>
              <a:ext cx="1410095" cy="1384959"/>
              <a:chOff x="4762104" y="3129889"/>
              <a:chExt cx="1410095" cy="1384959"/>
            </a:xfrm>
          </p:grpSpPr>
          <p:grpSp>
            <p:nvGrpSpPr>
              <p:cNvPr id="65" name="Group 64"/>
              <p:cNvGrpSpPr/>
              <p:nvPr/>
            </p:nvGrpSpPr>
            <p:grpSpPr>
              <a:xfrm>
                <a:off x="4762104" y="3129889"/>
                <a:ext cx="1410095" cy="1384959"/>
                <a:chOff x="2007363" y="4376608"/>
                <a:chExt cx="1168019" cy="1114335"/>
              </a:xfrm>
            </p:grpSpPr>
            <p:sp>
              <p:nvSpPr>
                <p:cNvPr id="71" name="Oval 70"/>
                <p:cNvSpPr/>
                <p:nvPr/>
              </p:nvSpPr>
              <p:spPr>
                <a:xfrm>
                  <a:off x="2007363" y="4376608"/>
                  <a:ext cx="1168019" cy="1114335"/>
                </a:xfrm>
                <a:prstGeom prst="ellipse">
                  <a:avLst/>
                </a:prstGeom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Oval 74"/>
                <p:cNvSpPr/>
                <p:nvPr/>
              </p:nvSpPr>
              <p:spPr>
                <a:xfrm>
                  <a:off x="2579904" y="4748411"/>
                  <a:ext cx="457200" cy="457200"/>
                </a:xfrm>
                <a:prstGeom prst="ellipse">
                  <a:avLst/>
                </a:prstGeom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7" name="Oval 76"/>
              <p:cNvSpPr/>
              <p:nvPr/>
            </p:nvSpPr>
            <p:spPr>
              <a:xfrm>
                <a:off x="4943475" y="3365169"/>
                <a:ext cx="457200" cy="457200"/>
              </a:xfrm>
              <a:prstGeom prst="ellips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Oval 77"/>
              <p:cNvSpPr/>
              <p:nvPr/>
            </p:nvSpPr>
            <p:spPr>
              <a:xfrm>
                <a:off x="4943475" y="3886200"/>
                <a:ext cx="457200" cy="457200"/>
              </a:xfrm>
              <a:prstGeom prst="ellips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0" name="Group 79"/>
            <p:cNvGrpSpPr/>
            <p:nvPr/>
          </p:nvGrpSpPr>
          <p:grpSpPr>
            <a:xfrm>
              <a:off x="6554032" y="2667000"/>
              <a:ext cx="1410095" cy="1384959"/>
              <a:chOff x="4762104" y="3129889"/>
              <a:chExt cx="1410095" cy="1384959"/>
            </a:xfrm>
          </p:grpSpPr>
          <p:grpSp>
            <p:nvGrpSpPr>
              <p:cNvPr id="81" name="Group 80"/>
              <p:cNvGrpSpPr/>
              <p:nvPr/>
            </p:nvGrpSpPr>
            <p:grpSpPr>
              <a:xfrm>
                <a:off x="4762104" y="3129889"/>
                <a:ext cx="1410095" cy="1384959"/>
                <a:chOff x="2007363" y="4376608"/>
                <a:chExt cx="1168019" cy="1114335"/>
              </a:xfrm>
            </p:grpSpPr>
            <p:sp>
              <p:nvSpPr>
                <p:cNvPr id="84" name="Oval 83"/>
                <p:cNvSpPr/>
                <p:nvPr/>
              </p:nvSpPr>
              <p:spPr>
                <a:xfrm>
                  <a:off x="2007363" y="4376608"/>
                  <a:ext cx="1168019" cy="1114335"/>
                </a:xfrm>
                <a:prstGeom prst="ellipse">
                  <a:avLst/>
                </a:prstGeom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Oval 84"/>
                <p:cNvSpPr/>
                <p:nvPr/>
              </p:nvSpPr>
              <p:spPr>
                <a:xfrm>
                  <a:off x="2579904" y="4748411"/>
                  <a:ext cx="457200" cy="457200"/>
                </a:xfrm>
                <a:prstGeom prst="ellipse">
                  <a:avLst/>
                </a:prstGeom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82" name="Oval 81"/>
              <p:cNvSpPr/>
              <p:nvPr/>
            </p:nvSpPr>
            <p:spPr>
              <a:xfrm>
                <a:off x="4943475" y="3365169"/>
                <a:ext cx="457200" cy="457200"/>
              </a:xfrm>
              <a:prstGeom prst="ellips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4943475" y="3886200"/>
                <a:ext cx="457200" cy="457200"/>
              </a:xfrm>
              <a:prstGeom prst="ellips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6" name="Group 85"/>
            <p:cNvGrpSpPr/>
            <p:nvPr/>
          </p:nvGrpSpPr>
          <p:grpSpPr>
            <a:xfrm>
              <a:off x="4757536" y="4378654"/>
              <a:ext cx="1410095" cy="1384959"/>
              <a:chOff x="4762104" y="3129889"/>
              <a:chExt cx="1410095" cy="1384959"/>
            </a:xfrm>
          </p:grpSpPr>
          <p:grpSp>
            <p:nvGrpSpPr>
              <p:cNvPr id="87" name="Group 86"/>
              <p:cNvGrpSpPr/>
              <p:nvPr/>
            </p:nvGrpSpPr>
            <p:grpSpPr>
              <a:xfrm>
                <a:off x="4762104" y="3129889"/>
                <a:ext cx="1410095" cy="1384959"/>
                <a:chOff x="2007363" y="4376608"/>
                <a:chExt cx="1168019" cy="1114335"/>
              </a:xfrm>
            </p:grpSpPr>
            <p:sp>
              <p:nvSpPr>
                <p:cNvPr id="90" name="Oval 89"/>
                <p:cNvSpPr/>
                <p:nvPr/>
              </p:nvSpPr>
              <p:spPr>
                <a:xfrm>
                  <a:off x="2007363" y="4376608"/>
                  <a:ext cx="1168019" cy="1114335"/>
                </a:xfrm>
                <a:prstGeom prst="ellipse">
                  <a:avLst/>
                </a:prstGeom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" name="Oval 90"/>
                <p:cNvSpPr/>
                <p:nvPr/>
              </p:nvSpPr>
              <p:spPr>
                <a:xfrm>
                  <a:off x="2579904" y="4748411"/>
                  <a:ext cx="457200" cy="457200"/>
                </a:xfrm>
                <a:prstGeom prst="ellipse">
                  <a:avLst/>
                </a:prstGeom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88" name="Oval 87"/>
              <p:cNvSpPr/>
              <p:nvPr/>
            </p:nvSpPr>
            <p:spPr>
              <a:xfrm>
                <a:off x="4943475" y="3365169"/>
                <a:ext cx="457200" cy="457200"/>
              </a:xfrm>
              <a:prstGeom prst="ellips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4943475" y="3886200"/>
                <a:ext cx="457200" cy="457200"/>
              </a:xfrm>
              <a:prstGeom prst="ellips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2" name="Group 91"/>
            <p:cNvGrpSpPr/>
            <p:nvPr/>
          </p:nvGrpSpPr>
          <p:grpSpPr>
            <a:xfrm>
              <a:off x="6554033" y="4365295"/>
              <a:ext cx="1410095" cy="1384959"/>
              <a:chOff x="4762104" y="3129889"/>
              <a:chExt cx="1410095" cy="1384959"/>
            </a:xfrm>
          </p:grpSpPr>
          <p:grpSp>
            <p:nvGrpSpPr>
              <p:cNvPr id="93" name="Group 92"/>
              <p:cNvGrpSpPr/>
              <p:nvPr/>
            </p:nvGrpSpPr>
            <p:grpSpPr>
              <a:xfrm>
                <a:off x="4762104" y="3129889"/>
                <a:ext cx="1410095" cy="1384959"/>
                <a:chOff x="2007363" y="4376608"/>
                <a:chExt cx="1168019" cy="1114335"/>
              </a:xfrm>
            </p:grpSpPr>
            <p:sp>
              <p:nvSpPr>
                <p:cNvPr id="96" name="Oval 95"/>
                <p:cNvSpPr/>
                <p:nvPr/>
              </p:nvSpPr>
              <p:spPr>
                <a:xfrm>
                  <a:off x="2007363" y="4376608"/>
                  <a:ext cx="1168019" cy="1114335"/>
                </a:xfrm>
                <a:prstGeom prst="ellipse">
                  <a:avLst/>
                </a:prstGeom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Oval 96"/>
                <p:cNvSpPr/>
                <p:nvPr/>
              </p:nvSpPr>
              <p:spPr>
                <a:xfrm>
                  <a:off x="2579904" y="4748411"/>
                  <a:ext cx="457200" cy="457200"/>
                </a:xfrm>
                <a:prstGeom prst="ellipse">
                  <a:avLst/>
                </a:prstGeom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94" name="Oval 93"/>
              <p:cNvSpPr/>
              <p:nvPr/>
            </p:nvSpPr>
            <p:spPr>
              <a:xfrm>
                <a:off x="4943475" y="3365169"/>
                <a:ext cx="457200" cy="457200"/>
              </a:xfrm>
              <a:prstGeom prst="ellips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Oval 94"/>
              <p:cNvSpPr/>
              <p:nvPr/>
            </p:nvSpPr>
            <p:spPr>
              <a:xfrm>
                <a:off x="4943475" y="3886200"/>
                <a:ext cx="457200" cy="457200"/>
              </a:xfrm>
              <a:prstGeom prst="ellips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6" name="Group 105"/>
          <p:cNvGrpSpPr/>
          <p:nvPr/>
        </p:nvGrpSpPr>
        <p:grpSpPr>
          <a:xfrm>
            <a:off x="838200" y="3009900"/>
            <a:ext cx="2743200" cy="2362200"/>
            <a:chOff x="1371600" y="3305175"/>
            <a:chExt cx="2743200" cy="2362200"/>
          </a:xfrm>
        </p:grpSpPr>
        <p:sp>
          <p:nvSpPr>
            <p:cNvPr id="7" name="Rectangle 6"/>
            <p:cNvSpPr/>
            <p:nvPr/>
          </p:nvSpPr>
          <p:spPr>
            <a:xfrm>
              <a:off x="1371600" y="3305175"/>
              <a:ext cx="2743200" cy="2362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1600200" y="3457575"/>
              <a:ext cx="457200" cy="2133600"/>
              <a:chOff x="1371600" y="3962400"/>
              <a:chExt cx="457200" cy="2133600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1371600" y="4038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1371600" y="3962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1371600" y="4114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1371600" y="42672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371600" y="4419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371600" y="45720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371600" y="4724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371600" y="4876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371600" y="50292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371600" y="5181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371600" y="53340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371600" y="5486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371600" y="5638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2171700" y="3457575"/>
              <a:ext cx="457200" cy="1371600"/>
              <a:chOff x="1371600" y="3962400"/>
              <a:chExt cx="457200" cy="1371600"/>
            </a:xfrm>
          </p:grpSpPr>
          <p:sp>
            <p:nvSpPr>
              <p:cNvPr id="23" name="Oval 22"/>
              <p:cNvSpPr/>
              <p:nvPr/>
            </p:nvSpPr>
            <p:spPr>
              <a:xfrm>
                <a:off x="1371600" y="4038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1371600" y="3962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1371600" y="4114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371600" y="42672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1371600" y="4419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1371600" y="45720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1371600" y="4724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1371600" y="4876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2771775" y="3457575"/>
              <a:ext cx="457200" cy="1828800"/>
              <a:chOff x="1371600" y="3962400"/>
              <a:chExt cx="457200" cy="1828800"/>
            </a:xfrm>
          </p:grpSpPr>
          <p:sp>
            <p:nvSpPr>
              <p:cNvPr id="37" name="Oval 36"/>
              <p:cNvSpPr/>
              <p:nvPr/>
            </p:nvSpPr>
            <p:spPr>
              <a:xfrm>
                <a:off x="1371600" y="40386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1371600" y="39624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1371600" y="41148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1371600" y="42672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1371600" y="44196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1371600" y="45720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1371600" y="47244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1371600" y="48768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1371600" y="50292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1371600" y="51816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1371600" y="53340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3486150" y="3457575"/>
              <a:ext cx="457200" cy="2133600"/>
              <a:chOff x="1371600" y="3962400"/>
              <a:chExt cx="457200" cy="2133600"/>
            </a:xfrm>
          </p:grpSpPr>
          <p:sp>
            <p:nvSpPr>
              <p:cNvPr id="51" name="Oval 50"/>
              <p:cNvSpPr/>
              <p:nvPr/>
            </p:nvSpPr>
            <p:spPr>
              <a:xfrm>
                <a:off x="1371600" y="4038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1371600" y="3962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1371600" y="4114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1371600" y="42672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1371600" y="4419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1371600" y="45720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1371600" y="4724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1371600" y="4876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1371600" y="50292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1371600" y="5181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1371600" y="53340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1371600" y="5486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1371600" y="5638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108" name="Straight Arrow Connector 107"/>
          <p:cNvCxnSpPr>
            <a:stCxn id="7" idx="3"/>
            <a:endCxn id="105" idx="1"/>
          </p:cNvCxnSpPr>
          <p:nvPr/>
        </p:nvCxnSpPr>
        <p:spPr>
          <a:xfrm>
            <a:off x="3581400" y="4191000"/>
            <a:ext cx="914400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98" name="Group 97"/>
          <p:cNvGrpSpPr/>
          <p:nvPr/>
        </p:nvGrpSpPr>
        <p:grpSpPr>
          <a:xfrm>
            <a:off x="619125" y="2715550"/>
            <a:ext cx="2743200" cy="2362200"/>
            <a:chOff x="1371600" y="3305175"/>
            <a:chExt cx="2743200" cy="2362200"/>
          </a:xfrm>
        </p:grpSpPr>
        <p:sp>
          <p:nvSpPr>
            <p:cNvPr id="99" name="Rectangle 98"/>
            <p:cNvSpPr/>
            <p:nvPr/>
          </p:nvSpPr>
          <p:spPr>
            <a:xfrm>
              <a:off x="1371600" y="3305175"/>
              <a:ext cx="2743200" cy="2362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00" name="Group 99"/>
            <p:cNvGrpSpPr/>
            <p:nvPr/>
          </p:nvGrpSpPr>
          <p:grpSpPr>
            <a:xfrm>
              <a:off x="1600200" y="3457575"/>
              <a:ext cx="457200" cy="2133600"/>
              <a:chOff x="1371600" y="3962400"/>
              <a:chExt cx="457200" cy="2133600"/>
            </a:xfrm>
          </p:grpSpPr>
          <p:sp>
            <p:nvSpPr>
              <p:cNvPr id="140" name="Oval 139"/>
              <p:cNvSpPr/>
              <p:nvPr/>
            </p:nvSpPr>
            <p:spPr>
              <a:xfrm>
                <a:off x="1371600" y="4038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1371600" y="3962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1371600" y="4114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1371600" y="42672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1371600" y="4419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Oval 144"/>
              <p:cNvSpPr/>
              <p:nvPr/>
            </p:nvSpPr>
            <p:spPr>
              <a:xfrm>
                <a:off x="1371600" y="45720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1371600" y="4724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1371600" y="4876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" name="Oval 147"/>
              <p:cNvSpPr/>
              <p:nvPr/>
            </p:nvSpPr>
            <p:spPr>
              <a:xfrm>
                <a:off x="1371600" y="50292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Oval 148"/>
              <p:cNvSpPr/>
              <p:nvPr/>
            </p:nvSpPr>
            <p:spPr>
              <a:xfrm>
                <a:off x="1371600" y="5181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Oval 149"/>
              <p:cNvSpPr/>
              <p:nvPr/>
            </p:nvSpPr>
            <p:spPr>
              <a:xfrm>
                <a:off x="1371600" y="53340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Oval 150"/>
              <p:cNvSpPr/>
              <p:nvPr/>
            </p:nvSpPr>
            <p:spPr>
              <a:xfrm>
                <a:off x="1371600" y="5486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Oval 151"/>
              <p:cNvSpPr/>
              <p:nvPr/>
            </p:nvSpPr>
            <p:spPr>
              <a:xfrm>
                <a:off x="1371600" y="5638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1" name="Group 100"/>
            <p:cNvGrpSpPr/>
            <p:nvPr/>
          </p:nvGrpSpPr>
          <p:grpSpPr>
            <a:xfrm>
              <a:off x="2171700" y="3457575"/>
              <a:ext cx="457200" cy="1371600"/>
              <a:chOff x="1371600" y="3962400"/>
              <a:chExt cx="457200" cy="1371600"/>
            </a:xfrm>
          </p:grpSpPr>
          <p:sp>
            <p:nvSpPr>
              <p:cNvPr id="132" name="Oval 131"/>
              <p:cNvSpPr/>
              <p:nvPr/>
            </p:nvSpPr>
            <p:spPr>
              <a:xfrm>
                <a:off x="1371600" y="4038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1371600" y="3962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1371600" y="4114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Oval 134"/>
              <p:cNvSpPr/>
              <p:nvPr/>
            </p:nvSpPr>
            <p:spPr>
              <a:xfrm>
                <a:off x="1371600" y="42672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" name="Oval 135"/>
              <p:cNvSpPr/>
              <p:nvPr/>
            </p:nvSpPr>
            <p:spPr>
              <a:xfrm>
                <a:off x="1371600" y="4419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Oval 136"/>
              <p:cNvSpPr/>
              <p:nvPr/>
            </p:nvSpPr>
            <p:spPr>
              <a:xfrm>
                <a:off x="1371600" y="45720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Oval 137"/>
              <p:cNvSpPr/>
              <p:nvPr/>
            </p:nvSpPr>
            <p:spPr>
              <a:xfrm>
                <a:off x="1371600" y="4724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Oval 138"/>
              <p:cNvSpPr/>
              <p:nvPr/>
            </p:nvSpPr>
            <p:spPr>
              <a:xfrm>
                <a:off x="1371600" y="4876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2" name="Group 101"/>
            <p:cNvGrpSpPr/>
            <p:nvPr/>
          </p:nvGrpSpPr>
          <p:grpSpPr>
            <a:xfrm>
              <a:off x="2771775" y="3457575"/>
              <a:ext cx="457200" cy="1828800"/>
              <a:chOff x="1371600" y="3962400"/>
              <a:chExt cx="457200" cy="1828800"/>
            </a:xfrm>
          </p:grpSpPr>
          <p:sp>
            <p:nvSpPr>
              <p:cNvPr id="121" name="Oval 120"/>
              <p:cNvSpPr/>
              <p:nvPr/>
            </p:nvSpPr>
            <p:spPr>
              <a:xfrm>
                <a:off x="1371600" y="40386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Oval 121"/>
              <p:cNvSpPr/>
              <p:nvPr/>
            </p:nvSpPr>
            <p:spPr>
              <a:xfrm>
                <a:off x="1371600" y="39624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Oval 122"/>
              <p:cNvSpPr/>
              <p:nvPr/>
            </p:nvSpPr>
            <p:spPr>
              <a:xfrm>
                <a:off x="1371600" y="41148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Oval 123"/>
              <p:cNvSpPr/>
              <p:nvPr/>
            </p:nvSpPr>
            <p:spPr>
              <a:xfrm>
                <a:off x="1371600" y="42672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Oval 124"/>
              <p:cNvSpPr/>
              <p:nvPr/>
            </p:nvSpPr>
            <p:spPr>
              <a:xfrm>
                <a:off x="1371600" y="44196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Oval 125"/>
              <p:cNvSpPr/>
              <p:nvPr/>
            </p:nvSpPr>
            <p:spPr>
              <a:xfrm>
                <a:off x="1371600" y="45720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Oval 126"/>
              <p:cNvSpPr/>
              <p:nvPr/>
            </p:nvSpPr>
            <p:spPr>
              <a:xfrm>
                <a:off x="1371600" y="47244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Oval 127"/>
              <p:cNvSpPr/>
              <p:nvPr/>
            </p:nvSpPr>
            <p:spPr>
              <a:xfrm>
                <a:off x="1371600" y="48768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Oval 128"/>
              <p:cNvSpPr/>
              <p:nvPr/>
            </p:nvSpPr>
            <p:spPr>
              <a:xfrm>
                <a:off x="1371600" y="50292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Oval 129"/>
              <p:cNvSpPr/>
              <p:nvPr/>
            </p:nvSpPr>
            <p:spPr>
              <a:xfrm>
                <a:off x="1371600" y="51816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Oval 130"/>
              <p:cNvSpPr/>
              <p:nvPr/>
            </p:nvSpPr>
            <p:spPr>
              <a:xfrm>
                <a:off x="1371600" y="53340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3" name="Group 102"/>
            <p:cNvGrpSpPr/>
            <p:nvPr/>
          </p:nvGrpSpPr>
          <p:grpSpPr>
            <a:xfrm>
              <a:off x="3486150" y="3457575"/>
              <a:ext cx="457200" cy="2133600"/>
              <a:chOff x="1371600" y="3962400"/>
              <a:chExt cx="457200" cy="2133600"/>
            </a:xfrm>
          </p:grpSpPr>
          <p:sp>
            <p:nvSpPr>
              <p:cNvPr id="104" name="Oval 103"/>
              <p:cNvSpPr/>
              <p:nvPr/>
            </p:nvSpPr>
            <p:spPr>
              <a:xfrm>
                <a:off x="1371600" y="4038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Oval 108"/>
              <p:cNvSpPr/>
              <p:nvPr/>
            </p:nvSpPr>
            <p:spPr>
              <a:xfrm>
                <a:off x="1371600" y="3962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1371600" y="4114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1371600" y="42672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1371600" y="4419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1371600" y="45720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Oval 113"/>
              <p:cNvSpPr/>
              <p:nvPr/>
            </p:nvSpPr>
            <p:spPr>
              <a:xfrm>
                <a:off x="1371600" y="4724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Oval 114"/>
              <p:cNvSpPr/>
              <p:nvPr/>
            </p:nvSpPr>
            <p:spPr>
              <a:xfrm>
                <a:off x="1371600" y="4876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1371600" y="50292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1371600" y="5181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Oval 117"/>
              <p:cNvSpPr/>
              <p:nvPr/>
            </p:nvSpPr>
            <p:spPr>
              <a:xfrm>
                <a:off x="1371600" y="53340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Oval 118"/>
              <p:cNvSpPr/>
              <p:nvPr/>
            </p:nvSpPr>
            <p:spPr>
              <a:xfrm>
                <a:off x="1371600" y="5486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Oval 119"/>
              <p:cNvSpPr/>
              <p:nvPr/>
            </p:nvSpPr>
            <p:spPr>
              <a:xfrm>
                <a:off x="1371600" y="5638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3" name="Group 152"/>
          <p:cNvGrpSpPr/>
          <p:nvPr/>
        </p:nvGrpSpPr>
        <p:grpSpPr>
          <a:xfrm>
            <a:off x="371475" y="2438400"/>
            <a:ext cx="2743200" cy="2362200"/>
            <a:chOff x="1371600" y="3305175"/>
            <a:chExt cx="2743200" cy="2362200"/>
          </a:xfrm>
        </p:grpSpPr>
        <p:sp>
          <p:nvSpPr>
            <p:cNvPr id="154" name="Rectangle 153"/>
            <p:cNvSpPr/>
            <p:nvPr/>
          </p:nvSpPr>
          <p:spPr>
            <a:xfrm>
              <a:off x="1371600" y="3305175"/>
              <a:ext cx="2743200" cy="2362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55" name="Group 154"/>
            <p:cNvGrpSpPr/>
            <p:nvPr/>
          </p:nvGrpSpPr>
          <p:grpSpPr>
            <a:xfrm>
              <a:off x="1600200" y="3457575"/>
              <a:ext cx="457200" cy="2133600"/>
              <a:chOff x="1371600" y="3962400"/>
              <a:chExt cx="457200" cy="2133600"/>
            </a:xfrm>
          </p:grpSpPr>
          <p:sp>
            <p:nvSpPr>
              <p:cNvPr id="191" name="Oval 190"/>
              <p:cNvSpPr/>
              <p:nvPr/>
            </p:nvSpPr>
            <p:spPr>
              <a:xfrm>
                <a:off x="1371600" y="4038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Oval 191"/>
              <p:cNvSpPr/>
              <p:nvPr/>
            </p:nvSpPr>
            <p:spPr>
              <a:xfrm>
                <a:off x="1371600" y="3962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Oval 192"/>
              <p:cNvSpPr/>
              <p:nvPr/>
            </p:nvSpPr>
            <p:spPr>
              <a:xfrm>
                <a:off x="1371600" y="4114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Oval 193"/>
              <p:cNvSpPr/>
              <p:nvPr/>
            </p:nvSpPr>
            <p:spPr>
              <a:xfrm>
                <a:off x="1371600" y="42672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Oval 194"/>
              <p:cNvSpPr/>
              <p:nvPr/>
            </p:nvSpPr>
            <p:spPr>
              <a:xfrm>
                <a:off x="1371600" y="4419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Oval 195"/>
              <p:cNvSpPr/>
              <p:nvPr/>
            </p:nvSpPr>
            <p:spPr>
              <a:xfrm>
                <a:off x="1371600" y="45720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Oval 196"/>
              <p:cNvSpPr/>
              <p:nvPr/>
            </p:nvSpPr>
            <p:spPr>
              <a:xfrm>
                <a:off x="1371600" y="4724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Oval 197"/>
              <p:cNvSpPr/>
              <p:nvPr/>
            </p:nvSpPr>
            <p:spPr>
              <a:xfrm>
                <a:off x="1371600" y="4876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Oval 198"/>
              <p:cNvSpPr/>
              <p:nvPr/>
            </p:nvSpPr>
            <p:spPr>
              <a:xfrm>
                <a:off x="1371600" y="50292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Oval 199"/>
              <p:cNvSpPr/>
              <p:nvPr/>
            </p:nvSpPr>
            <p:spPr>
              <a:xfrm>
                <a:off x="1371600" y="5181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Oval 200"/>
              <p:cNvSpPr/>
              <p:nvPr/>
            </p:nvSpPr>
            <p:spPr>
              <a:xfrm>
                <a:off x="1371600" y="53340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Oval 201"/>
              <p:cNvSpPr/>
              <p:nvPr/>
            </p:nvSpPr>
            <p:spPr>
              <a:xfrm>
                <a:off x="1371600" y="5486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Oval 202"/>
              <p:cNvSpPr/>
              <p:nvPr/>
            </p:nvSpPr>
            <p:spPr>
              <a:xfrm>
                <a:off x="1371600" y="5638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6" name="Group 155"/>
            <p:cNvGrpSpPr/>
            <p:nvPr/>
          </p:nvGrpSpPr>
          <p:grpSpPr>
            <a:xfrm>
              <a:off x="2171700" y="3457575"/>
              <a:ext cx="457200" cy="1371600"/>
              <a:chOff x="1371600" y="3962400"/>
              <a:chExt cx="457200" cy="1371600"/>
            </a:xfrm>
          </p:grpSpPr>
          <p:sp>
            <p:nvSpPr>
              <p:cNvPr id="183" name="Oval 182"/>
              <p:cNvSpPr/>
              <p:nvPr/>
            </p:nvSpPr>
            <p:spPr>
              <a:xfrm>
                <a:off x="1371600" y="4038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Oval 183"/>
              <p:cNvSpPr/>
              <p:nvPr/>
            </p:nvSpPr>
            <p:spPr>
              <a:xfrm>
                <a:off x="1371600" y="3962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Oval 184"/>
              <p:cNvSpPr/>
              <p:nvPr/>
            </p:nvSpPr>
            <p:spPr>
              <a:xfrm>
                <a:off x="1371600" y="4114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Oval 185"/>
              <p:cNvSpPr/>
              <p:nvPr/>
            </p:nvSpPr>
            <p:spPr>
              <a:xfrm>
                <a:off x="1371600" y="42672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Oval 186"/>
              <p:cNvSpPr/>
              <p:nvPr/>
            </p:nvSpPr>
            <p:spPr>
              <a:xfrm>
                <a:off x="1371600" y="4419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Oval 187"/>
              <p:cNvSpPr/>
              <p:nvPr/>
            </p:nvSpPr>
            <p:spPr>
              <a:xfrm>
                <a:off x="1371600" y="45720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Oval 188"/>
              <p:cNvSpPr/>
              <p:nvPr/>
            </p:nvSpPr>
            <p:spPr>
              <a:xfrm>
                <a:off x="1371600" y="4724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Oval 189"/>
              <p:cNvSpPr/>
              <p:nvPr/>
            </p:nvSpPr>
            <p:spPr>
              <a:xfrm>
                <a:off x="1371600" y="4876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7" name="Group 156"/>
            <p:cNvGrpSpPr/>
            <p:nvPr/>
          </p:nvGrpSpPr>
          <p:grpSpPr>
            <a:xfrm>
              <a:off x="2771775" y="3457575"/>
              <a:ext cx="457200" cy="1828800"/>
              <a:chOff x="1371600" y="3962400"/>
              <a:chExt cx="457200" cy="1828800"/>
            </a:xfrm>
          </p:grpSpPr>
          <p:sp>
            <p:nvSpPr>
              <p:cNvPr id="172" name="Oval 171"/>
              <p:cNvSpPr/>
              <p:nvPr/>
            </p:nvSpPr>
            <p:spPr>
              <a:xfrm>
                <a:off x="1371600" y="40386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Oval 172"/>
              <p:cNvSpPr/>
              <p:nvPr/>
            </p:nvSpPr>
            <p:spPr>
              <a:xfrm>
                <a:off x="1371600" y="39624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Oval 173"/>
              <p:cNvSpPr/>
              <p:nvPr/>
            </p:nvSpPr>
            <p:spPr>
              <a:xfrm>
                <a:off x="1371600" y="41148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Oval 174"/>
              <p:cNvSpPr/>
              <p:nvPr/>
            </p:nvSpPr>
            <p:spPr>
              <a:xfrm>
                <a:off x="1371600" y="42672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Oval 175"/>
              <p:cNvSpPr/>
              <p:nvPr/>
            </p:nvSpPr>
            <p:spPr>
              <a:xfrm>
                <a:off x="1371600" y="44196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Oval 176"/>
              <p:cNvSpPr/>
              <p:nvPr/>
            </p:nvSpPr>
            <p:spPr>
              <a:xfrm>
                <a:off x="1371600" y="45720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Oval 177"/>
              <p:cNvSpPr/>
              <p:nvPr/>
            </p:nvSpPr>
            <p:spPr>
              <a:xfrm>
                <a:off x="1371600" y="47244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Oval 178"/>
              <p:cNvSpPr/>
              <p:nvPr/>
            </p:nvSpPr>
            <p:spPr>
              <a:xfrm>
                <a:off x="1371600" y="48768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Oval 179"/>
              <p:cNvSpPr/>
              <p:nvPr/>
            </p:nvSpPr>
            <p:spPr>
              <a:xfrm>
                <a:off x="1371600" y="50292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Oval 180"/>
              <p:cNvSpPr/>
              <p:nvPr/>
            </p:nvSpPr>
            <p:spPr>
              <a:xfrm>
                <a:off x="1371600" y="51816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Oval 181"/>
              <p:cNvSpPr/>
              <p:nvPr/>
            </p:nvSpPr>
            <p:spPr>
              <a:xfrm>
                <a:off x="1371600" y="5334000"/>
                <a:ext cx="457200" cy="4572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8" name="Group 157"/>
            <p:cNvGrpSpPr/>
            <p:nvPr/>
          </p:nvGrpSpPr>
          <p:grpSpPr>
            <a:xfrm>
              <a:off x="3486150" y="3457575"/>
              <a:ext cx="457200" cy="2133600"/>
              <a:chOff x="1371600" y="3962400"/>
              <a:chExt cx="457200" cy="2133600"/>
            </a:xfrm>
          </p:grpSpPr>
          <p:sp>
            <p:nvSpPr>
              <p:cNvPr id="159" name="Oval 158"/>
              <p:cNvSpPr/>
              <p:nvPr/>
            </p:nvSpPr>
            <p:spPr>
              <a:xfrm>
                <a:off x="1371600" y="4038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1371600" y="3962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Oval 160"/>
              <p:cNvSpPr/>
              <p:nvPr/>
            </p:nvSpPr>
            <p:spPr>
              <a:xfrm>
                <a:off x="1371600" y="4114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Oval 161"/>
              <p:cNvSpPr/>
              <p:nvPr/>
            </p:nvSpPr>
            <p:spPr>
              <a:xfrm>
                <a:off x="1371600" y="42672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Oval 162"/>
              <p:cNvSpPr/>
              <p:nvPr/>
            </p:nvSpPr>
            <p:spPr>
              <a:xfrm>
                <a:off x="1371600" y="4419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Oval 163"/>
              <p:cNvSpPr/>
              <p:nvPr/>
            </p:nvSpPr>
            <p:spPr>
              <a:xfrm>
                <a:off x="1371600" y="45720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Oval 164"/>
              <p:cNvSpPr/>
              <p:nvPr/>
            </p:nvSpPr>
            <p:spPr>
              <a:xfrm>
                <a:off x="1371600" y="4724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Oval 165"/>
              <p:cNvSpPr/>
              <p:nvPr/>
            </p:nvSpPr>
            <p:spPr>
              <a:xfrm>
                <a:off x="1371600" y="4876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Oval 166"/>
              <p:cNvSpPr/>
              <p:nvPr/>
            </p:nvSpPr>
            <p:spPr>
              <a:xfrm>
                <a:off x="1371600" y="50292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" name="Oval 167"/>
              <p:cNvSpPr/>
              <p:nvPr/>
            </p:nvSpPr>
            <p:spPr>
              <a:xfrm>
                <a:off x="1371600" y="51816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Oval 168"/>
              <p:cNvSpPr/>
              <p:nvPr/>
            </p:nvSpPr>
            <p:spPr>
              <a:xfrm>
                <a:off x="1371600" y="53340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Oval 169"/>
              <p:cNvSpPr/>
              <p:nvPr/>
            </p:nvSpPr>
            <p:spPr>
              <a:xfrm>
                <a:off x="1371600" y="5486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Oval 170"/>
              <p:cNvSpPr/>
              <p:nvPr/>
            </p:nvSpPr>
            <p:spPr>
              <a:xfrm>
                <a:off x="1371600" y="56388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12292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Solution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Feb 2012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52400" y="1828800"/>
            <a:ext cx="990600" cy="609600"/>
          </a:xfrm>
        </p:spPr>
        <p:txBody>
          <a:bodyPr>
            <a:norm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66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Structures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Apr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FF3A1D-3E2A-4B7F-AED1-5811BA04F136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 structures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77" y="2438400"/>
            <a:ext cx="8752523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653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Structures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Apr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FF3A1D-3E2A-4B7F-AED1-5811BA04F136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7" name="Picture 3" descr="D:\Dropbox\Public\School\ITNG 2013 Screenshots\00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09800"/>
            <a:ext cx="7948058" cy="2783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407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Structure Operation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Apr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FF3A1D-3E2A-4B7F-AED1-5811BA04F136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2652388"/>
            <a:ext cx="8401050" cy="3672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007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Structure Operation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FF3A1D-3E2A-4B7F-AED1-5811BA04F136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D:\Dropbox\Public\School\ITNG 2013 Screenshots\00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160" y="1676400"/>
            <a:ext cx="3977640" cy="4351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888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SzPct val="80000"/>
              <a:buFont typeface="+mj-lt"/>
              <a:buAutoNum type="arabicPeriod"/>
            </a:pPr>
            <a:r>
              <a:rPr lang="en-US" dirty="0" smtClean="0"/>
              <a:t>Introduction</a:t>
            </a:r>
          </a:p>
          <a:p>
            <a:pPr marL="514350" indent="-514350">
              <a:buSzPct val="80000"/>
              <a:buFont typeface="+mj-lt"/>
              <a:buAutoNum type="arabicPeriod"/>
            </a:pPr>
            <a:r>
              <a:rPr lang="en-US" dirty="0" smtClean="0"/>
              <a:t>Problem Background</a:t>
            </a:r>
          </a:p>
          <a:p>
            <a:pPr marL="514350" indent="-514350">
              <a:buSzPct val="80000"/>
              <a:buFont typeface="+mj-lt"/>
              <a:buAutoNum type="arabicPeriod"/>
            </a:pPr>
            <a:r>
              <a:rPr lang="en-US" dirty="0" smtClean="0"/>
              <a:t>Proposed Approach</a:t>
            </a:r>
          </a:p>
          <a:p>
            <a:pPr marL="514350" indent="-514350">
              <a:buSzPct val="80000"/>
              <a:buFont typeface="+mj-lt"/>
              <a:buAutoNum type="arabicPeriod"/>
            </a:pPr>
            <a:r>
              <a:rPr lang="en-US" dirty="0" smtClean="0"/>
              <a:t>Conclusions &amp; Future Work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Apr 2013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FF3A1D-3E2A-4B7F-AED1-5811BA04F13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6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Processor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FF3A1D-3E2A-4B7F-AED1-5811BA04F136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 descr="D:\Dropbox\Public\School\ITNG 2013 Screenshots\0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133600"/>
            <a:ext cx="6273379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498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Processor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FF3A1D-3E2A-4B7F-AED1-5811BA04F136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 descr="D:\Dropbox\Public\School\ITNG 2013 Screenshots\01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133600"/>
            <a:ext cx="7620000" cy="2854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498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Processor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FF3A1D-3E2A-4B7F-AED1-5811BA04F136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 descr="D:\Dropbox\Public\School\ITNG 2013 Screenshots\017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1828800" y="1905000"/>
            <a:ext cx="480447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498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Processor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Apr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FF3A1D-3E2A-4B7F-AED1-5811BA04F136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Dynamic code generator subsystem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86000"/>
            <a:ext cx="4600575" cy="17716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04800"/>
            <a:ext cx="2667000" cy="59711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1" y="131166"/>
            <a:ext cx="4437610" cy="6498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3844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&amp; Future Work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Feb 2012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52400" y="1828800"/>
            <a:ext cx="990600" cy="609600"/>
          </a:xfrm>
        </p:spPr>
        <p:txBody>
          <a:bodyPr>
            <a:norm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09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Apr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FF3A1D-3E2A-4B7F-AED1-5811BA04F136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are many challenges related to data processing</a:t>
            </a:r>
          </a:p>
          <a:p>
            <a:r>
              <a:rPr lang="en-US" dirty="0" smtClean="0"/>
              <a:t>Results </a:t>
            </a:r>
            <a:r>
              <a:rPr lang="en-US" dirty="0"/>
              <a:t>of the proposed work can also be used to generate data </a:t>
            </a:r>
            <a:r>
              <a:rPr lang="en-US" dirty="0" smtClean="0"/>
              <a:t>filtering </a:t>
            </a:r>
            <a:r>
              <a:rPr lang="en-US" dirty="0"/>
              <a:t>and transformation tools for day to day data processing in other areas of scientific </a:t>
            </a:r>
            <a:r>
              <a:rPr lang="en-US" dirty="0" smtClean="0"/>
              <a:t>research</a:t>
            </a:r>
          </a:p>
          <a:p>
            <a:r>
              <a:rPr lang="en-US" dirty="0" smtClean="0"/>
              <a:t>Collaboration and reusability of generated data processors via web</a:t>
            </a:r>
          </a:p>
          <a:p>
            <a:r>
              <a:rPr lang="en-US" dirty="0" smtClean="0"/>
              <a:t>Dynamically generated source code be used as a starting point to further address complex issues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74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Apr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FF3A1D-3E2A-4B7F-AED1-5811BA04F136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Support for additional file formats</a:t>
            </a:r>
          </a:p>
          <a:p>
            <a:r>
              <a:rPr lang="en-US" dirty="0" smtClean="0"/>
              <a:t>Ability to create extended workflows </a:t>
            </a:r>
          </a:p>
          <a:p>
            <a:pPr lvl="1"/>
            <a:r>
              <a:rPr lang="en-US" dirty="0" smtClean="0"/>
              <a:t>Including models and other processes</a:t>
            </a:r>
          </a:p>
          <a:p>
            <a:r>
              <a:rPr lang="en-US" dirty="0" smtClean="0"/>
              <a:t>Model coupling with pre-defined set of models</a:t>
            </a:r>
          </a:p>
          <a:p>
            <a:r>
              <a:rPr lang="en-US" dirty="0" smtClean="0"/>
              <a:t>Integrate the solution with Nevada Climate Portal</a:t>
            </a:r>
          </a:p>
          <a:p>
            <a:r>
              <a:rPr lang="en-US" dirty="0"/>
              <a:t>Expose the API via </a:t>
            </a:r>
            <a:r>
              <a:rPr lang="en-US" dirty="0" err="1"/>
              <a:t>RESTful</a:t>
            </a:r>
            <a:r>
              <a:rPr lang="en-US" dirty="0"/>
              <a:t> services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&amp; Comments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Feb 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08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Feb 2012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52400" y="1828800"/>
            <a:ext cx="990600" cy="609600"/>
          </a:xfrm>
        </p:spPr>
        <p:txBody>
          <a:bodyPr>
            <a:norm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22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Larger NSF Project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Apr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FF3A1D-3E2A-4B7F-AED1-5811BA04F13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NSF </a:t>
            </a:r>
            <a:r>
              <a:rPr lang="en-US" dirty="0" err="1" smtClean="0"/>
              <a:t>EPSCoR</a:t>
            </a:r>
            <a:r>
              <a:rPr lang="en-US" dirty="0" smtClean="0"/>
              <a:t> funded project</a:t>
            </a:r>
          </a:p>
          <a:p>
            <a:pPr lvl="1"/>
            <a:r>
              <a:rPr lang="en-US" dirty="0" smtClean="0"/>
              <a:t>Nevada, Idaho, and New Mexico</a:t>
            </a:r>
          </a:p>
          <a:p>
            <a:pPr lvl="1"/>
            <a:r>
              <a:rPr lang="en-US" dirty="0" smtClean="0"/>
              <a:t>Effects of climate change on their regional environment and ecosystem resources</a:t>
            </a:r>
          </a:p>
          <a:p>
            <a:r>
              <a:rPr lang="en-US" dirty="0" smtClean="0"/>
              <a:t>Cyber-infrastructure </a:t>
            </a:r>
            <a:r>
              <a:rPr lang="en-US" dirty="0" smtClean="0"/>
              <a:t>(CI)</a:t>
            </a:r>
          </a:p>
          <a:p>
            <a:pPr lvl="1"/>
            <a:r>
              <a:rPr lang="en-US" dirty="0" smtClean="0"/>
              <a:t>Facilitate and support interdisciplinary climate change research, education, policy, decision-making, and outreach</a:t>
            </a:r>
          </a:p>
          <a:p>
            <a:pPr lvl="1"/>
            <a:r>
              <a:rPr lang="en-US" dirty="0" smtClean="0"/>
              <a:t>Design, develop and make available integrated data repositories and intelligent, user-friendly software solutions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57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 Background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Feb 2012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52400" y="1828800"/>
            <a:ext cx="990600" cy="609600"/>
          </a:xfrm>
        </p:spPr>
        <p:txBody>
          <a:bodyPr>
            <a:normAutofit/>
          </a:bodyPr>
          <a:lstStyle/>
          <a:p>
            <a:r>
              <a:rPr lang="en-US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22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model?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Apr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FF3A1D-3E2A-4B7F-AED1-5811BA04F13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It could have different meaning in different context and research areas</a:t>
            </a:r>
          </a:p>
          <a:p>
            <a:pPr lvl="1"/>
            <a:r>
              <a:rPr lang="en-US" dirty="0" smtClean="0"/>
              <a:t>Climate change research</a:t>
            </a:r>
          </a:p>
          <a:p>
            <a:pPr lvl="1"/>
            <a:r>
              <a:rPr lang="en-US" dirty="0" smtClean="0"/>
              <a:t>Software Engineering</a:t>
            </a:r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76200" y="3556516"/>
            <a:ext cx="5153025" cy="3209210"/>
            <a:chOff x="3733800" y="1600200"/>
            <a:chExt cx="5153025" cy="3209210"/>
          </a:xfrm>
        </p:grpSpPr>
        <p:sp>
          <p:nvSpPr>
            <p:cNvPr id="7" name="Rectangle 6"/>
            <p:cNvSpPr/>
            <p:nvPr/>
          </p:nvSpPr>
          <p:spPr>
            <a:xfrm>
              <a:off x="7660207" y="4563189"/>
              <a:ext cx="1226618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000" dirty="0"/>
                <a:t>http://goo.gl/wjeo8</a:t>
              </a:r>
            </a:p>
          </p:txBody>
        </p:sp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33800" y="1600200"/>
              <a:ext cx="5153025" cy="30861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9" name="Group 8"/>
          <p:cNvGrpSpPr/>
          <p:nvPr/>
        </p:nvGrpSpPr>
        <p:grpSpPr>
          <a:xfrm>
            <a:off x="5229225" y="3415784"/>
            <a:ext cx="3810000" cy="3103721"/>
            <a:chOff x="228600" y="3314700"/>
            <a:chExt cx="3810000" cy="3103721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0" y="3314700"/>
              <a:ext cx="3810000" cy="28575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Rectangle 10"/>
            <p:cNvSpPr/>
            <p:nvPr/>
          </p:nvSpPr>
          <p:spPr>
            <a:xfrm>
              <a:off x="304800" y="6172200"/>
              <a:ext cx="1197764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000" dirty="0"/>
                <a:t>http://goo.gl/5ZCIP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9894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model?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Apr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FF3A1D-3E2A-4B7F-AED1-5811BA04F136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Different models for different problems</a:t>
            </a:r>
          </a:p>
          <a:p>
            <a:pPr lvl="1"/>
            <a:r>
              <a:rPr lang="en-US" dirty="0" smtClean="0"/>
              <a:t>Atmospheric models</a:t>
            </a:r>
          </a:p>
          <a:p>
            <a:pPr lvl="1"/>
            <a:r>
              <a:rPr lang="en-US" dirty="0" smtClean="0"/>
              <a:t>Ecological models</a:t>
            </a:r>
          </a:p>
          <a:p>
            <a:pPr lvl="1"/>
            <a:r>
              <a:rPr lang="en-US" dirty="0" smtClean="0"/>
              <a:t>Surface models</a:t>
            </a:r>
          </a:p>
          <a:p>
            <a:pPr lvl="1"/>
            <a:r>
              <a:rPr lang="en-US" dirty="0" smtClean="0"/>
              <a:t>Earth models</a:t>
            </a:r>
          </a:p>
          <a:p>
            <a:pPr lvl="1"/>
            <a:r>
              <a:rPr lang="en-US" dirty="0" smtClean="0"/>
              <a:t>Hydrological models</a:t>
            </a:r>
          </a:p>
          <a:p>
            <a:pPr lvl="1"/>
            <a:r>
              <a:rPr lang="en-US" dirty="0" smtClean="0"/>
              <a:t>Oceanic models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51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model coupling?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Feb 2012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FF3A1D-3E2A-4B7F-AED1-5811BA04F136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Any single model cannot explain every system</a:t>
            </a:r>
          </a:p>
          <a:p>
            <a:pPr lvl="1"/>
            <a:r>
              <a:rPr lang="en-US" dirty="0" smtClean="0"/>
              <a:t>Surface water level</a:t>
            </a:r>
          </a:p>
          <a:p>
            <a:pPr lvl="1"/>
            <a:r>
              <a:rPr lang="en-US" dirty="0" smtClean="0"/>
              <a:t>Ground water level</a:t>
            </a:r>
          </a:p>
          <a:p>
            <a:pPr lvl="1"/>
            <a:r>
              <a:rPr lang="en-US" dirty="0" smtClean="0"/>
              <a:t>Precipitation</a:t>
            </a:r>
          </a:p>
          <a:p>
            <a:pPr lvl="1"/>
            <a:r>
              <a:rPr lang="en-US" dirty="0" smtClean="0"/>
              <a:t>Moisture</a:t>
            </a:r>
          </a:p>
          <a:p>
            <a:pPr lvl="1"/>
            <a:r>
              <a:rPr lang="en-US" dirty="0" smtClean="0"/>
              <a:t>Temperature</a:t>
            </a:r>
          </a:p>
          <a:p>
            <a:pPr lvl="1"/>
            <a:r>
              <a:rPr lang="en-US" dirty="0" smtClean="0"/>
              <a:t>Relative humidity</a:t>
            </a:r>
          </a:p>
          <a:p>
            <a:r>
              <a:rPr lang="en-US" dirty="0" smtClean="0"/>
              <a:t>Model coupling involves a process to exchange data between models</a:t>
            </a:r>
          </a:p>
          <a:p>
            <a:pPr lvl="1"/>
            <a:r>
              <a:rPr lang="en-US" dirty="0" smtClean="0"/>
              <a:t>Two way vs. linking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96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dirty="0" smtClean="0"/>
              <a:t>Significance of model coupling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Apr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FF3A1D-3E2A-4B7F-AED1-5811BA04F136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Combines </a:t>
            </a:r>
            <a:r>
              <a:rPr lang="en-US" dirty="0"/>
              <a:t>knowledge of multiple </a:t>
            </a:r>
            <a:r>
              <a:rPr lang="en-US" dirty="0" smtClean="0"/>
              <a:t>domains</a:t>
            </a:r>
          </a:p>
          <a:p>
            <a:r>
              <a:rPr lang="en-US" dirty="0" smtClean="0"/>
              <a:t>Eliminates some level of uncertainty from the model in process</a:t>
            </a:r>
          </a:p>
          <a:p>
            <a:pPr lvl="1"/>
            <a:r>
              <a:rPr lang="en-US" dirty="0" smtClean="0"/>
              <a:t>Water level depends on rain, temperature, moisture, relative humidity of given time and location</a:t>
            </a:r>
          </a:p>
          <a:p>
            <a:pPr lvl="1"/>
            <a:r>
              <a:rPr lang="en-US" dirty="0" smtClean="0"/>
              <a:t>This can be achieved by coupling an atmospheric model with hydrological model</a:t>
            </a:r>
          </a:p>
          <a:p>
            <a:r>
              <a:rPr lang="en-US" dirty="0" smtClean="0"/>
              <a:t>Helps to understand and predict natural phenomenon at a larger scale</a:t>
            </a:r>
          </a:p>
        </p:txBody>
      </p:sp>
    </p:spTree>
    <p:extLst>
      <p:ext uri="{BB962C8B-B14F-4D97-AF65-F5344CB8AC3E}">
        <p14:creationId xmlns:p14="http://schemas.microsoft.com/office/powerpoint/2010/main" val="240458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400" dirty="0">
            <a:solidFill>
              <a:schemeClr val="bg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1640</TotalTime>
  <Words>629</Words>
  <Application>Microsoft Office PowerPoint</Application>
  <PresentationFormat>On-screen Show (4:3)</PresentationFormat>
  <Paragraphs>172</Paragraphs>
  <Slides>27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Median</vt:lpstr>
      <vt:lpstr>A Web-enabled Approach for generating data processors</vt:lpstr>
      <vt:lpstr>Outline</vt:lpstr>
      <vt:lpstr>Introduction</vt:lpstr>
      <vt:lpstr>About the Larger NSF Project</vt:lpstr>
      <vt:lpstr>Problem Background</vt:lpstr>
      <vt:lpstr>What is a model?</vt:lpstr>
      <vt:lpstr>What is a model?</vt:lpstr>
      <vt:lpstr>What is model coupling?</vt:lpstr>
      <vt:lpstr>Significance of model coupling</vt:lpstr>
      <vt:lpstr>Data related issues in model coupling</vt:lpstr>
      <vt:lpstr>Data related issues in model coupling</vt:lpstr>
      <vt:lpstr>Data related issues in model coupling</vt:lpstr>
      <vt:lpstr>Data related issues in model coupling</vt:lpstr>
      <vt:lpstr>Data related issues in model coupling</vt:lpstr>
      <vt:lpstr>Proposed Solution</vt:lpstr>
      <vt:lpstr>Data Structures</vt:lpstr>
      <vt:lpstr>Data Structures</vt:lpstr>
      <vt:lpstr>Data Structure Operation</vt:lpstr>
      <vt:lpstr>Data Structure Operation</vt:lpstr>
      <vt:lpstr>Data Processor</vt:lpstr>
      <vt:lpstr>Data Processor</vt:lpstr>
      <vt:lpstr>Data Processor</vt:lpstr>
      <vt:lpstr>Data Processor</vt:lpstr>
      <vt:lpstr>Conclusions &amp; Future Work</vt:lpstr>
      <vt:lpstr>Conclusions</vt:lpstr>
      <vt:lpstr>Future Work</vt:lpstr>
      <vt:lpstr>Questions &amp; Comments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Jigar</dc:creator>
  <cp:lastModifiedBy>Patel Jigar</cp:lastModifiedBy>
  <cp:revision>90</cp:revision>
  <cp:lastPrinted>2012-02-17T08:19:23Z</cp:lastPrinted>
  <dcterms:created xsi:type="dcterms:W3CDTF">2012-02-01T16:30:54Z</dcterms:created>
  <dcterms:modified xsi:type="dcterms:W3CDTF">2013-04-15T16:44:04Z</dcterms:modified>
</cp:coreProperties>
</file>