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87" r:id="rId4"/>
    <p:sldId id="268" r:id="rId5"/>
    <p:sldId id="288" r:id="rId6"/>
    <p:sldId id="265" r:id="rId7"/>
    <p:sldId id="270" r:id="rId8"/>
    <p:sldId id="271" r:id="rId9"/>
    <p:sldId id="292" r:id="rId10"/>
    <p:sldId id="343" r:id="rId11"/>
    <p:sldId id="293" r:id="rId12"/>
    <p:sldId id="295" r:id="rId13"/>
    <p:sldId id="294" r:id="rId14"/>
    <p:sldId id="286" r:id="rId15"/>
    <p:sldId id="330" r:id="rId16"/>
    <p:sldId id="344" r:id="rId17"/>
    <p:sldId id="352" r:id="rId18"/>
    <p:sldId id="345" r:id="rId19"/>
    <p:sldId id="347" r:id="rId20"/>
    <p:sldId id="348" r:id="rId21"/>
    <p:sldId id="349" r:id="rId22"/>
    <p:sldId id="353" r:id="rId23"/>
    <p:sldId id="354" r:id="rId24"/>
    <p:sldId id="355" r:id="rId25"/>
    <p:sldId id="356" r:id="rId26"/>
    <p:sldId id="363" r:id="rId27"/>
    <p:sldId id="358" r:id="rId28"/>
    <p:sldId id="359" r:id="rId29"/>
    <p:sldId id="360" r:id="rId30"/>
    <p:sldId id="361" r:id="rId31"/>
    <p:sldId id="362" r:id="rId32"/>
    <p:sldId id="290" r:id="rId33"/>
    <p:sldId id="336" r:id="rId34"/>
    <p:sldId id="335" r:id="rId35"/>
    <p:sldId id="338" r:id="rId36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4C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508" autoAdjust="0"/>
  </p:normalViewPr>
  <p:slideViewPr>
    <p:cSldViewPr>
      <p:cViewPr varScale="1">
        <p:scale>
          <a:sx n="83" d="100"/>
          <a:sy n="83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-2196" y="-96"/>
      </p:cViewPr>
      <p:guideLst>
        <p:guide orient="horz" pos="2208"/>
        <p:guide pos="29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B9C62D2-A2AE-44FC-AB1A-57D9E14CB57E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01BD477-3B2C-4604-A90E-D81FFACA8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62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C7D9948-8757-48F0-BA28-EBED70CA6AFE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3BBCF0F-52E1-4D8D-9E4F-92389B1B4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97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91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187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89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03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129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541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08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53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541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40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10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063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725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044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77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60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25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61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Model</a:t>
            </a:r>
          </a:p>
          <a:p>
            <a:r>
              <a:rPr lang="en-US" dirty="0" smtClean="0"/>
              <a:t>SE: Description of the software that will be built. </a:t>
            </a:r>
            <a:r>
              <a:rPr lang="en-US" dirty="0" err="1" smtClean="0"/>
              <a:t>E.g</a:t>
            </a:r>
            <a:r>
              <a:rPr lang="en-US" dirty="0" smtClean="0"/>
              <a:t> ER diagram, class diagram, or activity diagram</a:t>
            </a:r>
          </a:p>
          <a:p>
            <a:r>
              <a:rPr lang="en-US" dirty="0" smtClean="0"/>
              <a:t>Science: A model is a mathematical description of a problem/phenomenon.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54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61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0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CF0F-52E1-4D8D-9E4F-92389B1B48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23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2A9E5E-8750-4586-AF7A-DDE04E7801A2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F3A1D-3E2A-4B7F-AED1-5811BA04F1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1D2F-6895-4427-83C9-527B034457F9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970A4BB-6AA2-4E5F-9B91-411883FAD845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0581-7342-44DE-B6BA-508930353321}" type="datetime1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5421083" cy="365125"/>
          </a:xfrm>
        </p:spPr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2444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F3A1D-3E2A-4B7F-AED1-5811BA04F1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CB84-8AF4-48D1-95A7-972D96B3EEED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990600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DA504A-A2B7-45D5-9C22-67C06234F95B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May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752648-9B6F-4036-9914-D18081C65349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50D4-7CC0-4B89-A43A-24468C51D9EC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BF13-334E-4A1F-9C00-95BD8B761169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198B-F939-4036-A39A-4608860950C2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C3F18D1-6B1A-435D-A3AE-466E21DE3149}" type="datetime1">
              <a:rPr lang="en-US" smtClean="0"/>
              <a:pPr/>
              <a:t>5/20/2013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371CC7-8FC6-409C-88B6-0705BE6C5792}" type="datetime1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Apr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FF3A1D-3E2A-4B7F-AED1-5811BA04F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01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Web-enabled Approach for generating data processors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University of Nevada Reno</a:t>
            </a:r>
          </a:p>
          <a:p>
            <a:r>
              <a:rPr lang="en-US" dirty="0" smtClean="0"/>
              <a:t>Department of Computer Science &amp; Engineering	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1828800"/>
            <a:ext cx="6705600" cy="3962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Jigar</a:t>
            </a:r>
            <a:r>
              <a:rPr lang="en-US" dirty="0" smtClean="0"/>
              <a:t> Patel</a:t>
            </a:r>
          </a:p>
          <a:p>
            <a:pPr algn="ctr"/>
            <a:r>
              <a:rPr lang="en-US" dirty="0" err="1" smtClean="0"/>
              <a:t>Sergiu</a:t>
            </a:r>
            <a:r>
              <a:rPr lang="en-US" dirty="0" smtClean="0"/>
              <a:t> M. </a:t>
            </a:r>
            <a:r>
              <a:rPr lang="en-US" dirty="0" err="1" smtClean="0"/>
              <a:t>Dascalu</a:t>
            </a:r>
            <a:endParaRPr lang="en-US" dirty="0" smtClean="0"/>
          </a:p>
          <a:p>
            <a:pPr algn="ctr"/>
            <a:r>
              <a:rPr lang="en-US" dirty="0" smtClean="0"/>
              <a:t>Frederick C. Harris, </a:t>
            </a:r>
            <a:r>
              <a:rPr lang="en-US" dirty="0" err="1" smtClean="0"/>
              <a:t>Jr</a:t>
            </a:r>
            <a:endParaRPr lang="en-US" dirty="0" smtClean="0"/>
          </a:p>
          <a:p>
            <a:pPr algn="ctr"/>
            <a:r>
              <a:rPr lang="en-US" dirty="0" smtClean="0"/>
              <a:t>University of Nevada Reno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CTS 2013</a:t>
            </a:r>
          </a:p>
          <a:p>
            <a:r>
              <a:rPr lang="en-US" dirty="0" smtClean="0"/>
              <a:t>MAY 21, </a:t>
            </a:r>
            <a:r>
              <a:rPr lang="en-US" dirty="0" smtClean="0"/>
              <a:t>2013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1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related issues in model coupling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</a:p>
          <a:p>
            <a:pPr lvl="1"/>
            <a:r>
              <a:rPr lang="en-US" dirty="0" smtClean="0"/>
              <a:t>Orange </a:t>
            </a:r>
            <a:r>
              <a:rPr lang="en-US" dirty="0"/>
              <a:t>circle represents a record line in a data set</a:t>
            </a:r>
          </a:p>
          <a:p>
            <a:pPr lvl="1"/>
            <a:r>
              <a:rPr lang="en-US" dirty="0"/>
              <a:t>Green container represents file format container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71587" y="3200402"/>
            <a:ext cx="6677025" cy="2743200"/>
            <a:chOff x="1524000" y="3505200"/>
            <a:chExt cx="6677025" cy="2743200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0" y="3733801"/>
              <a:ext cx="609600" cy="2362200"/>
              <a:chOff x="1143000" y="3200400"/>
              <a:chExt cx="609600" cy="23622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143000" y="3200400"/>
                <a:ext cx="609600" cy="2362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219200" y="3352800"/>
                <a:ext cx="457200" cy="2133600"/>
                <a:chOff x="1371600" y="3962400"/>
                <a:chExt cx="457200" cy="21336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1371600" y="4038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371600" y="39624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371600" y="4114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371600" y="42672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371600" y="4419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371600" y="45720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1371600" y="47244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371600" y="4876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371600" y="50292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371600" y="51816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371600" y="53340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371600" y="54864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371600" y="5638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505075" y="3681413"/>
              <a:ext cx="2390775" cy="2390775"/>
              <a:chOff x="1905000" y="3124200"/>
              <a:chExt cx="2390775" cy="239077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905000" y="3124200"/>
                <a:ext cx="2390775" cy="23907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781425" y="41624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333750" y="49053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638550" y="45815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905125" y="501015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86025" y="48863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619500" y="3733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390900" y="337185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943225" y="321945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6025" y="33051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181225" y="360045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28825" y="39147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028825" y="42957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181225" y="46005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076825" y="3505200"/>
              <a:ext cx="3124200" cy="2743200"/>
              <a:chOff x="5043487" y="2771775"/>
              <a:chExt cx="3124200" cy="2743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605587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515225" y="50577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15150" y="498633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372225" y="503396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876925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605587" y="3990974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124700" y="446246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410325" y="31527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43625" y="3657599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953125" y="409098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105525" y="4605337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305425" y="499586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534025" y="4519612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043487" y="2771775"/>
                <a:ext cx="3124200" cy="2743200"/>
              </a:xfrm>
              <a:prstGeom prst="triangle">
                <a:avLst/>
              </a:prstGeom>
              <a:solidFill>
                <a:srgbClr val="94C600">
                  <a:alpha val="6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53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related issues in model coupling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subsetting and merging</a:t>
            </a:r>
          </a:p>
          <a:p>
            <a:pPr lvl="1"/>
            <a:r>
              <a:rPr lang="en-US" dirty="0" smtClean="0"/>
              <a:t>Extract only partial data and merge with other data set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3305175"/>
            <a:ext cx="609600" cy="2362200"/>
            <a:chOff x="1143000" y="3200400"/>
            <a:chExt cx="609600" cy="2362200"/>
          </a:xfrm>
        </p:grpSpPr>
        <p:sp>
          <p:nvSpPr>
            <p:cNvPr id="7" name="Rectangle 6"/>
            <p:cNvSpPr/>
            <p:nvPr/>
          </p:nvSpPr>
          <p:spPr>
            <a:xfrm>
              <a:off x="1143000" y="3200400"/>
              <a:ext cx="6096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19200" y="3352800"/>
              <a:ext cx="457200" cy="2133600"/>
              <a:chOff x="1371600" y="3962400"/>
              <a:chExt cx="457200" cy="21336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4" name="Straight Arrow Connector 53"/>
          <p:cNvCxnSpPr>
            <a:stCxn id="7" idx="3"/>
            <a:endCxn id="39" idx="1"/>
          </p:cNvCxnSpPr>
          <p:nvPr/>
        </p:nvCxnSpPr>
        <p:spPr>
          <a:xfrm flipV="1">
            <a:off x="2209800" y="3617476"/>
            <a:ext cx="1839488" cy="868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7" idx="3"/>
            <a:endCxn id="39" idx="3"/>
          </p:cNvCxnSpPr>
          <p:nvPr/>
        </p:nvCxnSpPr>
        <p:spPr>
          <a:xfrm>
            <a:off x="2209800" y="4486275"/>
            <a:ext cx="1839488" cy="742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7162800" y="3267075"/>
            <a:ext cx="609600" cy="2362200"/>
            <a:chOff x="6553200" y="3267075"/>
            <a:chExt cx="609600" cy="2362200"/>
          </a:xfrm>
        </p:grpSpPr>
        <p:sp>
          <p:nvSpPr>
            <p:cNvPr id="58" name="Rectangle 57"/>
            <p:cNvSpPr/>
            <p:nvPr/>
          </p:nvSpPr>
          <p:spPr>
            <a:xfrm>
              <a:off x="6553200" y="3267075"/>
              <a:ext cx="6096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629400" y="3419475"/>
              <a:ext cx="457200" cy="2133600"/>
              <a:chOff x="1371600" y="3962400"/>
              <a:chExt cx="457200" cy="21336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3724275" y="3283745"/>
            <a:ext cx="2219325" cy="2278856"/>
            <a:chOff x="3724275" y="3283745"/>
            <a:chExt cx="2219325" cy="2278856"/>
          </a:xfrm>
        </p:grpSpPr>
        <p:grpSp>
          <p:nvGrpSpPr>
            <p:cNvPr id="38" name="Group 37"/>
            <p:cNvGrpSpPr/>
            <p:nvPr/>
          </p:nvGrpSpPr>
          <p:grpSpPr>
            <a:xfrm>
              <a:off x="3724275" y="3283745"/>
              <a:ext cx="2219325" cy="2278856"/>
              <a:chOff x="2007363" y="3657381"/>
              <a:chExt cx="1838325" cy="183356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007363" y="3657381"/>
                <a:ext cx="1838325" cy="183356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871787" y="460057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86125" y="4243388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14650" y="3890963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57450" y="40100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409825" y="4467225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4905374" y="3772667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129086" y="3527398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862511" y="4648967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391024" y="4213198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048124" y="4801367"/>
              <a:ext cx="518479" cy="5231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>
            <a:stCxn id="58" idx="1"/>
            <a:endCxn id="39" idx="7"/>
          </p:cNvCxnSpPr>
          <p:nvPr/>
        </p:nvCxnSpPr>
        <p:spPr>
          <a:xfrm flipH="1" flipV="1">
            <a:off x="5618587" y="3617476"/>
            <a:ext cx="1544213" cy="8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8" idx="1"/>
            <a:endCxn id="39" idx="5"/>
          </p:cNvCxnSpPr>
          <p:nvPr/>
        </p:nvCxnSpPr>
        <p:spPr>
          <a:xfrm flipH="1">
            <a:off x="5618587" y="4448175"/>
            <a:ext cx="1544213" cy="780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57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related issues in model coupling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sampling issues</a:t>
            </a:r>
          </a:p>
          <a:p>
            <a:pPr lvl="1"/>
            <a:r>
              <a:rPr lang="en-US" dirty="0" smtClean="0"/>
              <a:t>Some models run at different scale so data sampling becomes a major challenge</a:t>
            </a:r>
          </a:p>
          <a:p>
            <a:pPr lvl="2"/>
            <a:r>
              <a:rPr lang="en-US" dirty="0" smtClean="0"/>
              <a:t>Terrain also becomes a big challenge</a:t>
            </a:r>
          </a:p>
          <a:p>
            <a:pPr lvl="1"/>
            <a:r>
              <a:rPr lang="en-US" dirty="0" smtClean="0"/>
              <a:t>Time scale becomes an important issue as well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886200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8861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4086225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0385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1909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3433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95799"/>
            <a:ext cx="27717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2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related issues in model coupling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subsetting in complex data sets and file formats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4495800" y="2286000"/>
            <a:ext cx="3733800" cy="3810000"/>
            <a:chOff x="4495800" y="2286000"/>
            <a:chExt cx="3733800" cy="3810000"/>
          </a:xfrm>
        </p:grpSpPr>
        <p:sp>
          <p:nvSpPr>
            <p:cNvPr id="105" name="Rounded Rectangle 104"/>
            <p:cNvSpPr/>
            <p:nvPr/>
          </p:nvSpPr>
          <p:spPr>
            <a:xfrm>
              <a:off x="4495800" y="2286000"/>
              <a:ext cx="3733800" cy="3810000"/>
            </a:xfrm>
            <a:prstGeom prst="roundRect">
              <a:avLst/>
            </a:prstGeom>
            <a:solidFill>
              <a:srgbClr val="000000">
                <a:alpha val="41961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4757535" y="2682217"/>
              <a:ext cx="1410095" cy="1384959"/>
              <a:chOff x="4762104" y="3129889"/>
              <a:chExt cx="1410095" cy="1384959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762104" y="3129889"/>
                <a:ext cx="1410095" cy="1384959"/>
                <a:chOff x="2007363" y="4376608"/>
                <a:chExt cx="1168019" cy="1114335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2007363" y="4376608"/>
                  <a:ext cx="1168019" cy="1114335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579904" y="4748411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4943475" y="3365169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943475" y="3886200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554032" y="2667000"/>
              <a:ext cx="1410095" cy="1384959"/>
              <a:chOff x="4762104" y="3129889"/>
              <a:chExt cx="1410095" cy="1384959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4762104" y="3129889"/>
                <a:ext cx="1410095" cy="1384959"/>
                <a:chOff x="2007363" y="4376608"/>
                <a:chExt cx="1168019" cy="1114335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2007363" y="4376608"/>
                  <a:ext cx="1168019" cy="1114335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579904" y="4748411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4943475" y="3365169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943475" y="3886200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57536" y="4378654"/>
              <a:ext cx="1410095" cy="1384959"/>
              <a:chOff x="4762104" y="3129889"/>
              <a:chExt cx="1410095" cy="1384959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4762104" y="3129889"/>
                <a:ext cx="1410095" cy="1384959"/>
                <a:chOff x="2007363" y="4376608"/>
                <a:chExt cx="1168019" cy="1114335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2007363" y="4376608"/>
                  <a:ext cx="1168019" cy="1114335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2579904" y="4748411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Oval 87"/>
              <p:cNvSpPr/>
              <p:nvPr/>
            </p:nvSpPr>
            <p:spPr>
              <a:xfrm>
                <a:off x="4943475" y="3365169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943475" y="3886200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554033" y="4365295"/>
              <a:ext cx="1410095" cy="1384959"/>
              <a:chOff x="4762104" y="3129889"/>
              <a:chExt cx="1410095" cy="1384959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762104" y="3129889"/>
                <a:ext cx="1410095" cy="1384959"/>
                <a:chOff x="2007363" y="4376608"/>
                <a:chExt cx="1168019" cy="1114335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2007363" y="4376608"/>
                  <a:ext cx="1168019" cy="1114335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2579904" y="4748411"/>
                  <a:ext cx="457200" cy="457200"/>
                </a:xfrm>
                <a:prstGeom prst="ellips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4943475" y="3365169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943475" y="3886200"/>
                <a:ext cx="457200" cy="457200"/>
              </a:xfrm>
              <a:prstGeom prst="ellips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838200" y="3009900"/>
            <a:ext cx="2743200" cy="2362200"/>
            <a:chOff x="1371600" y="3305175"/>
            <a:chExt cx="2743200" cy="2362200"/>
          </a:xfrm>
        </p:grpSpPr>
        <p:sp>
          <p:nvSpPr>
            <p:cNvPr id="7" name="Rectangle 6"/>
            <p:cNvSpPr/>
            <p:nvPr/>
          </p:nvSpPr>
          <p:spPr>
            <a:xfrm>
              <a:off x="1371600" y="3305175"/>
              <a:ext cx="27432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0200" y="3457575"/>
              <a:ext cx="457200" cy="2133600"/>
              <a:chOff x="1371600" y="3962400"/>
              <a:chExt cx="457200" cy="21336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171700" y="3457575"/>
              <a:ext cx="457200" cy="1371600"/>
              <a:chOff x="1371600" y="3962400"/>
              <a:chExt cx="457200" cy="13716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771775" y="3457575"/>
              <a:ext cx="457200" cy="1828800"/>
              <a:chOff x="1371600" y="3962400"/>
              <a:chExt cx="457200" cy="18288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486150" y="3457575"/>
              <a:ext cx="457200" cy="2133600"/>
              <a:chOff x="1371600" y="3962400"/>
              <a:chExt cx="457200" cy="21336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8" name="Straight Arrow Connector 107"/>
          <p:cNvCxnSpPr>
            <a:stCxn id="7" idx="3"/>
            <a:endCxn id="105" idx="1"/>
          </p:cNvCxnSpPr>
          <p:nvPr/>
        </p:nvCxnSpPr>
        <p:spPr>
          <a:xfrm>
            <a:off x="3581400" y="4191000"/>
            <a:ext cx="914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619125" y="2715550"/>
            <a:ext cx="2743200" cy="2362200"/>
            <a:chOff x="1371600" y="3305175"/>
            <a:chExt cx="2743200" cy="2362200"/>
          </a:xfrm>
        </p:grpSpPr>
        <p:sp>
          <p:nvSpPr>
            <p:cNvPr id="99" name="Rectangle 98"/>
            <p:cNvSpPr/>
            <p:nvPr/>
          </p:nvSpPr>
          <p:spPr>
            <a:xfrm>
              <a:off x="1371600" y="3305175"/>
              <a:ext cx="27432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1600200" y="3457575"/>
              <a:ext cx="457200" cy="2133600"/>
              <a:chOff x="1371600" y="3962400"/>
              <a:chExt cx="457200" cy="2133600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171700" y="3457575"/>
              <a:ext cx="457200" cy="1371600"/>
              <a:chOff x="1371600" y="3962400"/>
              <a:chExt cx="457200" cy="1371600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771775" y="3457575"/>
              <a:ext cx="457200" cy="1828800"/>
              <a:chOff x="1371600" y="3962400"/>
              <a:chExt cx="457200" cy="182880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486150" y="3457575"/>
              <a:ext cx="457200" cy="2133600"/>
              <a:chOff x="1371600" y="3962400"/>
              <a:chExt cx="457200" cy="2133600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371475" y="2438400"/>
            <a:ext cx="2743200" cy="2362200"/>
            <a:chOff x="1371600" y="3305175"/>
            <a:chExt cx="2743200" cy="2362200"/>
          </a:xfrm>
        </p:grpSpPr>
        <p:sp>
          <p:nvSpPr>
            <p:cNvPr id="154" name="Rectangle 153"/>
            <p:cNvSpPr/>
            <p:nvPr/>
          </p:nvSpPr>
          <p:spPr>
            <a:xfrm>
              <a:off x="1371600" y="3305175"/>
              <a:ext cx="2743200" cy="2362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1600200" y="3457575"/>
              <a:ext cx="457200" cy="2133600"/>
              <a:chOff x="1371600" y="3962400"/>
              <a:chExt cx="457200" cy="2133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2171700" y="3457575"/>
              <a:ext cx="457200" cy="1371600"/>
              <a:chOff x="1371600" y="3962400"/>
              <a:chExt cx="457200" cy="137160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2771775" y="3457575"/>
              <a:ext cx="457200" cy="1828800"/>
              <a:chOff x="1371600" y="3962400"/>
              <a:chExt cx="457200" cy="182880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3486150" y="3457575"/>
              <a:ext cx="457200" cy="2133600"/>
              <a:chOff x="1371600" y="3962400"/>
              <a:chExt cx="457200" cy="213360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371600" y="4038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371600" y="3962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371600" y="4114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371600" y="4267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371600" y="4419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71600" y="4572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371600" y="4724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371600" y="4876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371600" y="50292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371600" y="51816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371600" y="53340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371600" y="54864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371600" y="5638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122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6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77" y="2438400"/>
            <a:ext cx="875252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6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Dropbox\Public\School\ITNG 2013 Screenshots\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948058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0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Structure Operations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52388"/>
            <a:ext cx="8401050" cy="36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00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Operation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Dropbox\Public\School\ITNG 2013 Screenshots\0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676400"/>
            <a:ext cx="3977640" cy="43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8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Dropbox\Public\School\ITNG 2013 Screenshots\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27337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Problem Background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Proposed Approach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mtClean="0"/>
              <a:t>Example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dirty="0" smtClean="0"/>
              <a:t>Conclusions </a:t>
            </a:r>
            <a:r>
              <a:rPr lang="en-US" dirty="0" smtClean="0"/>
              <a:t>&amp; Future 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9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Data Processor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Dropbox\Public\School\CTS 2013 Screenshots\Diagram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835"/>
          <a:stretch/>
        </p:blipFill>
        <p:spPr bwMode="auto">
          <a:xfrm>
            <a:off x="838199" y="1524000"/>
            <a:ext cx="3457575" cy="46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Public\School\CTS 2013 Screenshots\Diagram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4852358" y="1676400"/>
            <a:ext cx="3457575" cy="412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Processor Definition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Dropbox\Public\School\CTS 2013 Screenshots\00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920"/>
          <a:stretch/>
        </p:blipFill>
        <p:spPr bwMode="auto">
          <a:xfrm>
            <a:off x="933450" y="2133600"/>
            <a:ext cx="3333750" cy="39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Public\School\CTS 2013 Screenshots\00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145"/>
          <a:stretch/>
        </p:blipFill>
        <p:spPr bwMode="auto">
          <a:xfrm>
            <a:off x="5257800" y="2291751"/>
            <a:ext cx="3333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Data Processor Configuration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Dropbox\Public\School\CTS 2013 Screenshots\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262" y="1562100"/>
            <a:ext cx="5773738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1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Processor in 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ropbox\Public\School\CTS 2013 Screenshots\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8196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0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Generated Class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ropbox\Public\School\CTS 2013 Screenshots\00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804"/>
          <a:stretch/>
        </p:blipFill>
        <p:spPr bwMode="auto">
          <a:xfrm>
            <a:off x="685800" y="1676401"/>
            <a:ext cx="5438775" cy="45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97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Generated Processor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Dropbox\Public\School\CTS 2013 Screenshots\01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36"/>
          <a:stretch/>
        </p:blipFill>
        <p:spPr bwMode="auto">
          <a:xfrm>
            <a:off x="990600" y="1600200"/>
            <a:ext cx="481104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567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6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Operation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Dropbox\Public\School\ITNG 2013 Screenshots\0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676400"/>
            <a:ext cx="3977640" cy="435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8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Dropbox\Public\School\ITNG 2013 Screenshots\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27337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Dropbox\Public\School\ITNG 2013 Screenshots\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620000" cy="285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2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D:\Dropbox\Public\School\ITNG 2013 Screenshots\01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 bwMode="auto">
          <a:xfrm>
            <a:off x="1828800" y="1905000"/>
            <a:ext cx="4804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Processor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Dynamic code generator subsystem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6005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667000" cy="597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1" y="131166"/>
            <a:ext cx="4437610" cy="649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38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0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many challenges related to data processing</a:t>
            </a:r>
          </a:p>
          <a:p>
            <a:r>
              <a:rPr lang="en-US" dirty="0" smtClean="0"/>
              <a:t>Results </a:t>
            </a:r>
            <a:r>
              <a:rPr lang="en-US" dirty="0"/>
              <a:t>of the proposed work can also be used to generate data </a:t>
            </a:r>
            <a:r>
              <a:rPr lang="en-US" dirty="0" smtClean="0"/>
              <a:t>filtering </a:t>
            </a:r>
            <a:r>
              <a:rPr lang="en-US" dirty="0"/>
              <a:t>and transformation tools for day to day data processing in other areas of scientific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Collaboration and reusability of generated data processors via web</a:t>
            </a:r>
          </a:p>
          <a:p>
            <a:r>
              <a:rPr lang="en-US" dirty="0" smtClean="0"/>
              <a:t>Dynamically generated source code be used as a starting point to further address complex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7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for additional file formats</a:t>
            </a:r>
          </a:p>
          <a:p>
            <a:r>
              <a:rPr lang="en-US" dirty="0" smtClean="0"/>
              <a:t>Ability to create extended workflows </a:t>
            </a:r>
          </a:p>
          <a:p>
            <a:pPr lvl="1"/>
            <a:r>
              <a:rPr lang="en-US" dirty="0" smtClean="0"/>
              <a:t>Including models and other processes</a:t>
            </a:r>
          </a:p>
          <a:p>
            <a:r>
              <a:rPr lang="en-US" dirty="0" smtClean="0"/>
              <a:t>Model coupling with pre-defined set of models</a:t>
            </a:r>
          </a:p>
          <a:p>
            <a:r>
              <a:rPr lang="en-US" dirty="0" smtClean="0"/>
              <a:t>Integrate the solution with Nevada Climate Portal</a:t>
            </a:r>
          </a:p>
          <a:p>
            <a:r>
              <a:rPr lang="en-US" dirty="0"/>
              <a:t>Expose the API via </a:t>
            </a:r>
            <a:r>
              <a:rPr lang="en-US" dirty="0" err="1"/>
              <a:t>RESTful</a:t>
            </a:r>
            <a:r>
              <a:rPr lang="en-US" dirty="0"/>
              <a:t>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0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Larger NSF Project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NSF </a:t>
            </a:r>
            <a:r>
              <a:rPr lang="en-US" dirty="0" err="1" smtClean="0"/>
              <a:t>EPSCoR</a:t>
            </a:r>
            <a:r>
              <a:rPr lang="en-US" dirty="0" smtClean="0"/>
              <a:t> funded project</a:t>
            </a:r>
          </a:p>
          <a:p>
            <a:pPr lvl="1"/>
            <a:r>
              <a:rPr lang="en-US" dirty="0" smtClean="0"/>
              <a:t>Nevada, Idaho, and New Mexico</a:t>
            </a:r>
          </a:p>
          <a:p>
            <a:pPr lvl="1"/>
            <a:r>
              <a:rPr lang="en-US" dirty="0" smtClean="0"/>
              <a:t>Effects of climate change on their regional environment and ecosystem resources</a:t>
            </a:r>
          </a:p>
          <a:p>
            <a:r>
              <a:rPr lang="en-US" dirty="0" smtClean="0"/>
              <a:t>Cyber-infrastructure (CI)</a:t>
            </a:r>
          </a:p>
          <a:p>
            <a:pPr lvl="1"/>
            <a:r>
              <a:rPr lang="en-US" dirty="0" smtClean="0"/>
              <a:t>Facilitate and support interdisciplinary climate change research, education, policy, decision-making, and outreach</a:t>
            </a:r>
          </a:p>
          <a:p>
            <a:pPr lvl="1"/>
            <a:r>
              <a:rPr lang="en-US" dirty="0" smtClean="0"/>
              <a:t>Design, develop and make available integrated data repositories and intelligent, user-friendly software solutions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5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Feb 2012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828800"/>
            <a:ext cx="990600" cy="609600"/>
          </a:xfrm>
        </p:spPr>
        <p:txBody>
          <a:bodyPr>
            <a:norm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2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model?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could have different meaning in different context and research areas</a:t>
            </a:r>
          </a:p>
          <a:p>
            <a:pPr lvl="1"/>
            <a:r>
              <a:rPr lang="en-US" dirty="0" smtClean="0"/>
              <a:t>Climate change research</a:t>
            </a:r>
          </a:p>
          <a:p>
            <a:pPr lvl="1"/>
            <a:r>
              <a:rPr lang="en-US" dirty="0" smtClean="0"/>
              <a:t>Software Engineering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3556516"/>
            <a:ext cx="5153025" cy="3209210"/>
            <a:chOff x="3733800" y="1600200"/>
            <a:chExt cx="5153025" cy="3209210"/>
          </a:xfrm>
        </p:grpSpPr>
        <p:sp>
          <p:nvSpPr>
            <p:cNvPr id="7" name="Rectangle 6"/>
            <p:cNvSpPr/>
            <p:nvPr/>
          </p:nvSpPr>
          <p:spPr>
            <a:xfrm>
              <a:off x="7660207" y="4563189"/>
              <a:ext cx="122661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http://goo.gl/wjeo8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1600200"/>
              <a:ext cx="5153025" cy="30861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229225" y="3415784"/>
            <a:ext cx="3810000" cy="3103721"/>
            <a:chOff x="228600" y="3314700"/>
            <a:chExt cx="3810000" cy="310372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314700"/>
              <a:ext cx="3810000" cy="2857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04800" y="6172200"/>
              <a:ext cx="119776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http://goo.gl/5ZCIP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989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model coupling?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Any single model cannot explain every system</a:t>
            </a:r>
          </a:p>
          <a:p>
            <a:pPr lvl="1"/>
            <a:r>
              <a:rPr lang="en-US" dirty="0" smtClean="0"/>
              <a:t>Surface water level</a:t>
            </a:r>
          </a:p>
          <a:p>
            <a:pPr lvl="1"/>
            <a:r>
              <a:rPr lang="en-US" dirty="0" smtClean="0"/>
              <a:t>Ground water level</a:t>
            </a:r>
          </a:p>
          <a:p>
            <a:pPr lvl="1"/>
            <a:r>
              <a:rPr lang="en-US" dirty="0" smtClean="0"/>
              <a:t>Precipitation</a:t>
            </a:r>
          </a:p>
          <a:p>
            <a:pPr lvl="1"/>
            <a:r>
              <a:rPr lang="en-US" dirty="0" smtClean="0"/>
              <a:t>Moisture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Relative humidity</a:t>
            </a:r>
          </a:p>
          <a:p>
            <a:r>
              <a:rPr lang="en-US" dirty="0" smtClean="0"/>
              <a:t>Model coupling involves a process to exchange data between models</a:t>
            </a:r>
          </a:p>
          <a:p>
            <a:pPr lvl="1"/>
            <a:r>
              <a:rPr lang="en-US" dirty="0" smtClean="0"/>
              <a:t>Two way vs. 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9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Significance of model coupling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May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Combines </a:t>
            </a:r>
            <a:r>
              <a:rPr lang="en-US" dirty="0"/>
              <a:t>knowledge of multiple </a:t>
            </a:r>
            <a:r>
              <a:rPr lang="en-US" dirty="0" smtClean="0"/>
              <a:t>domains</a:t>
            </a:r>
          </a:p>
          <a:p>
            <a:r>
              <a:rPr lang="en-US" dirty="0" smtClean="0"/>
              <a:t>Eliminates some level of uncertainty from the model in process</a:t>
            </a:r>
          </a:p>
          <a:p>
            <a:pPr lvl="1"/>
            <a:r>
              <a:rPr lang="en-US" dirty="0" smtClean="0"/>
              <a:t>Water level depends on rain, temperature, moisture, relative humidity of given time and location</a:t>
            </a:r>
          </a:p>
          <a:p>
            <a:pPr lvl="1"/>
            <a:r>
              <a:rPr lang="en-US" dirty="0" smtClean="0"/>
              <a:t>This can be achieved by coupling an atmospheric model with hydrological model</a:t>
            </a:r>
          </a:p>
          <a:p>
            <a:r>
              <a:rPr lang="en-US" dirty="0" smtClean="0"/>
              <a:t>Helps to understand and predict natural phenomenon at a larger scale</a:t>
            </a:r>
          </a:p>
        </p:txBody>
      </p:sp>
    </p:spTree>
    <p:extLst>
      <p:ext uri="{BB962C8B-B14F-4D97-AF65-F5344CB8AC3E}">
        <p14:creationId xmlns:p14="http://schemas.microsoft.com/office/powerpoint/2010/main" xmlns="" val="24045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related issues in model coupling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8FF3A1D-3E2A-4B7F-AED1-5811BA04F1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File formats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3962400"/>
            <a:ext cx="805815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67000"/>
            <a:ext cx="88011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5895975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44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1764</TotalTime>
  <Words>660</Words>
  <Application>Microsoft Office PowerPoint</Application>
  <PresentationFormat>On-screen Show (4:3)</PresentationFormat>
  <Paragraphs>189</Paragraphs>
  <Slides>35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Median</vt:lpstr>
      <vt:lpstr>A Web-enabled Approach for generating data processors</vt:lpstr>
      <vt:lpstr>Outline</vt:lpstr>
      <vt:lpstr>Introduction</vt:lpstr>
      <vt:lpstr>About the Larger NSF Project</vt:lpstr>
      <vt:lpstr>Problem Background</vt:lpstr>
      <vt:lpstr>What is a model?</vt:lpstr>
      <vt:lpstr>What is model coupling?</vt:lpstr>
      <vt:lpstr>Significance of model coupling</vt:lpstr>
      <vt:lpstr>Data related issues in model coupling</vt:lpstr>
      <vt:lpstr>Data related issues in model coupling</vt:lpstr>
      <vt:lpstr>Data related issues in model coupling</vt:lpstr>
      <vt:lpstr>Data related issues in model coupling</vt:lpstr>
      <vt:lpstr>Data related issues in model coupling</vt:lpstr>
      <vt:lpstr>Proposed Solution</vt:lpstr>
      <vt:lpstr>Data Structures</vt:lpstr>
      <vt:lpstr>Data Structures</vt:lpstr>
      <vt:lpstr>Data Structure Operations</vt:lpstr>
      <vt:lpstr>Data Structure Operation</vt:lpstr>
      <vt:lpstr>Data Processor</vt:lpstr>
      <vt:lpstr>Generic Data Processor </vt:lpstr>
      <vt:lpstr>Data Processor Definition File</vt:lpstr>
      <vt:lpstr>Generic Data Processor Configuration File</vt:lpstr>
      <vt:lpstr>Generic Processor in Action</vt:lpstr>
      <vt:lpstr>Auto Generated Class</vt:lpstr>
      <vt:lpstr>Auto Generated Processor</vt:lpstr>
      <vt:lpstr>Example</vt:lpstr>
      <vt:lpstr>Data Structure Operation</vt:lpstr>
      <vt:lpstr>Data Processor</vt:lpstr>
      <vt:lpstr>Data Processor</vt:lpstr>
      <vt:lpstr>Data Processor</vt:lpstr>
      <vt:lpstr>Data Processor</vt:lpstr>
      <vt:lpstr>Conclusions &amp; Future Work</vt:lpstr>
      <vt:lpstr>Conclusions</vt:lpstr>
      <vt:lpstr>Future Work</vt:lpstr>
      <vt:lpstr>Questions &amp;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Jigar</dc:creator>
  <cp:lastModifiedBy>fredh</cp:lastModifiedBy>
  <cp:revision>98</cp:revision>
  <cp:lastPrinted>2012-02-17T08:19:23Z</cp:lastPrinted>
  <dcterms:created xsi:type="dcterms:W3CDTF">2012-02-01T16:30:54Z</dcterms:created>
  <dcterms:modified xsi:type="dcterms:W3CDTF">2013-05-20T21:21:16Z</dcterms:modified>
</cp:coreProperties>
</file>