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6" r:id="rId4"/>
    <p:sldId id="277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6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8136556" cy="3566160"/>
          </a:xfrm>
        </p:spPr>
        <p:txBody>
          <a:bodyPr>
            <a:normAutofit fontScale="90000"/>
          </a:bodyPr>
          <a:lstStyle/>
          <a:p>
            <a:r>
              <a:rPr lang="en" i="1" dirty="0" smtClean="0"/>
              <a:t>ModFossa: </a:t>
            </a:r>
            <a:br>
              <a:rPr lang="en" i="1" dirty="0" smtClean="0"/>
            </a:br>
            <a:r>
              <a:rPr lang="en" i="1" dirty="0" smtClean="0"/>
              <a:t>A </a:t>
            </a:r>
            <a:r>
              <a:rPr lang="en" i="1" dirty="0"/>
              <a:t>Python Library </a:t>
            </a:r>
            <a:r>
              <a:rPr lang="en" i="1" dirty="0" smtClean="0"/>
              <a:t/>
            </a:r>
            <a:br>
              <a:rPr lang="en" i="1" dirty="0" smtClean="0"/>
            </a:br>
            <a:r>
              <a:rPr lang="en" i="1" dirty="0" smtClean="0"/>
              <a:t>for </a:t>
            </a:r>
            <a:r>
              <a:rPr lang="en" i="1" dirty="0"/>
              <a:t>Ion </a:t>
            </a:r>
            <a:r>
              <a:rPr lang="en" i="1" dirty="0" smtClean="0"/>
              <a:t>Channel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2012913"/>
          </a:xfrm>
        </p:spPr>
        <p:txBody>
          <a:bodyPr>
            <a:normAutofit/>
          </a:bodyPr>
          <a:lstStyle/>
          <a:p>
            <a:pPr>
              <a:tabLst>
                <a:tab pos="7259638" algn="r"/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Gareth </a:t>
            </a:r>
            <a:r>
              <a:rPr lang="en-US" dirty="0" err="1" smtClean="0">
                <a:solidFill>
                  <a:schemeClr val="tx1"/>
                </a:solidFill>
              </a:rPr>
              <a:t>Ferneyhough</a:t>
            </a:r>
            <a:r>
              <a:rPr lang="en-US" dirty="0" smtClean="0">
                <a:solidFill>
                  <a:schemeClr val="tx1"/>
                </a:solidFill>
              </a:rPr>
              <a:t>, 	Corey </a:t>
            </a:r>
            <a:r>
              <a:rPr lang="en-US" dirty="0" err="1">
                <a:solidFill>
                  <a:schemeClr val="tx1"/>
                </a:solidFill>
              </a:rPr>
              <a:t>Thibeault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tabLst>
                <a:tab pos="7259638" algn="r"/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Sergiu M. </a:t>
            </a:r>
            <a:r>
              <a:rPr lang="en-US" dirty="0" err="1" smtClean="0">
                <a:solidFill>
                  <a:schemeClr val="tx1"/>
                </a:solidFill>
              </a:rPr>
              <a:t>Dascalu</a:t>
            </a:r>
            <a:r>
              <a:rPr lang="en-US" dirty="0" smtClean="0">
                <a:solidFill>
                  <a:schemeClr val="tx1"/>
                </a:solidFill>
              </a:rPr>
              <a:t> 	Frederick </a:t>
            </a:r>
            <a:r>
              <a:rPr lang="en-US" dirty="0">
                <a:solidFill>
                  <a:schemeClr val="tx1"/>
                </a:solidFill>
              </a:rPr>
              <a:t>C. Harris Jr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</a:p>
          <a:p>
            <a:pPr algn="ctr">
              <a:tabLst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Computer Science and Engineering</a:t>
            </a:r>
          </a:p>
          <a:p>
            <a:pPr algn="ctr">
              <a:tabLst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University </a:t>
            </a:r>
            <a:r>
              <a:rPr lang="en-US" dirty="0">
                <a:solidFill>
                  <a:schemeClr val="tx1"/>
                </a:solidFill>
              </a:rPr>
              <a:t>of Nevada, Reno</a:t>
            </a:r>
          </a:p>
          <a:p>
            <a:pPr>
              <a:tabLst>
                <a:tab pos="982980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41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 </a:t>
            </a:r>
            <a:br>
              <a:rPr lang="en" dirty="0"/>
            </a:br>
            <a:r>
              <a:rPr lang="en" dirty="0"/>
              <a:t>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How </a:t>
            </a:r>
            <a:r>
              <a:rPr lang="en-US" dirty="0"/>
              <a:t>do ion channels contribute to the cell's membrane potential</a:t>
            </a:r>
            <a:r>
              <a:rPr lang="en-US" dirty="0" smtClean="0"/>
              <a:t>?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channel </a:t>
            </a:r>
            <a:r>
              <a:rPr lang="en-US" dirty="0"/>
              <a:t>state affects membrane </a:t>
            </a:r>
            <a:r>
              <a:rPr lang="en-US" i="1" dirty="0"/>
              <a:t>permeability</a:t>
            </a:r>
            <a:r>
              <a:rPr lang="en-US" dirty="0"/>
              <a:t> to </a:t>
            </a:r>
            <a:r>
              <a:rPr lang="en-US" dirty="0" smtClean="0"/>
              <a:t>ions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i="1" dirty="0" smtClean="0"/>
              <a:t>permeability </a:t>
            </a:r>
            <a:r>
              <a:rPr lang="en-US" dirty="0"/>
              <a:t>≈ conductivity </a:t>
            </a:r>
            <a:r>
              <a:rPr lang="en-US" dirty="0" smtClean="0"/>
              <a:t>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Ohm's </a:t>
            </a:r>
            <a:r>
              <a:rPr lang="en-US" dirty="0"/>
              <a:t>law: </a:t>
            </a:r>
            <a:r>
              <a:rPr lang="en-US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V=IR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V=I/G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I=GV</a:t>
            </a:r>
            <a:endParaRPr lang="en-US" dirty="0"/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9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 </a:t>
            </a:r>
            <a:br>
              <a:rPr lang="en" dirty="0"/>
            </a:br>
            <a:r>
              <a:rPr lang="en" dirty="0"/>
              <a:t>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Formally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I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</a:t>
            </a:r>
            <a:r>
              <a:rPr lang="en-US" baseline="-25000" dirty="0" err="1"/>
              <a:t>s</a:t>
            </a:r>
            <a:r>
              <a:rPr lang="en-US" dirty="0"/>
              <a:t> * (</a:t>
            </a:r>
            <a:r>
              <a:rPr lang="en-US" i="1" dirty="0" err="1"/>
              <a:t>DrivingForce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), </a:t>
            </a:r>
            <a:r>
              <a:rPr lang="en-US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where </a:t>
            </a:r>
            <a:r>
              <a:rPr lang="en-US" i="1" dirty="0" err="1"/>
              <a:t>DrivingForce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= (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/>
              <a:t> - </a:t>
            </a:r>
            <a:r>
              <a:rPr lang="en-US" dirty="0" err="1"/>
              <a:t>E</a:t>
            </a:r>
            <a:r>
              <a:rPr lang="en-US" baseline="-25000" dirty="0" err="1"/>
              <a:t>s</a:t>
            </a:r>
            <a:r>
              <a:rPr lang="en-US" dirty="0" smtClean="0"/>
              <a:t>).</a:t>
            </a:r>
          </a:p>
          <a:p>
            <a:pPr marL="292608" lvl="1" indent="0">
              <a:buNone/>
            </a:pPr>
            <a:endParaRPr lang="en-US" dirty="0" smtClean="0"/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Substituting: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I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</a:t>
            </a:r>
            <a:r>
              <a:rPr lang="en-US" baseline="-25000" dirty="0" err="1"/>
              <a:t>s</a:t>
            </a:r>
            <a:r>
              <a:rPr lang="en-US" dirty="0"/>
              <a:t> * (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/>
              <a:t> - </a:t>
            </a:r>
            <a:r>
              <a:rPr lang="en-US" dirty="0" err="1"/>
              <a:t>E</a:t>
            </a:r>
            <a:r>
              <a:rPr lang="en-US" baseline="-25000" dirty="0" err="1"/>
              <a:t>s</a:t>
            </a:r>
            <a:r>
              <a:rPr lang="en-US" dirty="0" smtClean="0"/>
              <a:t>). </a:t>
            </a:r>
          </a:p>
          <a:p>
            <a:pPr marL="292608" lvl="1" indent="0">
              <a:buNone/>
            </a:pPr>
            <a:endParaRPr lang="en-US" dirty="0" smtClean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800" dirty="0" smtClean="0"/>
              <a:t>How </a:t>
            </a:r>
            <a:r>
              <a:rPr lang="en-US" sz="2800" dirty="0"/>
              <a:t>do we calculate </a:t>
            </a:r>
            <a:r>
              <a:rPr lang="en-US" sz="2800" dirty="0" err="1" smtClean="0"/>
              <a:t>G</a:t>
            </a:r>
            <a:r>
              <a:rPr lang="en-US" sz="2800" baseline="-25000" dirty="0" err="1" smtClean="0"/>
              <a:t>s</a:t>
            </a:r>
            <a:r>
              <a:rPr lang="en-US" dirty="0" smtClean="0"/>
              <a:t>?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Proportion </a:t>
            </a:r>
            <a:r>
              <a:rPr lang="en-US" dirty="0"/>
              <a:t>of </a:t>
            </a:r>
            <a:r>
              <a:rPr lang="en-US" i="1" dirty="0"/>
              <a:t>open</a:t>
            </a:r>
            <a:r>
              <a:rPr lang="en-US" dirty="0"/>
              <a:t> channels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60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</a:t>
            </a:r>
            <a:br>
              <a:rPr lang="en" dirty="0"/>
            </a:br>
            <a:r>
              <a:rPr lang="en" dirty="0"/>
              <a:t>Channel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How </a:t>
            </a:r>
            <a:r>
              <a:rPr lang="en" dirty="0"/>
              <a:t>do we model the kinetics, or </a:t>
            </a:r>
            <a:r>
              <a:rPr lang="en" i="1" dirty="0"/>
              <a:t>gating </a:t>
            </a:r>
            <a:r>
              <a:rPr lang="en" dirty="0"/>
              <a:t>of ion channels</a:t>
            </a:r>
            <a:r>
              <a:rPr lang="en" dirty="0" smtClean="0"/>
              <a:t>?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Represent </a:t>
            </a:r>
            <a:r>
              <a:rPr lang="en" dirty="0"/>
              <a:t>channel as a continuous time Markov </a:t>
            </a:r>
            <a:r>
              <a:rPr lang="en" dirty="0" smtClean="0"/>
              <a:t>process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endParaRPr lang="en" dirty="0" smtClean="0">
              <a:solidFill>
                <a:schemeClr val="dk2"/>
              </a:solidFill>
            </a:endParaRPr>
          </a:p>
          <a:p>
            <a:pPr marL="708851" lvl="2" indent="-233363">
              <a:buFont typeface="Wingdings" panose="05000000000000000000" pitchFamily="2" charset="2"/>
              <a:buChar char="§"/>
            </a:pPr>
            <a:endParaRPr lang="en" dirty="0">
              <a:solidFill>
                <a:schemeClr val="dk2"/>
              </a:solidFill>
            </a:endParaRPr>
          </a:p>
          <a:p>
            <a:pPr marL="708851" lvl="2" indent="-233363">
              <a:buFont typeface="Wingdings" panose="05000000000000000000" pitchFamily="2" charset="2"/>
              <a:buChar char="§"/>
            </a:pPr>
            <a:endParaRPr lang="en" dirty="0" smtClean="0">
              <a:solidFill>
                <a:schemeClr val="dk2"/>
              </a:solidFill>
            </a:endParaRPr>
          </a:p>
          <a:p>
            <a:pPr marL="708851" lvl="2" indent="-233363">
              <a:buFont typeface="Wingdings" panose="05000000000000000000" pitchFamily="2" charset="2"/>
              <a:buChar char="§"/>
            </a:pPr>
            <a:endParaRPr lang="en" dirty="0">
              <a:solidFill>
                <a:schemeClr val="dk2"/>
              </a:solidFill>
            </a:endParaRP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chemeClr val="dk2"/>
                </a:solidFill>
              </a:rPr>
              <a:t>States </a:t>
            </a:r>
            <a:r>
              <a:rPr lang="en" dirty="0">
                <a:solidFill>
                  <a:schemeClr val="dk2"/>
                </a:solidFill>
              </a:rPr>
              <a:t>≈ channel's functional </a:t>
            </a:r>
            <a:r>
              <a:rPr lang="en" dirty="0" smtClean="0">
                <a:solidFill>
                  <a:schemeClr val="dk2"/>
                </a:solidFill>
              </a:rPr>
              <a:t>shape</a:t>
            </a:r>
          </a:p>
          <a:p>
            <a:pPr marL="891731" lvl="3" indent="-233363"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chemeClr val="dk2"/>
                </a:solidFill>
              </a:rPr>
              <a:t>i.e</a:t>
            </a:r>
            <a:r>
              <a:rPr lang="en" dirty="0">
                <a:solidFill>
                  <a:schemeClr val="dk2"/>
                </a:solidFill>
              </a:rPr>
              <a:t>. open, closed, deactivated, </a:t>
            </a:r>
            <a:r>
              <a:rPr lang="en" dirty="0" smtClean="0">
                <a:solidFill>
                  <a:schemeClr val="dk2"/>
                </a:solidFill>
              </a:rPr>
              <a:t>inactivated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chemeClr val="dk2"/>
                </a:solidFill>
              </a:rPr>
              <a:t>States </a:t>
            </a:r>
            <a:r>
              <a:rPr lang="en" dirty="0">
                <a:solidFill>
                  <a:schemeClr val="dk2"/>
                </a:solidFill>
              </a:rPr>
              <a:t>are connected using various </a:t>
            </a:r>
            <a:r>
              <a:rPr lang="en" i="1" dirty="0">
                <a:solidFill>
                  <a:schemeClr val="dk2"/>
                </a:solidFill>
              </a:rPr>
              <a:t>rates</a:t>
            </a:r>
            <a:r>
              <a:rPr lang="en" dirty="0">
                <a:solidFill>
                  <a:schemeClr val="dk2"/>
                </a:solidFill>
              </a:rPr>
              <a:t>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Shape 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94596" y="3145500"/>
            <a:ext cx="4366649" cy="1057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989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</a:t>
            </a:r>
            <a:br>
              <a:rPr lang="en" dirty="0"/>
            </a:br>
            <a:r>
              <a:rPr lang="en" dirty="0"/>
              <a:t>Channel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58813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Continuous </a:t>
            </a:r>
            <a:r>
              <a:rPr lang="en-US" dirty="0"/>
              <a:t>time Markov process</a:t>
            </a:r>
            <a:r>
              <a:rPr lang="en-US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used </a:t>
            </a:r>
            <a:r>
              <a:rPr lang="en-US" dirty="0"/>
              <a:t>to simulate </a:t>
            </a:r>
            <a:r>
              <a:rPr lang="en-US" dirty="0" err="1" smtClean="0"/>
              <a:t>stochasticity</a:t>
            </a:r>
            <a:r>
              <a:rPr lang="en-US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maintain </a:t>
            </a:r>
            <a:r>
              <a:rPr lang="en-US" dirty="0"/>
              <a:t>"memoryless" Markov </a:t>
            </a:r>
            <a:r>
              <a:rPr lang="en-US" dirty="0" smtClean="0"/>
              <a:t>property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transitions </a:t>
            </a:r>
            <a:r>
              <a:rPr lang="en-US" dirty="0"/>
              <a:t>between states can occur at any </a:t>
            </a:r>
            <a:r>
              <a:rPr lang="en-US" dirty="0" smtClean="0"/>
              <a:t>time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exponentially distributed probability </a:t>
            </a:r>
            <a:r>
              <a:rPr lang="en-US" dirty="0" smtClean="0"/>
              <a:t> </a:t>
            </a:r>
          </a:p>
          <a:p>
            <a:pPr marL="475488" lvl="2" indent="0">
              <a:buNone/>
            </a:pPr>
            <a:endParaRPr lang="en-US" dirty="0" smtClean="0"/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can </a:t>
            </a:r>
            <a:r>
              <a:rPr lang="en-US" dirty="0"/>
              <a:t>give us the model's probability </a:t>
            </a:r>
            <a:r>
              <a:rPr lang="en-US" dirty="0" smtClean="0"/>
              <a:t>distribution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i.e</a:t>
            </a:r>
            <a:r>
              <a:rPr lang="en-US" dirty="0"/>
              <a:t>. what is the probability that our ion channel is in the </a:t>
            </a:r>
            <a:r>
              <a:rPr lang="en-US" i="1" dirty="0"/>
              <a:t>open</a:t>
            </a:r>
            <a:r>
              <a:rPr lang="en-US" dirty="0"/>
              <a:t> state</a:t>
            </a:r>
            <a:r>
              <a:rPr lang="en-US" dirty="0" smtClean="0"/>
              <a:t>?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or </a:t>
            </a:r>
            <a:r>
              <a:rPr lang="en-US" dirty="0"/>
              <a:t>- out of many ion channels, how many are </a:t>
            </a:r>
            <a:r>
              <a:rPr lang="en-US" i="1" dirty="0"/>
              <a:t>open</a:t>
            </a:r>
            <a:r>
              <a:rPr lang="en-US" dirty="0"/>
              <a:t>?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36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</a:t>
            </a:r>
            <a:br>
              <a:rPr lang="en" dirty="0"/>
            </a:br>
            <a:r>
              <a:rPr lang="en" dirty="0"/>
              <a:t>Channel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Continuous </a:t>
            </a:r>
            <a:r>
              <a:rPr lang="en" dirty="0"/>
              <a:t>time Markov process</a:t>
            </a:r>
            <a:r>
              <a:rPr lang="en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evolution </a:t>
            </a:r>
            <a:r>
              <a:rPr lang="en" dirty="0"/>
              <a:t>of probability distribution</a:t>
            </a:r>
            <a:r>
              <a:rPr lang="en" dirty="0" smtClean="0"/>
              <a:t>:</a:t>
            </a:r>
          </a:p>
          <a:p>
            <a:pPr marL="292608" lvl="1" indent="0">
              <a:buNone/>
            </a:pPr>
            <a:endParaRPr lang="en" dirty="0" smtClean="0"/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/>
              <a:t>where </a:t>
            </a:r>
            <a:r>
              <a:rPr lang="en" i="1" dirty="0"/>
              <a:t>P </a:t>
            </a:r>
            <a:r>
              <a:rPr lang="en" dirty="0"/>
              <a:t>is the vector of state probabilities, and </a:t>
            </a:r>
            <a:r>
              <a:rPr lang="en" i="1" dirty="0"/>
              <a:t>A </a:t>
            </a:r>
            <a:r>
              <a:rPr lang="en" dirty="0"/>
              <a:t>is the transition matrix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endParaRPr lang="en" dirty="0"/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Shape 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8848" y="2153172"/>
            <a:ext cx="12954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241" y="4115661"/>
            <a:ext cx="4367525" cy="116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060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</a:t>
            </a:r>
            <a:br>
              <a:rPr lang="en" dirty="0"/>
            </a:br>
            <a:r>
              <a:rPr lang="en" dirty="0"/>
              <a:t>Channel modeling</a:t>
            </a:r>
            <a:endParaRPr lang="en-US" dirty="0"/>
          </a:p>
        </p:txBody>
      </p:sp>
      <p:pic>
        <p:nvPicPr>
          <p:cNvPr id="4" name="Shape 1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8091" y="1785831"/>
            <a:ext cx="4367525" cy="11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158" y="3048510"/>
            <a:ext cx="42576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4153" y="5399681"/>
            <a:ext cx="12954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197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Background:</a:t>
            </a:r>
            <a:br>
              <a:rPr lang="en" dirty="0"/>
            </a:br>
            <a:r>
              <a:rPr lang="en" dirty="0"/>
              <a:t>Channel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10687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In </a:t>
            </a:r>
            <a:r>
              <a:rPr lang="en" dirty="0"/>
              <a:t>summary</a:t>
            </a:r>
            <a:r>
              <a:rPr lang="en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Ion </a:t>
            </a:r>
            <a:r>
              <a:rPr lang="en" dirty="0"/>
              <a:t>channels change state in response to environmental </a:t>
            </a:r>
            <a:r>
              <a:rPr lang="en" dirty="0" smtClean="0"/>
              <a:t>factors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The </a:t>
            </a:r>
            <a:r>
              <a:rPr lang="en" dirty="0"/>
              <a:t>state of ion channels affects the cell membrane's </a:t>
            </a:r>
            <a:r>
              <a:rPr lang="en" dirty="0" smtClean="0"/>
              <a:t> permeability </a:t>
            </a:r>
            <a:r>
              <a:rPr lang="en" dirty="0"/>
              <a:t>(conductance</a:t>
            </a:r>
            <a:r>
              <a:rPr lang="en" dirty="0" smtClean="0"/>
              <a:t>)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We </a:t>
            </a:r>
            <a:r>
              <a:rPr lang="en" dirty="0"/>
              <a:t>can model the conductance over time of an ion channel using continuous time Markov </a:t>
            </a:r>
            <a:r>
              <a:rPr lang="en" dirty="0" smtClean="0"/>
              <a:t>processes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" dirty="0" smtClean="0"/>
              <a:t>states </a:t>
            </a:r>
            <a:r>
              <a:rPr lang="en" dirty="0"/>
              <a:t>- channel's physical </a:t>
            </a:r>
            <a:r>
              <a:rPr lang="en" dirty="0" smtClean="0"/>
              <a:t>state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" dirty="0" smtClean="0"/>
              <a:t>rates </a:t>
            </a:r>
            <a:r>
              <a:rPr lang="en" dirty="0"/>
              <a:t>- transitions between </a:t>
            </a:r>
            <a:r>
              <a:rPr lang="en" dirty="0" smtClean="0"/>
              <a:t>states </a:t>
            </a:r>
          </a:p>
          <a:p>
            <a:pPr marL="891731" lvl="3" indent="-233363">
              <a:buFont typeface="Wingdings" panose="05000000000000000000" pitchFamily="2" charset="2"/>
              <a:buChar char="§"/>
            </a:pPr>
            <a:r>
              <a:rPr lang="en" dirty="0" smtClean="0"/>
              <a:t>dependent </a:t>
            </a:r>
            <a:r>
              <a:rPr lang="en" dirty="0"/>
              <a:t>on voltage, binding of ligands, etc.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179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Existing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Several </a:t>
            </a:r>
            <a:r>
              <a:rPr lang="en" dirty="0"/>
              <a:t>ion channel simulators exist that use </a:t>
            </a:r>
            <a:r>
              <a:rPr lang="en" dirty="0" smtClean="0"/>
              <a:t>CTMM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many </a:t>
            </a:r>
            <a:r>
              <a:rPr lang="en" dirty="0"/>
              <a:t>rely on </a:t>
            </a:r>
            <a:r>
              <a:rPr lang="en" dirty="0" smtClean="0"/>
              <a:t>a GUI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" dirty="0" smtClean="0"/>
              <a:t>IonChannelLab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" dirty="0" smtClean="0"/>
              <a:t>QUB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Some </a:t>
            </a:r>
            <a:r>
              <a:rPr lang="en" dirty="0"/>
              <a:t>authors use </a:t>
            </a:r>
            <a:r>
              <a:rPr lang="en" dirty="0" smtClean="0"/>
              <a:t>MATLAB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slow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90252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Existing </a:t>
            </a:r>
            <a:r>
              <a:rPr lang="en" dirty="0" smtClean="0"/>
              <a:t>simulators: IonChannelLab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53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242" y="1846915"/>
            <a:ext cx="8128746" cy="4826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41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Existing </a:t>
            </a:r>
            <a:r>
              <a:rPr lang="en" dirty="0" smtClean="0"/>
              <a:t>simulators:</a:t>
            </a:r>
            <a:br>
              <a:rPr lang="en" dirty="0" smtClean="0"/>
            </a:br>
            <a:r>
              <a:rPr lang="en" dirty="0" smtClean="0"/>
              <a:t>QUB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4987" y="1810390"/>
            <a:ext cx="8614024" cy="4682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916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31776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/>
              <a:t>The creation and simulation of ion channel </a:t>
            </a:r>
            <a:r>
              <a:rPr lang="en-US" dirty="0" smtClean="0"/>
              <a:t>models using </a:t>
            </a:r>
            <a:r>
              <a:rPr lang="en-US" dirty="0"/>
              <a:t>continuous-time Markov processes is a </a:t>
            </a:r>
            <a:r>
              <a:rPr lang="en-US" dirty="0" smtClean="0"/>
              <a:t>powerful and </a:t>
            </a:r>
            <a:r>
              <a:rPr lang="en-US" dirty="0"/>
              <a:t>well-used tool in the field of electrophysiology </a:t>
            </a:r>
            <a:r>
              <a:rPr lang="en-US" dirty="0" smtClean="0"/>
              <a:t>and ion </a:t>
            </a:r>
            <a:r>
              <a:rPr lang="en-US" dirty="0"/>
              <a:t>channel research. </a:t>
            </a:r>
            <a:endParaRPr lang="en-US" dirty="0" smtClean="0"/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/>
              <a:t>While </a:t>
            </a:r>
            <a:r>
              <a:rPr lang="en-US" dirty="0"/>
              <a:t>several software </a:t>
            </a:r>
            <a:r>
              <a:rPr lang="en-US" dirty="0" smtClean="0"/>
              <a:t>packages exist </a:t>
            </a:r>
            <a:r>
              <a:rPr lang="en-US" dirty="0"/>
              <a:t>for the purpose of ion channel modeling, none </a:t>
            </a:r>
            <a:r>
              <a:rPr lang="en-US" dirty="0" smtClean="0"/>
              <a:t>are available </a:t>
            </a:r>
            <a:r>
              <a:rPr lang="en-US" dirty="0"/>
              <a:t>as a Python library. </a:t>
            </a:r>
            <a:endParaRPr lang="en-US" dirty="0" smtClean="0"/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an attempt to </a:t>
            </a:r>
            <a:r>
              <a:rPr lang="en-US" dirty="0" smtClean="0"/>
              <a:t>provide an </a:t>
            </a:r>
            <a:r>
              <a:rPr lang="en-US" dirty="0"/>
              <a:t>easy-to-use, yet powerful Markov model-based </a:t>
            </a:r>
            <a:r>
              <a:rPr lang="en-US" dirty="0" smtClean="0"/>
              <a:t>ion channel </a:t>
            </a:r>
            <a:r>
              <a:rPr lang="en-US" dirty="0"/>
              <a:t>simulator, we have developed </a:t>
            </a:r>
            <a:r>
              <a:rPr lang="en-US" dirty="0" err="1"/>
              <a:t>ModFossa</a:t>
            </a:r>
            <a:r>
              <a:rPr lang="en-US" dirty="0"/>
              <a:t>, </a:t>
            </a:r>
            <a:r>
              <a:rPr lang="en-US" dirty="0" smtClean="0"/>
              <a:t>a Python </a:t>
            </a:r>
            <a:r>
              <a:rPr lang="en-US" dirty="0"/>
              <a:t>library supporting easy model creation </a:t>
            </a:r>
            <a:r>
              <a:rPr lang="en-US" dirty="0" smtClean="0"/>
              <a:t>and stimulus </a:t>
            </a:r>
            <a:r>
              <a:rPr lang="en-US" dirty="0"/>
              <a:t>definition, complete with a fast </a:t>
            </a:r>
            <a:r>
              <a:rPr lang="en-US" dirty="0" smtClean="0"/>
              <a:t>numerical solver</a:t>
            </a:r>
            <a:r>
              <a:rPr lang="en-US" dirty="0"/>
              <a:t>, and attractive vector graphics plotting.</a:t>
            </a:r>
          </a:p>
        </p:txBody>
      </p:sp>
    </p:spTree>
    <p:extLst>
      <p:ext uri="{BB962C8B-B14F-4D97-AF65-F5344CB8AC3E}">
        <p14:creationId xmlns:p14="http://schemas.microsoft.com/office/powerpoint/2010/main" xmlns="" val="3177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Software: </a:t>
            </a:r>
            <a:r>
              <a:rPr lang="en-US" dirty="0" err="1" smtClean="0"/>
              <a:t>ModFossa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err="1" smtClean="0"/>
              <a:t>ModFossa</a:t>
            </a:r>
            <a:r>
              <a:rPr lang="en-US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CTMM </a:t>
            </a:r>
            <a:r>
              <a:rPr lang="en-US" dirty="0"/>
              <a:t>ion channel simulator written in C</a:t>
            </a:r>
            <a:r>
              <a:rPr lang="en-US" dirty="0" smtClean="0"/>
              <a:t>++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fast </a:t>
            </a:r>
            <a:r>
              <a:rPr lang="en-US" dirty="0"/>
              <a:t>ODE </a:t>
            </a:r>
            <a:r>
              <a:rPr lang="en-US" dirty="0" smtClean="0"/>
              <a:t>solving </a:t>
            </a:r>
          </a:p>
          <a:p>
            <a:pPr marL="891731" lvl="3" indent="-233363">
              <a:buFont typeface="Wingdings" panose="05000000000000000000" pitchFamily="2" charset="2"/>
              <a:buChar char="§"/>
            </a:pPr>
            <a:r>
              <a:rPr lang="en-US" dirty="0" smtClean="0"/>
              <a:t>17 </a:t>
            </a:r>
            <a:r>
              <a:rPr lang="en-US" dirty="0"/>
              <a:t>times faster than </a:t>
            </a:r>
            <a:r>
              <a:rPr lang="en-US" dirty="0" smtClean="0"/>
              <a:t>the corresponding MATLAB implementation</a:t>
            </a:r>
          </a:p>
          <a:p>
            <a:pPr marL="658368" lvl="3" indent="0">
              <a:buNone/>
            </a:pPr>
            <a:endParaRPr lang="en-US" dirty="0" smtClean="0"/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as Python </a:t>
            </a:r>
            <a:r>
              <a:rPr lang="en-US" dirty="0" smtClean="0"/>
              <a:t>library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easy </a:t>
            </a:r>
            <a:r>
              <a:rPr lang="en-US" dirty="0"/>
              <a:t>model </a:t>
            </a:r>
            <a:r>
              <a:rPr lang="en-US" dirty="0" smtClean="0"/>
              <a:t>creation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attractive plotting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scriptable</a:t>
            </a:r>
            <a:endParaRPr lang="en-US" dirty="0"/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218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Our software</a:t>
            </a:r>
            <a:r>
              <a:rPr lang="en" dirty="0" smtClean="0"/>
              <a:t>: ModFossa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Rate </a:t>
            </a:r>
            <a:r>
              <a:rPr lang="en-US" dirty="0"/>
              <a:t>constant types</a:t>
            </a:r>
            <a:r>
              <a:rPr lang="en-US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Constant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exponential voltage-gated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sigmoidal voltage-gated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ligand-gated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Experiment </a:t>
            </a:r>
            <a:r>
              <a:rPr lang="en-US" dirty="0"/>
              <a:t>definition</a:t>
            </a:r>
            <a:r>
              <a:rPr lang="en-US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voltage protocol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concentration </a:t>
            </a:r>
            <a:r>
              <a:rPr lang="en-US" dirty="0"/>
              <a:t>protocol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386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Our software</a:t>
            </a:r>
            <a:r>
              <a:rPr lang="en" dirty="0" smtClean="0"/>
              <a:t>: ModFossa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Plots: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all </a:t>
            </a:r>
            <a:r>
              <a:rPr lang="en" dirty="0"/>
              <a:t>plots are vector </a:t>
            </a:r>
            <a:r>
              <a:rPr lang="en" dirty="0" smtClean="0"/>
              <a:t>graphics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</a:t>
            </a:r>
            <a:r>
              <a:rPr lang="en" dirty="0" smtClean="0"/>
              <a:t>urrents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conductance </a:t>
            </a:r>
            <a:r>
              <a:rPr lang="en" dirty="0"/>
              <a:t>vs. </a:t>
            </a:r>
            <a:r>
              <a:rPr lang="en" dirty="0" smtClean="0"/>
              <a:t>voltage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conductance </a:t>
            </a:r>
            <a:r>
              <a:rPr lang="en" dirty="0"/>
              <a:t>vs. </a:t>
            </a:r>
            <a:r>
              <a:rPr lang="en" dirty="0" smtClean="0"/>
              <a:t>concentration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IV </a:t>
            </a:r>
            <a:r>
              <a:rPr lang="en" dirty="0"/>
              <a:t>curves at specified time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72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ModFossa plot: </a:t>
            </a:r>
            <a:r>
              <a:rPr lang="en" dirty="0" smtClean="0"/>
              <a:t> </a:t>
            </a:r>
            <a:br>
              <a:rPr lang="en" dirty="0" smtClean="0"/>
            </a:br>
            <a:r>
              <a:rPr lang="en" dirty="0" smtClean="0"/>
              <a:t>voltage </a:t>
            </a:r>
            <a:r>
              <a:rPr lang="en" dirty="0"/>
              <a:t>protocol</a:t>
            </a:r>
            <a:endParaRPr lang="en-US" dirty="0"/>
          </a:p>
        </p:txBody>
      </p:sp>
      <p:pic>
        <p:nvPicPr>
          <p:cNvPr id="4" name="Shape 2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3262" y="1871161"/>
            <a:ext cx="6797474" cy="35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87" y="5508086"/>
            <a:ext cx="7724823" cy="73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995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ModFossa plot: </a:t>
            </a:r>
            <a:br>
              <a:rPr lang="en" dirty="0"/>
            </a:br>
            <a:r>
              <a:rPr lang="en" dirty="0"/>
              <a:t>currents</a:t>
            </a:r>
            <a:endParaRPr lang="en-US" dirty="0"/>
          </a:p>
        </p:txBody>
      </p:sp>
      <p:pic>
        <p:nvPicPr>
          <p:cNvPr id="4" name="Shape 2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4562" y="1833252"/>
            <a:ext cx="4499398" cy="4464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636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ModFossa plot:</a:t>
            </a:r>
            <a:br>
              <a:rPr lang="en" dirty="0"/>
            </a:br>
            <a:r>
              <a:rPr lang="en" dirty="0"/>
              <a:t>G vs Concentration</a:t>
            </a:r>
            <a:endParaRPr lang="en-US" dirty="0"/>
          </a:p>
        </p:txBody>
      </p:sp>
      <p:pic>
        <p:nvPicPr>
          <p:cNvPr id="4" name="Shape 3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8249" y="1851426"/>
            <a:ext cx="6227498" cy="44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947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ModFossa plot:</a:t>
            </a:r>
            <a:br>
              <a:rPr lang="en" dirty="0"/>
            </a:br>
            <a:r>
              <a:rPr lang="en" dirty="0"/>
              <a:t>G vs Voltage</a:t>
            </a:r>
            <a:endParaRPr lang="en-US" dirty="0"/>
          </a:p>
        </p:txBody>
      </p:sp>
      <p:pic>
        <p:nvPicPr>
          <p:cNvPr id="4" name="Shape 3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7747" y="1861431"/>
            <a:ext cx="5668500" cy="39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13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ModFossa plot:</a:t>
            </a:r>
            <a:br>
              <a:rPr lang="en" dirty="0"/>
            </a:br>
            <a:r>
              <a:rPr lang="en" dirty="0"/>
              <a:t>IV curves</a:t>
            </a:r>
            <a:endParaRPr lang="en-US" dirty="0"/>
          </a:p>
        </p:txBody>
      </p:sp>
      <p:pic>
        <p:nvPicPr>
          <p:cNvPr id="4" name="Shape 3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2600" y="1861689"/>
            <a:ext cx="4378799" cy="4411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072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Our software</a:t>
            </a:r>
            <a:r>
              <a:rPr lang="en" dirty="0" smtClean="0"/>
              <a:t>: ModFossa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70582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Software </a:t>
            </a:r>
            <a:r>
              <a:rPr lang="en" dirty="0"/>
              <a:t>development</a:t>
            </a:r>
            <a:r>
              <a:rPr lang="en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Ubuntu </a:t>
            </a:r>
            <a:r>
              <a:rPr lang="en" dirty="0"/>
              <a:t>Linux with Eclipse </a:t>
            </a:r>
            <a:r>
              <a:rPr lang="en" dirty="0" smtClean="0"/>
              <a:t>CDT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C</a:t>
            </a:r>
            <a:r>
              <a:rPr lang="en" dirty="0"/>
              <a:t>++ </a:t>
            </a:r>
            <a:r>
              <a:rPr lang="en" dirty="0" smtClean="0"/>
              <a:t>11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SUNDIALS </a:t>
            </a:r>
            <a:r>
              <a:rPr lang="en" dirty="0"/>
              <a:t>ODE </a:t>
            </a:r>
            <a:r>
              <a:rPr lang="en" dirty="0" smtClean="0"/>
              <a:t>solver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Boost.Python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Python 2.7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Building</a:t>
            </a:r>
            <a:r>
              <a:rPr lang="en" dirty="0"/>
              <a:t>, testing, documentation</a:t>
            </a:r>
            <a:r>
              <a:rPr lang="en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err="1" smtClean="0"/>
              <a:t>CMake</a:t>
            </a:r>
            <a:r>
              <a:rPr lang="en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Doxygen</a:t>
            </a:r>
            <a:r>
              <a:rPr lang="en" dirty="0"/>
              <a:t>, </a:t>
            </a:r>
            <a:r>
              <a:rPr lang="en" dirty="0" smtClean="0"/>
              <a:t>Sphinx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GTest</a:t>
            </a:r>
            <a:endParaRPr lang="en" dirty="0"/>
          </a:p>
          <a:p>
            <a:pPr marL="525971" lvl="1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56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GTest example</a:t>
            </a:r>
            <a:endParaRPr lang="en-US" dirty="0"/>
          </a:p>
        </p:txBody>
      </p:sp>
      <p:pic>
        <p:nvPicPr>
          <p:cNvPr id="4" name="Shape 3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4425" y="1870738"/>
            <a:ext cx="6915150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37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50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9258" y="1877596"/>
            <a:ext cx="7766735" cy="403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188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Sphinx example</a:t>
            </a:r>
            <a:endParaRPr lang="en-US" dirty="0"/>
          </a:p>
        </p:txBody>
      </p:sp>
      <p:pic>
        <p:nvPicPr>
          <p:cNvPr id="4" name="Shape 3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8449" y="1805127"/>
            <a:ext cx="5247099" cy="4585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2195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/>
              <a:t>Our software</a:t>
            </a:r>
            <a:r>
              <a:rPr lang="en" dirty="0" smtClean="0"/>
              <a:t>: ModFossa</a:t>
            </a:r>
            <a:endParaRPr lang="en-US" dirty="0"/>
          </a:p>
        </p:txBody>
      </p:sp>
      <p:pic>
        <p:nvPicPr>
          <p:cNvPr id="4" name="Shape 3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087" y="1849719"/>
            <a:ext cx="7073825" cy="44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8649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474855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ModFossa: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fast</a:t>
            </a:r>
            <a:r>
              <a:rPr lang="en" dirty="0"/>
              <a:t>, easy-to-use </a:t>
            </a:r>
            <a:r>
              <a:rPr lang="en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Python library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nice plotting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Applications</a:t>
            </a:r>
            <a:r>
              <a:rPr lang="en" dirty="0"/>
              <a:t>:	</a:t>
            </a:r>
            <a:r>
              <a:rPr lang="en" dirty="0" smtClean="0"/>
              <a:t>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rapid </a:t>
            </a:r>
            <a:r>
              <a:rPr lang="en" dirty="0"/>
              <a:t>model </a:t>
            </a:r>
            <a:r>
              <a:rPr lang="en" dirty="0" smtClean="0"/>
              <a:t>development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parameter searching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" dirty="0" smtClean="0"/>
              <a:t>Future </a:t>
            </a:r>
            <a:r>
              <a:rPr lang="en" dirty="0"/>
              <a:t>work</a:t>
            </a:r>
            <a:r>
              <a:rPr lang="en" dirty="0" smtClean="0"/>
              <a:t>: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user-defined rates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curve </a:t>
            </a:r>
            <a:r>
              <a:rPr lang="en" dirty="0"/>
              <a:t>fitting, parameter </a:t>
            </a:r>
            <a:r>
              <a:rPr lang="en" dirty="0" smtClean="0"/>
              <a:t>searching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" dirty="0" smtClean="0"/>
              <a:t>model </a:t>
            </a:r>
            <a:r>
              <a:rPr lang="en" dirty="0"/>
              <a:t>visualization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285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8136556" cy="3566160"/>
          </a:xfrm>
        </p:spPr>
        <p:txBody>
          <a:bodyPr>
            <a:normAutofit fontScale="90000"/>
          </a:bodyPr>
          <a:lstStyle/>
          <a:p>
            <a:r>
              <a:rPr lang="en" i="1" dirty="0" smtClean="0"/>
              <a:t>ModFossa: </a:t>
            </a:r>
            <a:br>
              <a:rPr lang="en" i="1" dirty="0" smtClean="0"/>
            </a:br>
            <a:r>
              <a:rPr lang="en" i="1" dirty="0" smtClean="0"/>
              <a:t>A </a:t>
            </a:r>
            <a:r>
              <a:rPr lang="en" i="1" dirty="0"/>
              <a:t>Python Library </a:t>
            </a:r>
            <a:r>
              <a:rPr lang="en" i="1" dirty="0" smtClean="0"/>
              <a:t/>
            </a:r>
            <a:br>
              <a:rPr lang="en" i="1" dirty="0" smtClean="0"/>
            </a:br>
            <a:r>
              <a:rPr lang="en" i="1" dirty="0" smtClean="0"/>
              <a:t>for </a:t>
            </a:r>
            <a:r>
              <a:rPr lang="en" i="1" dirty="0"/>
              <a:t>Ion </a:t>
            </a:r>
            <a:r>
              <a:rPr lang="en" i="1" dirty="0" smtClean="0"/>
              <a:t>Channel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2012913"/>
          </a:xfrm>
        </p:spPr>
        <p:txBody>
          <a:bodyPr>
            <a:normAutofit/>
          </a:bodyPr>
          <a:lstStyle/>
          <a:p>
            <a:pPr>
              <a:tabLst>
                <a:tab pos="7259638" algn="r"/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Gareth </a:t>
            </a:r>
            <a:r>
              <a:rPr lang="en-US" dirty="0" err="1" smtClean="0">
                <a:solidFill>
                  <a:schemeClr val="tx1"/>
                </a:solidFill>
              </a:rPr>
              <a:t>Ferneyhough</a:t>
            </a:r>
            <a:r>
              <a:rPr lang="en-US" dirty="0" smtClean="0">
                <a:solidFill>
                  <a:schemeClr val="tx1"/>
                </a:solidFill>
              </a:rPr>
              <a:t>, 	Corey </a:t>
            </a:r>
            <a:r>
              <a:rPr lang="en-US" dirty="0" err="1">
                <a:solidFill>
                  <a:schemeClr val="tx1"/>
                </a:solidFill>
              </a:rPr>
              <a:t>Thibeault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tabLst>
                <a:tab pos="7259638" algn="r"/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Sergiu M. </a:t>
            </a:r>
            <a:r>
              <a:rPr lang="en-US" dirty="0" err="1" smtClean="0">
                <a:solidFill>
                  <a:schemeClr val="tx1"/>
                </a:solidFill>
              </a:rPr>
              <a:t>Dascalu</a:t>
            </a:r>
            <a:r>
              <a:rPr lang="en-US" dirty="0" smtClean="0">
                <a:solidFill>
                  <a:schemeClr val="tx1"/>
                </a:solidFill>
              </a:rPr>
              <a:t> 	Frederick </a:t>
            </a:r>
            <a:r>
              <a:rPr lang="en-US" dirty="0">
                <a:solidFill>
                  <a:schemeClr val="tx1"/>
                </a:solidFill>
              </a:rPr>
              <a:t>C. Harris Jr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</a:p>
          <a:p>
            <a:pPr algn="ctr">
              <a:tabLst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Computer Science and Engineering</a:t>
            </a:r>
          </a:p>
          <a:p>
            <a:pPr algn="ctr">
              <a:tabLst>
                <a:tab pos="98298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University </a:t>
            </a:r>
            <a:r>
              <a:rPr lang="en-US" dirty="0">
                <a:solidFill>
                  <a:schemeClr val="tx1"/>
                </a:solidFill>
              </a:rPr>
              <a:t>of Nevada, Reno</a:t>
            </a:r>
          </a:p>
          <a:p>
            <a:pPr>
              <a:tabLst>
                <a:tab pos="982980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38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/>
              <a:t>What </a:t>
            </a:r>
            <a:r>
              <a:rPr lang="en-US" dirty="0"/>
              <a:t>are ion channels</a:t>
            </a:r>
            <a:r>
              <a:rPr lang="en-US" dirty="0" smtClean="0"/>
              <a:t>? 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Family </a:t>
            </a:r>
            <a:r>
              <a:rPr lang="en-US" dirty="0"/>
              <a:t>of proteins embedded in cell </a:t>
            </a:r>
            <a:r>
              <a:rPr lang="en-US" dirty="0" smtClean="0"/>
              <a:t>membrane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Passive transport 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Selectively permeable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Diverse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/>
              <a:t>Used </a:t>
            </a:r>
            <a:r>
              <a:rPr lang="en-US" dirty="0"/>
              <a:t>for</a:t>
            </a:r>
            <a:r>
              <a:rPr lang="en-US" dirty="0" smtClean="0"/>
              <a:t>: 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shaping </a:t>
            </a:r>
            <a:r>
              <a:rPr lang="en-US" dirty="0"/>
              <a:t>cell </a:t>
            </a:r>
            <a:r>
              <a:rPr lang="en-US" dirty="0" smtClean="0"/>
              <a:t>voltage 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Sensing 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Communication 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regulation </a:t>
            </a:r>
            <a:r>
              <a:rPr lang="en-US" dirty="0"/>
              <a:t>of </a:t>
            </a:r>
            <a:r>
              <a:rPr lang="en-US" dirty="0" smtClean="0"/>
              <a:t>volume </a:t>
            </a:r>
            <a:endParaRPr lang="en-US" dirty="0"/>
          </a:p>
          <a:p>
            <a:endParaRPr lang="en-US" dirty="0"/>
          </a:p>
        </p:txBody>
      </p:sp>
      <p:pic>
        <p:nvPicPr>
          <p:cNvPr id="4" name="Shape 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8410" y="2943305"/>
            <a:ext cx="2552719" cy="3175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271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Shape 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1149" y="1978475"/>
            <a:ext cx="5521699" cy="41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66"/>
          <p:cNvSpPr txBox="1">
            <a:spLocks/>
          </p:cNvSpPr>
          <p:nvPr/>
        </p:nvSpPr>
        <p:spPr>
          <a:xfrm>
            <a:off x="457200" y="6375678"/>
            <a:ext cx="8229600" cy="4484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2400" smtClean="0"/>
              <a:t>Trpv1 (capsaicin receptor) ion channel [2].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xmlns="" val="105616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Types of ion channels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Voltage-gated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Na+ channel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Ligand-gated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Calcium-activated chloride channel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Stretch-gated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Blood pressure regulation</a:t>
            </a:r>
            <a:endParaRPr lang="en-US" dirty="0"/>
          </a:p>
        </p:txBody>
      </p:sp>
      <p:pic>
        <p:nvPicPr>
          <p:cNvPr id="4" name="Shape 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4256" y="1891178"/>
            <a:ext cx="2382543" cy="4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75"/>
          <p:cNvSpPr txBox="1"/>
          <p:nvPr/>
        </p:nvSpPr>
        <p:spPr>
          <a:xfrm>
            <a:off x="4514400" y="6376575"/>
            <a:ext cx="4172399" cy="4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/>
              <a:t>Nicotinic acetylcholine receptor [3].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9044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8024261" cy="4346519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Why </a:t>
            </a:r>
            <a:r>
              <a:rPr lang="en-US" dirty="0"/>
              <a:t>study ion channels</a:t>
            </a:r>
            <a:r>
              <a:rPr lang="en-US" dirty="0" smtClean="0"/>
              <a:t>?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Diseases: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Familial </a:t>
            </a:r>
            <a:r>
              <a:rPr lang="en-US" dirty="0"/>
              <a:t>hemiplegic </a:t>
            </a:r>
            <a:r>
              <a:rPr lang="en-US" dirty="0" smtClean="0"/>
              <a:t>migraine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Cystic fibrosis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Others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Poisons </a:t>
            </a:r>
            <a:r>
              <a:rPr lang="en-US" dirty="0"/>
              <a:t>/ toxins </a:t>
            </a:r>
            <a:endParaRPr lang="en-US" dirty="0" smtClean="0"/>
          </a:p>
          <a:p>
            <a:pPr marL="708851" lvl="2" indent="-233363">
              <a:buFont typeface="Wingdings" panose="05000000000000000000" pitchFamily="2" charset="2"/>
              <a:buChar char="§"/>
            </a:pPr>
            <a:r>
              <a:rPr lang="en-US" dirty="0" smtClean="0"/>
              <a:t>Snakes</a:t>
            </a:r>
            <a:r>
              <a:rPr lang="en-US" dirty="0"/>
              <a:t>, scorpions, spiders, </a:t>
            </a:r>
            <a:r>
              <a:rPr lang="en-US" dirty="0" smtClean="0"/>
              <a:t>bees </a:t>
            </a:r>
          </a:p>
          <a:p>
            <a:pPr marL="708851" lvl="2" indent="-233363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Understanding </a:t>
            </a:r>
            <a:r>
              <a:rPr lang="en-US" dirty="0"/>
              <a:t>function can lead to new treatments /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20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Background: Electrochemical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What </a:t>
            </a:r>
            <a:r>
              <a:rPr lang="en-US" dirty="0"/>
              <a:t>provides the work to </a:t>
            </a:r>
            <a:r>
              <a:rPr lang="en-US" i="1" dirty="0"/>
              <a:t>drive </a:t>
            </a:r>
            <a:r>
              <a:rPr lang="en-US" dirty="0"/>
              <a:t>ions through their channels</a:t>
            </a:r>
            <a:r>
              <a:rPr lang="en-US" dirty="0" smtClean="0"/>
              <a:t>?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i="1" dirty="0"/>
              <a:t>electrochemical </a:t>
            </a:r>
            <a:r>
              <a:rPr lang="en-US" i="1" dirty="0" smtClean="0"/>
              <a:t>gradient 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What </a:t>
            </a:r>
            <a:r>
              <a:rPr lang="en-US" dirty="0"/>
              <a:t>is that</a:t>
            </a:r>
            <a:r>
              <a:rPr lang="en-US" dirty="0" smtClean="0"/>
              <a:t>? </a:t>
            </a:r>
          </a:p>
          <a:p>
            <a:pPr marL="525971" lvl="1" indent="-233363">
              <a:buFont typeface="Wingdings" panose="05000000000000000000" pitchFamily="2" charset="2"/>
              <a:buChar char="§"/>
            </a:pPr>
            <a:r>
              <a:rPr lang="en-US" dirty="0" smtClean="0"/>
              <a:t>Combination </a:t>
            </a:r>
            <a:r>
              <a:rPr lang="en-US" dirty="0"/>
              <a:t>of diffusion and electrical forces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17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Background: Electrochemical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dirty="0" smtClean="0"/>
              <a:t>Nernst equation: </a:t>
            </a:r>
            <a:endParaRPr lang="en-US" dirty="0"/>
          </a:p>
        </p:txBody>
      </p:sp>
      <p:pic>
        <p:nvPicPr>
          <p:cNvPr id="4" name="Shape 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450" y="2989275"/>
            <a:ext cx="8441349" cy="36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835" y="1829838"/>
            <a:ext cx="2216395" cy="90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453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687</Words>
  <Application>Microsoft Office PowerPoint</Application>
  <PresentationFormat>On-screen Show (4:3)</PresentationFormat>
  <Paragraphs>174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ModFossa:  A Python Library  for Ion Channel Modeling</vt:lpstr>
      <vt:lpstr>Overview</vt:lpstr>
      <vt:lpstr>Introduction: Cell membrane</vt:lpstr>
      <vt:lpstr>Introduction</vt:lpstr>
      <vt:lpstr>Introduction</vt:lpstr>
      <vt:lpstr>Introduction</vt:lpstr>
      <vt:lpstr>Introduction</vt:lpstr>
      <vt:lpstr>Background: Electrochemical gradient</vt:lpstr>
      <vt:lpstr>Background: Electrochemical gradient</vt:lpstr>
      <vt:lpstr>Background:  Membrane potential</vt:lpstr>
      <vt:lpstr>Background:  Membrane potential</vt:lpstr>
      <vt:lpstr>Background: Channel modeling</vt:lpstr>
      <vt:lpstr>Background: Channel modeling</vt:lpstr>
      <vt:lpstr>Background: Channel modeling</vt:lpstr>
      <vt:lpstr>Background: Channel modeling</vt:lpstr>
      <vt:lpstr>Background: Channel modeling</vt:lpstr>
      <vt:lpstr>Existing simulators</vt:lpstr>
      <vt:lpstr>Existing simulators: IonChannelLab</vt:lpstr>
      <vt:lpstr>Existing simulators: QUB</vt:lpstr>
      <vt:lpstr>Our Software: ModFossa</vt:lpstr>
      <vt:lpstr>Our software: ModFossa</vt:lpstr>
      <vt:lpstr>Our software: ModFossa</vt:lpstr>
      <vt:lpstr>ModFossa plot:   voltage protocol</vt:lpstr>
      <vt:lpstr>ModFossa plot:  currents</vt:lpstr>
      <vt:lpstr>ModFossa plot: G vs Concentration</vt:lpstr>
      <vt:lpstr>ModFossa plot: G vs Voltage</vt:lpstr>
      <vt:lpstr>ModFossa plot: IV curves</vt:lpstr>
      <vt:lpstr>Our software: ModFossa</vt:lpstr>
      <vt:lpstr>GTest example</vt:lpstr>
      <vt:lpstr>Sphinx example</vt:lpstr>
      <vt:lpstr>Our software: ModFossa</vt:lpstr>
      <vt:lpstr>Conclusion</vt:lpstr>
      <vt:lpstr>ModFossa:  A Python Library  for Ion Channel Modeling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particle diffusion in laminar tube flow with spectral collocation</dc:title>
  <dc:creator>fredh</dc:creator>
  <cp:lastModifiedBy>fredh</cp:lastModifiedBy>
  <cp:revision>17</cp:revision>
  <dcterms:created xsi:type="dcterms:W3CDTF">2015-03-07T00:42:04Z</dcterms:created>
  <dcterms:modified xsi:type="dcterms:W3CDTF">2015-03-09T07:52:07Z</dcterms:modified>
</cp:coreProperties>
</file>