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88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72" r:id="rId15"/>
    <p:sldId id="273" r:id="rId16"/>
    <p:sldId id="285" r:id="rId17"/>
    <p:sldId id="286" r:id="rId18"/>
    <p:sldId id="287" r:id="rId19"/>
    <p:sldId id="270" r:id="rId20"/>
    <p:sldId id="269" r:id="rId21"/>
    <p:sldId id="266" r:id="rId22"/>
    <p:sldId id="260" r:id="rId23"/>
    <p:sldId id="261" r:id="rId24"/>
    <p:sldId id="289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-9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9144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3/9/2015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3/9/2015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3/9/2015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18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EF3B-A037-46D0-B02C-1428F07E9383}" type="datetimeFigureOut">
              <a:rPr lang="en-US" dirty="0"/>
              <a:pPr/>
              <a:t>3/9/2015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3/9/2015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3/9/2015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3/9/2015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3/9/2015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3/9/2015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3/9/2015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3/9/2015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5734"/>
            <a:ext cx="75438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3/9/2015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Modeling particle diffusion in laminar tube flow with spectral collocation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504308"/>
          </a:xfrm>
        </p:spPr>
        <p:txBody>
          <a:bodyPr>
            <a:normAutofit fontScale="85000" lnSpcReduction="20000"/>
          </a:bodyPr>
          <a:lstStyle/>
          <a:p>
            <a:pPr>
              <a:tabLst>
                <a:tab pos="7315200" algn="r"/>
                <a:tab pos="9829800" algn="r"/>
              </a:tabLst>
            </a:pPr>
            <a:r>
              <a:rPr lang="en-US" dirty="0">
                <a:solidFill>
                  <a:schemeClr val="tx1"/>
                </a:solidFill>
              </a:rPr>
              <a:t>C. M. </a:t>
            </a:r>
            <a:r>
              <a:rPr lang="en-US" dirty="0" err="1">
                <a:solidFill>
                  <a:schemeClr val="tx1"/>
                </a:solidFill>
              </a:rPr>
              <a:t>Thibeault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smtClean="0">
                <a:solidFill>
                  <a:schemeClr val="tx1"/>
                </a:solidFill>
              </a:rPr>
              <a:t>	University </a:t>
            </a:r>
            <a:r>
              <a:rPr lang="en-US" dirty="0">
                <a:solidFill>
                  <a:schemeClr val="tx1"/>
                </a:solidFill>
              </a:rPr>
              <a:t>of Nevada, Reno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tabLst>
                <a:tab pos="7315200" algn="r"/>
                <a:tab pos="9829800" algn="r"/>
              </a:tabLst>
            </a:pPr>
            <a:r>
              <a:rPr lang="en-US" dirty="0" smtClean="0">
                <a:solidFill>
                  <a:schemeClr val="tx1"/>
                </a:solidFill>
              </a:rPr>
              <a:t>F</a:t>
            </a:r>
            <a:r>
              <a:rPr lang="en-US" dirty="0">
                <a:solidFill>
                  <a:schemeClr val="tx1"/>
                </a:solidFill>
              </a:rPr>
              <a:t>. C. Harris Jr., </a:t>
            </a:r>
            <a:r>
              <a:rPr lang="en-US" dirty="0" smtClean="0">
                <a:solidFill>
                  <a:schemeClr val="tx1"/>
                </a:solidFill>
              </a:rPr>
              <a:t> 	</a:t>
            </a:r>
            <a:r>
              <a:rPr lang="en-US" dirty="0">
                <a:solidFill>
                  <a:schemeClr val="tx1"/>
                </a:solidFill>
              </a:rPr>
              <a:t> University of Nevada, Reno</a:t>
            </a:r>
          </a:p>
          <a:p>
            <a:pPr>
              <a:tabLst>
                <a:tab pos="7315200" algn="r"/>
                <a:tab pos="9829800" algn="r"/>
              </a:tabLst>
            </a:pPr>
            <a:r>
              <a:rPr lang="en-US" dirty="0">
                <a:solidFill>
                  <a:schemeClr val="tx1"/>
                </a:solidFill>
              </a:rPr>
              <a:t>and P. A. </a:t>
            </a:r>
            <a:r>
              <a:rPr lang="en-US" dirty="0" err="1" smtClean="0">
                <a:solidFill>
                  <a:schemeClr val="tx1"/>
                </a:solidFill>
              </a:rPr>
              <a:t>Tebbe</a:t>
            </a:r>
            <a:r>
              <a:rPr lang="en-US" dirty="0" smtClean="0">
                <a:solidFill>
                  <a:schemeClr val="tx1"/>
                </a:solidFill>
              </a:rPr>
              <a:t> 	Minnesota </a:t>
            </a:r>
            <a:r>
              <a:rPr lang="en-US" dirty="0">
                <a:solidFill>
                  <a:schemeClr val="tx1"/>
                </a:solidFill>
              </a:rPr>
              <a:t>State </a:t>
            </a:r>
            <a:r>
              <a:rPr lang="en-US" dirty="0" smtClean="0">
                <a:solidFill>
                  <a:schemeClr val="tx1"/>
                </a:solidFill>
              </a:rPr>
              <a:t>University,</a:t>
            </a:r>
          </a:p>
          <a:p>
            <a:pPr>
              <a:tabLst>
                <a:tab pos="7315200" algn="r"/>
                <a:tab pos="9829800" algn="r"/>
              </a:tabLst>
            </a:pPr>
            <a:r>
              <a:rPr lang="en-US" dirty="0" smtClean="0">
                <a:solidFill>
                  <a:schemeClr val="tx1"/>
                </a:solidFill>
              </a:rPr>
              <a:t>	Mankato</a:t>
            </a:r>
            <a:endParaRPr lang="en-US" dirty="0">
              <a:solidFill>
                <a:schemeClr val="tx1"/>
              </a:solidFill>
            </a:endParaRPr>
          </a:p>
          <a:p>
            <a:pPr>
              <a:tabLst>
                <a:tab pos="9829800" algn="r"/>
              </a:tabLst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91417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Introduction: </a:t>
            </a:r>
            <a:br>
              <a:rPr lang="en-US" dirty="0" smtClean="0"/>
            </a:br>
            <a:r>
              <a:rPr lang="en-US" dirty="0" err="1" smtClean="0"/>
              <a:t>Navier</a:t>
            </a:r>
            <a:r>
              <a:rPr lang="en-US" dirty="0" smtClean="0"/>
              <a:t>-Stokes </a:t>
            </a:r>
            <a:r>
              <a:rPr lang="en-US" dirty="0"/>
              <a:t>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/>
              <a:t>For the simple diffusion </a:t>
            </a:r>
            <a:r>
              <a:rPr lang="en-US" dirty="0" smtClean="0"/>
              <a:t>problem it </a:t>
            </a:r>
            <a:r>
              <a:rPr lang="en-US" dirty="0"/>
              <a:t>is </a:t>
            </a:r>
            <a:r>
              <a:rPr lang="en-US" dirty="0" smtClean="0"/>
              <a:t>assumed that </a:t>
            </a:r>
            <a:r>
              <a:rPr lang="en-US" dirty="0"/>
              <a:t>there is no formulation of aerosols and the mass </a:t>
            </a:r>
            <a:r>
              <a:rPr lang="en-US" dirty="0" smtClean="0"/>
              <a:t>transfer along </a:t>
            </a:r>
            <a:r>
              <a:rPr lang="en-US" dirty="0"/>
              <a:t>the direction of flow due to diffusion can be neglected</a:t>
            </a:r>
            <a:r>
              <a:rPr lang="en-US" dirty="0" smtClean="0"/>
              <a:t>. 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These </a:t>
            </a:r>
            <a:r>
              <a:rPr lang="en-US" dirty="0"/>
              <a:t>are both valid as long as the </a:t>
            </a:r>
            <a:r>
              <a:rPr lang="en-US" dirty="0" err="1"/>
              <a:t>Peclet</a:t>
            </a:r>
            <a:r>
              <a:rPr lang="en-US" dirty="0"/>
              <a:t> </a:t>
            </a:r>
            <a:r>
              <a:rPr lang="en-US" dirty="0" smtClean="0"/>
              <a:t>number is </a:t>
            </a:r>
            <a:r>
              <a:rPr lang="en-US" dirty="0"/>
              <a:t>significantly greater than </a:t>
            </a:r>
            <a:r>
              <a:rPr lang="en-US" dirty="0" smtClean="0"/>
              <a:t>1</a:t>
            </a:r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dirty="0" smtClean="0"/>
              <a:t>meaning </a:t>
            </a:r>
            <a:r>
              <a:rPr lang="en-US" dirty="0"/>
              <a:t>the movement </a:t>
            </a:r>
            <a:r>
              <a:rPr lang="en-US" dirty="0" smtClean="0"/>
              <a:t>due to </a:t>
            </a:r>
            <a:r>
              <a:rPr lang="en-US" dirty="0"/>
              <a:t>advection is significantly higher than the movement </a:t>
            </a:r>
            <a:r>
              <a:rPr lang="en-US" dirty="0" smtClean="0"/>
              <a:t>due to </a:t>
            </a:r>
            <a:r>
              <a:rPr lang="en-US" dirty="0"/>
              <a:t>diffusion</a:t>
            </a:r>
            <a:r>
              <a:rPr lang="en-US" dirty="0" smtClean="0"/>
              <a:t>.</a:t>
            </a:r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dirty="0" smtClean="0"/>
              <a:t>We therefore end up with: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5645" y="5219272"/>
            <a:ext cx="4387291" cy="16387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09560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Introduction: </a:t>
            </a:r>
            <a:br>
              <a:rPr lang="en-US" dirty="0" smtClean="0"/>
            </a:br>
            <a:r>
              <a:rPr lang="en-US" dirty="0" smtClean="0"/>
              <a:t>Analytical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845734"/>
            <a:ext cx="7543800" cy="4432602"/>
          </a:xfrm>
        </p:spPr>
        <p:txBody>
          <a:bodyPr>
            <a:normAutofit fontScale="92500"/>
          </a:bodyPr>
          <a:lstStyle/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/>
              <a:t>The analytical solution for </a:t>
            </a:r>
            <a:r>
              <a:rPr lang="en-US" dirty="0" smtClean="0"/>
              <a:t>this </a:t>
            </a:r>
            <a:r>
              <a:rPr lang="en-US" dirty="0"/>
              <a:t>was first developed </a:t>
            </a:r>
            <a:r>
              <a:rPr lang="en-US" dirty="0" smtClean="0"/>
              <a:t>by </a:t>
            </a:r>
            <a:r>
              <a:rPr lang="en-US" dirty="0" err="1" smtClean="0"/>
              <a:t>Gormley</a:t>
            </a:r>
            <a:r>
              <a:rPr lang="en-US" dirty="0" smtClean="0"/>
              <a:t> </a:t>
            </a:r>
            <a:r>
              <a:rPr lang="en-US" dirty="0"/>
              <a:t>and Kennedy and slightly reformed by </a:t>
            </a:r>
            <a:r>
              <a:rPr lang="en-US" dirty="0" smtClean="0"/>
              <a:t>Hinds. 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This </a:t>
            </a:r>
            <a:r>
              <a:rPr lang="en-US" dirty="0"/>
              <a:t>was found to closely approximate experimental </a:t>
            </a:r>
            <a:r>
              <a:rPr lang="en-US" dirty="0" smtClean="0"/>
              <a:t>results and </a:t>
            </a:r>
            <a:r>
              <a:rPr lang="en-US" dirty="0"/>
              <a:t>is used here as a way to estimate the accuracy of </a:t>
            </a:r>
            <a:r>
              <a:rPr lang="en-US" dirty="0" smtClean="0"/>
              <a:t>the spectral </a:t>
            </a:r>
            <a:r>
              <a:rPr lang="en-US" dirty="0"/>
              <a:t>method. </a:t>
            </a:r>
            <a:endParaRPr lang="en-US" dirty="0" smtClean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The </a:t>
            </a:r>
            <a:r>
              <a:rPr lang="en-US" dirty="0"/>
              <a:t>solution is defined </a:t>
            </a:r>
            <a:r>
              <a:rPr lang="en-US" dirty="0" smtClean="0"/>
              <a:t>as: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dirty="0" smtClean="0"/>
              <a:t>Where 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dirty="0" smtClean="0"/>
              <a:t> is the </a:t>
            </a:r>
          </a:p>
          <a:p>
            <a:pPr marL="515938" lvl="1" indent="0">
              <a:buNone/>
            </a:pPr>
            <a:r>
              <a:rPr lang="en-US" dirty="0" smtClean="0"/>
              <a:t>dimensionless coefficient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7514" y="4368603"/>
            <a:ext cx="4874401" cy="15621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05218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Numerical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/>
              <a:t>To generalize, the spectral collocation, or </a:t>
            </a:r>
            <a:r>
              <a:rPr lang="en-US" dirty="0" err="1"/>
              <a:t>pseudospectral</a:t>
            </a:r>
            <a:r>
              <a:rPr lang="en-US" dirty="0" smtClean="0"/>
              <a:t>, method </a:t>
            </a:r>
            <a:r>
              <a:rPr lang="en-US" dirty="0"/>
              <a:t>interpolates all of the discrete data and then </a:t>
            </a:r>
            <a:r>
              <a:rPr lang="en-US" dirty="0" smtClean="0"/>
              <a:t>approximates the </a:t>
            </a:r>
            <a:r>
              <a:rPr lang="en-US" dirty="0"/>
              <a:t>derivative of the interpolant along that </a:t>
            </a:r>
            <a:r>
              <a:rPr lang="en-US" dirty="0" smtClean="0"/>
              <a:t>data globally. 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In </a:t>
            </a:r>
            <a:r>
              <a:rPr lang="en-US" dirty="0"/>
              <a:t>this case, the global space is a </a:t>
            </a:r>
            <a:r>
              <a:rPr lang="en-US" dirty="0" smtClean="0"/>
              <a:t>discrete grid </a:t>
            </a:r>
            <a:r>
              <a:rPr lang="en-US" dirty="0"/>
              <a:t>of Gauss-</a:t>
            </a:r>
            <a:r>
              <a:rPr lang="en-US" dirty="0" err="1"/>
              <a:t>Lobatto</a:t>
            </a:r>
            <a:r>
              <a:rPr lang="en-US" dirty="0"/>
              <a:t>-</a:t>
            </a:r>
            <a:r>
              <a:rPr lang="en-US" dirty="0" err="1"/>
              <a:t>Chebyshev</a:t>
            </a:r>
            <a:r>
              <a:rPr lang="en-US" dirty="0"/>
              <a:t> points and </a:t>
            </a:r>
            <a:r>
              <a:rPr lang="en-US" dirty="0" smtClean="0"/>
              <a:t>interpolants are </a:t>
            </a:r>
            <a:r>
              <a:rPr lang="en-US" dirty="0" err="1"/>
              <a:t>Chebyshev</a:t>
            </a:r>
            <a:r>
              <a:rPr lang="en-US" dirty="0"/>
              <a:t> polynomials. </a:t>
            </a:r>
            <a:endParaRPr lang="en-US" dirty="0" smtClean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The </a:t>
            </a:r>
            <a:r>
              <a:rPr lang="en-US" dirty="0"/>
              <a:t>domain of the points </a:t>
            </a:r>
            <a:r>
              <a:rPr lang="en-US" dirty="0" smtClean="0"/>
              <a:t>lie along </a:t>
            </a:r>
            <a:r>
              <a:rPr lang="en-US" dirty="0"/>
              <a:t>the domain [−1, 1] where </a:t>
            </a:r>
            <a:r>
              <a:rPr lang="en-US" dirty="0" err="1"/>
              <a:t>Chebyshev</a:t>
            </a:r>
            <a:r>
              <a:rPr lang="en-US" dirty="0"/>
              <a:t> polynomials </a:t>
            </a:r>
            <a:r>
              <a:rPr lang="en-US" dirty="0" smtClean="0"/>
              <a:t>remain analytic </a:t>
            </a:r>
            <a:r>
              <a:rPr lang="en-US" dirty="0"/>
              <a:t>and convergence of the spectral series can </a:t>
            </a:r>
            <a:r>
              <a:rPr lang="en-US" dirty="0" smtClean="0"/>
              <a:t>be ensured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137319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Numerical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/>
              <a:t>Spectral collocation is based on </a:t>
            </a:r>
            <a:r>
              <a:rPr lang="en-US" dirty="0" smtClean="0"/>
              <a:t>differentiation matrices 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The </a:t>
            </a:r>
            <a:r>
              <a:rPr lang="en-US" dirty="0"/>
              <a:t>differentiation matrix, D</a:t>
            </a:r>
            <a:r>
              <a:rPr lang="en-US" baseline="-25000" dirty="0"/>
              <a:t>N</a:t>
            </a:r>
            <a:r>
              <a:rPr lang="en-US" dirty="0"/>
              <a:t>, approximates </a:t>
            </a:r>
            <a:r>
              <a:rPr lang="en-US" dirty="0" smtClean="0"/>
              <a:t>the derivative </a:t>
            </a:r>
            <a:r>
              <a:rPr lang="en-US" dirty="0"/>
              <a:t>of a vector with points at the </a:t>
            </a:r>
            <a:r>
              <a:rPr lang="en-US" dirty="0" err="1"/>
              <a:t>Chebyshev</a:t>
            </a:r>
            <a:r>
              <a:rPr lang="en-US" dirty="0"/>
              <a:t> </a:t>
            </a:r>
            <a:r>
              <a:rPr lang="en-US" dirty="0" smtClean="0"/>
              <a:t>extreme points</a:t>
            </a:r>
            <a:r>
              <a:rPr lang="en-US" dirty="0"/>
              <a:t>. </a:t>
            </a:r>
            <a:endParaRPr lang="en-US" dirty="0" smtClean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Higher-order </a:t>
            </a:r>
            <a:r>
              <a:rPr lang="en-US" dirty="0"/>
              <a:t>derivatives can be found by raising </a:t>
            </a:r>
            <a:r>
              <a:rPr lang="en-US" dirty="0" smtClean="0"/>
              <a:t>the first-order differentiation matrix </a:t>
            </a:r>
            <a:r>
              <a:rPr lang="en-US" dirty="0"/>
              <a:t>by an exponent </a:t>
            </a:r>
            <a:r>
              <a:rPr lang="en-US" dirty="0" smtClean="0"/>
              <a:t>corresponding to </a:t>
            </a:r>
            <a:r>
              <a:rPr lang="en-US" dirty="0"/>
              <a:t>the order (i.e. squaring the matrix for the </a:t>
            </a:r>
            <a:r>
              <a:rPr lang="en-US" dirty="0" smtClean="0"/>
              <a:t>second derivative</a:t>
            </a:r>
            <a:r>
              <a:rPr lang="en-US" dirty="0"/>
              <a:t>). </a:t>
            </a:r>
            <a:endParaRPr lang="en-US" dirty="0" smtClean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Finally</a:t>
            </a:r>
            <a:r>
              <a:rPr lang="en-US" dirty="0"/>
              <a:t>, two-dimensional differentiation </a:t>
            </a:r>
            <a:r>
              <a:rPr lang="en-US" dirty="0" smtClean="0"/>
              <a:t>matrices can </a:t>
            </a:r>
            <a:r>
              <a:rPr lang="en-US" dirty="0"/>
              <a:t>be constructed by taking the </a:t>
            </a:r>
            <a:r>
              <a:rPr lang="en-US" dirty="0" err="1"/>
              <a:t>Kronecker</a:t>
            </a:r>
            <a:r>
              <a:rPr lang="en-US" dirty="0"/>
              <a:t> </a:t>
            </a:r>
            <a:r>
              <a:rPr lang="en-US" dirty="0" smtClean="0"/>
              <a:t>product of </a:t>
            </a:r>
            <a:r>
              <a:rPr lang="en-US" dirty="0"/>
              <a:t>two one-dimensional differentiation matrices</a:t>
            </a:r>
          </a:p>
        </p:txBody>
      </p:sp>
    </p:spTree>
    <p:extLst>
      <p:ext uri="{BB962C8B-B14F-4D97-AF65-F5344CB8AC3E}">
        <p14:creationId xmlns="" xmlns:p14="http://schemas.microsoft.com/office/powerpoint/2010/main" val="2263308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Chebyshev</a:t>
            </a:r>
            <a:r>
              <a:rPr lang="en-US" dirty="0" smtClean="0"/>
              <a:t> Differentiation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845734"/>
            <a:ext cx="4228692" cy="4023360"/>
          </a:xfrm>
        </p:spPr>
        <p:txBody>
          <a:bodyPr/>
          <a:lstStyle/>
          <a:p>
            <a:pPr marL="228600" indent="-228600">
              <a:buFont typeface="Wingdings" panose="05000000000000000000" pitchFamily="2" charset="2"/>
              <a:buChar char="§"/>
            </a:pPr>
            <a:r>
              <a:rPr lang="pt-BR" dirty="0" smtClean="0"/>
              <a:t>This figure illustrates how these points are constructed.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pt-BR" dirty="0" smtClean="0"/>
              <a:t>The </a:t>
            </a:r>
            <a:r>
              <a:rPr lang="pt-BR" dirty="0"/>
              <a:t>(N −1)×(N −1</a:t>
            </a:r>
            <a:r>
              <a:rPr lang="pt-BR" dirty="0" smtClean="0"/>
              <a:t>) </a:t>
            </a:r>
            <a:r>
              <a:rPr lang="en-US" dirty="0" smtClean="0"/>
              <a:t>matrix </a:t>
            </a:r>
            <a:r>
              <a:rPr lang="en-US" dirty="0"/>
              <a:t>is indexed by j for columns and </a:t>
            </a:r>
            <a:r>
              <a:rPr lang="en-US" dirty="0" err="1"/>
              <a:t>i</a:t>
            </a:r>
            <a:r>
              <a:rPr lang="en-US" dirty="0"/>
              <a:t> for rows.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5435" y="1775166"/>
            <a:ext cx="4068566" cy="452177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932826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1" y="286604"/>
            <a:ext cx="6139314" cy="145075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Octave code for generating a spectral differentiation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845734"/>
            <a:ext cx="4174156" cy="4023360"/>
          </a:xfrm>
        </p:spPr>
        <p:txBody>
          <a:bodyPr>
            <a:normAutofit lnSpcReduction="10000"/>
          </a:bodyPr>
          <a:lstStyle/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/>
              <a:t>Constructing this matrix can </a:t>
            </a:r>
            <a:r>
              <a:rPr lang="en-US" dirty="0" smtClean="0"/>
              <a:t>be condensed </a:t>
            </a:r>
            <a:r>
              <a:rPr lang="en-US" dirty="0"/>
              <a:t>using </a:t>
            </a:r>
            <a:r>
              <a:rPr lang="en-US" dirty="0" err="1"/>
              <a:t>vectorized</a:t>
            </a:r>
            <a:r>
              <a:rPr lang="en-US" dirty="0"/>
              <a:t> </a:t>
            </a:r>
            <a:r>
              <a:rPr lang="en-US" dirty="0" smtClean="0"/>
              <a:t> functions </a:t>
            </a:r>
            <a:r>
              <a:rPr lang="en-US" dirty="0"/>
              <a:t>available </a:t>
            </a:r>
            <a:r>
              <a:rPr lang="en-US" dirty="0" err="1" smtClean="0"/>
              <a:t>inMATLAB</a:t>
            </a:r>
            <a:r>
              <a:rPr lang="en-US" dirty="0" smtClean="0"/>
              <a:t> and </a:t>
            </a:r>
            <a:r>
              <a:rPr lang="en-US" dirty="0"/>
              <a:t>Octave, </a:t>
            </a:r>
            <a:endParaRPr lang="en-US" dirty="0" smtClean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However</a:t>
            </a:r>
            <a:r>
              <a:rPr lang="en-US" dirty="0"/>
              <a:t>, </a:t>
            </a:r>
            <a:r>
              <a:rPr lang="en-US" dirty="0" smtClean="0"/>
              <a:t> expanding </a:t>
            </a:r>
            <a:r>
              <a:rPr lang="en-US" dirty="0"/>
              <a:t>this formulation better </a:t>
            </a:r>
            <a:r>
              <a:rPr lang="en-US" dirty="0" smtClean="0"/>
              <a:t>illustrates the </a:t>
            </a:r>
            <a:r>
              <a:rPr lang="en-US" dirty="0"/>
              <a:t>matrix construction and improves performance.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3368" y="1033163"/>
            <a:ext cx="3795891" cy="582483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136714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845733"/>
            <a:ext cx="7543800" cy="4474855"/>
          </a:xfrm>
        </p:spPr>
        <p:txBody>
          <a:bodyPr>
            <a:normAutofit fontScale="92500" lnSpcReduction="10000"/>
          </a:bodyPr>
          <a:lstStyle/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/>
              <a:t>Once the differentiation matrices are generated —</a:t>
            </a:r>
            <a:r>
              <a:rPr lang="en-US" dirty="0" smtClean="0"/>
              <a:t>Listing 1</a:t>
            </a:r>
            <a:r>
              <a:rPr lang="en-US" dirty="0"/>
              <a:t>— their application follows from basic linear algebra. </a:t>
            </a:r>
            <a:endParaRPr lang="en-US" dirty="0" smtClean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The solution </a:t>
            </a:r>
            <a:r>
              <a:rPr lang="en-US" dirty="0"/>
              <a:t>for this problem, including initialization, </a:t>
            </a:r>
            <a:r>
              <a:rPr lang="en-US" dirty="0" smtClean="0"/>
              <a:t>boundary condition enforcement</a:t>
            </a:r>
            <a:r>
              <a:rPr lang="en-US" dirty="0"/>
              <a:t>, solving, and post-condition, is </a:t>
            </a:r>
            <a:r>
              <a:rPr lang="en-US" dirty="0" smtClean="0"/>
              <a:t>presented in </a:t>
            </a:r>
            <a:r>
              <a:rPr lang="en-US" dirty="0"/>
              <a:t>Listing </a:t>
            </a:r>
            <a:r>
              <a:rPr lang="en-US" dirty="0" smtClean="0"/>
              <a:t>2</a:t>
            </a:r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dirty="0" smtClean="0"/>
              <a:t>notice </a:t>
            </a:r>
            <a:r>
              <a:rPr lang="en-US" dirty="0"/>
              <a:t>that the bulk of this code is </a:t>
            </a:r>
            <a:r>
              <a:rPr lang="en-US" dirty="0" smtClean="0"/>
              <a:t>taken up </a:t>
            </a:r>
            <a:r>
              <a:rPr lang="en-US" dirty="0"/>
              <a:t>by comments. </a:t>
            </a:r>
            <a:endParaRPr lang="en-US" dirty="0" smtClean="0"/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The </a:t>
            </a:r>
            <a:r>
              <a:rPr lang="en-US" dirty="0"/>
              <a:t>use of </a:t>
            </a:r>
            <a:r>
              <a:rPr lang="en-US" dirty="0" smtClean="0"/>
              <a:t>built-in MATLAB/Octave </a:t>
            </a:r>
            <a:r>
              <a:rPr lang="en-US" dirty="0" smtClean="0"/>
              <a:t>functions eases </a:t>
            </a:r>
            <a:r>
              <a:rPr lang="en-US" dirty="0"/>
              <a:t>the programming burden </a:t>
            </a:r>
            <a:endParaRPr lang="en-US" dirty="0" smtClean="0"/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dirty="0" smtClean="0"/>
              <a:t>however</a:t>
            </a:r>
            <a:r>
              <a:rPr lang="en-US" dirty="0"/>
              <a:t>, </a:t>
            </a:r>
            <a:r>
              <a:rPr lang="en-US" dirty="0" smtClean="0"/>
              <a:t>converting this </a:t>
            </a:r>
            <a:r>
              <a:rPr lang="en-US" dirty="0"/>
              <a:t>code to a more efficient language would be reasonable</a:t>
            </a:r>
            <a:r>
              <a:rPr lang="en-US" dirty="0" smtClean="0"/>
              <a:t>.  </a:t>
            </a:r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dirty="0" smtClean="0"/>
              <a:t>More </a:t>
            </a:r>
            <a:r>
              <a:rPr lang="en-US" dirty="0"/>
              <a:t>importantly, would be generalizing this technique </a:t>
            </a:r>
            <a:r>
              <a:rPr lang="en-US" dirty="0" smtClean="0"/>
              <a:t>into a </a:t>
            </a:r>
            <a:r>
              <a:rPr lang="en-US" dirty="0"/>
              <a:t>library for solving generic partial differential equations.</a:t>
            </a:r>
          </a:p>
        </p:txBody>
      </p:sp>
    </p:spTree>
    <p:extLst>
      <p:ext uri="{BB962C8B-B14F-4D97-AF65-F5344CB8AC3E}">
        <p14:creationId xmlns="" xmlns:p14="http://schemas.microsoft.com/office/powerpoint/2010/main" val="26047230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for particle deposition using spectral collocation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798" y="1746331"/>
            <a:ext cx="3582632" cy="48167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1388" y="1746330"/>
            <a:ext cx="3432158" cy="511166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486006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845733"/>
            <a:ext cx="7543800" cy="4498919"/>
          </a:xfrm>
        </p:spPr>
        <p:txBody>
          <a:bodyPr>
            <a:normAutofit lnSpcReduction="10000"/>
          </a:bodyPr>
          <a:lstStyle/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/>
              <a:t>The output from Listing 2 is presented </a:t>
            </a:r>
            <a:r>
              <a:rPr lang="en-US" dirty="0" smtClean="0"/>
              <a:t>next for different diffusion </a:t>
            </a:r>
            <a:r>
              <a:rPr lang="en-US" dirty="0"/>
              <a:t>coefficients. </a:t>
            </a:r>
            <a:endParaRPr lang="en-US" dirty="0" smtClean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The </a:t>
            </a:r>
            <a:r>
              <a:rPr lang="en-US" dirty="0"/>
              <a:t>affect the diffusion </a:t>
            </a:r>
            <a:r>
              <a:rPr lang="en-US" dirty="0" smtClean="0"/>
              <a:t>coefficient has </a:t>
            </a:r>
            <a:r>
              <a:rPr lang="en-US" dirty="0"/>
              <a:t>is clear from these plots. </a:t>
            </a:r>
            <a:endParaRPr lang="en-US" dirty="0" smtClean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For </a:t>
            </a:r>
            <a:r>
              <a:rPr lang="en-US" dirty="0"/>
              <a:t>this a grid of 41x41 </a:t>
            </a:r>
            <a:r>
              <a:rPr lang="en-US" dirty="0" smtClean="0"/>
              <a:t>was used </a:t>
            </a:r>
            <a:r>
              <a:rPr lang="en-US" dirty="0"/>
              <a:t>and plotted directly. </a:t>
            </a:r>
            <a:endParaRPr lang="en-US" dirty="0" smtClean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However</a:t>
            </a:r>
            <a:r>
              <a:rPr lang="en-US" dirty="0"/>
              <a:t>, a cubic spline </a:t>
            </a:r>
            <a:r>
              <a:rPr lang="en-US" dirty="0" smtClean="0"/>
              <a:t>interpolation can </a:t>
            </a:r>
            <a:r>
              <a:rPr lang="en-US" dirty="0"/>
              <a:t>be used to further improve the estimation and </a:t>
            </a:r>
            <a:r>
              <a:rPr lang="en-US" dirty="0" smtClean="0"/>
              <a:t>create smoother </a:t>
            </a:r>
            <a:r>
              <a:rPr lang="en-US" dirty="0"/>
              <a:t>solutions. </a:t>
            </a:r>
            <a:endParaRPr lang="en-US" dirty="0" smtClean="0"/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This </a:t>
            </a:r>
            <a:r>
              <a:rPr lang="en-US" dirty="0"/>
              <a:t>is also one strategy for </a:t>
            </a:r>
            <a:r>
              <a:rPr lang="en-US" dirty="0" smtClean="0"/>
              <a:t>improving the </a:t>
            </a:r>
            <a:r>
              <a:rPr lang="en-US" dirty="0"/>
              <a:t>interpretation of results from smaller grid sizes.</a:t>
            </a:r>
          </a:p>
        </p:txBody>
      </p:sp>
    </p:spTree>
    <p:extLst>
      <p:ext uri="{BB962C8B-B14F-4D97-AF65-F5344CB8AC3E}">
        <p14:creationId xmlns="" xmlns:p14="http://schemas.microsoft.com/office/powerpoint/2010/main" val="21751942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/>
              <a:t>Particle</a:t>
            </a:r>
            <a:r>
              <a:rPr lang="fr-FR" dirty="0"/>
              <a:t> </a:t>
            </a:r>
            <a:r>
              <a:rPr lang="fr-FR" dirty="0" smtClean="0"/>
              <a:t>diffusion </a:t>
            </a:r>
            <a:r>
              <a:rPr lang="fr-FR" dirty="0" err="1" smtClean="0"/>
              <a:t>along</a:t>
            </a:r>
            <a:r>
              <a:rPr lang="fr-FR" dirty="0" smtClean="0"/>
              <a:t> </a:t>
            </a:r>
            <a:r>
              <a:rPr lang="fr-FR" dirty="0"/>
              <a:t>an </a:t>
            </a:r>
            <a:r>
              <a:rPr lang="fr-FR" dirty="0" err="1"/>
              <a:t>identical</a:t>
            </a:r>
            <a:r>
              <a:rPr lang="fr-FR" dirty="0"/>
              <a:t> tube for </a:t>
            </a:r>
            <a:r>
              <a:rPr lang="fr-FR" dirty="0" err="1"/>
              <a:t>different</a:t>
            </a:r>
            <a:r>
              <a:rPr lang="fr-FR" dirty="0"/>
              <a:t> diffusion coefficients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/>
              <a:t>There are a number of parameters that affect the efficiency of the </a:t>
            </a:r>
            <a:r>
              <a:rPr lang="en-US" dirty="0" smtClean="0"/>
              <a:t>particle deposition</a:t>
            </a:r>
            <a:r>
              <a:rPr lang="en-US" dirty="0"/>
              <a:t>. </a:t>
            </a:r>
            <a:endParaRPr lang="en-US" dirty="0" smtClean="0"/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sz="2000" dirty="0" smtClean="0"/>
              <a:t>In </a:t>
            </a:r>
            <a:r>
              <a:rPr lang="en-US" sz="2000" dirty="0"/>
              <a:t>this case as the diffusion coefficient is increased for an identical pipe, a larger number of particles will deposit on the pipe walls. </a:t>
            </a:r>
            <a:endParaRPr lang="en-US" sz="2000" dirty="0" smtClean="0"/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sz="2000" dirty="0" smtClean="0"/>
              <a:t>For </a:t>
            </a:r>
            <a:r>
              <a:rPr lang="en-US" sz="2000" dirty="0"/>
              <a:t>this a </a:t>
            </a:r>
            <a:r>
              <a:rPr lang="en-US" sz="2000" dirty="0" smtClean="0"/>
              <a:t>square grid </a:t>
            </a:r>
            <a:r>
              <a:rPr lang="en-US" sz="2000" dirty="0"/>
              <a:t>of size 41x41 was used.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558" y="3601996"/>
            <a:ext cx="7820526" cy="325600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30754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845733"/>
            <a:ext cx="7543800" cy="4462599"/>
          </a:xfrm>
        </p:spPr>
        <p:txBody>
          <a:bodyPr>
            <a:normAutofit fontScale="77500" lnSpcReduction="20000"/>
          </a:bodyPr>
          <a:lstStyle/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/>
              <a:t>The spectral collocation method is a numerical </a:t>
            </a:r>
            <a:r>
              <a:rPr lang="en-US" dirty="0" smtClean="0"/>
              <a:t>approximation technique </a:t>
            </a:r>
            <a:r>
              <a:rPr lang="en-US" dirty="0"/>
              <a:t>that seeks the solution of a differential </a:t>
            </a:r>
            <a:r>
              <a:rPr lang="en-US" dirty="0" smtClean="0"/>
              <a:t>equation using </a:t>
            </a:r>
            <a:r>
              <a:rPr lang="en-US" dirty="0"/>
              <a:t>a finite series of infinitely differentiable </a:t>
            </a:r>
            <a:r>
              <a:rPr lang="en-US" dirty="0" smtClean="0"/>
              <a:t>basis functions</a:t>
            </a:r>
            <a:r>
              <a:rPr lang="en-US" dirty="0"/>
              <a:t>. </a:t>
            </a:r>
            <a:endParaRPr lang="en-US" dirty="0" smtClean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This </a:t>
            </a:r>
            <a:r>
              <a:rPr lang="en-US" dirty="0"/>
              <a:t>inherently global technique enjoys an </a:t>
            </a:r>
            <a:r>
              <a:rPr lang="en-US" dirty="0" smtClean="0"/>
              <a:t>exponential rate </a:t>
            </a:r>
            <a:r>
              <a:rPr lang="en-US" dirty="0"/>
              <a:t>of convergence and has proven to be </a:t>
            </a:r>
            <a:r>
              <a:rPr lang="en-US" dirty="0" smtClean="0"/>
              <a:t>extremely effective </a:t>
            </a:r>
            <a:r>
              <a:rPr lang="en-US" dirty="0"/>
              <a:t>in computational fluid dynamics. </a:t>
            </a:r>
            <a:endParaRPr lang="en-US" dirty="0" smtClean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Despite </a:t>
            </a:r>
            <a:r>
              <a:rPr lang="en-US" dirty="0"/>
              <a:t>the </a:t>
            </a:r>
            <a:r>
              <a:rPr lang="en-US" dirty="0" smtClean="0"/>
              <a:t>initial complexity </a:t>
            </a:r>
            <a:r>
              <a:rPr lang="en-US" dirty="0"/>
              <a:t>of understanding spectral collocation, the use </a:t>
            </a:r>
            <a:r>
              <a:rPr lang="en-US" dirty="0" smtClean="0"/>
              <a:t>of the </a:t>
            </a:r>
            <a:r>
              <a:rPr lang="en-US" dirty="0"/>
              <a:t>method is relatively straight forward. </a:t>
            </a:r>
            <a:endParaRPr lang="en-US" dirty="0" smtClean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In our paper we </a:t>
            </a:r>
            <a:r>
              <a:rPr lang="en-US" dirty="0" smtClean="0"/>
              <a:t>present a </a:t>
            </a:r>
            <a:r>
              <a:rPr lang="en-US" dirty="0"/>
              <a:t>complete example of applying this method to </a:t>
            </a:r>
            <a:r>
              <a:rPr lang="en-US" dirty="0" smtClean="0"/>
              <a:t>modeling particle </a:t>
            </a:r>
            <a:r>
              <a:rPr lang="en-US" dirty="0"/>
              <a:t>diffusion in laminar tube flow. </a:t>
            </a:r>
            <a:endParaRPr lang="en-US" dirty="0" smtClean="0"/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The </a:t>
            </a:r>
            <a:r>
              <a:rPr lang="en-US" dirty="0"/>
              <a:t>included code</a:t>
            </a:r>
            <a:r>
              <a:rPr lang="en-US" dirty="0" smtClean="0"/>
              <a:t>, written </a:t>
            </a:r>
            <a:r>
              <a:rPr lang="en-US" dirty="0"/>
              <a:t>for Octave, highlights the reduction of a partial </a:t>
            </a:r>
            <a:r>
              <a:rPr lang="en-US" dirty="0" smtClean="0"/>
              <a:t>differential equation </a:t>
            </a:r>
            <a:r>
              <a:rPr lang="en-US" dirty="0"/>
              <a:t>into a matrix interpolation using </a:t>
            </a:r>
            <a:r>
              <a:rPr lang="en-US" dirty="0" smtClean="0"/>
              <a:t>spectral collocation</a:t>
            </a:r>
            <a:r>
              <a:rPr lang="en-US" dirty="0"/>
              <a:t>. </a:t>
            </a:r>
            <a:endParaRPr lang="en-US" dirty="0" smtClean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The </a:t>
            </a:r>
            <a:r>
              <a:rPr lang="en-US" dirty="0"/>
              <a:t>results are compared to an analytical </a:t>
            </a:r>
            <a:r>
              <a:rPr lang="en-US" dirty="0" smtClean="0"/>
              <a:t>solution for </a:t>
            </a:r>
            <a:r>
              <a:rPr lang="en-US" dirty="0"/>
              <a:t>accuracy and a finite difference method for performance.</a:t>
            </a:r>
          </a:p>
        </p:txBody>
      </p:sp>
    </p:spTree>
    <p:extLst>
      <p:ext uri="{BB962C8B-B14F-4D97-AF65-F5344CB8AC3E}">
        <p14:creationId xmlns="" xmlns:p14="http://schemas.microsoft.com/office/powerpoint/2010/main" val="3177064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5637031" cy="1450757"/>
          </a:xfrm>
        </p:spPr>
        <p:txBody>
          <a:bodyPr>
            <a:normAutofit fontScale="90000"/>
          </a:bodyPr>
          <a:lstStyle/>
          <a:p>
            <a:r>
              <a:rPr lang="en-US" dirty="0"/>
              <a:t>Accuracy of spectral method compared to analytical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845734"/>
            <a:ext cx="5570243" cy="4023360"/>
          </a:xfrm>
        </p:spPr>
        <p:txBody>
          <a:bodyPr>
            <a:normAutofit fontScale="92500" lnSpcReduction="10000"/>
          </a:bodyPr>
          <a:lstStyle/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As the </a:t>
            </a:r>
            <a:r>
              <a:rPr lang="en-US" dirty="0"/>
              <a:t>grid size is increased the accuracy of the spectral method increases </a:t>
            </a:r>
            <a:r>
              <a:rPr lang="en-US" dirty="0" smtClean="0"/>
              <a:t>as compared </a:t>
            </a:r>
            <a:r>
              <a:rPr lang="en-US" dirty="0"/>
              <a:t>to the analytical solution. </a:t>
            </a:r>
            <a:endParaRPr lang="en-US" dirty="0" smtClean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The </a:t>
            </a:r>
            <a:r>
              <a:rPr lang="en-US" dirty="0"/>
              <a:t>left hand axis is the </a:t>
            </a:r>
            <a:r>
              <a:rPr lang="en-US" dirty="0" smtClean="0"/>
              <a:t>penetration as </a:t>
            </a:r>
            <a:r>
              <a:rPr lang="en-US" dirty="0"/>
              <a:t>calculated by Equation 16 as the dimensionless diffusion coefficient μ </a:t>
            </a:r>
            <a:r>
              <a:rPr lang="en-US" dirty="0" smtClean="0"/>
              <a:t>is changed</a:t>
            </a:r>
            <a:r>
              <a:rPr lang="en-US" dirty="0"/>
              <a:t>. </a:t>
            </a:r>
            <a:endParaRPr lang="en-US" dirty="0" smtClean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The </a:t>
            </a:r>
            <a:r>
              <a:rPr lang="en-US" dirty="0"/>
              <a:t>right hand axis is the difference between the two methods </a:t>
            </a:r>
            <a:r>
              <a:rPr lang="en-US" dirty="0" smtClean="0"/>
              <a:t>at each </a:t>
            </a:r>
            <a:r>
              <a:rPr lang="en-US" dirty="0"/>
              <a:t>data point (blue line).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9981" y="0"/>
            <a:ext cx="2281400" cy="683612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977847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5938787" cy="1450757"/>
          </a:xfrm>
        </p:spPr>
        <p:txBody>
          <a:bodyPr>
            <a:normAutofit fontScale="90000"/>
          </a:bodyPr>
          <a:lstStyle/>
          <a:p>
            <a:r>
              <a:rPr lang="en-US" dirty="0"/>
              <a:t>Spectral collocation compared to a naive finite difference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845734"/>
            <a:ext cx="4859383" cy="4023360"/>
          </a:xfrm>
        </p:spPr>
        <p:txBody>
          <a:bodyPr>
            <a:normAutofit fontScale="85000" lnSpcReduction="20000"/>
          </a:bodyPr>
          <a:lstStyle/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Speedup </a:t>
            </a:r>
            <a:r>
              <a:rPr lang="en-US" dirty="0"/>
              <a:t>between the methods (top). </a:t>
            </a:r>
            <a:r>
              <a:rPr lang="en-US" dirty="0" smtClean="0"/>
              <a:t>As </a:t>
            </a:r>
            <a:r>
              <a:rPr lang="en-US" dirty="0"/>
              <a:t>the grid size is </a:t>
            </a:r>
            <a:r>
              <a:rPr lang="en-US" dirty="0" smtClean="0"/>
              <a:t>changed equally </a:t>
            </a:r>
            <a:r>
              <a:rPr lang="en-US" dirty="0"/>
              <a:t>for both methods the speedup for the spectral method decreases</a:t>
            </a:r>
            <a:r>
              <a:rPr lang="en-US" dirty="0" smtClean="0"/>
              <a:t>. 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Accuracy </a:t>
            </a:r>
            <a:r>
              <a:rPr lang="en-US" dirty="0"/>
              <a:t>compared to the analytical solution (bottom). Initially the </a:t>
            </a:r>
            <a:r>
              <a:rPr lang="en-US" dirty="0" smtClean="0"/>
              <a:t>finite difference </a:t>
            </a:r>
            <a:r>
              <a:rPr lang="en-US" dirty="0"/>
              <a:t>method (blue line) is slightly more accurate. </a:t>
            </a:r>
            <a:endParaRPr lang="en-US" dirty="0" smtClean="0"/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dirty="0" smtClean="0"/>
              <a:t>However</a:t>
            </a:r>
            <a:r>
              <a:rPr lang="en-US" dirty="0"/>
              <a:t>, as </a:t>
            </a:r>
            <a:r>
              <a:rPr lang="en-US" dirty="0" smtClean="0"/>
              <a:t>the grid </a:t>
            </a:r>
            <a:r>
              <a:rPr lang="en-US" dirty="0"/>
              <a:t>size is increased the spectral method’s (black line) accuracy </a:t>
            </a:r>
            <a:r>
              <a:rPr lang="en-US" dirty="0" smtClean="0"/>
              <a:t>continues to </a:t>
            </a:r>
            <a:r>
              <a:rPr lang="en-US" dirty="0"/>
              <a:t>improve—whereas the finite difference method does not improve at </a:t>
            </a:r>
            <a:r>
              <a:rPr lang="en-US" dirty="0" smtClean="0"/>
              <a:t>as fast </a:t>
            </a:r>
            <a:r>
              <a:rPr lang="en-US" dirty="0"/>
              <a:t>a rate.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8506" y="1057490"/>
            <a:ext cx="2724866" cy="522688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897203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/>
              <a:t>When applied to a classic fluid dynamics problems the </a:t>
            </a:r>
            <a:r>
              <a:rPr lang="en-US" dirty="0" smtClean="0"/>
              <a:t>spectral collocation </a:t>
            </a:r>
            <a:r>
              <a:rPr lang="en-US" dirty="0"/>
              <a:t>method is in excellent agreement with </a:t>
            </a:r>
            <a:r>
              <a:rPr lang="en-US" dirty="0" smtClean="0"/>
              <a:t>previously published </a:t>
            </a:r>
            <a:r>
              <a:rPr lang="en-US" dirty="0"/>
              <a:t>results</a:t>
            </a:r>
            <a:r>
              <a:rPr lang="en-US" dirty="0" smtClean="0"/>
              <a:t>. 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Its </a:t>
            </a:r>
            <a:r>
              <a:rPr lang="en-US" dirty="0"/>
              <a:t>computational efficiency </a:t>
            </a:r>
            <a:r>
              <a:rPr lang="en-US" dirty="0" smtClean="0"/>
              <a:t>coupled with </a:t>
            </a:r>
            <a:r>
              <a:rPr lang="en-US" dirty="0"/>
              <a:t>its high </a:t>
            </a:r>
            <a:r>
              <a:rPr lang="en-US" dirty="0" smtClean="0"/>
              <a:t>accuracy make </a:t>
            </a:r>
            <a:r>
              <a:rPr lang="en-US" dirty="0"/>
              <a:t>it ideally suited to this </a:t>
            </a:r>
            <a:r>
              <a:rPr lang="en-US" dirty="0" smtClean="0"/>
              <a:t>class of </a:t>
            </a:r>
            <a:r>
              <a:rPr lang="en-US" dirty="0"/>
              <a:t>problems. </a:t>
            </a:r>
            <a:endParaRPr lang="en-US" dirty="0" smtClean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Although </a:t>
            </a:r>
            <a:r>
              <a:rPr lang="en-US" dirty="0"/>
              <a:t>this is a well classified example, </a:t>
            </a:r>
            <a:r>
              <a:rPr lang="en-US" dirty="0" smtClean="0"/>
              <a:t>this work </a:t>
            </a:r>
            <a:r>
              <a:rPr lang="en-US" dirty="0"/>
              <a:t>contributes a method for approximating their </a:t>
            </a:r>
            <a:r>
              <a:rPr lang="en-US" dirty="0" smtClean="0"/>
              <a:t>solutions that </a:t>
            </a:r>
            <a:r>
              <a:rPr lang="en-US" dirty="0"/>
              <a:t>is more accurate and computationally tractable.</a:t>
            </a:r>
          </a:p>
        </p:txBody>
      </p:sp>
    </p:spTree>
    <p:extLst>
      <p:ext uri="{BB962C8B-B14F-4D97-AF65-F5344CB8AC3E}">
        <p14:creationId xmlns="" xmlns:p14="http://schemas.microsoft.com/office/powerpoint/2010/main" val="8128360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Despite only presenting a specific example, this paper lays the foundation for extending this work to a generic partial differential equation library.  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In </a:t>
            </a:r>
            <a:r>
              <a:rPr lang="en-US" dirty="0"/>
              <a:t>addition, migrating to </a:t>
            </a:r>
            <a:r>
              <a:rPr lang="en-US" dirty="0" smtClean="0"/>
              <a:t>a more </a:t>
            </a:r>
            <a:r>
              <a:rPr lang="en-US" dirty="0"/>
              <a:t>efficient programming language is also something </a:t>
            </a:r>
            <a:r>
              <a:rPr lang="en-US" dirty="0" smtClean="0"/>
              <a:t>that will </a:t>
            </a:r>
            <a:r>
              <a:rPr lang="en-US" dirty="0"/>
              <a:t>be done in the </a:t>
            </a:r>
            <a:r>
              <a:rPr lang="en-US" dirty="0" smtClean="0"/>
              <a:t>future.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Finally</a:t>
            </a:r>
            <a:r>
              <a:rPr lang="en-US" dirty="0"/>
              <a:t>, although a </a:t>
            </a:r>
            <a:r>
              <a:rPr lang="en-US" dirty="0" smtClean="0"/>
              <a:t>steady-state</a:t>
            </a:r>
            <a:r>
              <a:rPr lang="en-US" dirty="0"/>
              <a:t> </a:t>
            </a:r>
            <a:r>
              <a:rPr lang="en-US" dirty="0" smtClean="0"/>
              <a:t>problem was </a:t>
            </a:r>
            <a:r>
              <a:rPr lang="en-US" dirty="0"/>
              <a:t>presented here, the transition into solving a </a:t>
            </a:r>
            <a:r>
              <a:rPr lang="en-US" dirty="0" smtClean="0"/>
              <a:t>dynamic version </a:t>
            </a:r>
            <a:r>
              <a:rPr lang="en-US" dirty="0"/>
              <a:t>of this equation would simply involve </a:t>
            </a:r>
            <a:r>
              <a:rPr lang="en-US" dirty="0" smtClean="0"/>
              <a:t>using spectral </a:t>
            </a:r>
            <a:r>
              <a:rPr lang="en-US" dirty="0"/>
              <a:t>collocation in space and a discrete (i.e. a leap </a:t>
            </a:r>
            <a:r>
              <a:rPr lang="en-US" dirty="0" smtClean="0"/>
              <a:t>frog method</a:t>
            </a:r>
            <a:r>
              <a:rPr lang="en-US" dirty="0"/>
              <a:t>) in time</a:t>
            </a:r>
          </a:p>
        </p:txBody>
      </p:sp>
    </p:spTree>
    <p:extLst>
      <p:ext uri="{BB962C8B-B14F-4D97-AF65-F5344CB8AC3E}">
        <p14:creationId xmlns="" xmlns:p14="http://schemas.microsoft.com/office/powerpoint/2010/main" val="30397328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Modeling particle diffusion in laminar tube flow with spectral collocation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504308"/>
          </a:xfrm>
        </p:spPr>
        <p:txBody>
          <a:bodyPr>
            <a:normAutofit fontScale="85000" lnSpcReduction="20000"/>
          </a:bodyPr>
          <a:lstStyle/>
          <a:p>
            <a:pPr>
              <a:tabLst>
                <a:tab pos="7315200" algn="r"/>
                <a:tab pos="9829800" algn="r"/>
              </a:tabLst>
            </a:pPr>
            <a:r>
              <a:rPr lang="en-US" dirty="0">
                <a:solidFill>
                  <a:schemeClr val="tx1"/>
                </a:solidFill>
              </a:rPr>
              <a:t>C. M. </a:t>
            </a:r>
            <a:r>
              <a:rPr lang="en-US" dirty="0" err="1">
                <a:solidFill>
                  <a:schemeClr val="tx1"/>
                </a:solidFill>
              </a:rPr>
              <a:t>Thibeault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smtClean="0">
                <a:solidFill>
                  <a:schemeClr val="tx1"/>
                </a:solidFill>
              </a:rPr>
              <a:t>	University </a:t>
            </a:r>
            <a:r>
              <a:rPr lang="en-US" dirty="0">
                <a:solidFill>
                  <a:schemeClr val="tx1"/>
                </a:solidFill>
              </a:rPr>
              <a:t>of Nevada, Reno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tabLst>
                <a:tab pos="7315200" algn="r"/>
                <a:tab pos="9829800" algn="r"/>
              </a:tabLst>
            </a:pPr>
            <a:r>
              <a:rPr lang="en-US" dirty="0" smtClean="0">
                <a:solidFill>
                  <a:schemeClr val="tx1"/>
                </a:solidFill>
              </a:rPr>
              <a:t>F</a:t>
            </a:r>
            <a:r>
              <a:rPr lang="en-US" dirty="0">
                <a:solidFill>
                  <a:schemeClr val="tx1"/>
                </a:solidFill>
              </a:rPr>
              <a:t>. C. Harris Jr., </a:t>
            </a:r>
            <a:r>
              <a:rPr lang="en-US" dirty="0" smtClean="0">
                <a:solidFill>
                  <a:schemeClr val="tx1"/>
                </a:solidFill>
              </a:rPr>
              <a:t> 	</a:t>
            </a:r>
            <a:r>
              <a:rPr lang="en-US" dirty="0">
                <a:solidFill>
                  <a:schemeClr val="tx1"/>
                </a:solidFill>
              </a:rPr>
              <a:t> University of Nevada, Reno</a:t>
            </a:r>
          </a:p>
          <a:p>
            <a:pPr>
              <a:tabLst>
                <a:tab pos="7315200" algn="r"/>
                <a:tab pos="9829800" algn="r"/>
              </a:tabLst>
            </a:pPr>
            <a:r>
              <a:rPr lang="en-US" dirty="0">
                <a:solidFill>
                  <a:schemeClr val="tx1"/>
                </a:solidFill>
              </a:rPr>
              <a:t>and P. A. </a:t>
            </a:r>
            <a:r>
              <a:rPr lang="en-US" dirty="0" err="1" smtClean="0">
                <a:solidFill>
                  <a:schemeClr val="tx1"/>
                </a:solidFill>
              </a:rPr>
              <a:t>Tebbe</a:t>
            </a:r>
            <a:r>
              <a:rPr lang="en-US" dirty="0" smtClean="0">
                <a:solidFill>
                  <a:schemeClr val="tx1"/>
                </a:solidFill>
              </a:rPr>
              <a:t> 	Minnesota </a:t>
            </a:r>
            <a:r>
              <a:rPr lang="en-US" dirty="0">
                <a:solidFill>
                  <a:schemeClr val="tx1"/>
                </a:solidFill>
              </a:rPr>
              <a:t>State </a:t>
            </a:r>
            <a:r>
              <a:rPr lang="en-US" dirty="0" smtClean="0">
                <a:solidFill>
                  <a:schemeClr val="tx1"/>
                </a:solidFill>
              </a:rPr>
              <a:t>University,</a:t>
            </a:r>
          </a:p>
          <a:p>
            <a:pPr>
              <a:tabLst>
                <a:tab pos="7315200" algn="r"/>
                <a:tab pos="9829800" algn="r"/>
              </a:tabLst>
            </a:pPr>
            <a:r>
              <a:rPr lang="en-US" dirty="0" smtClean="0">
                <a:solidFill>
                  <a:schemeClr val="tx1"/>
                </a:solidFill>
              </a:rPr>
              <a:t>	Mankato</a:t>
            </a:r>
            <a:endParaRPr lang="en-US" dirty="0">
              <a:solidFill>
                <a:schemeClr val="tx1"/>
              </a:solidFill>
            </a:endParaRPr>
          </a:p>
          <a:p>
            <a:pPr>
              <a:tabLst>
                <a:tab pos="9829800" algn="r"/>
              </a:tabLst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91417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Introduction: Laminar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3363" indent="-233363">
              <a:buFont typeface="Wingdings" panose="05000000000000000000" pitchFamily="2" charset="2"/>
              <a:buChar char="§"/>
            </a:pPr>
            <a:r>
              <a:rPr lang="en-US" dirty="0" smtClean="0"/>
              <a:t>The fluid moves slowly in layers, without much mixing among the layers.</a:t>
            </a:r>
            <a:endParaRPr lang="en-US" dirty="0"/>
          </a:p>
        </p:txBody>
      </p:sp>
      <p:pic>
        <p:nvPicPr>
          <p:cNvPr id="1026" name="Picture 2" descr="http://galileo.phys.virginia.edu/classes/152.mf1i.spring02/RiverViscosity_files/image00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8776" y="3585943"/>
            <a:ext cx="4457700" cy="1828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98324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Introduction: </a:t>
            </a:r>
            <a:br>
              <a:rPr lang="en-US" dirty="0" smtClean="0"/>
            </a:br>
            <a:r>
              <a:rPr lang="en-US" dirty="0" smtClean="0"/>
              <a:t>Spectral Collocation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The spectral method is a numerical modeling technique for approximating the solution of partial and ordinary differential equations.</a:t>
            </a:r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dirty="0" smtClean="0"/>
              <a:t>Related </a:t>
            </a:r>
            <a:r>
              <a:rPr lang="en-US" dirty="0"/>
              <a:t>to the method of weighted residuals</a:t>
            </a:r>
            <a:r>
              <a:rPr lang="en-US" dirty="0" smtClean="0"/>
              <a:t>, spectral </a:t>
            </a:r>
            <a:r>
              <a:rPr lang="en-US" dirty="0"/>
              <a:t>methods employ infinitely differentiable </a:t>
            </a:r>
            <a:r>
              <a:rPr lang="en-US" dirty="0" smtClean="0"/>
              <a:t>functions as </a:t>
            </a:r>
            <a:r>
              <a:rPr lang="en-US" dirty="0"/>
              <a:t>trial functions. </a:t>
            </a:r>
            <a:endParaRPr lang="en-US" dirty="0" smtClean="0"/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The </a:t>
            </a:r>
            <a:r>
              <a:rPr lang="en-US" dirty="0"/>
              <a:t>result is a global method with </a:t>
            </a:r>
            <a:r>
              <a:rPr lang="en-US" dirty="0" smtClean="0"/>
              <a:t>an exponential </a:t>
            </a:r>
            <a:r>
              <a:rPr lang="en-US" dirty="0"/>
              <a:t>rate of convergence for problems with </a:t>
            </a:r>
            <a:r>
              <a:rPr lang="en-US" dirty="0" smtClean="0"/>
              <a:t>smooth solutions</a:t>
            </a:r>
            <a:r>
              <a:rPr lang="en-US" dirty="0"/>
              <a:t>. </a:t>
            </a:r>
            <a:endParaRPr lang="en-US" dirty="0" smtClean="0"/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dirty="0" smtClean="0"/>
              <a:t>Since </a:t>
            </a:r>
            <a:r>
              <a:rPr lang="en-US" dirty="0"/>
              <a:t>the discovery of fast Fourier </a:t>
            </a:r>
            <a:r>
              <a:rPr lang="en-US" dirty="0" smtClean="0"/>
              <a:t>transforms the </a:t>
            </a:r>
            <a:r>
              <a:rPr lang="en-US" dirty="0"/>
              <a:t>use and practicality of spectral methods has steadily </a:t>
            </a:r>
            <a:r>
              <a:rPr lang="en-US" dirty="0" smtClean="0"/>
              <a:t>increased.</a:t>
            </a:r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There </a:t>
            </a:r>
            <a:r>
              <a:rPr lang="en-US" dirty="0"/>
              <a:t>has been broad success in several areas </a:t>
            </a:r>
            <a:r>
              <a:rPr lang="en-US" dirty="0" smtClean="0"/>
              <a:t>including Weather, Turbulence</a:t>
            </a:r>
            <a:r>
              <a:rPr lang="en-US" dirty="0"/>
              <a:t>, </a:t>
            </a:r>
            <a:r>
              <a:rPr lang="en-US" dirty="0" smtClean="0"/>
              <a:t>Seismic, </a:t>
            </a:r>
            <a:r>
              <a:rPr lang="en-US" dirty="0"/>
              <a:t>and </a:t>
            </a:r>
            <a:r>
              <a:rPr lang="en-US" dirty="0" smtClean="0"/>
              <a:t>Quantum Modeling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85464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Introduction: </a:t>
            </a:r>
            <a:br>
              <a:rPr lang="en-US" dirty="0" smtClean="0"/>
            </a:br>
            <a:r>
              <a:rPr lang="en-US" dirty="0" smtClean="0"/>
              <a:t>Spectral Collocation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There </a:t>
            </a:r>
            <a:r>
              <a:rPr lang="en-US" dirty="0"/>
              <a:t>are several features that set spectral </a:t>
            </a:r>
            <a:r>
              <a:rPr lang="en-US" dirty="0" smtClean="0"/>
              <a:t>collocation methods </a:t>
            </a:r>
            <a:r>
              <a:rPr lang="en-US" dirty="0"/>
              <a:t>apart from other numerical solutions to partial </a:t>
            </a:r>
            <a:r>
              <a:rPr lang="en-US" dirty="0" smtClean="0"/>
              <a:t>differential equations</a:t>
            </a:r>
            <a:r>
              <a:rPr lang="en-US" dirty="0"/>
              <a:t>. </a:t>
            </a:r>
            <a:endParaRPr lang="en-US" dirty="0" smtClean="0"/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The </a:t>
            </a:r>
            <a:r>
              <a:rPr lang="en-US" dirty="0"/>
              <a:t>first is the computational </a:t>
            </a:r>
            <a:r>
              <a:rPr lang="en-US" dirty="0" smtClean="0"/>
              <a:t>domain.</a:t>
            </a:r>
          </a:p>
          <a:p>
            <a:pPr marL="704088" lvl="2" indent="-228600">
              <a:buFont typeface="Wingdings" panose="05000000000000000000" pitchFamily="2" charset="2"/>
              <a:buChar char="§"/>
            </a:pPr>
            <a:r>
              <a:rPr lang="en-US" dirty="0" smtClean="0"/>
              <a:t>In </a:t>
            </a:r>
            <a:r>
              <a:rPr lang="en-US" dirty="0"/>
              <a:t>Finite Element (FE) modeling for example, the </a:t>
            </a:r>
            <a:r>
              <a:rPr lang="en-US" dirty="0" smtClean="0"/>
              <a:t>overall physical </a:t>
            </a:r>
            <a:r>
              <a:rPr lang="en-US" dirty="0"/>
              <a:t>domain is broken up into a number of </a:t>
            </a:r>
            <a:r>
              <a:rPr lang="en-US" dirty="0" smtClean="0"/>
              <a:t>sub-domains (</a:t>
            </a:r>
            <a:r>
              <a:rPr lang="en-US" dirty="0"/>
              <a:t>elements) and a local basis function is chosen to be </a:t>
            </a:r>
            <a:r>
              <a:rPr lang="en-US" dirty="0" smtClean="0"/>
              <a:t>nonzero over </a:t>
            </a:r>
            <a:r>
              <a:rPr lang="en-US" dirty="0"/>
              <a:t>a small number of sub-intervals within that domain</a:t>
            </a:r>
            <a:r>
              <a:rPr lang="en-US" dirty="0" smtClean="0"/>
              <a:t>. </a:t>
            </a:r>
          </a:p>
          <a:p>
            <a:pPr marL="704088" lvl="2" indent="-228600">
              <a:buFont typeface="Wingdings" panose="05000000000000000000" pitchFamily="2" charset="2"/>
              <a:buChar char="§"/>
            </a:pPr>
            <a:r>
              <a:rPr lang="en-US" dirty="0" smtClean="0"/>
              <a:t>Conversely</a:t>
            </a:r>
            <a:r>
              <a:rPr lang="en-US" dirty="0"/>
              <a:t>, spectral methods chose a basis </a:t>
            </a:r>
            <a:r>
              <a:rPr lang="en-US" dirty="0" smtClean="0"/>
              <a:t>function that </a:t>
            </a:r>
            <a:r>
              <a:rPr lang="en-US" dirty="0"/>
              <a:t>is global to the entire computational domain and is </a:t>
            </a:r>
            <a:r>
              <a:rPr lang="en-US" dirty="0" smtClean="0"/>
              <a:t>nonzero except </a:t>
            </a:r>
            <a:r>
              <a:rPr lang="en-US" dirty="0"/>
              <a:t>at isolated points. </a:t>
            </a:r>
            <a:endParaRPr lang="en-US" dirty="0" smtClean="0"/>
          </a:p>
          <a:p>
            <a:pPr marL="704088" lvl="2" indent="-228600">
              <a:buFont typeface="Wingdings" panose="05000000000000000000" pitchFamily="2" charset="2"/>
              <a:buChar char="§"/>
            </a:pPr>
            <a:r>
              <a:rPr lang="en-US" dirty="0" smtClean="0"/>
              <a:t>It </a:t>
            </a:r>
            <a:r>
              <a:rPr lang="en-US" dirty="0"/>
              <a:t>is this reason that </a:t>
            </a:r>
            <a:r>
              <a:rPr lang="en-US" dirty="0" smtClean="0"/>
              <a:t>spectral methods </a:t>
            </a:r>
            <a:r>
              <a:rPr lang="en-US" dirty="0"/>
              <a:t>are often referred to as a global numerical method.</a:t>
            </a:r>
          </a:p>
        </p:txBody>
      </p:sp>
    </p:spTree>
    <p:extLst>
      <p:ext uri="{BB962C8B-B14F-4D97-AF65-F5344CB8AC3E}">
        <p14:creationId xmlns="" xmlns:p14="http://schemas.microsoft.com/office/powerpoint/2010/main" val="3652140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Introduction: </a:t>
            </a:r>
            <a:br>
              <a:rPr lang="en-US" dirty="0" smtClean="0"/>
            </a:br>
            <a:r>
              <a:rPr lang="en-US" dirty="0" smtClean="0"/>
              <a:t>Spectral Collocation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The </a:t>
            </a:r>
            <a:r>
              <a:rPr lang="en-US" dirty="0"/>
              <a:t>second distinguishing feature of spectral </a:t>
            </a:r>
            <a:r>
              <a:rPr lang="en-US" dirty="0" smtClean="0"/>
              <a:t>methods is </a:t>
            </a:r>
            <a:r>
              <a:rPr lang="en-US" dirty="0"/>
              <a:t>the choice of basis functions. </a:t>
            </a:r>
            <a:endParaRPr lang="en-US" dirty="0" smtClean="0"/>
          </a:p>
          <a:p>
            <a:pPr marL="704088" lvl="2" indent="-228600">
              <a:buFont typeface="Wingdings" panose="05000000000000000000" pitchFamily="2" charset="2"/>
              <a:buChar char="§"/>
            </a:pPr>
            <a:r>
              <a:rPr lang="en-US" dirty="0" smtClean="0"/>
              <a:t>Spectral </a:t>
            </a:r>
            <a:r>
              <a:rPr lang="en-US" dirty="0"/>
              <a:t>methods select </a:t>
            </a:r>
            <a:r>
              <a:rPr lang="en-US" dirty="0" smtClean="0"/>
              <a:t>basis functions </a:t>
            </a:r>
            <a:r>
              <a:rPr lang="en-US" dirty="0"/>
              <a:t>that are high degree polynomials or </a:t>
            </a:r>
            <a:r>
              <a:rPr lang="en-US" dirty="0" smtClean="0"/>
              <a:t>trigonometric polynomials </a:t>
            </a:r>
            <a:r>
              <a:rPr lang="en-US" dirty="0"/>
              <a:t>that are infinitely differentiable. </a:t>
            </a:r>
            <a:endParaRPr lang="en-US" dirty="0" smtClean="0"/>
          </a:p>
          <a:p>
            <a:pPr marL="704088" lvl="2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The basis functions </a:t>
            </a:r>
            <a:r>
              <a:rPr lang="en-US" dirty="0"/>
              <a:t>for FE methods are generally low-order </a:t>
            </a:r>
            <a:r>
              <a:rPr lang="en-US" dirty="0" smtClean="0"/>
              <a:t>polynomials and </a:t>
            </a:r>
            <a:r>
              <a:rPr lang="en-US" dirty="0"/>
              <a:t>as stated before, local in nature. </a:t>
            </a:r>
            <a:endParaRPr lang="en-US" dirty="0" smtClean="0"/>
          </a:p>
          <a:p>
            <a:pPr marL="704088" lvl="2" indent="-228600">
              <a:buFont typeface="Wingdings" panose="05000000000000000000" pitchFamily="2" charset="2"/>
              <a:buChar char="§"/>
            </a:pPr>
            <a:r>
              <a:rPr lang="en-US" dirty="0" smtClean="0"/>
              <a:t>Because </a:t>
            </a:r>
            <a:r>
              <a:rPr lang="en-US" dirty="0"/>
              <a:t>of this</a:t>
            </a:r>
            <a:r>
              <a:rPr lang="en-US" dirty="0" smtClean="0"/>
              <a:t>, FE </a:t>
            </a:r>
            <a:r>
              <a:rPr lang="en-US" dirty="0"/>
              <a:t>methods are better suited for complex geometries </a:t>
            </a:r>
            <a:r>
              <a:rPr lang="en-US" dirty="0" smtClean="0"/>
              <a:t>but suffer </a:t>
            </a:r>
            <a:r>
              <a:rPr lang="en-US" dirty="0"/>
              <a:t>from lower accuracy as compared to spectral methods.</a:t>
            </a:r>
          </a:p>
        </p:txBody>
      </p:sp>
    </p:spTree>
    <p:extLst>
      <p:ext uri="{BB962C8B-B14F-4D97-AF65-F5344CB8AC3E}">
        <p14:creationId xmlns="" xmlns:p14="http://schemas.microsoft.com/office/powerpoint/2010/main" val="2653356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Introduction: Particle </a:t>
            </a:r>
            <a:r>
              <a:rPr lang="en-US" dirty="0"/>
              <a:t>diffusion in laminar tube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845733"/>
            <a:ext cx="7543800" cy="4482877"/>
          </a:xfrm>
        </p:spPr>
        <p:txBody>
          <a:bodyPr>
            <a:normAutofit fontScale="85000" lnSpcReduction="20000"/>
          </a:bodyPr>
          <a:lstStyle/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When </a:t>
            </a:r>
            <a:r>
              <a:rPr lang="en-US" dirty="0"/>
              <a:t>aerosol particulates are exposed to a </a:t>
            </a:r>
            <a:r>
              <a:rPr lang="en-US" dirty="0" smtClean="0"/>
              <a:t>concentration gradient </a:t>
            </a:r>
            <a:r>
              <a:rPr lang="en-US" dirty="0"/>
              <a:t>they diffuse from </a:t>
            </a:r>
            <a:r>
              <a:rPr lang="en-US" dirty="0" smtClean="0"/>
              <a:t>high </a:t>
            </a:r>
            <a:r>
              <a:rPr lang="en-US" dirty="0"/>
              <a:t>to low </a:t>
            </a:r>
            <a:r>
              <a:rPr lang="en-US" dirty="0" smtClean="0"/>
              <a:t>concentrations by </a:t>
            </a:r>
            <a:r>
              <a:rPr lang="en-US" dirty="0"/>
              <a:t>Brownian motion. </a:t>
            </a:r>
            <a:endParaRPr lang="en-US" dirty="0" smtClean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Similarly</a:t>
            </a:r>
            <a:r>
              <a:rPr lang="en-US" dirty="0"/>
              <a:t>, when those particles </a:t>
            </a:r>
            <a:r>
              <a:rPr lang="en-US" dirty="0" smtClean="0"/>
              <a:t>are dispersed </a:t>
            </a:r>
            <a:r>
              <a:rPr lang="en-US" dirty="0"/>
              <a:t>in a fluid that is traveling down a tube or </a:t>
            </a:r>
            <a:r>
              <a:rPr lang="en-US" dirty="0" smtClean="0"/>
              <a:t>between parallel </a:t>
            </a:r>
            <a:r>
              <a:rPr lang="en-US" dirty="0"/>
              <a:t>plates, the walls of the vessel will act like a sink </a:t>
            </a:r>
            <a:r>
              <a:rPr lang="en-US" dirty="0" smtClean="0"/>
              <a:t>to those </a:t>
            </a:r>
            <a:r>
              <a:rPr lang="en-US" dirty="0"/>
              <a:t>particles—by the same Brownian motion. </a:t>
            </a:r>
            <a:endParaRPr lang="en-US" dirty="0" smtClean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For most models </a:t>
            </a:r>
            <a:r>
              <a:rPr lang="en-US" dirty="0"/>
              <a:t>of this process the concentration at the wall is </a:t>
            </a:r>
            <a:r>
              <a:rPr lang="en-US" dirty="0" smtClean="0"/>
              <a:t>taken to </a:t>
            </a:r>
            <a:r>
              <a:rPr lang="en-US" dirty="0"/>
              <a:t>be zero and the particles will not only diffuse radially </a:t>
            </a:r>
            <a:r>
              <a:rPr lang="en-US" dirty="0" smtClean="0"/>
              <a:t>to the </a:t>
            </a:r>
            <a:r>
              <a:rPr lang="en-US" dirty="0"/>
              <a:t>wall but will also deposit there. </a:t>
            </a:r>
            <a:endParaRPr lang="en-US" dirty="0" smtClean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This </a:t>
            </a:r>
            <a:r>
              <a:rPr lang="en-US" dirty="0"/>
              <a:t>diffusion process </a:t>
            </a:r>
            <a:r>
              <a:rPr lang="en-US" dirty="0" smtClean="0"/>
              <a:t>is important </a:t>
            </a:r>
            <a:r>
              <a:rPr lang="en-US" dirty="0"/>
              <a:t>in a number of </a:t>
            </a:r>
            <a:r>
              <a:rPr lang="en-US" dirty="0" smtClean="0"/>
              <a:t>applications</a:t>
            </a:r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dirty="0"/>
              <a:t>D</a:t>
            </a:r>
            <a:r>
              <a:rPr lang="en-US" dirty="0" smtClean="0"/>
              <a:t>esired—such as </a:t>
            </a:r>
            <a:r>
              <a:rPr lang="en-US" dirty="0"/>
              <a:t>air cleaning, hot-gas filtration, optical fiber manufacturing</a:t>
            </a:r>
            <a:r>
              <a:rPr lang="en-US" dirty="0" smtClean="0"/>
              <a:t>, and </a:t>
            </a:r>
            <a:r>
              <a:rPr lang="en-US" dirty="0"/>
              <a:t>thin film </a:t>
            </a:r>
            <a:r>
              <a:rPr lang="en-US" dirty="0" smtClean="0"/>
              <a:t>production</a:t>
            </a:r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dirty="0"/>
              <a:t>U</a:t>
            </a:r>
            <a:r>
              <a:rPr lang="en-US" dirty="0" smtClean="0"/>
              <a:t>ndesired—pipe </a:t>
            </a:r>
            <a:r>
              <a:rPr lang="en-US" dirty="0"/>
              <a:t>fouling</a:t>
            </a:r>
            <a:r>
              <a:rPr lang="en-US" dirty="0" smtClean="0"/>
              <a:t>, micro-contamination </a:t>
            </a:r>
            <a:r>
              <a:rPr lang="en-US" dirty="0"/>
              <a:t>and </a:t>
            </a:r>
            <a:r>
              <a:rPr lang="en-US" dirty="0" smtClean="0"/>
              <a:t>corrosion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81448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Introduction: Particle </a:t>
            </a:r>
            <a:r>
              <a:rPr lang="en-US" dirty="0"/>
              <a:t>diffusion in laminar tube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/>
              <a:t>The modeling of aerosol deposition in a tube is a </a:t>
            </a:r>
            <a:r>
              <a:rPr lang="en-US" dirty="0" smtClean="0"/>
              <a:t>well characterized problem and </a:t>
            </a:r>
            <a:r>
              <a:rPr lang="en-US" dirty="0"/>
              <a:t>there have been several </a:t>
            </a:r>
            <a:r>
              <a:rPr lang="en-US" dirty="0" smtClean="0"/>
              <a:t>analytical solutions </a:t>
            </a:r>
            <a:r>
              <a:rPr lang="en-US" dirty="0"/>
              <a:t>for the deposition efficiency. </a:t>
            </a:r>
            <a:endParaRPr lang="en-US" dirty="0" smtClean="0"/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The </a:t>
            </a:r>
            <a:r>
              <a:rPr lang="en-US" dirty="0"/>
              <a:t>first was </a:t>
            </a:r>
            <a:r>
              <a:rPr lang="en-US" dirty="0" smtClean="0"/>
              <a:t>developed by </a:t>
            </a:r>
            <a:r>
              <a:rPr lang="en-US" dirty="0" err="1"/>
              <a:t>Gormley</a:t>
            </a:r>
            <a:r>
              <a:rPr lang="en-US" dirty="0"/>
              <a:t> and Kennedy in </a:t>
            </a:r>
            <a:r>
              <a:rPr lang="en-US" dirty="0" smtClean="0"/>
              <a:t>1949. </a:t>
            </a:r>
          </a:p>
          <a:p>
            <a:pPr marL="704088" lvl="2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This </a:t>
            </a:r>
            <a:r>
              <a:rPr lang="en-US" dirty="0"/>
              <a:t>is </a:t>
            </a:r>
            <a:r>
              <a:rPr lang="en-US" dirty="0" smtClean="0"/>
              <a:t>the benchmark </a:t>
            </a:r>
            <a:r>
              <a:rPr lang="en-US" dirty="0"/>
              <a:t>solution referred to by most of the </a:t>
            </a:r>
            <a:r>
              <a:rPr lang="en-US" dirty="0" smtClean="0"/>
              <a:t>subsequent studies</a:t>
            </a:r>
            <a:r>
              <a:rPr lang="en-US" dirty="0"/>
              <a:t>. </a:t>
            </a:r>
            <a:endParaRPr lang="en-US" dirty="0" smtClean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These </a:t>
            </a:r>
            <a:r>
              <a:rPr lang="en-US" dirty="0"/>
              <a:t>analytical </a:t>
            </a:r>
            <a:r>
              <a:rPr lang="en-US" dirty="0" smtClean="0"/>
              <a:t>treatments make </a:t>
            </a:r>
            <a:r>
              <a:rPr lang="en-US" dirty="0"/>
              <a:t>this problem ideal for demonstrating the accuracy </a:t>
            </a:r>
            <a:r>
              <a:rPr lang="en-US" dirty="0" smtClean="0"/>
              <a:t>of </a:t>
            </a:r>
            <a:r>
              <a:rPr lang="en-US" dirty="0"/>
              <a:t>numerical methods and the application of spectral </a:t>
            </a:r>
            <a:r>
              <a:rPr lang="en-US" dirty="0" smtClean="0"/>
              <a:t>collocation to </a:t>
            </a:r>
            <a:r>
              <a:rPr lang="en-US" dirty="0"/>
              <a:t>this problem is unique to this </a:t>
            </a:r>
            <a:r>
              <a:rPr lang="en-US" dirty="0" smtClean="0"/>
              <a:t>paper.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7415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Introduction: </a:t>
            </a:r>
            <a:br>
              <a:rPr lang="en-US" dirty="0" smtClean="0"/>
            </a:br>
            <a:r>
              <a:rPr lang="en-US" dirty="0" err="1" smtClean="0"/>
              <a:t>Navier</a:t>
            </a:r>
            <a:r>
              <a:rPr lang="en-US" dirty="0" smtClean="0"/>
              <a:t>-Stokes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/>
              <a:t>The motion of fluid in space is described by the </a:t>
            </a:r>
            <a:r>
              <a:rPr lang="en-US" dirty="0" err="1" smtClean="0"/>
              <a:t>Navier</a:t>
            </a:r>
            <a:r>
              <a:rPr lang="en-US" dirty="0" smtClean="0"/>
              <a:t>- Stokes </a:t>
            </a:r>
            <a:r>
              <a:rPr lang="en-US" dirty="0"/>
              <a:t>equations. </a:t>
            </a:r>
            <a:endParaRPr lang="en-US" dirty="0" smtClean="0"/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en-US" dirty="0" smtClean="0"/>
              <a:t>Emerging </a:t>
            </a:r>
            <a:r>
              <a:rPr lang="en-US" dirty="0"/>
              <a:t>from Newton’s second law, </a:t>
            </a:r>
            <a:r>
              <a:rPr lang="en-US" dirty="0" smtClean="0"/>
              <a:t>the </a:t>
            </a:r>
            <a:r>
              <a:rPr lang="en-US" dirty="0" err="1" smtClean="0"/>
              <a:t>Navier</a:t>
            </a:r>
            <a:r>
              <a:rPr lang="en-US" dirty="0" smtClean="0"/>
              <a:t>-Stokes </a:t>
            </a:r>
            <a:r>
              <a:rPr lang="en-US" dirty="0"/>
              <a:t>equations relate the gradients of the </a:t>
            </a:r>
            <a:r>
              <a:rPr lang="en-US" dirty="0" smtClean="0"/>
              <a:t>dependent variables </a:t>
            </a:r>
            <a:r>
              <a:rPr lang="en-US" dirty="0"/>
              <a:t>to form a system of nonlinear partial </a:t>
            </a:r>
            <a:r>
              <a:rPr lang="en-US" dirty="0" smtClean="0"/>
              <a:t>differential equations.</a:t>
            </a:r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dirty="0" smtClean="0"/>
              <a:t>Conservation of Momentum</a:t>
            </a:r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dirty="0" smtClean="0"/>
              <a:t>Conservation of Energy</a:t>
            </a:r>
          </a:p>
          <a:p>
            <a:pPr marL="521208" lvl="1" indent="-228600">
              <a:buFont typeface="Wingdings" panose="05000000000000000000" pitchFamily="2" charset="2"/>
              <a:buChar char="§"/>
            </a:pPr>
            <a:r>
              <a:rPr lang="en-US" dirty="0" smtClean="0"/>
              <a:t>Conservation of Mass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4637059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86</TotalTime>
  <Words>1639</Words>
  <Application>Microsoft Office PowerPoint</Application>
  <PresentationFormat>On-screen Show (4:3)</PresentationFormat>
  <Paragraphs>116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Retrospect</vt:lpstr>
      <vt:lpstr>Modeling particle diffusion in laminar tube flow with spectral collocation</vt:lpstr>
      <vt:lpstr>Overview</vt:lpstr>
      <vt:lpstr>Introduction: Laminar Flow</vt:lpstr>
      <vt:lpstr>Introduction:  Spectral Collocation</vt:lpstr>
      <vt:lpstr>Introduction:  Spectral Collocation</vt:lpstr>
      <vt:lpstr>Introduction:  Spectral Collocation</vt:lpstr>
      <vt:lpstr>Introduction: Particle diffusion in laminar tube flow</vt:lpstr>
      <vt:lpstr>Introduction: Particle diffusion in laminar tube flow</vt:lpstr>
      <vt:lpstr>Introduction:  Navier-Stokes equations</vt:lpstr>
      <vt:lpstr>Introduction:  Navier-Stokes equations</vt:lpstr>
      <vt:lpstr>Introduction:  Analytical Solution</vt:lpstr>
      <vt:lpstr>Numerical Methods</vt:lpstr>
      <vt:lpstr>Numerical Methods</vt:lpstr>
      <vt:lpstr>Chebyshev Differentiation matrix</vt:lpstr>
      <vt:lpstr>Octave code for generating a spectral differentiation matrix</vt:lpstr>
      <vt:lpstr>Code Development</vt:lpstr>
      <vt:lpstr>Solving for particle deposition using spectral collocation</vt:lpstr>
      <vt:lpstr>Results</vt:lpstr>
      <vt:lpstr>Particle diffusion along an identical tube for different diffusion coefficients</vt:lpstr>
      <vt:lpstr>Accuracy of spectral method compared to analytical solution</vt:lpstr>
      <vt:lpstr>Spectral collocation compared to a naive finite difference method</vt:lpstr>
      <vt:lpstr>Conclusion</vt:lpstr>
      <vt:lpstr>Future Work</vt:lpstr>
      <vt:lpstr>Modeling particle diffusion in laminar tube flow with spectral collocation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Modeling particle diffusion in laminar tube flow with spectral collocation</dc:title>
  <dc:creator>fredh</dc:creator>
  <cp:lastModifiedBy>fredh</cp:lastModifiedBy>
  <cp:revision>14</cp:revision>
  <dcterms:created xsi:type="dcterms:W3CDTF">2015-03-07T00:42:04Z</dcterms:created>
  <dcterms:modified xsi:type="dcterms:W3CDTF">2015-03-09T17:23:50Z</dcterms:modified>
</cp:coreProperties>
</file>