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51"/>
  </p:notesMasterIdLst>
  <p:sldIdLst>
    <p:sldId id="340" r:id="rId2"/>
    <p:sldId id="365" r:id="rId3"/>
    <p:sldId id="364" r:id="rId4"/>
    <p:sldId id="362" r:id="rId5"/>
    <p:sldId id="363" r:id="rId6"/>
    <p:sldId id="446" r:id="rId7"/>
    <p:sldId id="366" r:id="rId8"/>
    <p:sldId id="369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6" r:id="rId18"/>
    <p:sldId id="414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4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5" r:id="rId46"/>
    <p:sldId id="444" r:id="rId47"/>
    <p:sldId id="361" r:id="rId48"/>
    <p:sldId id="447" r:id="rId49"/>
    <p:sldId id="338" r:id="rId5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86" autoAdjust="0"/>
  </p:normalViewPr>
  <p:slideViewPr>
    <p:cSldViewPr>
      <p:cViewPr varScale="1">
        <p:scale>
          <a:sx n="67" d="100"/>
          <a:sy n="67" d="100"/>
        </p:scale>
        <p:origin x="-18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6FCDA444-D523-44AE-8B19-493D2A71E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verquest.allakhazam.com/Im/image/203661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springfiles.com/games/strategy/real-time-strategy/homeworld" TargetMode="External"/><Relationship Id="rId4" Type="http://schemas.openxmlformats.org/officeDocument/2006/relationships/hyperlink" Target="http://www.pcgamer.com/2011/03/13/reinstall-system-shock-2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documentation/graphicsimaging/conceptual/opengl-macprogguide/opengl_shaders/opengl_shaders.html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ndtech.com/show/2549/3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lumbia.edu/cu/computinghistory/ibm709.htm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pguide.com/ch4/3.htm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rserincmartin.com/quake-is-the-best-ms-dos-game-ever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impulsedriven.com/" TargetMode="External"/><Relationship Id="rId4" Type="http://schemas.openxmlformats.org/officeDocument/2006/relationships/hyperlink" Target="http://www.desura.com/games/mdk/images/mdk1-screenshot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8F664-8274-4CF3-8E5A-4EF66CD3285B}" type="slidenum">
              <a:rPr lang="en-US"/>
              <a:pPr/>
              <a:t>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Fully pipelined transformation and lighting allowed for higher polygon counts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All these games came out in 1999 the same year that SSE instructions first started seeing some use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Image Credits:</a:t>
            </a: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http://everquest.allakhazam.com/Im/image/203661</a:t>
            </a: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4"/>
              </a:rPr>
              <a:t>http://www.pcgamer.com/2011/03/13/reinstall-system-shock-2/</a:t>
            </a: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5"/>
              </a:rPr>
              <a:t>http://springfiles.com/games/strategy/real-time-strategy/homeworld</a:t>
            </a:r>
            <a:endParaRPr lang="en-US" u="sng" dirty="0">
              <a:solidFill>
                <a:schemeClr val="hlink"/>
              </a:solidFill>
              <a:hlinkClick r:id="rId5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Graphics pipeline: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The basic steps things that a graphics card does, ignoring lighting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Image credits: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http://www.khronos.org/opengles/2_X/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 evolution of the pipeline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 move towards generality and programmability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Image Credits:</a:t>
            </a: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https://developer.apple.com/library/mac/documentation/graphicsimaging/conceptual/opengl-macprogguide/opengl_shaders/opengl_shaders.html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Image Credit:</a:t>
            </a:r>
          </a:p>
          <a:p>
            <a:pPr>
              <a:spcBef>
                <a:spcPts val="0"/>
              </a:spcBef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http://www.anandtech.com/show/2549/3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Simply squares the array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FEM is like imagining a room as a series of Smaller rooms with </a:t>
            </a:r>
            <a:r>
              <a:rPr lang="en-US" dirty="0" err="1" smtClean="0"/>
              <a:t>boundries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FEM is more complicated and requires some </a:t>
            </a:r>
            <a:r>
              <a:rPr lang="en-US" dirty="0" err="1" smtClean="0"/>
              <a:t>precomputation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FDTD is like a specialized FEM where the domains are axis aligned on a grid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We choose FDTD because its simplicity 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Numeric methods solve the entire space and frequency range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Used commonly to simulate EM waves to help design antennas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As the frequency of sampling increases the resolution of the grid must also increase, a doubling of the sampling frequency leads to a doubling of the resolution of the grid and number of time steps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Blue is very weak signal to Red being very strong.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Simulating cellular telephone in an elevator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The equation is the solution for an air node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 boundary array is constant for the entire simulation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The resolution for these arrays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312AF9-3C99-4022-8ED5-E79DE392598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758"/>
            <a:ext cx="5131647" cy="41776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094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" dirty="0" smtClean="0"/>
              <a:t>Simulation manager handles all the simulation state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Memory manager handles getting simulation data off of the card and preparing it for visualization</a:t>
            </a:r>
          </a:p>
          <a:p>
            <a:pPr>
              <a:spcBef>
                <a:spcPts val="0"/>
              </a:spcBef>
            </a:pPr>
            <a:r>
              <a:rPr lang="en" dirty="0" smtClean="0"/>
              <a:t>The Visualizer handles all visualization tasks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2342E3-B939-4BAE-A498-6A9BAE7CF751}" type="slidenum">
              <a:rPr lang="en-US"/>
              <a:pPr/>
              <a:t>49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129F3-249A-4BDC-991A-4233F7933D4E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027" y="4409758"/>
            <a:ext cx="5131647" cy="417766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899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66514" y="696277"/>
            <a:ext cx="4665438" cy="34813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99771" y="4409758"/>
            <a:ext cx="5598159" cy="4177665"/>
          </a:xfrm>
          <a:prstGeom prst="rect">
            <a:avLst/>
          </a:prstGeom>
        </p:spPr>
        <p:txBody>
          <a:bodyPr lIns="93016" tIns="93016" rIns="93016" bIns="93016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http://www.columbia.edu/cu/computinghistory/ibm709.html</a:t>
            </a:r>
          </a:p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Thank you Columbia for the picture</a:t>
            </a:r>
          </a:p>
          <a:p>
            <a:pPr>
              <a:spcBef>
                <a:spcPts val="0"/>
              </a:spcBef>
            </a:pPr>
            <a:endParaRPr dirty="0"/>
          </a:p>
          <a:p>
            <a:pPr>
              <a:spcBef>
                <a:spcPts val="0"/>
              </a:spcBef>
            </a:pPr>
            <a:r>
              <a:rPr lang="en" dirty="0"/>
              <a:t>IBM introduced the first coprocessor to offload processor intensive tasks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Floating Point Units were probably the most well known coprocessors until recently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They were often the difference between a scientific computer and a computer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No common interface for dealing with floating point numbers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Some machine had many different floating point types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Most serious machines had some form of coprocessor or hardware acceleration if they supported floating point types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Dark times for portability and programmer sanity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Floating point math is a real bear. 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Lead into the next slide with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As you can see the format of the float can be complicated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Addition and subtraction can be done if the numbers share a exponent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err="1" smtClean="0"/>
              <a:t>Multiplacation</a:t>
            </a:r>
            <a:r>
              <a:rPr lang="en-US" dirty="0" smtClean="0"/>
              <a:t>  - multiply significant and add the exponents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Image Credit:</a:t>
            </a:r>
          </a:p>
          <a:p>
            <a:pPr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http://www.dspguide.com/ch4/3.htm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Some graphical programs begin to show up which require more power than the FPU can throw out, in particular games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right 2 images are from 1997</a:t>
            </a:r>
          </a:p>
          <a:p>
            <a:pPr lvl="0" rtl="0">
              <a:spcBef>
                <a:spcPts val="0"/>
              </a:spcBef>
              <a:buNone/>
            </a:pP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Image credits: 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hlink"/>
                </a:solidFill>
                <a:hlinkClick r:id="rId3"/>
              </a:rPr>
              <a:t>http://mrserincmartin.com/quake-is-the-best-ms-dos-game-ever/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hlink"/>
                </a:solidFill>
                <a:hlinkClick r:id="rId4"/>
              </a:rPr>
              <a:t>http://www.desura.com/games/mdk/images/mdk1-screenshot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u="sng" dirty="0" smtClean="0">
                <a:solidFill>
                  <a:schemeClr val="hlink"/>
                </a:solidFill>
                <a:hlinkClick r:id="rId5"/>
              </a:rPr>
              <a:t>http://www.impulsedriven.com/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CDA444-D523-44AE-8B19-493D2A71E2A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705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5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8B9184-9E69-4E91-ADC4-7FFA880D0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24EF-461D-4B83-B02F-313FDC0FC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901F8-1389-4D70-A2B4-D34288F3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C4B31-8F85-47E6-82E5-36CAEB1BC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1AD5-520A-4462-911F-5C37B1315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B1B412D-F933-4CF1-AB68-140CCFCE28D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9580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41BCE-8E76-42FD-B95D-C5EA35D3E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53529-CA6A-4431-AFD4-542FC49B0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69F2F-7FE5-40DA-B795-20083F591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177FA-3E3B-4BFD-8445-1D90128D2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CF21F-7159-4F80-A819-D730D0934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61E41-863E-4C0F-969C-A19BF0B56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EEB0F-FFB3-48B7-A7FD-F35640A8F5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A10C8-D322-4B2D-817B-EC943BB00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601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02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602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2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603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603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3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3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3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1C63D86-03C8-4E8A-91A7-C3440229B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7" r:id="rId14"/>
    <p:sldLayoutId id="2147483758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youtube.com/v/Mu1N12Ay5xs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Channel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I/O channels hooked into data synchronizer units </a:t>
            </a:r>
          </a:p>
          <a:p>
            <a:pPr lvl="1"/>
            <a:r>
              <a:rPr lang="en" dirty="0" smtClean="0"/>
              <a:t>Central Processor free to continue</a:t>
            </a:r>
          </a:p>
          <a:p>
            <a:r>
              <a:rPr lang="en" dirty="0" smtClean="0"/>
              <a:t>Similar to the modern Southbridge chip found on motherboards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Coprocessors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Step back in time</a:t>
            </a:r>
          </a:p>
          <a:p>
            <a:pPr lvl="1"/>
            <a:r>
              <a:rPr lang="en" dirty="0" smtClean="0"/>
              <a:t>Channel I/O</a:t>
            </a:r>
          </a:p>
          <a:p>
            <a:pPr lvl="1"/>
            <a:r>
              <a:rPr lang="en" dirty="0" smtClean="0"/>
              <a:t>Floating Point Units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Floating Point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Before 1985 and the IEEE 754 standard the implementation of floating point math varied greatly</a:t>
            </a:r>
          </a:p>
          <a:p>
            <a:pPr lvl="1"/>
            <a:r>
              <a:rPr lang="en" dirty="0" smtClean="0"/>
              <a:t>Word sizes varied, accuracy varied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Floating Point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IEEE Standard 754 and a consensus about word sizes (32-bits) helped greatly</a:t>
            </a:r>
          </a:p>
          <a:p>
            <a:r>
              <a:rPr lang="en" dirty="0" smtClean="0"/>
              <a:t>Hardware implementations almost required</a:t>
            </a:r>
          </a:p>
          <a:p>
            <a:pPr lvl="1"/>
            <a:r>
              <a:rPr lang="en-US" dirty="0" smtClean="0"/>
              <a:t>C</a:t>
            </a:r>
            <a:r>
              <a:rPr lang="en" dirty="0" smtClean="0"/>
              <a:t>omplex</a:t>
            </a:r>
          </a:p>
          <a:p>
            <a:pPr lvl="1"/>
            <a:r>
              <a:rPr lang="en-US" dirty="0" smtClean="0"/>
              <a:t>S</a:t>
            </a:r>
            <a:r>
              <a:rPr lang="en" dirty="0" smtClean="0"/>
              <a:t>low</a:t>
            </a:r>
          </a:p>
          <a:p>
            <a:pPr lvl="1"/>
            <a:r>
              <a:rPr lang="en-US" dirty="0" smtClean="0"/>
              <a:t>V</a:t>
            </a:r>
            <a:r>
              <a:rPr lang="en" dirty="0" smtClean="0"/>
              <a:t>aluable</a:t>
            </a:r>
          </a:p>
          <a:p>
            <a:pPr lvl="1">
              <a:buNone/>
            </a:pPr>
            <a:endParaRPr lang="en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Floating Point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88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2600" y="1965960"/>
            <a:ext cx="6160967" cy="466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Floating Point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Initially off chip</a:t>
            </a:r>
          </a:p>
          <a:p>
            <a:pPr lvl="1"/>
            <a:r>
              <a:rPr lang="en" dirty="0" smtClean="0"/>
              <a:t>One of the most popular coprocessors</a:t>
            </a:r>
          </a:p>
          <a:p>
            <a:r>
              <a:rPr lang="en" dirty="0" smtClean="0"/>
              <a:t>Moore’s Law made room for them on chip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SSE and AVX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New instruction sets</a:t>
            </a:r>
          </a:p>
          <a:p>
            <a:r>
              <a:rPr lang="en" dirty="0" smtClean="0"/>
              <a:t>Compute using 128-512 bit wide registers</a:t>
            </a:r>
          </a:p>
          <a:p>
            <a:pPr lvl="1"/>
            <a:r>
              <a:rPr lang="en" dirty="0" smtClean="0"/>
              <a:t>Multiple floating point numbers per register </a:t>
            </a:r>
          </a:p>
          <a:p>
            <a:r>
              <a:rPr lang="en" dirty="0" smtClean="0"/>
              <a:t>Non-blocking, CPU free to continue while computations run. </a:t>
            </a:r>
          </a:p>
          <a:p>
            <a:r>
              <a:rPr lang="en" dirty="0" smtClean="0"/>
              <a:t>Modern, widely available.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05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990600" y="2057400"/>
            <a:ext cx="7864025" cy="4021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Coprocessors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Step back in time</a:t>
            </a:r>
          </a:p>
          <a:p>
            <a:pPr lvl="1"/>
            <a:r>
              <a:rPr lang="en" dirty="0" smtClean="0"/>
              <a:t>Channel I/O</a:t>
            </a:r>
          </a:p>
          <a:p>
            <a:pPr lvl="1"/>
            <a:r>
              <a:rPr lang="en" dirty="0" smtClean="0"/>
              <a:t>Floating Point Units</a:t>
            </a:r>
          </a:p>
          <a:p>
            <a:r>
              <a:rPr lang="en-US" dirty="0" smtClean="0"/>
              <a:t>Graphics Processing units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Games: FPU Powered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16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4031600" y="3805800"/>
            <a:ext cx="4960000" cy="29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17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4314596" y="1302587"/>
            <a:ext cx="3973124" cy="238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18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495350" y="2300201"/>
            <a:ext cx="3325799" cy="249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66800" y="1997075"/>
            <a:ext cx="7924800" cy="14319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GPU Based Sound Simulation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3886200"/>
            <a:ext cx="7924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Torbjorn</a:t>
            </a:r>
            <a:r>
              <a:rPr lang="en-US" dirty="0" smtClean="0"/>
              <a:t> </a:t>
            </a:r>
            <a:r>
              <a:rPr lang="en-US" dirty="0" err="1" smtClean="0"/>
              <a:t>Loken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Sergiu</a:t>
            </a:r>
            <a:r>
              <a:rPr lang="en-US" dirty="0" smtClean="0"/>
              <a:t> M. </a:t>
            </a:r>
            <a:r>
              <a:rPr lang="en-US" dirty="0" err="1" smtClean="0"/>
              <a:t>Dascalu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Frederick C Harris, Jr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Department of Computer Science and Engineering</a:t>
            </a:r>
            <a:endParaRPr lang="en-US" dirty="0" smtClean="0"/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Games: GPU Powered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124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4582524" y="1295400"/>
            <a:ext cx="4394424" cy="329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25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2743200" y="4163951"/>
            <a:ext cx="3592052" cy="269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26"/>
          <p:cNvPicPr preferRelativeResize="0"/>
          <p:nvPr/>
        </p:nvPicPr>
        <p:blipFill>
          <a:blip r:embed="rId5" cstate="print"/>
          <a:stretch>
            <a:fillRect/>
          </a:stretch>
        </p:blipFill>
        <p:spPr>
          <a:xfrm>
            <a:off x="537924" y="2065973"/>
            <a:ext cx="3288074" cy="2694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Goal: Floating Point Throughput</a:t>
            </a:r>
          </a:p>
          <a:p>
            <a:r>
              <a:rPr lang="en" dirty="0" smtClean="0"/>
              <a:t>SIMD to the core</a:t>
            </a:r>
          </a:p>
          <a:p>
            <a:r>
              <a:rPr lang="en" dirty="0" smtClean="0"/>
              <a:t>Hardware Accelerate common operations</a:t>
            </a:r>
          </a:p>
          <a:p>
            <a:pPr lvl="1"/>
            <a:r>
              <a:rPr lang="en" dirty="0" smtClean="0"/>
              <a:t>Initially Transformation and Lighting calculations</a:t>
            </a:r>
          </a:p>
          <a:p>
            <a:pPr lvl="1"/>
            <a:r>
              <a:rPr lang="en" dirty="0" smtClean="0"/>
              <a:t>Later Transcendentals, Texture sampling, etc...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Original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37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981200"/>
            <a:ext cx="6737685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evolution of the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4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537950" y="1981200"/>
            <a:ext cx="3530575" cy="3722575"/>
          </a:xfrm>
          <a:prstGeom prst="rect">
            <a:avLst/>
          </a:prstGeom>
        </p:spPr>
      </p:pic>
      <p:pic>
        <p:nvPicPr>
          <p:cNvPr id="5" name="Shape 143"/>
          <p:cNvPicPr preferRelativeResize="0"/>
          <p:nvPr/>
        </p:nvPicPr>
        <p:blipFill>
          <a:blip r:embed="rId4" cstate="print"/>
          <a:stretch>
            <a:fillRect/>
          </a:stretch>
        </p:blipFill>
        <p:spPr>
          <a:xfrm>
            <a:off x="5132125" y="1981200"/>
            <a:ext cx="3862609" cy="3722575"/>
          </a:xfrm>
          <a:prstGeom prst="rect">
            <a:avLst/>
          </a:prstGeom>
        </p:spPr>
      </p:pic>
      <p:sp>
        <p:nvSpPr>
          <p:cNvPr id="6" name="Shape 144"/>
          <p:cNvSpPr/>
          <p:nvPr/>
        </p:nvSpPr>
        <p:spPr>
          <a:xfrm>
            <a:off x="4263975" y="3541850"/>
            <a:ext cx="627599" cy="954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Increasing Programmability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Shaders</a:t>
            </a:r>
          </a:p>
          <a:p>
            <a:pPr lvl="1"/>
            <a:r>
              <a:rPr lang="en" dirty="0" smtClean="0"/>
              <a:t>Intended for graphical use</a:t>
            </a:r>
          </a:p>
          <a:p>
            <a:pPr lvl="1"/>
            <a:endParaRPr lang="en" dirty="0" smtClean="0"/>
          </a:p>
          <a:p>
            <a:pPr lvl="1"/>
            <a:r>
              <a:rPr lang="en" dirty="0" smtClean="0"/>
              <a:t>They were als u</a:t>
            </a:r>
            <a:r>
              <a:rPr lang="en" dirty="0" smtClean="0"/>
              <a:t>sed </a:t>
            </a:r>
            <a:r>
              <a:rPr lang="en" dirty="0" smtClean="0"/>
              <a:t>also to accelerate applications with a large amount of floating point math</a:t>
            </a:r>
          </a:p>
          <a:p>
            <a:pPr lvl="2"/>
            <a:r>
              <a:rPr lang="en" dirty="0" smtClean="0"/>
              <a:t>Image processing, simulations, etc</a:t>
            </a:r>
          </a:p>
          <a:p>
            <a:pPr lvl="2"/>
            <a:r>
              <a:rPr lang="en" dirty="0" smtClean="0"/>
              <a:t>VFire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Enter CUDA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Unified Processor Architecture</a:t>
            </a:r>
          </a:p>
          <a:p>
            <a:pPr lvl="1"/>
            <a:r>
              <a:rPr lang="en" dirty="0" smtClean="0"/>
              <a:t>No more vertex or fragment processors</a:t>
            </a:r>
          </a:p>
          <a:p>
            <a:r>
              <a:rPr lang="en" dirty="0" smtClean="0"/>
              <a:t>Threading emphasized</a:t>
            </a:r>
          </a:p>
          <a:p>
            <a:pPr lvl="1"/>
            <a:r>
              <a:rPr lang="en" dirty="0" smtClean="0"/>
              <a:t>Many cores running many many threads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67"/>
          <p:cNvPicPr preferRelativeResize="0"/>
          <p:nvPr/>
        </p:nvPicPr>
        <p:blipFill>
          <a:blip r:embed="rId2" cstate="print"/>
          <a:stretch>
            <a:fillRect/>
          </a:stretch>
        </p:blipFill>
        <p:spPr>
          <a:xfrm>
            <a:off x="57150" y="1466850"/>
            <a:ext cx="90297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72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318044"/>
            <a:ext cx="6553200" cy="5816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177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271974"/>
            <a:ext cx="5257800" cy="5887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A subset of C with some extensions </a:t>
            </a:r>
          </a:p>
          <a:p>
            <a:pPr lvl="1"/>
            <a:r>
              <a:rPr lang="en" dirty="0" smtClean="0"/>
              <a:t>Thread identifiers </a:t>
            </a:r>
          </a:p>
          <a:p>
            <a:pPr lvl="1"/>
            <a:r>
              <a:rPr lang="en" dirty="0" smtClean="0"/>
              <a:t>Launching kernels</a:t>
            </a:r>
          </a:p>
          <a:p>
            <a:pPr lvl="1"/>
            <a:r>
              <a:rPr lang="en" dirty="0" smtClean="0"/>
              <a:t>Some data types</a:t>
            </a:r>
          </a:p>
          <a:p>
            <a:pPr lvl="2"/>
            <a:r>
              <a:rPr lang="en" dirty="0" smtClean="0"/>
              <a:t>Mainly used for organizing thread numbering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Kernel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__global__ void kernel(float* a, int N) {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	int idx = threadIdx.x;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	if(idx &lt; N) {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		a[idx] = a[idx] * a[idx];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/>
              <a:t>	}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}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Now back to </a:t>
            </a:r>
            <a:br>
              <a:rPr lang="en-US" dirty="0" smtClean="0"/>
            </a:br>
            <a:r>
              <a:rPr lang="en-US" dirty="0" smtClean="0"/>
              <a:t>Sound Simulation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Sound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What are the acoustic properties of a room? </a:t>
            </a:r>
          </a:p>
          <a:p>
            <a:r>
              <a:rPr lang="en" dirty="0" smtClean="0"/>
              <a:t>What acoustic phenomena will be produced in a room?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Wave Simulation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Geometric </a:t>
            </a:r>
          </a:p>
          <a:p>
            <a:pPr lvl="1"/>
            <a:r>
              <a:rPr lang="en" dirty="0" smtClean="0"/>
              <a:t>Ray tracing</a:t>
            </a:r>
          </a:p>
          <a:p>
            <a:r>
              <a:rPr lang="en" dirty="0" smtClean="0"/>
              <a:t>Numeric</a:t>
            </a:r>
          </a:p>
          <a:p>
            <a:pPr lvl="1"/>
            <a:r>
              <a:rPr lang="en" dirty="0" smtClean="0"/>
              <a:t>Finite Element Methods(FEM)</a:t>
            </a:r>
          </a:p>
          <a:p>
            <a:pPr lvl="2"/>
            <a:r>
              <a:rPr lang="en" dirty="0" smtClean="0"/>
              <a:t>Breaks domain into many smaller domains</a:t>
            </a:r>
          </a:p>
          <a:p>
            <a:pPr lvl="1"/>
            <a:r>
              <a:rPr lang="en" dirty="0" smtClean="0"/>
              <a:t>Finite Difference Time Domain(FDTD)</a:t>
            </a:r>
          </a:p>
          <a:p>
            <a:pPr lvl="2"/>
            <a:r>
              <a:rPr lang="en" dirty="0" smtClean="0"/>
              <a:t>Grid based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FDTD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Decomposes the space in a rectilinear grid</a:t>
            </a:r>
          </a:p>
          <a:p>
            <a:r>
              <a:rPr lang="en" dirty="0" smtClean="0"/>
              <a:t>Visualization easy.</a:t>
            </a:r>
          </a:p>
          <a:p>
            <a:r>
              <a:rPr lang="en" dirty="0" smtClean="0"/>
              <a:t>Naturally very data parallel</a:t>
            </a:r>
          </a:p>
          <a:p>
            <a:pPr lvl="1"/>
            <a:r>
              <a:rPr lang="en" dirty="0" smtClean="0"/>
              <a:t>Easy to fit to SIMD</a:t>
            </a:r>
          </a:p>
          <a:p>
            <a:r>
              <a:rPr lang="en" dirty="0" smtClean="0"/>
              <a:t>Computationally expensive</a:t>
            </a:r>
          </a:p>
          <a:p>
            <a:pPr lvl="1"/>
            <a:r>
              <a:rPr lang="en" dirty="0" smtClean="0"/>
              <a:t>Increased frequency range -&gt; Increased resolution of grid and decreased timestep size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Radio Wave Propagation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Simulating a cellular telephone in an elevator</a:t>
            </a:r>
          </a:p>
        </p:txBody>
      </p:sp>
      <p:pic>
        <p:nvPicPr>
          <p:cNvPr id="4" name="Shape 231"/>
          <p:cNvPicPr preferRelativeResize="0"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90800"/>
            <a:ext cx="4800600" cy="39491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FDTD Sound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Solve for the acoustic pressure across the each point in the grid every time step</a:t>
            </a:r>
          </a:p>
          <a:p>
            <a:r>
              <a:rPr lang="en" dirty="0" smtClean="0"/>
              <a:t>4 Different cases based on the boundaries at a grid point</a:t>
            </a:r>
          </a:p>
          <a:p>
            <a:endParaRPr lang="en-US" dirty="0"/>
          </a:p>
        </p:txBody>
      </p:sp>
      <p:pic>
        <p:nvPicPr>
          <p:cNvPr id="4" name="Shape 238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457200" y="4533466"/>
            <a:ext cx="8229600" cy="969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1 array which encodes the boundaries for each point on the </a:t>
            </a:r>
            <a:r>
              <a:rPr lang="en" dirty="0" smtClean="0"/>
              <a:t>grid (the boundary is constant for the entire simulation)</a:t>
            </a:r>
            <a:endParaRPr lang="en" dirty="0" smtClean="0"/>
          </a:p>
          <a:p>
            <a:r>
              <a:rPr lang="en" dirty="0" smtClean="0"/>
              <a:t>A series of arrays for holding the current simulation state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49"/>
          <p:cNvSpPr/>
          <p:nvPr/>
        </p:nvSpPr>
        <p:spPr>
          <a:xfrm>
            <a:off x="2200600" y="716383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0110</a:t>
            </a:r>
          </a:p>
        </p:txBody>
      </p:sp>
      <p:sp>
        <p:nvSpPr>
          <p:cNvPr id="5" name="Shape 250"/>
          <p:cNvSpPr/>
          <p:nvPr/>
        </p:nvSpPr>
        <p:spPr>
          <a:xfrm>
            <a:off x="2200600" y="2701650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1110</a:t>
            </a:r>
          </a:p>
        </p:txBody>
      </p:sp>
      <p:sp>
        <p:nvSpPr>
          <p:cNvPr id="6" name="Shape 251"/>
          <p:cNvSpPr/>
          <p:nvPr/>
        </p:nvSpPr>
        <p:spPr>
          <a:xfrm>
            <a:off x="2200600" y="4686918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1010</a:t>
            </a:r>
          </a:p>
        </p:txBody>
      </p:sp>
      <p:sp>
        <p:nvSpPr>
          <p:cNvPr id="7" name="Shape 252"/>
          <p:cNvSpPr/>
          <p:nvPr/>
        </p:nvSpPr>
        <p:spPr>
          <a:xfrm>
            <a:off x="3917844" y="4686918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1011</a:t>
            </a:r>
          </a:p>
        </p:txBody>
      </p:sp>
      <p:sp>
        <p:nvSpPr>
          <p:cNvPr id="8" name="Shape 253"/>
          <p:cNvSpPr/>
          <p:nvPr/>
        </p:nvSpPr>
        <p:spPr>
          <a:xfrm>
            <a:off x="3917844" y="2701650"/>
            <a:ext cx="1308300" cy="1454699"/>
          </a:xfrm>
          <a:prstGeom prst="rect">
            <a:avLst/>
          </a:prstGeom>
          <a:solidFill>
            <a:srgbClr val="C9DAF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1111</a:t>
            </a:r>
          </a:p>
        </p:txBody>
      </p:sp>
      <p:sp>
        <p:nvSpPr>
          <p:cNvPr id="9" name="Shape 254"/>
          <p:cNvSpPr/>
          <p:nvPr/>
        </p:nvSpPr>
        <p:spPr>
          <a:xfrm>
            <a:off x="3917844" y="716383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0111</a:t>
            </a:r>
          </a:p>
        </p:txBody>
      </p:sp>
      <p:sp>
        <p:nvSpPr>
          <p:cNvPr id="10" name="Shape 255"/>
          <p:cNvSpPr/>
          <p:nvPr/>
        </p:nvSpPr>
        <p:spPr>
          <a:xfrm>
            <a:off x="5635089" y="4686918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1001</a:t>
            </a:r>
          </a:p>
        </p:txBody>
      </p:sp>
      <p:sp>
        <p:nvSpPr>
          <p:cNvPr id="11" name="Shape 256"/>
          <p:cNvSpPr/>
          <p:nvPr/>
        </p:nvSpPr>
        <p:spPr>
          <a:xfrm>
            <a:off x="5635089" y="2701650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1101</a:t>
            </a:r>
          </a:p>
        </p:txBody>
      </p:sp>
      <p:sp>
        <p:nvSpPr>
          <p:cNvPr id="12" name="Shape 257"/>
          <p:cNvSpPr/>
          <p:nvPr/>
        </p:nvSpPr>
        <p:spPr>
          <a:xfrm>
            <a:off x="5635089" y="716383"/>
            <a:ext cx="1308300" cy="1454699"/>
          </a:xfrm>
          <a:prstGeom prst="rect">
            <a:avLst/>
          </a:prstGeom>
          <a:solidFill>
            <a:srgbClr val="D9EAD3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chemeClr val="bg1"/>
                </a:solidFill>
              </a:rPr>
              <a:t>0101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Reno, Nevada</a:t>
            </a:r>
          </a:p>
        </p:txBody>
      </p:sp>
      <p:pic>
        <p:nvPicPr>
          <p:cNvPr id="21507" name="Picture 3" descr="nevad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990600"/>
            <a:ext cx="3429000" cy="4572000"/>
          </a:xfrm>
          <a:noFill/>
          <a:ln>
            <a:solidFill>
              <a:schemeClr val="bg1"/>
            </a:solidFill>
          </a:ln>
        </p:spPr>
      </p:pic>
      <p:pic>
        <p:nvPicPr>
          <p:cNvPr id="21522" name="Picture 18" descr="5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1143000"/>
            <a:ext cx="5334000" cy="3497263"/>
          </a:xfrm>
          <a:prstGeom prst="rect">
            <a:avLst/>
          </a:prstGeom>
          <a:noFill/>
        </p:spPr>
      </p:pic>
      <p:pic>
        <p:nvPicPr>
          <p:cNvPr id="21520" name="Picture 16" descr="rgj_hm2_07_marypat_hor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657600"/>
            <a:ext cx="3962400" cy="2974975"/>
          </a:xfrm>
          <a:prstGeom prst="rect">
            <a:avLst/>
          </a:prstGeom>
          <a:noFill/>
        </p:spPr>
      </p:pic>
      <p:pic>
        <p:nvPicPr>
          <p:cNvPr id="215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657600"/>
            <a:ext cx="4343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269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3 Components</a:t>
            </a:r>
          </a:p>
          <a:p>
            <a:pPr lvl="1"/>
            <a:r>
              <a:rPr lang="en" dirty="0" smtClean="0"/>
              <a:t>Simulation Manager</a:t>
            </a:r>
          </a:p>
          <a:p>
            <a:pPr lvl="1"/>
            <a:r>
              <a:rPr lang="en" dirty="0" smtClean="0"/>
              <a:t>Memory Manager</a:t>
            </a:r>
          </a:p>
          <a:p>
            <a:pPr lvl="1"/>
            <a:r>
              <a:rPr lang="en" dirty="0" smtClean="0"/>
              <a:t>Renderer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68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13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System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Each component runs on its own thread</a:t>
            </a:r>
          </a:p>
          <a:p>
            <a:r>
              <a:rPr lang="en" dirty="0" smtClean="0"/>
              <a:t>Inter-thread communication done with thread-safe queues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79"/>
          <p:cNvSpPr/>
          <p:nvPr/>
        </p:nvSpPr>
        <p:spPr>
          <a:xfrm>
            <a:off x="603600" y="3548350"/>
            <a:ext cx="7936800" cy="2632499"/>
          </a:xfrm>
          <a:prstGeom prst="rect">
            <a:avLst/>
          </a:prstGeom>
          <a:solidFill>
            <a:srgbClr val="9FC5E8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CPU</a:t>
            </a:r>
          </a:p>
        </p:txBody>
      </p:sp>
      <p:sp>
        <p:nvSpPr>
          <p:cNvPr id="5" name="Shape 280"/>
          <p:cNvSpPr/>
          <p:nvPr/>
        </p:nvSpPr>
        <p:spPr>
          <a:xfrm>
            <a:off x="603600" y="677150"/>
            <a:ext cx="7936800" cy="2632499"/>
          </a:xfrm>
          <a:prstGeom prst="rect">
            <a:avLst/>
          </a:prstGeom>
          <a:solidFill>
            <a:srgbClr val="93C47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GPU</a:t>
            </a:r>
          </a:p>
        </p:txBody>
      </p:sp>
      <p:sp>
        <p:nvSpPr>
          <p:cNvPr id="6" name="Shape 281"/>
          <p:cNvSpPr/>
          <p:nvPr/>
        </p:nvSpPr>
        <p:spPr>
          <a:xfrm>
            <a:off x="811750" y="1218850"/>
            <a:ext cx="2726099" cy="1034100"/>
          </a:xfrm>
          <a:prstGeom prst="rect">
            <a:avLst/>
          </a:prstGeom>
          <a:solidFill>
            <a:srgbClr val="D5A6BD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Simulation Manager</a:t>
            </a:r>
          </a:p>
        </p:txBody>
      </p:sp>
      <p:sp>
        <p:nvSpPr>
          <p:cNvPr id="7" name="Shape 282"/>
          <p:cNvSpPr/>
          <p:nvPr/>
        </p:nvSpPr>
        <p:spPr>
          <a:xfrm flipH="1">
            <a:off x="4988349" y="1447116"/>
            <a:ext cx="3330600" cy="4011300"/>
          </a:xfrm>
          <a:prstGeom prst="corner">
            <a:avLst>
              <a:gd name="adj1" fmla="val 28563"/>
              <a:gd name="adj2" fmla="val 43028"/>
            </a:avLst>
          </a:prstGeom>
          <a:solidFill>
            <a:srgbClr val="EA9999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r>
              <a:rPr lang="en"/>
              <a:t>Renderer</a:t>
            </a:r>
          </a:p>
        </p:txBody>
      </p:sp>
      <p:sp>
        <p:nvSpPr>
          <p:cNvPr id="8" name="Shape 283"/>
          <p:cNvSpPr/>
          <p:nvPr/>
        </p:nvSpPr>
        <p:spPr>
          <a:xfrm>
            <a:off x="1919700" y="2252950"/>
            <a:ext cx="3068699" cy="3205200"/>
          </a:xfrm>
          <a:prstGeom prst="corner">
            <a:avLst>
              <a:gd name="adj1" fmla="val 30085"/>
              <a:gd name="adj2" fmla="val 52583"/>
            </a:avLst>
          </a:prstGeom>
          <a:solidFill>
            <a:srgbClr val="F9CB9C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Memory Manager</a:t>
            </a:r>
          </a:p>
        </p:txBody>
      </p:sp>
      <p:sp>
        <p:nvSpPr>
          <p:cNvPr id="9" name="Shape 284"/>
          <p:cNvSpPr/>
          <p:nvPr/>
        </p:nvSpPr>
        <p:spPr>
          <a:xfrm>
            <a:off x="1919700" y="1836225"/>
            <a:ext cx="1618199" cy="783899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Simulation Data </a:t>
            </a:r>
          </a:p>
        </p:txBody>
      </p:sp>
      <p:sp>
        <p:nvSpPr>
          <p:cNvPr id="10" name="Shape 285"/>
          <p:cNvSpPr/>
          <p:nvPr/>
        </p:nvSpPr>
        <p:spPr>
          <a:xfrm>
            <a:off x="6893350" y="1447125"/>
            <a:ext cx="1425599" cy="931200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OpenGL Data</a:t>
            </a:r>
          </a:p>
        </p:txBody>
      </p:sp>
      <p:sp>
        <p:nvSpPr>
          <p:cNvPr id="11" name="Shape 286"/>
          <p:cNvSpPr/>
          <p:nvPr/>
        </p:nvSpPr>
        <p:spPr>
          <a:xfrm>
            <a:off x="4165650" y="4526850"/>
            <a:ext cx="1463699" cy="931200"/>
          </a:xfrm>
          <a:prstGeom prst="rect">
            <a:avLst/>
          </a:prstGeom>
          <a:solidFill>
            <a:srgbClr val="B4A7D6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Frame Data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hape 291"/>
          <p:cNvPicPr preferRelativeResize="0"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66800"/>
            <a:ext cx="9144000" cy="4757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Texture Mapped Volume Rendering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alpha blending to quickly render volumetric data.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3477084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hape 296">
            <a:hlinkClick r:id="rId2"/>
          </p:cNvPr>
          <p:cNvSpPr/>
          <p:nvPr/>
        </p:nvSpPr>
        <p:spPr>
          <a:xfrm>
            <a:off x="1524000" y="1143000"/>
            <a:ext cx="6096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81000"/>
            <a:ext cx="9144000" cy="730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76200"/>
            <a:ext cx="7924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Thank you!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66800" y="1997075"/>
            <a:ext cx="7924800" cy="14319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GPU Based Sound Simulation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3886200"/>
            <a:ext cx="7924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Torbjorn</a:t>
            </a:r>
            <a:r>
              <a:rPr lang="en-US" dirty="0" smtClean="0"/>
              <a:t> </a:t>
            </a:r>
            <a:r>
              <a:rPr lang="en-US" dirty="0" err="1" smtClean="0"/>
              <a:t>Loken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Sergiu</a:t>
            </a:r>
            <a:r>
              <a:rPr lang="en-US" dirty="0" smtClean="0"/>
              <a:t> M. </a:t>
            </a:r>
            <a:r>
              <a:rPr lang="en-US" dirty="0" err="1" smtClean="0"/>
              <a:t>Dascalu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Frederick C Harris, Jr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Department of Computer Science and Engineering</a:t>
            </a:r>
            <a:endParaRPr lang="en-US" dirty="0" smtClean="0"/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University of Nevada, Reno</a:t>
            </a:r>
          </a:p>
        </p:txBody>
      </p:sp>
      <p:pic>
        <p:nvPicPr>
          <p:cNvPr id="26638" name="Picture 14" descr="5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43000"/>
            <a:ext cx="8229600" cy="5391150"/>
          </a:xfrm>
          <a:prstGeom prst="rect">
            <a:avLst/>
          </a:prstGeom>
          <a:noFill/>
        </p:spPr>
      </p:pic>
      <p:pic>
        <p:nvPicPr>
          <p:cNvPr id="26640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43200"/>
            <a:ext cx="5867400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7" name="Picture 1" descr="C:\Users\fredh\Downloads\All sizes   The Quad and Mackay School of Mines   Flickr - Photo Sharing!_files\4952309294_754a94c27f_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1143000"/>
            <a:ext cx="5260489" cy="3493294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fredh\Downloads\All sizes   The Joe Crowley Student Union and IGT Knowledge Center   Flickr - Photo Sharing!_files\4949440616_e1d4a20c94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143000"/>
            <a:ext cx="4913376" cy="289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2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066800" y="1997075"/>
            <a:ext cx="7924800" cy="14319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GPU Based Sound Simulation and Visualization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066800" y="3886200"/>
            <a:ext cx="79248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Torbjorn</a:t>
            </a:r>
            <a:r>
              <a:rPr lang="en-US" dirty="0" smtClean="0"/>
              <a:t> </a:t>
            </a:r>
            <a:r>
              <a:rPr lang="en-US" dirty="0" err="1" smtClean="0"/>
              <a:t>Loken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Sergiu</a:t>
            </a:r>
            <a:r>
              <a:rPr lang="en-US" dirty="0" smtClean="0"/>
              <a:t> M. </a:t>
            </a:r>
            <a:r>
              <a:rPr lang="en-US" dirty="0" err="1" smtClean="0"/>
              <a:t>Dascalu</a:t>
            </a:r>
            <a:r>
              <a:rPr lang="en-US" dirty="0" smtClean="0"/>
              <a:t>, and </a:t>
            </a:r>
          </a:p>
          <a:p>
            <a:r>
              <a:rPr lang="en-US" dirty="0" smtClean="0"/>
              <a:t>Frederick C Harris, Jr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Department of Computer Science and Engineering</a:t>
            </a:r>
            <a:endParaRPr lang="en-US" dirty="0" smtClean="0"/>
          </a:p>
          <a:p>
            <a:r>
              <a:rPr lang="en-US" dirty="0" smtClean="0"/>
              <a:t>University of Nevada, Reno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Coprocessors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Step back in time</a:t>
            </a:r>
          </a:p>
          <a:p>
            <a:pPr lvl="1"/>
            <a:r>
              <a:rPr lang="en" dirty="0" smtClean="0"/>
              <a:t>Channel I/O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>
          <a:blip r:embed="rId3" cstate="print"/>
          <a:stretch>
            <a:fillRect/>
          </a:stretch>
        </p:blipFill>
        <p:spPr>
          <a:xfrm>
            <a:off x="1226287" y="944320"/>
            <a:ext cx="6691424" cy="496937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Channel I/O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I/O processing was taking a significant amount for processor time</a:t>
            </a:r>
          </a:p>
          <a:p>
            <a:pPr lvl="1"/>
            <a:r>
              <a:rPr lang="en" dirty="0" smtClean="0"/>
              <a:t>Just renting an IBM 709 could cost upwards of $55,000 a month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Bowl">
  <a:themeElements>
    <a:clrScheme name="Science Bowl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cience Bow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cience Bowl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 Bowl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Bowl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 Bowl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Science Bowl</Template>
  <TotalTime>969</TotalTime>
  <Words>1074</Words>
  <Application>Microsoft Office PowerPoint</Application>
  <PresentationFormat>On-screen Show (4:3)</PresentationFormat>
  <Paragraphs>255</Paragraphs>
  <Slides>49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Science Bowl</vt:lpstr>
      <vt:lpstr>Slide 1</vt:lpstr>
      <vt:lpstr> GPU Based Sound Simulation and Visualization</vt:lpstr>
      <vt:lpstr>Slide 3</vt:lpstr>
      <vt:lpstr>Reno, Nevada</vt:lpstr>
      <vt:lpstr>University of Nevada, Reno</vt:lpstr>
      <vt:lpstr> GPU Based Sound Simulation and Visualization</vt:lpstr>
      <vt:lpstr>Coprocessors</vt:lpstr>
      <vt:lpstr>Slide 8</vt:lpstr>
      <vt:lpstr>Channel I/O</vt:lpstr>
      <vt:lpstr>Channel IO</vt:lpstr>
      <vt:lpstr>Coprocessors</vt:lpstr>
      <vt:lpstr>Floating Point Math</vt:lpstr>
      <vt:lpstr>Floating Point Math</vt:lpstr>
      <vt:lpstr>Floating Point Numbers</vt:lpstr>
      <vt:lpstr>Floating Point units</vt:lpstr>
      <vt:lpstr>SSE and AVX </vt:lpstr>
      <vt:lpstr>Slide 17</vt:lpstr>
      <vt:lpstr>Coprocessors</vt:lpstr>
      <vt:lpstr>Games: FPU Powered</vt:lpstr>
      <vt:lpstr>Games: GPU Powered</vt:lpstr>
      <vt:lpstr>GPU Design</vt:lpstr>
      <vt:lpstr>The Original Pipeline</vt:lpstr>
      <vt:lpstr>The evolution of the pipeline</vt:lpstr>
      <vt:lpstr>Increasing Programmability </vt:lpstr>
      <vt:lpstr>Enter CUDA</vt:lpstr>
      <vt:lpstr>Changes</vt:lpstr>
      <vt:lpstr>Slide 27</vt:lpstr>
      <vt:lpstr>Slide 28</vt:lpstr>
      <vt:lpstr>Slide 29</vt:lpstr>
      <vt:lpstr>CUDA</vt:lpstr>
      <vt:lpstr>Example Kernel</vt:lpstr>
      <vt:lpstr>Now back to  Sound Simulation</vt:lpstr>
      <vt:lpstr>Sound Simulation</vt:lpstr>
      <vt:lpstr>Wave Simulation Techniques</vt:lpstr>
      <vt:lpstr>FDTD</vt:lpstr>
      <vt:lpstr>Radio Wave Propagation</vt:lpstr>
      <vt:lpstr>FDTD Sound Simulation</vt:lpstr>
      <vt:lpstr>Implementation</vt:lpstr>
      <vt:lpstr>Slide 39</vt:lpstr>
      <vt:lpstr>System architecture</vt:lpstr>
      <vt:lpstr>Slide 41</vt:lpstr>
      <vt:lpstr>System Architecture</vt:lpstr>
      <vt:lpstr>Slide 43</vt:lpstr>
      <vt:lpstr>Slide 44</vt:lpstr>
      <vt:lpstr>Texture Mapped Volume Rendering</vt:lpstr>
      <vt:lpstr>Slide 46</vt:lpstr>
      <vt:lpstr>Slide 47</vt:lpstr>
      <vt:lpstr> GPU Based Sound Simulation and Visualization</vt:lpstr>
      <vt:lpstr>Slide 49</vt:lpstr>
    </vt:vector>
  </TitlesOfParts>
  <Company>University of Nevada, Reno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of Computer Science &amp; Engineering</dc:creator>
  <cp:lastModifiedBy>fredh</cp:lastModifiedBy>
  <cp:revision>39</cp:revision>
  <dcterms:created xsi:type="dcterms:W3CDTF">2005-02-11T02:22:59Z</dcterms:created>
  <dcterms:modified xsi:type="dcterms:W3CDTF">2015-04-15T15:09:42Z</dcterms:modified>
</cp:coreProperties>
</file>