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373" r:id="rId3"/>
    <p:sldId id="374" r:id="rId4"/>
    <p:sldId id="372" r:id="rId5"/>
    <p:sldId id="337" r:id="rId6"/>
    <p:sldId id="330" r:id="rId7"/>
    <p:sldId id="366" r:id="rId8"/>
    <p:sldId id="339" r:id="rId9"/>
    <p:sldId id="340" r:id="rId10"/>
    <p:sldId id="257" r:id="rId11"/>
    <p:sldId id="324" r:id="rId12"/>
    <p:sldId id="325" r:id="rId13"/>
    <p:sldId id="332" r:id="rId14"/>
    <p:sldId id="331" r:id="rId15"/>
    <p:sldId id="310" r:id="rId16"/>
    <p:sldId id="267" r:id="rId17"/>
    <p:sldId id="313" r:id="rId18"/>
    <p:sldId id="311" r:id="rId19"/>
    <p:sldId id="328" r:id="rId20"/>
    <p:sldId id="329" r:id="rId21"/>
    <p:sldId id="341" r:id="rId22"/>
    <p:sldId id="342" r:id="rId23"/>
    <p:sldId id="343" r:id="rId24"/>
    <p:sldId id="348" r:id="rId25"/>
    <p:sldId id="367" r:id="rId26"/>
    <p:sldId id="351" r:id="rId27"/>
    <p:sldId id="352" r:id="rId28"/>
    <p:sldId id="354" r:id="rId29"/>
    <p:sldId id="355" r:id="rId30"/>
    <p:sldId id="378" r:id="rId31"/>
    <p:sldId id="336" r:id="rId32"/>
    <p:sldId id="376" r:id="rId33"/>
    <p:sldId id="377" r:id="rId34"/>
    <p:sldId id="379" r:id="rId35"/>
    <p:sldId id="380" r:id="rId36"/>
    <p:sldId id="391" r:id="rId37"/>
    <p:sldId id="382" r:id="rId38"/>
    <p:sldId id="383" r:id="rId39"/>
    <p:sldId id="384" r:id="rId40"/>
    <p:sldId id="389" r:id="rId41"/>
    <p:sldId id="390" r:id="rId42"/>
    <p:sldId id="392" r:id="rId43"/>
    <p:sldId id="394" r:id="rId44"/>
    <p:sldId id="393" r:id="rId45"/>
    <p:sldId id="387" r:id="rId46"/>
    <p:sldId id="261" r:id="rId47"/>
    <p:sldId id="262" r:id="rId48"/>
    <p:sldId id="335" r:id="rId49"/>
    <p:sldId id="368" r:id="rId50"/>
    <p:sldId id="370" r:id="rId51"/>
    <p:sldId id="36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26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242E8-0CB4-4665-A247-329BE03B331B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AAFEC-6B8A-4F7B-B2E8-265CC3E02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AFEC-6B8A-4F7B-B2E8-265CC3E022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3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CFDA2C-C451-4137-9F05-2E0AE2894157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5470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B7FF45-5CC4-4F69-85FB-1136BA059417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0859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F67F82A-88BB-4BC4-B8A2-E02C578E79A1}" type="slidenum">
              <a:rPr lang="en-US" altLang="en-US" smtClean="0">
                <a:latin typeface="Times New Roman" pitchFamily="18" charset="0"/>
              </a:rPr>
              <a:pPr eaLnBrk="1" hangingPunct="1"/>
              <a:t>12</a:t>
            </a:fld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62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F67F82A-88BB-4BC4-B8A2-E02C578E79A1}" type="slidenum">
              <a:rPr lang="en-US" altLang="en-US" smtClean="0">
                <a:latin typeface="Times New Roman" pitchFamily="18" charset="0"/>
              </a:rPr>
              <a:pPr eaLnBrk="1" hangingPunct="1"/>
              <a:t>13</a:t>
            </a:fld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96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F67F82A-88BB-4BC4-B8A2-E02C578E79A1}" type="slidenum">
              <a:rPr lang="en-US" altLang="en-US" smtClean="0">
                <a:latin typeface="Times New Roman" pitchFamily="18" charset="0"/>
              </a:rPr>
              <a:pPr eaLnBrk="1" hangingPunct="1"/>
              <a:t>14</a:t>
            </a:fld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65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Preliminary results and</a:t>
            </a:r>
            <a:r>
              <a:rPr lang="en-US" baseline="0" dirty="0" smtClean="0"/>
              <a:t> current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80ED2-C6FF-4CFC-8FC9-948758A113D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97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Preliminary results and</a:t>
            </a:r>
            <a:r>
              <a:rPr lang="en-US" baseline="0" dirty="0" smtClean="0"/>
              <a:t> current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80ED2-C6FF-4CFC-8FC9-948758A113D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3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Preliminary results and</a:t>
            </a:r>
            <a:r>
              <a:rPr lang="en-US" baseline="0" dirty="0" smtClean="0"/>
              <a:t> current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80ED2-C6FF-4CFC-8FC9-948758A113D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3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2F976-23C1-4042-A4FE-A9BBBD2F1C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5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8B3130F-296B-43EB-96DE-C608EF02F56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2099B8B-0DBC-4AC3-A351-FBC153BB87D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w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11" Type="http://schemas.openxmlformats.org/officeDocument/2006/relationships/image" Target="../media/image2.png"/><Relationship Id="rId5" Type="http://schemas.openxmlformats.org/officeDocument/2006/relationships/image" Target="../media/image37.emf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11" Type="http://schemas.openxmlformats.org/officeDocument/2006/relationships/image" Target="../media/image2.png"/><Relationship Id="rId5" Type="http://schemas.openxmlformats.org/officeDocument/2006/relationships/image" Target="../media/image37.emf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8288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Neocortical Virtual </a:t>
            </a:r>
            <a:r>
              <a:rPr lang="en-US" sz="4000" dirty="0" smtClean="0"/>
              <a:t>Robot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1400" dirty="0" smtClean="0"/>
              <a:t>Thomas Kelly, Thomas Rushton, Yantao Shen, Sergiu Dascalu, Frederick C Harris, Jr.</a:t>
            </a: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4200"/>
            <a:ext cx="77724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Frederick </a:t>
            </a:r>
            <a:r>
              <a:rPr lang="en-US" dirty="0" smtClean="0"/>
              <a:t>C. Harris, Jr.</a:t>
            </a:r>
          </a:p>
          <a:p>
            <a:r>
              <a:rPr lang="en-US" dirty="0" smtClean="0"/>
              <a:t>Brain Computation Lab</a:t>
            </a:r>
          </a:p>
          <a:p>
            <a:r>
              <a:rPr lang="en-US" dirty="0" smtClean="0"/>
              <a:t>Computer Science and Engineering</a:t>
            </a:r>
          </a:p>
          <a:p>
            <a:r>
              <a:rPr lang="en-US" dirty="0" smtClean="0"/>
              <a:t>University of Nevada, Reno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83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</a:p>
          <a:p>
            <a:r>
              <a:rPr lang="en-US" dirty="0" smtClean="0"/>
              <a:t>Virtual </a:t>
            </a:r>
            <a:r>
              <a:rPr lang="en-US" dirty="0" err="1" smtClean="0"/>
              <a:t>Neurorobotics</a:t>
            </a:r>
            <a:endParaRPr lang="en-US" dirty="0" smtClean="0"/>
          </a:p>
          <a:p>
            <a:r>
              <a:rPr lang="en-US" dirty="0" smtClean="0"/>
              <a:t>NCS Web Interface</a:t>
            </a:r>
          </a:p>
          <a:p>
            <a:r>
              <a:rPr lang="en-US" dirty="0" smtClean="0"/>
              <a:t>Virtual Robot Implementation</a:t>
            </a:r>
          </a:p>
          <a:p>
            <a:r>
              <a:rPr lang="en-US" dirty="0" smtClean="0"/>
              <a:t>Future Work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6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Neuroscience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572000" y="6019800"/>
            <a:ext cx="4114800" cy="762000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Introduction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5" y="1600200"/>
            <a:ext cx="4032378" cy="3941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752600" y="2895600"/>
            <a:ext cx="12954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4645025" y="1828800"/>
            <a:ext cx="4041775" cy="37131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mtClean="0"/>
              <a:t>Multi-scale research</a:t>
            </a:r>
          </a:p>
          <a:p>
            <a:pPr lvl="1"/>
            <a:r>
              <a:rPr lang="en-US" smtClean="0"/>
              <a:t>Networks of functional and biologically realistic neurons</a:t>
            </a:r>
          </a:p>
          <a:p>
            <a:pPr lvl="1"/>
            <a:r>
              <a:rPr lang="en-US" smtClean="0"/>
              <a:t>Connectivity maps</a:t>
            </a:r>
          </a:p>
          <a:p>
            <a:pPr lvl="1"/>
            <a:r>
              <a:rPr lang="en-US" smtClean="0"/>
              <a:t>Systems</a:t>
            </a:r>
          </a:p>
          <a:p>
            <a:r>
              <a:rPr lang="en-US" smtClean="0"/>
              <a:t>High-level behaviors</a:t>
            </a:r>
          </a:p>
          <a:p>
            <a:pPr lvl="1"/>
            <a:r>
              <a:rPr lang="en-US" smtClean="0"/>
              <a:t>Navigation</a:t>
            </a:r>
          </a:p>
          <a:p>
            <a:pPr lvl="1"/>
            <a:r>
              <a:rPr lang="en-US" smtClean="0"/>
              <a:t>Decision making</a:t>
            </a:r>
          </a:p>
          <a:p>
            <a:pPr lvl="1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Trust the intent recognition</a:t>
            </a:r>
          </a:p>
          <a:p>
            <a:pPr lvl="1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Reward-based learning</a:t>
            </a:r>
          </a:p>
          <a:p>
            <a:pPr marL="109728" indent="0">
              <a:buFont typeface="Wingdings 3"/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57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24200" cy="2600325"/>
          </a:xfrm>
          <a:prstGeom prst="rect">
            <a:avLst/>
          </a:prstGeom>
          <a:noFill/>
          <a:ln w="9525" algn="ctr">
            <a:solidFill>
              <a:srgbClr val="039F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3132138" cy="2608263"/>
          </a:xfrm>
          <a:prstGeom prst="rect">
            <a:avLst/>
          </a:prstGeom>
          <a:noFill/>
          <a:ln w="9525" algn="ctr">
            <a:solidFill>
              <a:srgbClr val="039F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Neuroscience Parameters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3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24200" cy="2600325"/>
          </a:xfrm>
          <a:prstGeom prst="rect">
            <a:avLst/>
          </a:prstGeom>
          <a:noFill/>
          <a:ln w="9525" algn="ctr">
            <a:solidFill>
              <a:srgbClr val="039F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3132138" cy="2608263"/>
          </a:xfrm>
          <a:prstGeom prst="rect">
            <a:avLst/>
          </a:prstGeom>
          <a:noFill/>
          <a:ln w="9525" algn="ctr">
            <a:solidFill>
              <a:srgbClr val="039F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66" descr="slice_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2255838" cy="4038600"/>
          </a:xfrm>
          <a:prstGeom prst="rect">
            <a:avLst/>
          </a:prstGeom>
          <a:noFill/>
          <a:ln w="9525">
            <a:solidFill>
              <a:srgbClr val="039F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Neuroscience Parameters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1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24200" cy="2600325"/>
          </a:xfrm>
          <a:prstGeom prst="rect">
            <a:avLst/>
          </a:prstGeom>
          <a:noFill/>
          <a:ln w="9525" algn="ctr">
            <a:solidFill>
              <a:srgbClr val="039F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1242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3124200" cy="2546350"/>
          </a:xfrm>
          <a:prstGeom prst="rect">
            <a:avLst/>
          </a:prstGeom>
          <a:noFill/>
          <a:ln w="9525" algn="ctr">
            <a:solidFill>
              <a:srgbClr val="039F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3132138" cy="2608263"/>
          </a:xfrm>
          <a:prstGeom prst="rect">
            <a:avLst/>
          </a:prstGeom>
          <a:noFill/>
          <a:ln w="9525" algn="ctr">
            <a:solidFill>
              <a:srgbClr val="039F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66" descr="slice_I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2255838" cy="4038600"/>
          </a:xfrm>
          <a:prstGeom prst="rect">
            <a:avLst/>
          </a:prstGeom>
          <a:noFill/>
          <a:ln w="9525">
            <a:solidFill>
              <a:srgbClr val="039F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Neuroscience Parameters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1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“Intelligence” seems to be correlated to the number of neurons and synapses</a:t>
            </a:r>
          </a:p>
          <a:p>
            <a:pPr lvl="8"/>
            <a:endParaRPr lang="en-US" dirty="0" smtClean="0"/>
          </a:p>
          <a:p>
            <a:r>
              <a:rPr lang="en-US" dirty="0" smtClean="0"/>
              <a:t>It also seems to be correlated to the ratio between neurons and synapses</a:t>
            </a:r>
          </a:p>
          <a:p>
            <a:pPr lvl="7"/>
            <a:endParaRPr lang="en-US" dirty="0"/>
          </a:p>
          <a:p>
            <a:r>
              <a:rPr lang="en-US" dirty="0" smtClean="0"/>
              <a:t>How can we study a large networks of neurons and synapses at one time?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Size Matter?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572000" y="6019800"/>
            <a:ext cx="4114800" cy="762000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Introduction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20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Simulation time</a:t>
            </a:r>
          </a:p>
          <a:p>
            <a:endParaRPr lang="en-US" dirty="0"/>
          </a:p>
          <a:p>
            <a:r>
              <a:rPr lang="en-US" dirty="0"/>
              <a:t>Biophysical </a:t>
            </a:r>
            <a:r>
              <a:rPr lang="en-US" dirty="0" smtClean="0"/>
              <a:t>realism</a:t>
            </a:r>
          </a:p>
          <a:p>
            <a:endParaRPr lang="en-US" dirty="0"/>
          </a:p>
          <a:p>
            <a:pPr marL="109728" indent="0">
              <a:buNone/>
            </a:pPr>
            <a:r>
              <a:rPr lang="en-US" dirty="0" smtClean="0"/>
              <a:t>Trade-off between biological details and amount of computing time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Major Problems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572000" y="6019800"/>
            <a:ext cx="4114800" cy="762000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Simulation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9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11" y="1481138"/>
            <a:ext cx="5275978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Simulators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572000" y="6019800"/>
            <a:ext cx="4114800" cy="762000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Simulation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80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85" y="1481138"/>
            <a:ext cx="5414429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Simulators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572000" y="6019800"/>
            <a:ext cx="4114800" cy="762000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Simulation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79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NeoCortical Simulator (NCS)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572000" y="6019800"/>
            <a:ext cx="4114800" cy="762000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Simulation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81328"/>
            <a:ext cx="5406333" cy="4525963"/>
          </a:xfrm>
        </p:spPr>
        <p:txBody>
          <a:bodyPr/>
          <a:lstStyle/>
          <a:p>
            <a:r>
              <a:rPr lang="en-US" dirty="0" smtClean="0"/>
              <a:t>Highly Optimized </a:t>
            </a:r>
            <a:r>
              <a:rPr lang="en-US" dirty="0"/>
              <a:t>N</a:t>
            </a:r>
            <a:r>
              <a:rPr lang="en-US" dirty="0" smtClean="0"/>
              <a:t>eural </a:t>
            </a:r>
            <a:r>
              <a:rPr lang="en-US" dirty="0"/>
              <a:t>S</a:t>
            </a:r>
            <a:r>
              <a:rPr lang="en-US" dirty="0" smtClean="0"/>
              <a:t>imulator</a:t>
            </a:r>
          </a:p>
          <a:p>
            <a:pPr lvl="1"/>
            <a:r>
              <a:rPr lang="en-US" dirty="0" smtClean="0"/>
              <a:t>Emphasizes speed and simulation size.</a:t>
            </a:r>
          </a:p>
          <a:p>
            <a:pPr lvl="1"/>
            <a:r>
              <a:rPr lang="en-US" dirty="0" smtClean="0"/>
              <a:t>Parallel computation </a:t>
            </a:r>
          </a:p>
          <a:p>
            <a:pPr lvl="2"/>
            <a:r>
              <a:rPr lang="en-US" dirty="0" smtClean="0"/>
              <a:t>across clusters of computers</a:t>
            </a:r>
          </a:p>
          <a:p>
            <a:pPr lvl="1"/>
            <a:r>
              <a:rPr lang="en-US" dirty="0" smtClean="0"/>
              <a:t>Utilizes CPUs and NVIDIA GPUs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33" y="1524000"/>
            <a:ext cx="282326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7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Reno, Nevada</a:t>
            </a:r>
          </a:p>
        </p:txBody>
      </p:sp>
      <p:pic>
        <p:nvPicPr>
          <p:cNvPr id="21507" name="Picture 3" descr="nevad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90600"/>
            <a:ext cx="3429000" cy="4572000"/>
          </a:xfrm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522" name="Picture 18" descr="5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533400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rgj_hm2_07_marypat_hor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3962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43434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74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NeoCortical Simulator (NCS)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572000" y="6019800"/>
            <a:ext cx="4114800" cy="762000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Simulation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81328"/>
            <a:ext cx="5406333" cy="4525963"/>
          </a:xfrm>
        </p:spPr>
        <p:txBody>
          <a:bodyPr/>
          <a:lstStyle/>
          <a:p>
            <a:r>
              <a:rPr lang="en-US" dirty="0" smtClean="0"/>
              <a:t>Designed to run large-scale biologically realistic neural models in real-time.</a:t>
            </a:r>
          </a:p>
          <a:p>
            <a:pPr lvl="1"/>
            <a:r>
              <a:rPr lang="en-US" dirty="0"/>
              <a:t>Different types of neurons</a:t>
            </a:r>
          </a:p>
          <a:p>
            <a:pPr lvl="2"/>
            <a:r>
              <a:rPr lang="en-US" dirty="0"/>
              <a:t>Leaky integrate-and-fire / </a:t>
            </a:r>
            <a:r>
              <a:rPr lang="en-US" dirty="0" smtClean="0"/>
              <a:t>Hodgkin-Huxley</a:t>
            </a:r>
            <a:endParaRPr lang="en-US" dirty="0"/>
          </a:p>
          <a:p>
            <a:pPr lvl="2"/>
            <a:r>
              <a:rPr lang="en-US" dirty="0" err="1"/>
              <a:t>Izhikevich</a:t>
            </a:r>
            <a:endParaRPr lang="en-US" dirty="0"/>
          </a:p>
          <a:p>
            <a:pPr lvl="1"/>
            <a:r>
              <a:rPr lang="en-US" dirty="0"/>
              <a:t>Flexible and Fast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33" y="1524000"/>
            <a:ext cx="282326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11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Define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a mental process of interest: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Navigation, learning, decision making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Determine levels of abstraction: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Synapses/neurons </a:t>
            </a:r>
            <a:r>
              <a:rPr lang="en-US" sz="3000" dirty="0">
                <a:latin typeface="Arial" pitchFamily="34" charset="0"/>
                <a:cs typeface="Arial" pitchFamily="34" charset="0"/>
                <a:sym typeface="Wingdings" pitchFamily="2" charset="2"/>
              </a:rPr>
              <a:t> networks/systems</a:t>
            </a:r>
            <a:endParaRPr lang="en-US" sz="3000" dirty="0">
              <a:latin typeface="Arial" pitchFamily="34" charset="0"/>
              <a:cs typeface="Arial" pitchFamily="34" charset="0"/>
            </a:endParaRP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Bottom up vs. top down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Plan of work: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Biological neural networks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Real-time simulation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Virtual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neurorobotics</a:t>
            </a:r>
            <a:endParaRPr lang="en-US" sz="30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 to Reverse Engineering:</a:t>
            </a:r>
            <a:br>
              <a:rPr lang="en-US" dirty="0" smtClean="0"/>
            </a:br>
            <a:r>
              <a:rPr lang="en-US" dirty="0" smtClean="0"/>
              <a:t>Where do we start?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9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Model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97" y="1481138"/>
            <a:ext cx="6918605" cy="45259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83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Recordings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00" y="1481138"/>
            <a:ext cx="7372800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7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Recurrent Asynchronous Irregular Non-Linear (RAIN) 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0225"/>
            <a:ext cx="7696200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6200" y="1481328"/>
            <a:ext cx="4800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Harvey, C. D., </a:t>
            </a:r>
            <a:r>
              <a:rPr lang="en-US" sz="2800" dirty="0" err="1">
                <a:solidFill>
                  <a:schemeClr val="tx2"/>
                </a:solidFill>
              </a:rPr>
              <a:t>Collman</a:t>
            </a:r>
            <a:r>
              <a:rPr lang="en-US" sz="2800" dirty="0">
                <a:solidFill>
                  <a:schemeClr val="tx2"/>
                </a:solidFill>
              </a:rPr>
              <a:t>, F., </a:t>
            </a:r>
            <a:r>
              <a:rPr lang="en-US" sz="2800" dirty="0" err="1">
                <a:solidFill>
                  <a:schemeClr val="tx2"/>
                </a:solidFill>
              </a:rPr>
              <a:t>Dombeck</a:t>
            </a:r>
            <a:r>
              <a:rPr lang="en-US" sz="2800" dirty="0">
                <a:solidFill>
                  <a:schemeClr val="tx2"/>
                </a:solidFill>
              </a:rPr>
              <a:t>, D. A., and Tank, D. W., "Intracellular dynamics of hippocampal place cells during virtual navigation," </a:t>
            </a:r>
            <a:r>
              <a:rPr lang="en-US" sz="2800" i="1" dirty="0">
                <a:solidFill>
                  <a:schemeClr val="tx2"/>
                </a:solidFill>
              </a:rPr>
              <a:t>Nature, </a:t>
            </a:r>
            <a:r>
              <a:rPr lang="en-US" sz="2800" dirty="0">
                <a:solidFill>
                  <a:schemeClr val="tx2"/>
                </a:solidFill>
              </a:rPr>
              <a:t>vol. 461, pp. 941-946, 2009.</a:t>
            </a:r>
          </a:p>
          <a:p>
            <a:r>
              <a:rPr lang="en-US" sz="2800" dirty="0" err="1">
                <a:solidFill>
                  <a:schemeClr val="tx2"/>
                </a:solidFill>
              </a:rPr>
              <a:t>Gasparini</a:t>
            </a:r>
            <a:r>
              <a:rPr lang="en-US" sz="2800" dirty="0">
                <a:solidFill>
                  <a:schemeClr val="tx2"/>
                </a:solidFill>
              </a:rPr>
              <a:t>, S. and Magee, J. C., "State-dependent dendritic computation in hippocampal ca1 pyramidal neurons," </a:t>
            </a:r>
            <a:r>
              <a:rPr lang="en-US" sz="2800" i="1" dirty="0">
                <a:solidFill>
                  <a:schemeClr val="tx2"/>
                </a:solidFill>
              </a:rPr>
              <a:t>Journal of Neuroscience, </a:t>
            </a:r>
            <a:r>
              <a:rPr lang="en-US" sz="2800" dirty="0">
                <a:solidFill>
                  <a:schemeClr val="tx2"/>
                </a:solidFill>
              </a:rPr>
              <a:t>vol. 26, pp. 2088-2100, 2006.</a:t>
            </a:r>
          </a:p>
          <a:p>
            <a:r>
              <a:rPr lang="en-US" sz="2800" dirty="0">
                <a:solidFill>
                  <a:schemeClr val="tx2"/>
                </a:solidFill>
              </a:rPr>
              <a:t>Van </a:t>
            </a:r>
            <a:r>
              <a:rPr lang="en-US" sz="2800" dirty="0" err="1">
                <a:solidFill>
                  <a:schemeClr val="tx2"/>
                </a:solidFill>
              </a:rPr>
              <a:t>Cauter</a:t>
            </a:r>
            <a:r>
              <a:rPr lang="en-US" sz="2800" dirty="0">
                <a:solidFill>
                  <a:schemeClr val="tx2"/>
                </a:solidFill>
              </a:rPr>
              <a:t>, T., </a:t>
            </a:r>
            <a:r>
              <a:rPr lang="en-US" sz="2800" dirty="0" err="1">
                <a:solidFill>
                  <a:schemeClr val="tx2"/>
                </a:solidFill>
              </a:rPr>
              <a:t>Poucet</a:t>
            </a:r>
            <a:r>
              <a:rPr lang="en-US" sz="2800" dirty="0">
                <a:solidFill>
                  <a:schemeClr val="tx2"/>
                </a:solidFill>
              </a:rPr>
              <a:t>, B., and Save, E., "Unstable ca1 place cell representation in rats with </a:t>
            </a:r>
            <a:r>
              <a:rPr lang="en-US" sz="2800" dirty="0" err="1">
                <a:solidFill>
                  <a:schemeClr val="tx2"/>
                </a:solidFill>
              </a:rPr>
              <a:t>entorhinal</a:t>
            </a:r>
            <a:r>
              <a:rPr lang="en-US" sz="2800" dirty="0">
                <a:solidFill>
                  <a:schemeClr val="tx2"/>
                </a:solidFill>
              </a:rPr>
              <a:t> cortex lesions," </a:t>
            </a:r>
            <a:r>
              <a:rPr lang="en-US" sz="2800" i="1" dirty="0">
                <a:solidFill>
                  <a:schemeClr val="tx2"/>
                </a:solidFill>
              </a:rPr>
              <a:t>European Journal of Neuroscience, </a:t>
            </a:r>
            <a:r>
              <a:rPr lang="en-US" sz="2800" dirty="0">
                <a:solidFill>
                  <a:schemeClr val="tx2"/>
                </a:solidFill>
              </a:rPr>
              <a:t>vol. 27, pp. 1933-1946, 2008.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Biological Studies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3124200" cy="409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24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 T-Maze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39240"/>
            <a:ext cx="3703320" cy="493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Goodman\Desktop\RESEARCH\__DARPA_HRL\2010-06-30.teleconf(CASTLE plans)\multiTmaze_ver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775" r="13800"/>
          <a:stretch>
            <a:fillRect/>
          </a:stretch>
        </p:blipFill>
        <p:spPr bwMode="auto">
          <a:xfrm>
            <a:off x="4724400" y="1480626"/>
            <a:ext cx="3284220" cy="389674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5677804"/>
            <a:ext cx="1952625" cy="10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DOCUME~1\Goodman\LOCALS~1\Temp\SNAGHTML1e0475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958788"/>
            <a:ext cx="485775" cy="528016"/>
          </a:xfrm>
          <a:prstGeom prst="rect">
            <a:avLst/>
          </a:prstGeom>
          <a:noFill/>
        </p:spPr>
      </p:pic>
      <p:pic>
        <p:nvPicPr>
          <p:cNvPr id="8" name="Picture 4" descr="C:\DOCUME~1\Goodman\LOCALS~1\Temp\SNAGHTML1daf6c8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5233" y="3325129"/>
            <a:ext cx="342767" cy="29527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97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69 L -0.03959 0.000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9 -0.01042 L -0.03959 -0.13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1 -0.13674 L -0.14792 -0.136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92 -0.13681 L -0.14792 -0.2444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HP-EC-PF Model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6760106" y="5126741"/>
            <a:ext cx="914399" cy="864971"/>
          </a:xfrm>
          <a:prstGeom prst="straightConnector1">
            <a:avLst/>
          </a:prstGeom>
          <a:ln w="762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4411"/>
            <a:ext cx="7498080" cy="454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89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" cstate="print"/>
          <a:srcRect t="21287" b="23267"/>
          <a:stretch>
            <a:fillRect/>
          </a:stretch>
        </p:blipFill>
        <p:spPr bwMode="auto">
          <a:xfrm>
            <a:off x="1426535" y="50801"/>
            <a:ext cx="7589520" cy="2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 preferRelativeResize="0">
            <a:picLocks noChangeArrowheads="1"/>
          </p:cNvPicPr>
          <p:nvPr/>
        </p:nvPicPr>
        <p:blipFill>
          <a:blip r:embed="rId4" cstate="print"/>
          <a:srcRect b="50220"/>
          <a:stretch>
            <a:fillRect/>
          </a:stretch>
        </p:blipFill>
        <p:spPr bwMode="auto">
          <a:xfrm>
            <a:off x="1544955" y="3766377"/>
            <a:ext cx="7406640" cy="9144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 preferRelativeResize="0">
            <a:picLocks noChangeArrowheads="1"/>
          </p:cNvPicPr>
          <p:nvPr/>
        </p:nvPicPr>
        <p:blipFill>
          <a:blip r:embed="rId5" cstate="print"/>
          <a:srcRect b="49607"/>
          <a:stretch>
            <a:fillRect/>
          </a:stretch>
        </p:blipFill>
        <p:spPr bwMode="auto">
          <a:xfrm>
            <a:off x="1544955" y="2449830"/>
            <a:ext cx="7406640" cy="128016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 preferRelativeResize="0">
            <a:picLocks noChangeArrowheads="1"/>
          </p:cNvPicPr>
          <p:nvPr/>
        </p:nvPicPr>
        <p:blipFill>
          <a:blip r:embed="rId6" cstate="print"/>
          <a:srcRect b="50088"/>
          <a:stretch>
            <a:fillRect/>
          </a:stretch>
        </p:blipFill>
        <p:spPr bwMode="auto">
          <a:xfrm>
            <a:off x="1544955" y="1133475"/>
            <a:ext cx="7406640" cy="1280160"/>
          </a:xfrm>
          <a:prstGeom prst="rect">
            <a:avLst/>
          </a:prstGeom>
          <a:noFill/>
          <a:ln w="9525">
            <a:solidFill>
              <a:srgbClr val="0065B0"/>
            </a:solidFill>
            <a:miter lim="800000"/>
            <a:headEnd/>
            <a:tailEnd/>
          </a:ln>
          <a:effectLst/>
        </p:spPr>
      </p:pic>
      <p:pic>
        <p:nvPicPr>
          <p:cNvPr id="6146" name="Picture 2"/>
          <p:cNvPicPr preferRelativeResize="0">
            <a:picLocks noChangeArrowheads="1"/>
          </p:cNvPicPr>
          <p:nvPr/>
        </p:nvPicPr>
        <p:blipFill>
          <a:blip r:embed="rId7" cstate="print"/>
          <a:srcRect b="50232"/>
          <a:stretch>
            <a:fillRect/>
          </a:stretch>
        </p:blipFill>
        <p:spPr bwMode="auto">
          <a:xfrm>
            <a:off x="1553173" y="365760"/>
            <a:ext cx="7406640" cy="731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3775" y="5190288"/>
            <a:ext cx="1089025" cy="129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 bwMode="auto">
          <a:xfrm>
            <a:off x="2362200" y="5715000"/>
            <a:ext cx="152400" cy="76200"/>
          </a:xfrm>
          <a:prstGeom prst="rect">
            <a:avLst/>
          </a:prstGeom>
          <a:solidFill>
            <a:srgbClr val="FFC1C1"/>
          </a:solidFill>
          <a:ln w="9525" cap="flat" cmpd="sng" algn="ctr">
            <a:solidFill>
              <a:srgbClr val="FFC1C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11" name="Picture 7" descr="C:\Documents and Settings\Goodman\Desktop\HP_EC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8910" y="2483898"/>
            <a:ext cx="1124546" cy="9442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 bwMode="auto">
          <a:xfrm rot="5400000" flipH="1" flipV="1">
            <a:off x="762000" y="2225188"/>
            <a:ext cx="533400" cy="38100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33400" y="2910989"/>
            <a:ext cx="838200" cy="1588"/>
          </a:xfrm>
          <a:prstGeom prst="straightConnector1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16200000" flipH="1">
            <a:off x="304801" y="3291989"/>
            <a:ext cx="1219199" cy="609600"/>
          </a:xfrm>
          <a:prstGeom prst="straightConnector1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1124532" y="1615589"/>
            <a:ext cx="3994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u="sng" dirty="0" smtClean="0">
                <a:solidFill>
                  <a:srgbClr val="3333CC"/>
                </a:solidFill>
                <a:latin typeface="Arial Narrow" pitchFamily="34" charset="0"/>
              </a:rPr>
              <a:t>PF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05296" y="2950458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u="sng" dirty="0" smtClean="0">
                <a:solidFill>
                  <a:srgbClr val="00B050"/>
                </a:solidFill>
                <a:latin typeface="Arial Narrow" pitchFamily="34" charset="0"/>
              </a:rPr>
              <a:t>HP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3467" y="4310390"/>
            <a:ext cx="5405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u="sng" dirty="0" smtClean="0">
                <a:solidFill>
                  <a:srgbClr val="7030A0"/>
                </a:solidFill>
                <a:latin typeface="Arial Narrow" pitchFamily="34" charset="0"/>
              </a:rPr>
              <a:t>SUB</a:t>
            </a:r>
            <a:endParaRPr lang="en-US" sz="1600" u="sng" dirty="0">
              <a:solidFill>
                <a:srgbClr val="7030A0"/>
              </a:solidFill>
              <a:latin typeface="Arial Narrow" pitchFamily="34" charset="0"/>
            </a:endParaRPr>
          </a:p>
        </p:txBody>
      </p:sp>
      <p:grpSp>
        <p:nvGrpSpPr>
          <p:cNvPr id="18" name="Group 39"/>
          <p:cNvGrpSpPr/>
          <p:nvPr/>
        </p:nvGrpSpPr>
        <p:grpSpPr>
          <a:xfrm>
            <a:off x="1379615" y="-2"/>
            <a:ext cx="261610" cy="5029202"/>
            <a:chOff x="3929390" y="-243991"/>
            <a:chExt cx="261610" cy="5029202"/>
          </a:xfrm>
        </p:grpSpPr>
        <p:sp>
          <p:nvSpPr>
            <p:cNvPr id="19" name="Rectangle 18"/>
            <p:cNvSpPr/>
            <p:nvPr/>
          </p:nvSpPr>
          <p:spPr>
            <a:xfrm>
              <a:off x="3929390" y="4523601"/>
              <a:ext cx="261610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en-US" sz="1050" b="1" u="sng" dirty="0" smtClean="0">
                  <a:solidFill>
                    <a:prstClr val="black"/>
                  </a:solidFill>
                  <a:latin typeface="Arial Narrow" pitchFamily="34" charset="0"/>
                </a:rPr>
                <a:t>S</a:t>
              </a:r>
              <a:endParaRPr lang="en-US" sz="1050" u="sng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rot="5400000" flipH="1" flipV="1">
              <a:off x="1656986" y="2155211"/>
              <a:ext cx="4815993" cy="17590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Freeform 20"/>
          <p:cNvSpPr/>
          <p:nvPr/>
        </p:nvSpPr>
        <p:spPr bwMode="auto">
          <a:xfrm>
            <a:off x="2445008" y="5503905"/>
            <a:ext cx="407772" cy="344959"/>
          </a:xfrm>
          <a:custGeom>
            <a:avLst/>
            <a:gdLst>
              <a:gd name="connsiteX0" fmla="*/ 407772 w 407772"/>
              <a:gd name="connsiteY0" fmla="*/ 344959 h 344959"/>
              <a:gd name="connsiteX1" fmla="*/ 352167 w 407772"/>
              <a:gd name="connsiteY1" fmla="*/ 320246 h 344959"/>
              <a:gd name="connsiteX2" fmla="*/ 352167 w 407772"/>
              <a:gd name="connsiteY2" fmla="*/ 73111 h 344959"/>
              <a:gd name="connsiteX3" fmla="*/ 339810 w 407772"/>
              <a:gd name="connsiteY3" fmla="*/ 23684 h 344959"/>
              <a:gd name="connsiteX4" fmla="*/ 129745 w 407772"/>
              <a:gd name="connsiteY4" fmla="*/ 17505 h 344959"/>
              <a:gd name="connsiteX5" fmla="*/ 18535 w 407772"/>
              <a:gd name="connsiteY5" fmla="*/ 17505 h 344959"/>
              <a:gd name="connsiteX6" fmla="*/ 18535 w 407772"/>
              <a:gd name="connsiteY6" fmla="*/ 122538 h 344959"/>
              <a:gd name="connsiteX7" fmla="*/ 18535 w 407772"/>
              <a:gd name="connsiteY7" fmla="*/ 215214 h 34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772" h="344959">
                <a:moveTo>
                  <a:pt x="407772" y="344959"/>
                </a:moveTo>
                <a:lnTo>
                  <a:pt x="352167" y="320246"/>
                </a:lnTo>
                <a:cubicBezTo>
                  <a:pt x="342900" y="274938"/>
                  <a:pt x="354226" y="122538"/>
                  <a:pt x="352167" y="73111"/>
                </a:cubicBezTo>
                <a:cubicBezTo>
                  <a:pt x="350108" y="23684"/>
                  <a:pt x="376880" y="32952"/>
                  <a:pt x="339810" y="23684"/>
                </a:cubicBezTo>
                <a:cubicBezTo>
                  <a:pt x="302740" y="14416"/>
                  <a:pt x="183291" y="18535"/>
                  <a:pt x="129745" y="17505"/>
                </a:cubicBezTo>
                <a:cubicBezTo>
                  <a:pt x="76199" y="16475"/>
                  <a:pt x="37070" y="0"/>
                  <a:pt x="18535" y="17505"/>
                </a:cubicBezTo>
                <a:cubicBezTo>
                  <a:pt x="0" y="35010"/>
                  <a:pt x="18535" y="122538"/>
                  <a:pt x="18535" y="122538"/>
                </a:cubicBezTo>
                <a:lnTo>
                  <a:pt x="18535" y="215214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0365" y="5715000"/>
            <a:ext cx="185410" cy="2539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prstClr val="black"/>
                </a:solidFill>
                <a:latin typeface="Arial Narrow" pitchFamily="34" charset="0"/>
              </a:rPr>
              <a:t>S</a:t>
            </a:r>
            <a:endParaRPr lang="en-US" sz="105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6553200"/>
            <a:ext cx="1232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 smtClean="0">
                <a:solidFill>
                  <a:prstClr val="black"/>
                </a:solidFill>
                <a:latin typeface="Arial Narrow" pitchFamily="34" charset="0"/>
              </a:rPr>
              <a:t>Trial 1: no reward</a:t>
            </a:r>
            <a:endParaRPr lang="en-US" sz="12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24037" y="6553200"/>
            <a:ext cx="1043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 smtClean="0">
                <a:solidFill>
                  <a:prstClr val="black"/>
                </a:solidFill>
                <a:latin typeface="Arial Narrow" pitchFamily="34" charset="0"/>
              </a:rPr>
              <a:t>Trial 2: reward</a:t>
            </a:r>
            <a:endParaRPr lang="en-US" sz="12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84749" y="6553200"/>
            <a:ext cx="1197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 smtClean="0">
                <a:solidFill>
                  <a:prstClr val="black"/>
                </a:solidFill>
                <a:latin typeface="Arial Narrow" pitchFamily="34" charset="0"/>
              </a:rPr>
              <a:t>Trial 3:no reward</a:t>
            </a:r>
            <a:endParaRPr lang="en-US" sz="1200" dirty="0">
              <a:solidFill>
                <a:prstClr val="black"/>
              </a:solidFill>
              <a:latin typeface="Arial Narrow" pitchFamily="34" charset="0"/>
            </a:endParaRPr>
          </a:p>
        </p:txBody>
      </p:sp>
      <p:grpSp>
        <p:nvGrpSpPr>
          <p:cNvPr id="26" name="Group 142"/>
          <p:cNvGrpSpPr/>
          <p:nvPr/>
        </p:nvGrpSpPr>
        <p:grpSpPr>
          <a:xfrm>
            <a:off x="4850209" y="5190288"/>
            <a:ext cx="1089025" cy="1292890"/>
            <a:chOff x="4850209" y="5190288"/>
            <a:chExt cx="1089025" cy="1292890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50209" y="5190288"/>
              <a:ext cx="1089025" cy="1292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Rectangle 27"/>
            <p:cNvSpPr/>
            <p:nvPr/>
          </p:nvSpPr>
          <p:spPr bwMode="auto">
            <a:xfrm>
              <a:off x="4953000" y="5257800"/>
              <a:ext cx="152400" cy="76200"/>
            </a:xfrm>
            <a:prstGeom prst="rect">
              <a:avLst/>
            </a:prstGeom>
            <a:solidFill>
              <a:srgbClr val="FFC1C1"/>
            </a:solidFill>
            <a:ln w="9525" cap="flat" cmpd="sng" algn="ctr">
              <a:solidFill>
                <a:srgbClr val="FFC1C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sp>
        <p:nvSpPr>
          <p:cNvPr id="29" name="Freeform 28"/>
          <p:cNvSpPr/>
          <p:nvPr/>
        </p:nvSpPr>
        <p:spPr bwMode="auto">
          <a:xfrm>
            <a:off x="5027480" y="5326813"/>
            <a:ext cx="406929" cy="523875"/>
          </a:xfrm>
          <a:custGeom>
            <a:avLst/>
            <a:gdLst>
              <a:gd name="connsiteX0" fmla="*/ 406929 w 406929"/>
              <a:gd name="connsiteY0" fmla="*/ 523875 h 523875"/>
              <a:gd name="connsiteX1" fmla="*/ 359304 w 406929"/>
              <a:gd name="connsiteY1" fmla="*/ 482600 h 523875"/>
              <a:gd name="connsiteX2" fmla="*/ 356129 w 406929"/>
              <a:gd name="connsiteY2" fmla="*/ 346075 h 523875"/>
              <a:gd name="connsiteX3" fmla="*/ 356129 w 406929"/>
              <a:gd name="connsiteY3" fmla="*/ 231775 h 523875"/>
              <a:gd name="connsiteX4" fmla="*/ 251354 w 406929"/>
              <a:gd name="connsiteY4" fmla="*/ 206375 h 523875"/>
              <a:gd name="connsiteX5" fmla="*/ 64029 w 406929"/>
              <a:gd name="connsiteY5" fmla="*/ 203200 h 523875"/>
              <a:gd name="connsiteX6" fmla="*/ 10054 w 406929"/>
              <a:gd name="connsiteY6" fmla="*/ 187325 h 523875"/>
              <a:gd name="connsiteX7" fmla="*/ 3704 w 406929"/>
              <a:gd name="connsiteY7" fmla="*/ 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929" h="523875">
                <a:moveTo>
                  <a:pt x="406929" y="523875"/>
                </a:moveTo>
                <a:cubicBezTo>
                  <a:pt x="387350" y="518054"/>
                  <a:pt x="367771" y="512233"/>
                  <a:pt x="359304" y="482600"/>
                </a:cubicBezTo>
                <a:cubicBezTo>
                  <a:pt x="350837" y="452967"/>
                  <a:pt x="356658" y="387879"/>
                  <a:pt x="356129" y="346075"/>
                </a:cubicBezTo>
                <a:cubicBezTo>
                  <a:pt x="355600" y="304271"/>
                  <a:pt x="373592" y="255058"/>
                  <a:pt x="356129" y="231775"/>
                </a:cubicBezTo>
                <a:cubicBezTo>
                  <a:pt x="338667" y="208492"/>
                  <a:pt x="300037" y="211138"/>
                  <a:pt x="251354" y="206375"/>
                </a:cubicBezTo>
                <a:cubicBezTo>
                  <a:pt x="202671" y="201613"/>
                  <a:pt x="104246" y="206375"/>
                  <a:pt x="64029" y="203200"/>
                </a:cubicBezTo>
                <a:cubicBezTo>
                  <a:pt x="23812" y="200025"/>
                  <a:pt x="20108" y="221192"/>
                  <a:pt x="10054" y="187325"/>
                </a:cubicBezTo>
                <a:cubicBezTo>
                  <a:pt x="0" y="153458"/>
                  <a:pt x="1852" y="76729"/>
                  <a:pt x="3704" y="0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49024" y="5715000"/>
            <a:ext cx="185410" cy="2539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prstClr val="black"/>
                </a:solidFill>
                <a:latin typeface="Arial Narrow" pitchFamily="34" charset="0"/>
              </a:rPr>
              <a:t>S</a:t>
            </a:r>
            <a:endParaRPr lang="en-US" sz="1050" dirty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31" name="Picture 6" descr="C:\DOCUME~1\Goodman\LOCALS~1\Temp\SNAGHTML1e04750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4958384"/>
            <a:ext cx="275463" cy="299416"/>
          </a:xfrm>
          <a:prstGeom prst="rect">
            <a:avLst/>
          </a:prstGeom>
          <a:noFill/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76200" y="5288578"/>
            <a:ext cx="2103461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u="sng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KEY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 dirty="0" smtClean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S=START POSITION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E=END POSITION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R=REWARD (green if earned)</a:t>
            </a:r>
          </a:p>
          <a:p>
            <a:r>
              <a:rPr lang="en-US" sz="1000" b="1" dirty="0" smtClean="0">
                <a:solidFill>
                  <a:srgbClr val="0070C0"/>
                </a:solidFill>
                <a:sym typeface="Symbol"/>
              </a:rPr>
              <a:t> </a:t>
            </a: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=enhanced inhibitory oscillation</a:t>
            </a:r>
          </a:p>
          <a:p>
            <a:pPr marL="117475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(resets prefrontal activity </a:t>
            </a:r>
          </a:p>
          <a:p>
            <a:pPr marL="117475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if not enhanced by prior reward)</a:t>
            </a:r>
            <a:endParaRPr lang="en-US" sz="1000" b="1" dirty="0" smtClean="0">
              <a:solidFill>
                <a:srgbClr val="0070C0"/>
              </a:solidFill>
            </a:endParaRPr>
          </a:p>
        </p:txBody>
      </p:sp>
      <p:grpSp>
        <p:nvGrpSpPr>
          <p:cNvPr id="33" name="Group 143"/>
          <p:cNvGrpSpPr/>
          <p:nvPr/>
        </p:nvGrpSpPr>
        <p:grpSpPr>
          <a:xfrm>
            <a:off x="7239000" y="5257800"/>
            <a:ext cx="1089025" cy="1292890"/>
            <a:chOff x="2263775" y="5190288"/>
            <a:chExt cx="1089025" cy="1292890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63775" y="5190288"/>
              <a:ext cx="1089025" cy="1292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Rectangle 34"/>
            <p:cNvSpPr/>
            <p:nvPr/>
          </p:nvSpPr>
          <p:spPr bwMode="auto">
            <a:xfrm>
              <a:off x="2362200" y="5715000"/>
              <a:ext cx="152400" cy="76200"/>
            </a:xfrm>
            <a:prstGeom prst="rect">
              <a:avLst/>
            </a:prstGeom>
            <a:solidFill>
              <a:srgbClr val="FFC1C1"/>
            </a:solidFill>
            <a:ln w="9525" cap="flat" cmpd="sng" algn="ctr">
              <a:solidFill>
                <a:srgbClr val="FFC1C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sp>
        <p:nvSpPr>
          <p:cNvPr id="36" name="Freeform 35"/>
          <p:cNvSpPr/>
          <p:nvPr/>
        </p:nvSpPr>
        <p:spPr bwMode="auto">
          <a:xfrm>
            <a:off x="7406640" y="5562600"/>
            <a:ext cx="407772" cy="344959"/>
          </a:xfrm>
          <a:custGeom>
            <a:avLst/>
            <a:gdLst>
              <a:gd name="connsiteX0" fmla="*/ 407772 w 407772"/>
              <a:gd name="connsiteY0" fmla="*/ 344959 h 344959"/>
              <a:gd name="connsiteX1" fmla="*/ 352167 w 407772"/>
              <a:gd name="connsiteY1" fmla="*/ 320246 h 344959"/>
              <a:gd name="connsiteX2" fmla="*/ 352167 w 407772"/>
              <a:gd name="connsiteY2" fmla="*/ 73111 h 344959"/>
              <a:gd name="connsiteX3" fmla="*/ 339810 w 407772"/>
              <a:gd name="connsiteY3" fmla="*/ 23684 h 344959"/>
              <a:gd name="connsiteX4" fmla="*/ 129745 w 407772"/>
              <a:gd name="connsiteY4" fmla="*/ 17505 h 344959"/>
              <a:gd name="connsiteX5" fmla="*/ 18535 w 407772"/>
              <a:gd name="connsiteY5" fmla="*/ 17505 h 344959"/>
              <a:gd name="connsiteX6" fmla="*/ 18535 w 407772"/>
              <a:gd name="connsiteY6" fmla="*/ 122538 h 344959"/>
              <a:gd name="connsiteX7" fmla="*/ 18535 w 407772"/>
              <a:gd name="connsiteY7" fmla="*/ 215214 h 34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772" h="344959">
                <a:moveTo>
                  <a:pt x="407772" y="344959"/>
                </a:moveTo>
                <a:lnTo>
                  <a:pt x="352167" y="320246"/>
                </a:lnTo>
                <a:cubicBezTo>
                  <a:pt x="342900" y="274938"/>
                  <a:pt x="354226" y="122538"/>
                  <a:pt x="352167" y="73111"/>
                </a:cubicBezTo>
                <a:cubicBezTo>
                  <a:pt x="350108" y="23684"/>
                  <a:pt x="376880" y="32952"/>
                  <a:pt x="339810" y="23684"/>
                </a:cubicBezTo>
                <a:cubicBezTo>
                  <a:pt x="302740" y="14416"/>
                  <a:pt x="183291" y="18535"/>
                  <a:pt x="129745" y="17505"/>
                </a:cubicBezTo>
                <a:cubicBezTo>
                  <a:pt x="76199" y="16475"/>
                  <a:pt x="37070" y="0"/>
                  <a:pt x="18535" y="17505"/>
                </a:cubicBezTo>
                <a:cubicBezTo>
                  <a:pt x="0" y="35010"/>
                  <a:pt x="18535" y="122538"/>
                  <a:pt x="18535" y="122538"/>
                </a:cubicBezTo>
                <a:lnTo>
                  <a:pt x="18535" y="215214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815590" y="5765884"/>
            <a:ext cx="185410" cy="2539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prstClr val="black"/>
                </a:solidFill>
                <a:latin typeface="Arial Narrow" pitchFamily="34" charset="0"/>
              </a:rPr>
              <a:t>S</a:t>
            </a:r>
            <a:endParaRPr lang="en-US" sz="105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82830" y="685800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u="sng" dirty="0" smtClean="0">
                <a:solidFill>
                  <a:srgbClr val="FF0000"/>
                </a:solidFill>
                <a:latin typeface="Arial Narrow" pitchFamily="34" charset="0"/>
              </a:rPr>
              <a:t>PM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rot="5400000" flipH="1" flipV="1">
            <a:off x="38100" y="1562100"/>
            <a:ext cx="1676400" cy="533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0" name="Group 39"/>
          <p:cNvGrpSpPr/>
          <p:nvPr/>
        </p:nvGrpSpPr>
        <p:grpSpPr>
          <a:xfrm>
            <a:off x="5463921" y="-3"/>
            <a:ext cx="1228344" cy="5030191"/>
            <a:chOff x="5492496" y="457197"/>
            <a:chExt cx="1228344" cy="4572992"/>
          </a:xfrm>
        </p:grpSpPr>
        <p:grpSp>
          <p:nvGrpSpPr>
            <p:cNvPr id="41" name="Group 42"/>
            <p:cNvGrpSpPr/>
            <p:nvPr/>
          </p:nvGrpSpPr>
          <p:grpSpPr>
            <a:xfrm>
              <a:off x="6446520" y="457198"/>
              <a:ext cx="274320" cy="4572002"/>
              <a:chOff x="3931920" y="213209"/>
              <a:chExt cx="274320" cy="457200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3931920" y="4510891"/>
                <a:ext cx="274320" cy="2743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S</a:t>
                </a:r>
                <a:endParaRPr lang="en-US" sz="105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 bwMode="auto">
              <a:xfrm rot="5400000" flipH="1" flipV="1">
                <a:off x="1793164" y="2392605"/>
                <a:ext cx="43587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2" name="Group 66"/>
            <p:cNvGrpSpPr/>
            <p:nvPr/>
          </p:nvGrpSpPr>
          <p:grpSpPr>
            <a:xfrm>
              <a:off x="5492496" y="457197"/>
              <a:ext cx="261610" cy="4572003"/>
              <a:chOff x="3816096" y="213208"/>
              <a:chExt cx="261610" cy="4572003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3816096" y="4510891"/>
                <a:ext cx="261610" cy="274320"/>
              </a:xfrm>
              <a:prstGeom prst="rect">
                <a:avLst/>
              </a:prstGeom>
              <a:solidFill>
                <a:srgbClr val="FFC1C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E</a:t>
                </a:r>
                <a:endParaRPr lang="en-US" sz="105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 bwMode="auto">
              <a:xfrm rot="16200000" flipV="1">
                <a:off x="1870672" y="2381137"/>
                <a:ext cx="4335857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FFC1C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3" name="Group 108"/>
            <p:cNvGrpSpPr/>
            <p:nvPr/>
          </p:nvGrpSpPr>
          <p:grpSpPr>
            <a:xfrm>
              <a:off x="5725296" y="457200"/>
              <a:ext cx="553601" cy="4572000"/>
              <a:chOff x="8315112" y="381000"/>
              <a:chExt cx="306354" cy="4572000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8315112" y="381000"/>
                <a:ext cx="278308" cy="4297680"/>
              </a:xfrm>
              <a:prstGeom prst="rect">
                <a:avLst/>
              </a:prstGeom>
              <a:solidFill>
                <a:srgbClr val="92D050">
                  <a:alpha val="24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8317856" y="4678680"/>
                <a:ext cx="303610" cy="274320"/>
              </a:xfrm>
              <a:prstGeom prst="rect">
                <a:avLst/>
              </a:prstGeom>
              <a:solidFill>
                <a:srgbClr val="D6EDBD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R</a:t>
                </a:r>
                <a:endParaRPr lang="en-US" sz="100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44" name="Group 96"/>
            <p:cNvGrpSpPr/>
            <p:nvPr/>
          </p:nvGrpSpPr>
          <p:grpSpPr>
            <a:xfrm>
              <a:off x="6217920" y="457199"/>
              <a:ext cx="274320" cy="4572990"/>
              <a:chOff x="8744692" y="382379"/>
              <a:chExt cx="246909" cy="455643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8744695" y="4664489"/>
                <a:ext cx="240771" cy="274320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u="sng" dirty="0" smtClean="0">
                    <a:solidFill>
                      <a:prstClr val="black"/>
                    </a:solidFill>
                    <a:latin typeface="Symbol" pitchFamily="18" charset="2"/>
                    <a:sym typeface="Symbol"/>
                  </a:rPr>
                  <a:t></a:t>
                </a:r>
                <a:endParaRPr lang="en-US" sz="1050" u="sng" dirty="0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8744692" y="382379"/>
                <a:ext cx="246909" cy="428210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2993771" y="-4277"/>
            <a:ext cx="1270254" cy="5033467"/>
            <a:chOff x="5492496" y="454309"/>
            <a:chExt cx="1270254" cy="4575878"/>
          </a:xfrm>
        </p:grpSpPr>
        <p:grpSp>
          <p:nvGrpSpPr>
            <p:cNvPr id="54" name="Group 42"/>
            <p:cNvGrpSpPr/>
            <p:nvPr/>
          </p:nvGrpSpPr>
          <p:grpSpPr>
            <a:xfrm>
              <a:off x="6488430" y="454309"/>
              <a:ext cx="274320" cy="4574891"/>
              <a:chOff x="3973830" y="210320"/>
              <a:chExt cx="274320" cy="4574891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973830" y="4510891"/>
                <a:ext cx="274320" cy="2743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S</a:t>
                </a:r>
                <a:endParaRPr lang="en-US" sz="105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 bwMode="auto">
              <a:xfrm rot="16200000" flipV="1">
                <a:off x="1808020" y="2379942"/>
                <a:ext cx="433924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5" name="Group 66"/>
            <p:cNvGrpSpPr/>
            <p:nvPr/>
          </p:nvGrpSpPr>
          <p:grpSpPr>
            <a:xfrm>
              <a:off x="5492496" y="458197"/>
              <a:ext cx="261610" cy="4571003"/>
              <a:chOff x="3816096" y="214208"/>
              <a:chExt cx="261610" cy="457100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3816096" y="4510891"/>
                <a:ext cx="261610" cy="274320"/>
              </a:xfrm>
              <a:prstGeom prst="rect">
                <a:avLst/>
              </a:prstGeom>
              <a:solidFill>
                <a:srgbClr val="FFC1C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E</a:t>
                </a:r>
                <a:endParaRPr lang="en-US" sz="105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61" name="Straight Connector 60"/>
              <p:cNvCxnSpPr/>
              <p:nvPr/>
            </p:nvCxnSpPr>
            <p:spPr bwMode="auto">
              <a:xfrm rot="16200000" flipV="1">
                <a:off x="1888236" y="2379812"/>
                <a:ext cx="4335355" cy="4148"/>
              </a:xfrm>
              <a:prstGeom prst="line">
                <a:avLst/>
              </a:prstGeom>
              <a:noFill/>
              <a:ln w="9525" cap="flat" cmpd="sng" algn="ctr">
                <a:solidFill>
                  <a:srgbClr val="FFC1C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6" name="Rectangle 55"/>
            <p:cNvSpPr/>
            <p:nvPr/>
          </p:nvSpPr>
          <p:spPr>
            <a:xfrm>
              <a:off x="5750507" y="4754880"/>
              <a:ext cx="548640" cy="274320"/>
            </a:xfrm>
            <a:prstGeom prst="rect">
              <a:avLst/>
            </a:prstGeom>
            <a:solidFill>
              <a:srgbClr val="D6EDBD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u="sng" dirty="0" smtClean="0">
                  <a:solidFill>
                    <a:prstClr val="black"/>
                  </a:solidFill>
                  <a:latin typeface="Arial Narrow" pitchFamily="34" charset="0"/>
                </a:rPr>
                <a:t>R</a:t>
              </a:r>
              <a:endParaRPr lang="en-US" sz="1000" u="sng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grpSp>
          <p:nvGrpSpPr>
            <p:cNvPr id="57" name="Group 96"/>
            <p:cNvGrpSpPr/>
            <p:nvPr/>
          </p:nvGrpSpPr>
          <p:grpSpPr>
            <a:xfrm>
              <a:off x="6217912" y="458196"/>
              <a:ext cx="274322" cy="4571991"/>
              <a:chOff x="8744692" y="383374"/>
              <a:chExt cx="246911" cy="455543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8744694" y="4664489"/>
                <a:ext cx="246909" cy="274320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u="sng" dirty="0" smtClean="0">
                    <a:solidFill>
                      <a:prstClr val="black"/>
                    </a:solidFill>
                    <a:latin typeface="Symbol" pitchFamily="18" charset="2"/>
                    <a:sym typeface="Symbol"/>
                  </a:rPr>
                  <a:t></a:t>
                </a:r>
                <a:endParaRPr lang="en-US" sz="1050" u="sng" dirty="0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8744692" y="383374"/>
                <a:ext cx="246909" cy="428211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8047101" y="0"/>
            <a:ext cx="877824" cy="5045430"/>
            <a:chOff x="5614416" y="441960"/>
            <a:chExt cx="877824" cy="4588230"/>
          </a:xfrm>
        </p:grpSpPr>
        <p:grpSp>
          <p:nvGrpSpPr>
            <p:cNvPr id="65" name="Group 66"/>
            <p:cNvGrpSpPr/>
            <p:nvPr/>
          </p:nvGrpSpPr>
          <p:grpSpPr>
            <a:xfrm>
              <a:off x="5614416" y="441961"/>
              <a:ext cx="261610" cy="4587239"/>
              <a:chOff x="3938016" y="197972"/>
              <a:chExt cx="261610" cy="4587239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3938016" y="4510891"/>
                <a:ext cx="261610" cy="274320"/>
              </a:xfrm>
              <a:prstGeom prst="rect">
                <a:avLst/>
              </a:prstGeom>
              <a:solidFill>
                <a:srgbClr val="FFC1C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E</a:t>
                </a:r>
                <a:endParaRPr lang="en-US" sz="105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71" name="Straight Connector 70"/>
              <p:cNvCxnSpPr/>
              <p:nvPr/>
            </p:nvCxnSpPr>
            <p:spPr bwMode="auto">
              <a:xfrm rot="16200000" flipV="1">
                <a:off x="1882104" y="2369708"/>
                <a:ext cx="4343474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FFC1C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6" name="Rectangle 65"/>
            <p:cNvSpPr/>
            <p:nvPr/>
          </p:nvSpPr>
          <p:spPr>
            <a:xfrm>
              <a:off x="5852108" y="4754880"/>
              <a:ext cx="365759" cy="274320"/>
            </a:xfrm>
            <a:prstGeom prst="rect">
              <a:avLst/>
            </a:prstGeom>
            <a:solidFill>
              <a:srgbClr val="D6EDBD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u="sng" dirty="0" smtClean="0">
                  <a:solidFill>
                    <a:prstClr val="black"/>
                  </a:solidFill>
                  <a:latin typeface="Arial Narrow" pitchFamily="34" charset="0"/>
                </a:rPr>
                <a:t>R</a:t>
              </a:r>
              <a:endParaRPr lang="en-US" sz="1000" u="sng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grpSp>
          <p:nvGrpSpPr>
            <p:cNvPr id="67" name="Group 96"/>
            <p:cNvGrpSpPr/>
            <p:nvPr/>
          </p:nvGrpSpPr>
          <p:grpSpPr>
            <a:xfrm>
              <a:off x="6217920" y="441960"/>
              <a:ext cx="274320" cy="4588229"/>
              <a:chOff x="8744692" y="367195"/>
              <a:chExt cx="246909" cy="4571614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8744695" y="4664489"/>
                <a:ext cx="240771" cy="274320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u="sng" dirty="0" smtClean="0">
                    <a:solidFill>
                      <a:prstClr val="black"/>
                    </a:solidFill>
                    <a:latin typeface="Symbol" pitchFamily="18" charset="2"/>
                    <a:sym typeface="Symbol"/>
                  </a:rPr>
                  <a:t></a:t>
                </a:r>
                <a:endParaRPr lang="en-US" sz="1050" u="sng" dirty="0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8744692" y="367195"/>
                <a:ext cx="246909" cy="428211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72" name="Rectangle 71"/>
          <p:cNvSpPr/>
          <p:nvPr/>
        </p:nvSpPr>
        <p:spPr>
          <a:xfrm>
            <a:off x="160300" y="0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u="sng" dirty="0" smtClean="0">
                <a:solidFill>
                  <a:prstClr val="black"/>
                </a:solidFill>
              </a:rPr>
              <a:t>FIELD</a:t>
            </a:r>
            <a:r>
              <a:rPr lang="en-US" b="1" u="sng" dirty="0" smtClean="0">
                <a:solidFill>
                  <a:prstClr val="black"/>
                </a:solidFill>
              </a:rPr>
              <a:t> </a:t>
            </a:r>
            <a:r>
              <a:rPr lang="en-US" sz="1200" b="1" u="sng" dirty="0" smtClean="0">
                <a:solidFill>
                  <a:prstClr val="black"/>
                </a:solidFill>
              </a:rPr>
              <a:t>POTENTIAL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536632" y="0"/>
            <a:ext cx="2471351" cy="5041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962442" y="8232"/>
            <a:ext cx="2537212" cy="5041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454440" y="4116"/>
            <a:ext cx="2689560" cy="5041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3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6" grpId="0" animBg="1"/>
      <p:bldP spid="76" grpId="0" animBg="1"/>
      <p:bldP spid="77" grpId="0" animBg="1"/>
      <p:bldP spid="7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3" cstate="print"/>
          <a:srcRect t="21287" b="23267"/>
          <a:stretch>
            <a:fillRect/>
          </a:stretch>
        </p:blipFill>
        <p:spPr bwMode="auto">
          <a:xfrm>
            <a:off x="1426535" y="50801"/>
            <a:ext cx="7589520" cy="2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 preferRelativeResize="0">
            <a:picLocks noChangeArrowheads="1"/>
          </p:cNvPicPr>
          <p:nvPr/>
        </p:nvPicPr>
        <p:blipFill>
          <a:blip r:embed="rId4" cstate="print"/>
          <a:srcRect t="49780"/>
          <a:stretch>
            <a:fillRect/>
          </a:stretch>
        </p:blipFill>
        <p:spPr bwMode="auto">
          <a:xfrm>
            <a:off x="1553425" y="3766870"/>
            <a:ext cx="7406640" cy="9144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7172" name="Picture 4"/>
          <p:cNvPicPr preferRelativeResize="0">
            <a:picLocks noChangeArrowheads="1"/>
          </p:cNvPicPr>
          <p:nvPr/>
        </p:nvPicPr>
        <p:blipFill>
          <a:blip r:embed="rId5" cstate="print"/>
          <a:srcRect t="50086"/>
          <a:stretch>
            <a:fillRect/>
          </a:stretch>
        </p:blipFill>
        <p:spPr bwMode="auto">
          <a:xfrm>
            <a:off x="1554480" y="2449014"/>
            <a:ext cx="7406640" cy="128016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 preferRelativeResize="0">
            <a:picLocks noChangeArrowheads="1"/>
          </p:cNvPicPr>
          <p:nvPr/>
        </p:nvPicPr>
        <p:blipFill>
          <a:blip r:embed="rId6" cstate="print"/>
          <a:srcRect t="49473"/>
          <a:stretch>
            <a:fillRect/>
          </a:stretch>
        </p:blipFill>
        <p:spPr bwMode="auto">
          <a:xfrm>
            <a:off x="1553667" y="1128849"/>
            <a:ext cx="7406640" cy="1280160"/>
          </a:xfrm>
          <a:prstGeom prst="rect">
            <a:avLst/>
          </a:prstGeom>
          <a:noFill/>
          <a:ln w="9525">
            <a:solidFill>
              <a:srgbClr val="0065B0"/>
            </a:solidFill>
            <a:miter lim="800000"/>
            <a:headEnd/>
            <a:tailEnd/>
          </a:ln>
          <a:effectLst/>
        </p:spPr>
      </p:pic>
      <p:pic>
        <p:nvPicPr>
          <p:cNvPr id="7170" name="Picture 2"/>
          <p:cNvPicPr preferRelativeResize="0">
            <a:picLocks noChangeArrowheads="1"/>
          </p:cNvPicPr>
          <p:nvPr/>
        </p:nvPicPr>
        <p:blipFill>
          <a:blip r:embed="rId7" cstate="print"/>
          <a:srcRect t="49461"/>
          <a:stretch>
            <a:fillRect/>
          </a:stretch>
        </p:blipFill>
        <p:spPr bwMode="auto">
          <a:xfrm>
            <a:off x="1549763" y="359955"/>
            <a:ext cx="7406640" cy="731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 bwMode="auto">
          <a:xfrm>
            <a:off x="8164195" y="0"/>
            <a:ext cx="502920" cy="4801314"/>
          </a:xfrm>
          <a:prstGeom prst="rect">
            <a:avLst/>
          </a:prstGeom>
          <a:solidFill>
            <a:srgbClr val="92D050">
              <a:alpha val="2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 dirty="0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0209" y="5190288"/>
            <a:ext cx="1089025" cy="129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 bwMode="auto">
          <a:xfrm>
            <a:off x="4953000" y="5257800"/>
            <a:ext cx="152400" cy="76200"/>
          </a:xfrm>
          <a:prstGeom prst="rect">
            <a:avLst/>
          </a:prstGeom>
          <a:solidFill>
            <a:srgbClr val="FFC1C1"/>
          </a:solidFill>
          <a:ln w="9525" cap="flat" cmpd="sng" algn="ctr">
            <a:solidFill>
              <a:srgbClr val="FFC1C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2975" y="5190288"/>
            <a:ext cx="1089025" cy="129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 bwMode="auto">
          <a:xfrm>
            <a:off x="7391400" y="5257800"/>
            <a:ext cx="152400" cy="76200"/>
          </a:xfrm>
          <a:prstGeom prst="rect">
            <a:avLst/>
          </a:prstGeom>
          <a:solidFill>
            <a:srgbClr val="FFC1C1"/>
          </a:solidFill>
          <a:ln w="9525" cap="flat" cmpd="sng" algn="ctr">
            <a:solidFill>
              <a:srgbClr val="FFC1C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14" name="Picture 7" descr="C:\Documents and Settings\Goodman\Desktop\HP_EC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8910" y="2483898"/>
            <a:ext cx="1124546" cy="944225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 bwMode="auto">
          <a:xfrm rot="5400000" flipH="1" flipV="1">
            <a:off x="762000" y="2225188"/>
            <a:ext cx="533400" cy="38100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33400" y="2910989"/>
            <a:ext cx="838200" cy="1588"/>
          </a:xfrm>
          <a:prstGeom prst="straightConnector1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16200000" flipH="1">
            <a:off x="304801" y="3291989"/>
            <a:ext cx="1219199" cy="609600"/>
          </a:xfrm>
          <a:prstGeom prst="straightConnector1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1124532" y="1615589"/>
            <a:ext cx="3994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u="sng" dirty="0" smtClean="0">
                <a:solidFill>
                  <a:srgbClr val="3333CC"/>
                </a:solidFill>
                <a:latin typeface="Arial Narrow" pitchFamily="34" charset="0"/>
              </a:rPr>
              <a:t>PF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05296" y="2950458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u="sng" dirty="0" smtClean="0">
                <a:solidFill>
                  <a:srgbClr val="00B050"/>
                </a:solidFill>
                <a:latin typeface="Arial Narrow" pitchFamily="34" charset="0"/>
              </a:rPr>
              <a:t>HP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83467" y="4310390"/>
            <a:ext cx="5405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u="sng" dirty="0" smtClean="0">
                <a:solidFill>
                  <a:srgbClr val="7030A0"/>
                </a:solidFill>
                <a:latin typeface="Arial Narrow" pitchFamily="34" charset="0"/>
              </a:rPr>
              <a:t>SUB</a:t>
            </a:r>
            <a:endParaRPr lang="en-US" sz="1600" u="sng" dirty="0">
              <a:solidFill>
                <a:srgbClr val="7030A0"/>
              </a:solidFill>
              <a:latin typeface="Arial Narrow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379615" y="-1"/>
            <a:ext cx="261610" cy="5029201"/>
            <a:chOff x="3929390" y="-243990"/>
            <a:chExt cx="261610" cy="5029201"/>
          </a:xfrm>
        </p:grpSpPr>
        <p:sp>
          <p:nvSpPr>
            <p:cNvPr id="22" name="Rectangle 21"/>
            <p:cNvSpPr/>
            <p:nvPr/>
          </p:nvSpPr>
          <p:spPr>
            <a:xfrm>
              <a:off x="3929390" y="4523601"/>
              <a:ext cx="261610" cy="2616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en-US" sz="1050" b="1" u="sng" dirty="0" smtClean="0">
                  <a:solidFill>
                    <a:prstClr val="black"/>
                  </a:solidFill>
                  <a:latin typeface="Arial Narrow" pitchFamily="34" charset="0"/>
                </a:rPr>
                <a:t>S</a:t>
              </a:r>
              <a:endParaRPr lang="en-US" sz="1050" u="sng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 rot="5400000" flipH="1" flipV="1">
              <a:off x="1665780" y="2164005"/>
              <a:ext cx="4815992" cy="1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Freeform 23"/>
          <p:cNvSpPr/>
          <p:nvPr/>
        </p:nvSpPr>
        <p:spPr bwMode="auto">
          <a:xfrm>
            <a:off x="5027480" y="5326813"/>
            <a:ext cx="406929" cy="523875"/>
          </a:xfrm>
          <a:custGeom>
            <a:avLst/>
            <a:gdLst>
              <a:gd name="connsiteX0" fmla="*/ 406929 w 406929"/>
              <a:gd name="connsiteY0" fmla="*/ 523875 h 523875"/>
              <a:gd name="connsiteX1" fmla="*/ 359304 w 406929"/>
              <a:gd name="connsiteY1" fmla="*/ 482600 h 523875"/>
              <a:gd name="connsiteX2" fmla="*/ 356129 w 406929"/>
              <a:gd name="connsiteY2" fmla="*/ 346075 h 523875"/>
              <a:gd name="connsiteX3" fmla="*/ 356129 w 406929"/>
              <a:gd name="connsiteY3" fmla="*/ 231775 h 523875"/>
              <a:gd name="connsiteX4" fmla="*/ 251354 w 406929"/>
              <a:gd name="connsiteY4" fmla="*/ 206375 h 523875"/>
              <a:gd name="connsiteX5" fmla="*/ 64029 w 406929"/>
              <a:gd name="connsiteY5" fmla="*/ 203200 h 523875"/>
              <a:gd name="connsiteX6" fmla="*/ 10054 w 406929"/>
              <a:gd name="connsiteY6" fmla="*/ 187325 h 523875"/>
              <a:gd name="connsiteX7" fmla="*/ 3704 w 406929"/>
              <a:gd name="connsiteY7" fmla="*/ 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929" h="523875">
                <a:moveTo>
                  <a:pt x="406929" y="523875"/>
                </a:moveTo>
                <a:cubicBezTo>
                  <a:pt x="387350" y="518054"/>
                  <a:pt x="367771" y="512233"/>
                  <a:pt x="359304" y="482600"/>
                </a:cubicBezTo>
                <a:cubicBezTo>
                  <a:pt x="350837" y="452967"/>
                  <a:pt x="356658" y="387879"/>
                  <a:pt x="356129" y="346075"/>
                </a:cubicBezTo>
                <a:cubicBezTo>
                  <a:pt x="355600" y="304271"/>
                  <a:pt x="373592" y="255058"/>
                  <a:pt x="356129" y="231775"/>
                </a:cubicBezTo>
                <a:cubicBezTo>
                  <a:pt x="338667" y="208492"/>
                  <a:pt x="300037" y="211138"/>
                  <a:pt x="251354" y="206375"/>
                </a:cubicBezTo>
                <a:cubicBezTo>
                  <a:pt x="202671" y="201613"/>
                  <a:pt x="104246" y="206375"/>
                  <a:pt x="64029" y="203200"/>
                </a:cubicBezTo>
                <a:cubicBezTo>
                  <a:pt x="23812" y="200025"/>
                  <a:pt x="20108" y="221192"/>
                  <a:pt x="10054" y="187325"/>
                </a:cubicBezTo>
                <a:cubicBezTo>
                  <a:pt x="0" y="153458"/>
                  <a:pt x="1852" y="76729"/>
                  <a:pt x="3704" y="0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7470246" y="5326813"/>
            <a:ext cx="406929" cy="523875"/>
          </a:xfrm>
          <a:custGeom>
            <a:avLst/>
            <a:gdLst>
              <a:gd name="connsiteX0" fmla="*/ 406929 w 406929"/>
              <a:gd name="connsiteY0" fmla="*/ 523875 h 523875"/>
              <a:gd name="connsiteX1" fmla="*/ 359304 w 406929"/>
              <a:gd name="connsiteY1" fmla="*/ 482600 h 523875"/>
              <a:gd name="connsiteX2" fmla="*/ 356129 w 406929"/>
              <a:gd name="connsiteY2" fmla="*/ 346075 h 523875"/>
              <a:gd name="connsiteX3" fmla="*/ 356129 w 406929"/>
              <a:gd name="connsiteY3" fmla="*/ 231775 h 523875"/>
              <a:gd name="connsiteX4" fmla="*/ 251354 w 406929"/>
              <a:gd name="connsiteY4" fmla="*/ 206375 h 523875"/>
              <a:gd name="connsiteX5" fmla="*/ 64029 w 406929"/>
              <a:gd name="connsiteY5" fmla="*/ 203200 h 523875"/>
              <a:gd name="connsiteX6" fmla="*/ 10054 w 406929"/>
              <a:gd name="connsiteY6" fmla="*/ 187325 h 523875"/>
              <a:gd name="connsiteX7" fmla="*/ 3704 w 406929"/>
              <a:gd name="connsiteY7" fmla="*/ 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929" h="523875">
                <a:moveTo>
                  <a:pt x="406929" y="523875"/>
                </a:moveTo>
                <a:cubicBezTo>
                  <a:pt x="387350" y="518054"/>
                  <a:pt x="367771" y="512233"/>
                  <a:pt x="359304" y="482600"/>
                </a:cubicBezTo>
                <a:cubicBezTo>
                  <a:pt x="350837" y="452967"/>
                  <a:pt x="356658" y="387879"/>
                  <a:pt x="356129" y="346075"/>
                </a:cubicBezTo>
                <a:cubicBezTo>
                  <a:pt x="355600" y="304271"/>
                  <a:pt x="373592" y="255058"/>
                  <a:pt x="356129" y="231775"/>
                </a:cubicBezTo>
                <a:cubicBezTo>
                  <a:pt x="338667" y="208492"/>
                  <a:pt x="300037" y="211138"/>
                  <a:pt x="251354" y="206375"/>
                </a:cubicBezTo>
                <a:cubicBezTo>
                  <a:pt x="202671" y="201613"/>
                  <a:pt x="104246" y="206375"/>
                  <a:pt x="64029" y="203200"/>
                </a:cubicBezTo>
                <a:cubicBezTo>
                  <a:pt x="23812" y="200025"/>
                  <a:pt x="20108" y="221192"/>
                  <a:pt x="10054" y="187325"/>
                </a:cubicBezTo>
                <a:cubicBezTo>
                  <a:pt x="0" y="153458"/>
                  <a:pt x="1852" y="76729"/>
                  <a:pt x="3704" y="0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49024" y="5715000"/>
            <a:ext cx="185410" cy="2539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prstClr val="black"/>
                </a:solidFill>
                <a:latin typeface="Arial Narrow" pitchFamily="34" charset="0"/>
              </a:rPr>
              <a:t>S</a:t>
            </a:r>
            <a:endParaRPr lang="en-US" sz="105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14015" y="5715000"/>
            <a:ext cx="185410" cy="2539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prstClr val="black"/>
                </a:solidFill>
                <a:latin typeface="Arial Narrow" pitchFamily="34" charset="0"/>
              </a:rPr>
              <a:t>S</a:t>
            </a:r>
            <a:endParaRPr lang="en-US" sz="105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22754" y="6553200"/>
            <a:ext cx="1043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 smtClean="0">
                <a:solidFill>
                  <a:prstClr val="black"/>
                </a:solidFill>
                <a:latin typeface="Arial Narrow" pitchFamily="34" charset="0"/>
              </a:rPr>
              <a:t>Trial 4: </a:t>
            </a:r>
            <a:r>
              <a:rPr lang="en-US" sz="1200" b="1" dirty="0" smtClean="0">
                <a:solidFill>
                  <a:prstClr val="black"/>
                </a:solidFill>
              </a:rPr>
              <a:t>r</a:t>
            </a:r>
            <a:r>
              <a:rPr lang="en-US" sz="1200" b="1" dirty="0" smtClean="0">
                <a:solidFill>
                  <a:prstClr val="black"/>
                </a:solidFill>
                <a:latin typeface="Arial Narrow" pitchFamily="34" charset="0"/>
              </a:rPr>
              <a:t>eward</a:t>
            </a:r>
            <a:endParaRPr lang="en-US" sz="12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00237" y="6553200"/>
            <a:ext cx="1043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 smtClean="0">
                <a:solidFill>
                  <a:prstClr val="black"/>
                </a:solidFill>
                <a:latin typeface="Arial Narrow" pitchFamily="34" charset="0"/>
              </a:rPr>
              <a:t>Trial 5: </a:t>
            </a:r>
            <a:r>
              <a:rPr lang="en-US" sz="1200" b="1" dirty="0" smtClean="0">
                <a:solidFill>
                  <a:prstClr val="black"/>
                </a:solidFill>
              </a:rPr>
              <a:t>re</a:t>
            </a:r>
            <a:r>
              <a:rPr lang="en-US" sz="1200" b="1" dirty="0" smtClean="0">
                <a:solidFill>
                  <a:prstClr val="black"/>
                </a:solidFill>
                <a:latin typeface="Arial Narrow" pitchFamily="34" charset="0"/>
              </a:rPr>
              <a:t>ward</a:t>
            </a:r>
            <a:endParaRPr lang="en-US" sz="12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338637" y="6553200"/>
            <a:ext cx="1043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 smtClean="0">
                <a:solidFill>
                  <a:prstClr val="black"/>
                </a:solidFill>
                <a:latin typeface="Arial Narrow" pitchFamily="34" charset="0"/>
              </a:rPr>
              <a:t>Trial 6: reward</a:t>
            </a:r>
            <a:endParaRPr lang="en-US" sz="1200" dirty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31" name="Picture 6" descr="C:\DOCUME~1\Goodman\LOCALS~1\Temp\SNAGHTML1e04750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000" y="4953000"/>
            <a:ext cx="275463" cy="299416"/>
          </a:xfrm>
          <a:prstGeom prst="rect">
            <a:avLst/>
          </a:prstGeom>
          <a:noFill/>
        </p:spPr>
      </p:pic>
      <p:pic>
        <p:nvPicPr>
          <p:cNvPr id="32" name="Picture 6" descr="C:\DOCUME~1\Goodman\LOCALS~1\Temp\SNAGHTML1e04750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4958384"/>
            <a:ext cx="275463" cy="299416"/>
          </a:xfrm>
          <a:prstGeom prst="rect">
            <a:avLst/>
          </a:prstGeom>
          <a:noFill/>
        </p:spPr>
      </p:pic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76200" y="5288578"/>
            <a:ext cx="2103461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u="sng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KEY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 dirty="0" smtClean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S=START POSITION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E=END POSITION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R=REWARD (green if earned)</a:t>
            </a:r>
          </a:p>
          <a:p>
            <a:r>
              <a:rPr lang="en-US" sz="1000" b="1" dirty="0" smtClean="0">
                <a:solidFill>
                  <a:srgbClr val="0070C0"/>
                </a:solidFill>
                <a:sym typeface="Symbol"/>
              </a:rPr>
              <a:t> </a:t>
            </a: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=enhanced inhibitory oscillation</a:t>
            </a:r>
          </a:p>
          <a:p>
            <a:pPr marL="117475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(resets prefrontal activity </a:t>
            </a:r>
          </a:p>
          <a:p>
            <a:pPr marL="117475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if not enhanced by prior reward)</a:t>
            </a:r>
            <a:endParaRPr lang="en-US" sz="1000" b="1" dirty="0" smtClean="0">
              <a:solidFill>
                <a:srgbClr val="0070C0"/>
              </a:solidFill>
            </a:endParaRPr>
          </a:p>
        </p:txBody>
      </p:sp>
      <p:grpSp>
        <p:nvGrpSpPr>
          <p:cNvPr id="34" name="Group 142"/>
          <p:cNvGrpSpPr/>
          <p:nvPr/>
        </p:nvGrpSpPr>
        <p:grpSpPr>
          <a:xfrm>
            <a:off x="2263775" y="5190288"/>
            <a:ext cx="1089025" cy="1292890"/>
            <a:chOff x="4850209" y="5190288"/>
            <a:chExt cx="1089025" cy="1292890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50209" y="5190288"/>
              <a:ext cx="1089025" cy="1292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Rectangle 35"/>
            <p:cNvSpPr/>
            <p:nvPr/>
          </p:nvSpPr>
          <p:spPr bwMode="auto">
            <a:xfrm>
              <a:off x="4953000" y="5257800"/>
              <a:ext cx="152400" cy="76200"/>
            </a:xfrm>
            <a:prstGeom prst="rect">
              <a:avLst/>
            </a:prstGeom>
            <a:solidFill>
              <a:srgbClr val="FFC1C1"/>
            </a:solidFill>
            <a:ln w="9525" cap="flat" cmpd="sng" algn="ctr">
              <a:solidFill>
                <a:srgbClr val="FFC1C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sp>
        <p:nvSpPr>
          <p:cNvPr id="37" name="Freeform 36"/>
          <p:cNvSpPr/>
          <p:nvPr/>
        </p:nvSpPr>
        <p:spPr bwMode="auto">
          <a:xfrm>
            <a:off x="2441046" y="5326813"/>
            <a:ext cx="406929" cy="523875"/>
          </a:xfrm>
          <a:custGeom>
            <a:avLst/>
            <a:gdLst>
              <a:gd name="connsiteX0" fmla="*/ 406929 w 406929"/>
              <a:gd name="connsiteY0" fmla="*/ 523875 h 523875"/>
              <a:gd name="connsiteX1" fmla="*/ 359304 w 406929"/>
              <a:gd name="connsiteY1" fmla="*/ 482600 h 523875"/>
              <a:gd name="connsiteX2" fmla="*/ 356129 w 406929"/>
              <a:gd name="connsiteY2" fmla="*/ 346075 h 523875"/>
              <a:gd name="connsiteX3" fmla="*/ 356129 w 406929"/>
              <a:gd name="connsiteY3" fmla="*/ 231775 h 523875"/>
              <a:gd name="connsiteX4" fmla="*/ 251354 w 406929"/>
              <a:gd name="connsiteY4" fmla="*/ 206375 h 523875"/>
              <a:gd name="connsiteX5" fmla="*/ 64029 w 406929"/>
              <a:gd name="connsiteY5" fmla="*/ 203200 h 523875"/>
              <a:gd name="connsiteX6" fmla="*/ 10054 w 406929"/>
              <a:gd name="connsiteY6" fmla="*/ 187325 h 523875"/>
              <a:gd name="connsiteX7" fmla="*/ 3704 w 406929"/>
              <a:gd name="connsiteY7" fmla="*/ 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929" h="523875">
                <a:moveTo>
                  <a:pt x="406929" y="523875"/>
                </a:moveTo>
                <a:cubicBezTo>
                  <a:pt x="387350" y="518054"/>
                  <a:pt x="367771" y="512233"/>
                  <a:pt x="359304" y="482600"/>
                </a:cubicBezTo>
                <a:cubicBezTo>
                  <a:pt x="350837" y="452967"/>
                  <a:pt x="356658" y="387879"/>
                  <a:pt x="356129" y="346075"/>
                </a:cubicBezTo>
                <a:cubicBezTo>
                  <a:pt x="355600" y="304271"/>
                  <a:pt x="373592" y="255058"/>
                  <a:pt x="356129" y="231775"/>
                </a:cubicBezTo>
                <a:cubicBezTo>
                  <a:pt x="338667" y="208492"/>
                  <a:pt x="300037" y="211138"/>
                  <a:pt x="251354" y="206375"/>
                </a:cubicBezTo>
                <a:cubicBezTo>
                  <a:pt x="202671" y="201613"/>
                  <a:pt x="104246" y="206375"/>
                  <a:pt x="64029" y="203200"/>
                </a:cubicBezTo>
                <a:cubicBezTo>
                  <a:pt x="23812" y="200025"/>
                  <a:pt x="20108" y="221192"/>
                  <a:pt x="10054" y="187325"/>
                </a:cubicBezTo>
                <a:cubicBezTo>
                  <a:pt x="0" y="153458"/>
                  <a:pt x="1852" y="76729"/>
                  <a:pt x="3704" y="0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62590" y="5715000"/>
            <a:ext cx="185410" cy="2539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prstClr val="black"/>
                </a:solidFill>
                <a:latin typeface="Arial Narrow" pitchFamily="34" charset="0"/>
              </a:rPr>
              <a:t>S</a:t>
            </a:r>
            <a:endParaRPr lang="en-US" sz="1050" dirty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39" name="Picture 6" descr="C:\DOCUME~1\Goodman\LOCALS~1\Temp\SNAGHTML1e04750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166" y="4958384"/>
            <a:ext cx="275463" cy="299416"/>
          </a:xfrm>
          <a:prstGeom prst="rect">
            <a:avLst/>
          </a:prstGeom>
          <a:noFill/>
        </p:spPr>
      </p:pic>
      <p:cxnSp>
        <p:nvCxnSpPr>
          <p:cNvPr id="40" name="Straight Arrow Connector 39"/>
          <p:cNvCxnSpPr/>
          <p:nvPr/>
        </p:nvCxnSpPr>
        <p:spPr bwMode="auto">
          <a:xfrm rot="5400000" flipH="1" flipV="1">
            <a:off x="38100" y="1562100"/>
            <a:ext cx="1676400" cy="533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1082830" y="685800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u="sng" dirty="0" smtClean="0">
                <a:solidFill>
                  <a:srgbClr val="FF0000"/>
                </a:solidFill>
                <a:latin typeface="Arial Narrow" pitchFamily="34" charset="0"/>
              </a:rPr>
              <a:t>PM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986405" y="-2"/>
            <a:ext cx="1258824" cy="5030191"/>
            <a:chOff x="5462016" y="457197"/>
            <a:chExt cx="1258824" cy="4572992"/>
          </a:xfrm>
        </p:grpSpPr>
        <p:grpSp>
          <p:nvGrpSpPr>
            <p:cNvPr id="43" name="Group 42"/>
            <p:cNvGrpSpPr/>
            <p:nvPr/>
          </p:nvGrpSpPr>
          <p:grpSpPr>
            <a:xfrm>
              <a:off x="6446520" y="457197"/>
              <a:ext cx="274320" cy="4572003"/>
              <a:chOff x="3931920" y="213208"/>
              <a:chExt cx="274320" cy="4572003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3931920" y="4510891"/>
                <a:ext cx="274320" cy="2743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S</a:t>
                </a:r>
                <a:endParaRPr lang="en-US" sz="105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 rot="16200000" flipV="1">
                <a:off x="1790371" y="2392604"/>
                <a:ext cx="4358794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" name="Group 66"/>
            <p:cNvGrpSpPr/>
            <p:nvPr/>
          </p:nvGrpSpPr>
          <p:grpSpPr>
            <a:xfrm>
              <a:off x="5462016" y="457197"/>
              <a:ext cx="261610" cy="4572003"/>
              <a:chOff x="3785616" y="213208"/>
              <a:chExt cx="261610" cy="4572003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3785616" y="4510891"/>
                <a:ext cx="261610" cy="274320"/>
              </a:xfrm>
              <a:prstGeom prst="rect">
                <a:avLst/>
              </a:prstGeom>
              <a:solidFill>
                <a:srgbClr val="FFC1C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E</a:t>
                </a:r>
                <a:endParaRPr lang="en-US" sz="105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 bwMode="auto">
              <a:xfrm rot="16200000" flipV="1">
                <a:off x="1850061" y="2392604"/>
                <a:ext cx="435879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FFC1C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5" name="Group 108"/>
            <p:cNvGrpSpPr/>
            <p:nvPr/>
          </p:nvGrpSpPr>
          <p:grpSpPr>
            <a:xfrm>
              <a:off x="5718741" y="457200"/>
              <a:ext cx="502991" cy="4572000"/>
              <a:chOff x="8311540" y="381000"/>
              <a:chExt cx="278349" cy="4572000"/>
            </a:xfrm>
          </p:grpSpPr>
          <p:sp>
            <p:nvSpPr>
              <p:cNvPr id="49" name="Rectangle 48"/>
              <p:cNvSpPr/>
              <p:nvPr/>
            </p:nvSpPr>
            <p:spPr bwMode="auto">
              <a:xfrm>
                <a:off x="8311579" y="381000"/>
                <a:ext cx="278310" cy="4297680"/>
              </a:xfrm>
              <a:prstGeom prst="rect">
                <a:avLst/>
              </a:prstGeom>
              <a:solidFill>
                <a:srgbClr val="92D050">
                  <a:alpha val="24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311540" y="4678680"/>
                <a:ext cx="278309" cy="274320"/>
              </a:xfrm>
              <a:prstGeom prst="rect">
                <a:avLst/>
              </a:prstGeom>
              <a:solidFill>
                <a:srgbClr val="D6EDBD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R</a:t>
                </a:r>
                <a:endParaRPr lang="en-US" sz="100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46" name="Group 96"/>
            <p:cNvGrpSpPr/>
            <p:nvPr/>
          </p:nvGrpSpPr>
          <p:grpSpPr>
            <a:xfrm>
              <a:off x="6208407" y="457199"/>
              <a:ext cx="277029" cy="4572990"/>
              <a:chOff x="8736119" y="382379"/>
              <a:chExt cx="249347" cy="455643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8744695" y="4664489"/>
                <a:ext cx="240771" cy="274320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u="sng" dirty="0" smtClean="0">
                    <a:solidFill>
                      <a:prstClr val="black"/>
                    </a:solidFill>
                    <a:latin typeface="Symbol" pitchFamily="18" charset="2"/>
                    <a:sym typeface="Symbol"/>
                  </a:rPr>
                  <a:t></a:t>
                </a:r>
                <a:endParaRPr lang="en-US" sz="1050" u="sng" dirty="0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8736119" y="382379"/>
                <a:ext cx="246909" cy="428211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5455666" y="-2"/>
            <a:ext cx="1287399" cy="5030191"/>
            <a:chOff x="5614416" y="457197"/>
            <a:chExt cx="1287399" cy="4572992"/>
          </a:xfrm>
        </p:grpSpPr>
        <p:grpSp>
          <p:nvGrpSpPr>
            <p:cNvPr id="56" name="Group 42"/>
            <p:cNvGrpSpPr/>
            <p:nvPr/>
          </p:nvGrpSpPr>
          <p:grpSpPr>
            <a:xfrm>
              <a:off x="6627495" y="457198"/>
              <a:ext cx="274320" cy="4572002"/>
              <a:chOff x="4112895" y="213209"/>
              <a:chExt cx="274320" cy="4572002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4112895" y="4510891"/>
                <a:ext cx="274320" cy="2743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S</a:t>
                </a:r>
                <a:endParaRPr lang="en-US" sz="105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67" name="Straight Connector 66"/>
              <p:cNvCxnSpPr/>
              <p:nvPr/>
            </p:nvCxnSpPr>
            <p:spPr bwMode="auto">
              <a:xfrm rot="5400000" flipH="1" flipV="1">
                <a:off x="1937310" y="2392605"/>
                <a:ext cx="4358794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7" name="Group 66"/>
            <p:cNvGrpSpPr/>
            <p:nvPr/>
          </p:nvGrpSpPr>
          <p:grpSpPr>
            <a:xfrm>
              <a:off x="5614416" y="457197"/>
              <a:ext cx="261610" cy="4572003"/>
              <a:chOff x="3938016" y="213208"/>
              <a:chExt cx="261610" cy="4572003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3938016" y="4510891"/>
                <a:ext cx="261610" cy="274320"/>
              </a:xfrm>
              <a:prstGeom prst="rect">
                <a:avLst/>
              </a:prstGeom>
              <a:solidFill>
                <a:srgbClr val="FFC1C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E</a:t>
                </a:r>
                <a:endParaRPr lang="en-US" sz="105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 bwMode="auto">
              <a:xfrm rot="16200000" flipV="1">
                <a:off x="1977950" y="2384984"/>
                <a:ext cx="4358793" cy="15241"/>
              </a:xfrm>
              <a:prstGeom prst="line">
                <a:avLst/>
              </a:prstGeom>
              <a:noFill/>
              <a:ln w="9525" cap="flat" cmpd="sng" algn="ctr">
                <a:solidFill>
                  <a:srgbClr val="FFC1C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8" name="Group 108"/>
            <p:cNvGrpSpPr/>
            <p:nvPr/>
          </p:nvGrpSpPr>
          <p:grpSpPr>
            <a:xfrm>
              <a:off x="5852113" y="457200"/>
              <a:ext cx="502972" cy="4572000"/>
              <a:chOff x="8385330" y="381000"/>
              <a:chExt cx="278338" cy="4572000"/>
            </a:xfrm>
          </p:grpSpPr>
          <p:sp>
            <p:nvSpPr>
              <p:cNvPr id="62" name="Rectangle 61"/>
              <p:cNvSpPr/>
              <p:nvPr/>
            </p:nvSpPr>
            <p:spPr bwMode="auto">
              <a:xfrm>
                <a:off x="8385359" y="381000"/>
                <a:ext cx="278309" cy="4297680"/>
              </a:xfrm>
              <a:prstGeom prst="rect">
                <a:avLst/>
              </a:prstGeom>
              <a:solidFill>
                <a:srgbClr val="92D050">
                  <a:alpha val="24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385330" y="4678680"/>
                <a:ext cx="278309" cy="274320"/>
              </a:xfrm>
              <a:prstGeom prst="rect">
                <a:avLst/>
              </a:prstGeom>
              <a:solidFill>
                <a:srgbClr val="D6EDBD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R</a:t>
                </a:r>
                <a:endParaRPr lang="en-US" sz="100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59" name="Group 96"/>
            <p:cNvGrpSpPr/>
            <p:nvPr/>
          </p:nvGrpSpPr>
          <p:grpSpPr>
            <a:xfrm>
              <a:off x="6351267" y="457199"/>
              <a:ext cx="276963" cy="4572990"/>
              <a:chOff x="8864754" y="382379"/>
              <a:chExt cx="249289" cy="4556430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8873272" y="4664489"/>
                <a:ext cx="240771" cy="274320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u="sng" dirty="0" smtClean="0">
                    <a:solidFill>
                      <a:prstClr val="black"/>
                    </a:solidFill>
                    <a:latin typeface="Symbol" pitchFamily="18" charset="2"/>
                    <a:sym typeface="Symbol"/>
                  </a:rPr>
                  <a:t></a:t>
                </a:r>
                <a:endParaRPr lang="en-US" sz="1050" u="sng" dirty="0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8864754" y="382379"/>
                <a:ext cx="246910" cy="428211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7935976" y="0"/>
            <a:ext cx="985289" cy="5045429"/>
            <a:chOff x="5614416" y="441959"/>
            <a:chExt cx="985289" cy="4588230"/>
          </a:xfrm>
        </p:grpSpPr>
        <p:grpSp>
          <p:nvGrpSpPr>
            <p:cNvPr id="69" name="Group 66"/>
            <p:cNvGrpSpPr/>
            <p:nvPr/>
          </p:nvGrpSpPr>
          <p:grpSpPr>
            <a:xfrm>
              <a:off x="5614416" y="441960"/>
              <a:ext cx="261610" cy="4587240"/>
              <a:chOff x="3938016" y="197971"/>
              <a:chExt cx="261610" cy="4587240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3938016" y="4510891"/>
                <a:ext cx="261610" cy="274320"/>
              </a:xfrm>
              <a:prstGeom prst="rect">
                <a:avLst/>
              </a:prstGeom>
              <a:solidFill>
                <a:srgbClr val="FFC1C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b="1" u="sng" dirty="0" smtClean="0">
                    <a:solidFill>
                      <a:prstClr val="black"/>
                    </a:solidFill>
                    <a:latin typeface="Arial Narrow" pitchFamily="34" charset="0"/>
                  </a:rPr>
                  <a:t>E</a:t>
                </a:r>
                <a:endParaRPr lang="en-US" sz="1050" u="sng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75" name="Straight Connector 74"/>
              <p:cNvCxnSpPr/>
              <p:nvPr/>
            </p:nvCxnSpPr>
            <p:spPr bwMode="auto">
              <a:xfrm rot="5400000" flipH="1" flipV="1">
                <a:off x="1968425" y="2384986"/>
                <a:ext cx="4374030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FFC1C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0" name="Rectangle 69"/>
            <p:cNvSpPr/>
            <p:nvPr/>
          </p:nvSpPr>
          <p:spPr>
            <a:xfrm>
              <a:off x="5852107" y="4754880"/>
              <a:ext cx="502920" cy="274320"/>
            </a:xfrm>
            <a:prstGeom prst="rect">
              <a:avLst/>
            </a:prstGeom>
            <a:solidFill>
              <a:srgbClr val="D6EDBD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u="sng" dirty="0" smtClean="0">
                  <a:solidFill>
                    <a:prstClr val="black"/>
                  </a:solidFill>
                  <a:latin typeface="Arial Narrow" pitchFamily="34" charset="0"/>
                </a:rPr>
                <a:t>R</a:t>
              </a:r>
              <a:endParaRPr lang="en-US" sz="1000" u="sng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grpSp>
          <p:nvGrpSpPr>
            <p:cNvPr id="71" name="Group 96"/>
            <p:cNvGrpSpPr/>
            <p:nvPr/>
          </p:nvGrpSpPr>
          <p:grpSpPr>
            <a:xfrm>
              <a:off x="6322699" y="441959"/>
              <a:ext cx="277006" cy="4588230"/>
              <a:chOff x="8838980" y="367194"/>
              <a:chExt cx="249326" cy="457161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8847536" y="4664489"/>
                <a:ext cx="240770" cy="274320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50" u="sng" dirty="0" smtClean="0">
                    <a:solidFill>
                      <a:prstClr val="black"/>
                    </a:solidFill>
                    <a:latin typeface="Symbol" pitchFamily="18" charset="2"/>
                    <a:sym typeface="Symbol"/>
                  </a:rPr>
                  <a:t></a:t>
                </a:r>
                <a:endParaRPr lang="en-US" sz="1050" u="sng" dirty="0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8838980" y="367194"/>
                <a:ext cx="246908" cy="428211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u="sng" dirty="0" smtClean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76" name="Rectangle 75"/>
          <p:cNvSpPr/>
          <p:nvPr/>
        </p:nvSpPr>
        <p:spPr>
          <a:xfrm>
            <a:off x="216465" y="76200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u="sng" dirty="0" smtClean="0">
                <a:solidFill>
                  <a:prstClr val="black"/>
                </a:solidFill>
              </a:rPr>
              <a:t>FIELD POTENTIAL</a:t>
            </a:r>
            <a:endParaRPr lang="en-US" sz="1200" b="1" u="sng" dirty="0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536632" y="0"/>
            <a:ext cx="2471351" cy="5041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962442" y="8232"/>
            <a:ext cx="2537212" cy="5041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54440" y="4116"/>
            <a:ext cx="2689560" cy="5041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42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7" grpId="0" animBg="1"/>
      <p:bldP spid="80" grpId="0" animBg="1"/>
      <p:bldP spid="81" grpId="0" animBg="1"/>
      <p:bldP spid="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University of Nevada, Reno</a:t>
            </a:r>
          </a:p>
        </p:txBody>
      </p:sp>
      <p:pic>
        <p:nvPicPr>
          <p:cNvPr id="26638" name="Picture 14" descr="5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586740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" name="Picture 1" descr="C:\Users\fredh\Downloads\All sizes   The Quad and Mackay School of Mines   Flickr - Photo Sharing!_files\4952309294_754a94c27f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5260975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:\Users\fredh\Downloads\All sizes   The Joe Crowley Student Union and IGT Knowledge Center   Flickr - Photo Sharing!_files\4949440616_e1d4a20c94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43000"/>
            <a:ext cx="4913313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9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NCS Web Interface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68237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NCS Web Interface: </a:t>
            </a:r>
            <a:br>
              <a:rPr lang="en-US" dirty="0" smtClean="0"/>
            </a:br>
            <a:r>
              <a:rPr lang="en-US" dirty="0" smtClean="0"/>
              <a:t>Brain Builder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15329"/>
            <a:ext cx="8077200" cy="52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NCS Web Interface: </a:t>
            </a:r>
            <a:br>
              <a:rPr lang="en-US" dirty="0" smtClean="0"/>
            </a:br>
            <a:r>
              <a:rPr lang="en-US" dirty="0" smtClean="0"/>
              <a:t>Simulation Builder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345507"/>
            <a:ext cx="69342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NCS Web Interface:</a:t>
            </a:r>
            <a:br>
              <a:rPr lang="en-US" dirty="0" smtClean="0"/>
            </a:br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729221"/>
            <a:ext cx="8305800" cy="35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libraries were used:</a:t>
            </a:r>
          </a:p>
          <a:p>
            <a:pPr lvl="1"/>
            <a:r>
              <a:rPr lang="en-US" dirty="0" smtClean="0"/>
              <a:t>Three.js – a 3D engine</a:t>
            </a:r>
          </a:p>
          <a:p>
            <a:pPr lvl="1"/>
            <a:r>
              <a:rPr lang="en-US" dirty="0" smtClean="0"/>
              <a:t>Underscode.js – many useful utility functions</a:t>
            </a:r>
          </a:p>
          <a:p>
            <a:pPr lvl="1"/>
            <a:r>
              <a:rPr lang="en-US" dirty="0" smtClean="0"/>
              <a:t>Numeric.js – linear algebra used in physics and motion planning</a:t>
            </a:r>
          </a:p>
          <a:p>
            <a:pPr lvl="1"/>
            <a:r>
              <a:rPr lang="en-US" dirty="0" err="1" smtClean="0"/>
              <a:t>JSZip</a:t>
            </a:r>
            <a:r>
              <a:rPr lang="en-US" dirty="0" smtClean="0"/>
              <a:t> – used to extract data from KMZ files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NCS Web Interface:</a:t>
            </a:r>
            <a:br>
              <a:rPr lang="en-US" dirty="0" smtClean="0"/>
            </a:br>
            <a:r>
              <a:rPr lang="en-US" dirty="0" smtClean="0"/>
              <a:t>Virtual Robot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6019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en-US" dirty="0" smtClean="0"/>
              <a:t> – sets up the initial configuration UI and connects with the rest of the Web interface.</a:t>
            </a:r>
          </a:p>
          <a:p>
            <a:pPr lvl="1"/>
            <a:r>
              <a:rPr lang="en-US" dirty="0" smtClean="0"/>
              <a:t>Now we can start the sim, load a level, and a script</a:t>
            </a:r>
          </a:p>
          <a:p>
            <a:r>
              <a:rPr lang="en-US" dirty="0" smtClean="0"/>
              <a:t>The level, </a:t>
            </a:r>
            <a:r>
              <a:rPr lang="en-US" dirty="0" err="1" smtClean="0"/>
              <a:t>scrpit</a:t>
            </a:r>
            <a:r>
              <a:rPr lang="en-US" dirty="0" smtClean="0"/>
              <a:t> and simulation URL are sent to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en-US" dirty="0" smtClean="0"/>
              <a:t> module which starts the rest of the modules</a:t>
            </a:r>
          </a:p>
          <a:p>
            <a:pPr lvl="1"/>
            <a:r>
              <a:rPr lang="en-US" dirty="0" smtClean="0"/>
              <a:t>It sends the level data to the loader and the loader sends parsed level data back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Overview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1481328"/>
            <a:ext cx="2692400" cy="22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6019800" cy="4767072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The level data is formatted into a scene which renders it with Three.js</a:t>
            </a:r>
          </a:p>
          <a:p>
            <a:pPr lvl="1"/>
            <a:r>
              <a:rPr lang="en-US" dirty="0" smtClean="0"/>
              <a:t>Level data is also sent to the physics engine</a:t>
            </a:r>
          </a:p>
          <a:p>
            <a:pPr lvl="1"/>
            <a:r>
              <a:rPr lang="en-US" dirty="0" smtClean="0"/>
              <a:t>Finally the robot is placed into the scene.</a:t>
            </a:r>
          </a:p>
          <a:p>
            <a:pPr lvl="1"/>
            <a:r>
              <a:rPr lang="en-US" dirty="0" smtClean="0"/>
              <a:t>Then the script and simulation are sent to the controller.</a:t>
            </a:r>
          </a:p>
          <a:p>
            <a:pPr lvl="1"/>
            <a:r>
              <a:rPr lang="en-US" dirty="0" smtClean="0"/>
              <a:t>The controller executes the script in an isolated worker module.</a:t>
            </a:r>
          </a:p>
          <a:p>
            <a:r>
              <a:rPr lang="en-US" dirty="0" smtClean="0"/>
              <a:t>For Debugging all data is sent to the HUD.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Overview (2)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1481328"/>
            <a:ext cx="2692400" cy="22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Robot</a:t>
            </a:r>
            <a:endParaRPr lang="en-US" dirty="0"/>
          </a:p>
        </p:txBody>
      </p:sp>
      <p:pic>
        <p:nvPicPr>
          <p:cNvPr id="7170" name="Picture 2" descr="W:\papers\thesis\059-kelly\slides\ca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511346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8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481328"/>
            <a:ext cx="4443359" cy="49194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Collision Detection</a:t>
            </a:r>
          </a:p>
          <a:p>
            <a:pPr lvl="1"/>
            <a:r>
              <a:rPr lang="en-US" dirty="0" smtClean="0"/>
              <a:t>Done with Bounding Volumes</a:t>
            </a:r>
          </a:p>
          <a:p>
            <a:pPr lvl="1"/>
            <a:r>
              <a:rPr lang="en-US" dirty="0"/>
              <a:t>"Point-tessellated </a:t>
            </a:r>
            <a:r>
              <a:rPr lang="en-US" dirty="0" err="1"/>
              <a:t>Voxelization</a:t>
            </a:r>
            <a:r>
              <a:rPr lang="en-US" dirty="0"/>
              <a:t>" by </a:t>
            </a:r>
            <a:r>
              <a:rPr lang="en-US" dirty="0" err="1"/>
              <a:t>Fei</a:t>
            </a:r>
            <a:r>
              <a:rPr lang="en-US" dirty="0"/>
              <a:t>, et al.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and it works on complex models – like this house.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Motion Planning</a:t>
            </a:r>
          </a:p>
          <a:p>
            <a:pPr lvl="1"/>
            <a:r>
              <a:rPr lang="en-US" dirty="0"/>
              <a:t>Using "Randomized path planning for redundant manipulators without inverse kinematics" by </a:t>
            </a:r>
            <a:r>
              <a:rPr lang="en-US" dirty="0" err="1"/>
              <a:t>Weghe</a:t>
            </a:r>
            <a:r>
              <a:rPr lang="en-US" dirty="0"/>
              <a:t>, et al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Things provided.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omplex-bounding-boxes.png (905×67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59" y="1524000"/>
            <a:ext cx="416406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8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224272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reachForAndGrabWithRightHand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(“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portable_thing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”);</a:t>
            </a: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startWalking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(){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setSpeed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(1.7);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next(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walkToWall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walkToWall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(){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if(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sensors.collision.front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){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setSpeed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(0);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goBackward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(1.0)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.at(1.7)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.then(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waitForAction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}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Scripting:</a:t>
            </a:r>
            <a:br>
              <a:rPr lang="en-US" dirty="0" smtClean="0"/>
            </a:br>
            <a:r>
              <a:rPr lang="en-US" dirty="0" smtClean="0"/>
              <a:t>a simple scripting environment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71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This material is based in part upon work supported by: The National Science Foundation under grant number(s) IIA-1329469. Any opinions, findings, and conclusions or recommendations expressed in this material are those of the author(s) and do not necessarily reflect the views of the National Science Foundation.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4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376672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PickItUp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(){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reachForAndGrabWithRightHand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(“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portable_thing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.then(turnaround);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next(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doNothing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 turnaround(){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turnRight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(180);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next(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doNothing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Scripting(2)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376672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waitForAction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(){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if(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sensors.brainOutputs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[0] &gt; 0){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turnLeft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(90)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.then(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startWalking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next(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doNothing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} else if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sensonrs.brainOutputs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[1] &gt; 0){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turnRight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(90)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.then(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startWalking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next(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doNothing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} else if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sensors.brainOutputs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[2] &gt; 0){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goForward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(1.0)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.then(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pickItUp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next(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doNothing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}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Scripting(3)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5817787" cy="4525963"/>
          </a:xfrm>
        </p:spPr>
        <p:txBody>
          <a:bodyPr/>
          <a:lstStyle/>
          <a:p>
            <a:r>
              <a:rPr lang="en-US" dirty="0" smtClean="0"/>
              <a:t>Allows the user to see what the current settings are.</a:t>
            </a:r>
          </a:p>
          <a:p>
            <a:r>
              <a:rPr lang="en-US" dirty="0" smtClean="0"/>
              <a:t>It is placed on the left side of the simulation window, and it can be toggled on and off.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Heads-up display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987" y="1417638"/>
            <a:ext cx="2411813" cy="545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an environment: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err="1" smtClean="0"/>
              <a:t>Sketchup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fast_leve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913" y="1481138"/>
            <a:ext cx="7242175" cy="4525962"/>
          </a:xfrm>
        </p:spPr>
      </p:pic>
    </p:spTree>
    <p:extLst>
      <p:ext uri="{BB962C8B-B14F-4D97-AF65-F5344CB8AC3E}">
        <p14:creationId xmlns:p14="http://schemas.microsoft.com/office/powerpoint/2010/main" val="188047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913" y="1481138"/>
            <a:ext cx="724217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27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Robots</a:t>
            </a:r>
          </a:p>
          <a:p>
            <a:r>
              <a:rPr lang="en-US" dirty="0" err="1" smtClean="0"/>
              <a:t>WebCam</a:t>
            </a:r>
            <a:r>
              <a:rPr lang="en-US" dirty="0" smtClean="0"/>
              <a:t> input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:\papers\thesis\059-kelly\slides\goal-related-reproduction-ncv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418721"/>
            <a:ext cx="7086600" cy="44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4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3886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Computational approaches to study high-level behavior</a:t>
            </a:r>
          </a:p>
          <a:p>
            <a:r>
              <a:rPr lang="en-US" dirty="0" smtClean="0"/>
              <a:t>Virtual Robot </a:t>
            </a:r>
          </a:p>
          <a:p>
            <a:pPr lvl="1"/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Scripting</a:t>
            </a:r>
          </a:p>
          <a:p>
            <a:pPr lvl="1"/>
            <a:r>
              <a:rPr lang="en-US" dirty="0" smtClean="0"/>
              <a:t>Demo</a:t>
            </a:r>
          </a:p>
          <a:p>
            <a:r>
              <a:rPr lang="en-US" dirty="0" smtClean="0"/>
              <a:t>Future Work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" name="nav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0106" y="1524000"/>
            <a:ext cx="4888115" cy="3657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78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1027" name="Picture 3" descr="C:\Users\ljayet\AppData\Local\Microsoft\Windows\Temporary Internet Files\Content.IE5\WN57KVHD\MC900441498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28" y="609600"/>
            <a:ext cx="3657143" cy="36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905000" y="4660252"/>
            <a:ext cx="5715000" cy="1740548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dirty="0" smtClean="0"/>
              <a:t>For more information go to the Brain Computation Lab @ www.cse.unr.edu/brain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01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3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300472"/>
          </a:xfrm>
        </p:spPr>
        <p:txBody>
          <a:bodyPr>
            <a:noAutofit/>
          </a:bodyPr>
          <a:lstStyle/>
          <a:p>
            <a:r>
              <a:rPr lang="en-US" sz="920" dirty="0"/>
              <a:t>Corey M. </a:t>
            </a:r>
            <a:r>
              <a:rPr lang="en-US" sz="920" dirty="0" err="1"/>
              <a:t>Thibeault</a:t>
            </a:r>
            <a:r>
              <a:rPr lang="en-US" sz="920" dirty="0"/>
              <a:t>, Frederick C. Harris, Jr., and Narayan </a:t>
            </a:r>
            <a:r>
              <a:rPr lang="en-US" sz="920" dirty="0" err="1" smtClean="0"/>
              <a:t>Srinivasa</a:t>
            </a:r>
            <a:r>
              <a:rPr lang="en-US" sz="920" dirty="0" smtClean="0"/>
              <a:t>, “Using </a:t>
            </a:r>
            <a:r>
              <a:rPr lang="en-US" sz="920" dirty="0"/>
              <a:t>Games to Embody Spiking Neural Networks for </a:t>
            </a:r>
            <a:r>
              <a:rPr lang="en-US" sz="920" dirty="0" err="1"/>
              <a:t>Neuromorphic</a:t>
            </a:r>
            <a:r>
              <a:rPr lang="en-US" sz="920" dirty="0"/>
              <a:t> </a:t>
            </a:r>
            <a:r>
              <a:rPr lang="en-US" sz="920" dirty="0" smtClean="0"/>
              <a:t>Hardware” </a:t>
            </a:r>
            <a:r>
              <a:rPr lang="en-US" sz="920" i="1" dirty="0" smtClean="0"/>
              <a:t>International </a:t>
            </a:r>
            <a:r>
              <a:rPr lang="en-US" sz="920" i="1" dirty="0"/>
              <a:t>Journal of Computers and Their </a:t>
            </a:r>
            <a:r>
              <a:rPr lang="en-US" sz="920" i="1" dirty="0" smtClean="0"/>
              <a:t>Applications </a:t>
            </a:r>
            <a:r>
              <a:rPr lang="en-US" sz="920" dirty="0" err="1" smtClean="0"/>
              <a:t>Vol</a:t>
            </a:r>
            <a:r>
              <a:rPr lang="en-US" sz="920" dirty="0" smtClean="0"/>
              <a:t> </a:t>
            </a:r>
            <a:r>
              <a:rPr lang="en-US" sz="920" dirty="0"/>
              <a:t>21, No 1, </a:t>
            </a:r>
            <a:r>
              <a:rPr lang="en-US" sz="920" dirty="0" err="1"/>
              <a:t>pg</a:t>
            </a:r>
            <a:r>
              <a:rPr lang="en-US" sz="920" dirty="0"/>
              <a:t> 40-53, March 2014</a:t>
            </a:r>
            <a:r>
              <a:rPr lang="en-US" sz="920" dirty="0" smtClean="0"/>
              <a:t>.</a:t>
            </a:r>
          </a:p>
          <a:p>
            <a:r>
              <a:rPr lang="en-US" sz="920" dirty="0"/>
              <a:t>Roger V. Hoang, </a:t>
            </a:r>
            <a:r>
              <a:rPr lang="en-US" sz="920" dirty="0" err="1"/>
              <a:t>Devyani</a:t>
            </a:r>
            <a:r>
              <a:rPr lang="en-US" sz="920" dirty="0"/>
              <a:t> </a:t>
            </a:r>
            <a:r>
              <a:rPr lang="en-US" sz="920" dirty="0" err="1"/>
              <a:t>Tanna</a:t>
            </a:r>
            <a:r>
              <a:rPr lang="en-US" sz="920" dirty="0"/>
              <a:t>, Laurence C. </a:t>
            </a:r>
            <a:r>
              <a:rPr lang="en-US" sz="920" dirty="0" err="1"/>
              <a:t>Jayet</a:t>
            </a:r>
            <a:r>
              <a:rPr lang="en-US" sz="920" dirty="0"/>
              <a:t> Bray, </a:t>
            </a:r>
            <a:r>
              <a:rPr lang="en-US" sz="920" dirty="0" err="1"/>
              <a:t>Sergiu</a:t>
            </a:r>
            <a:r>
              <a:rPr lang="en-US" sz="920" dirty="0"/>
              <a:t> M. </a:t>
            </a:r>
            <a:r>
              <a:rPr lang="en-US" sz="920" dirty="0" err="1"/>
              <a:t>Dascalu</a:t>
            </a:r>
            <a:r>
              <a:rPr lang="en-US" sz="920" dirty="0"/>
              <a:t>, and Frederick C. Harris, Jr</a:t>
            </a:r>
            <a:r>
              <a:rPr lang="en-US" sz="920" dirty="0" smtClean="0"/>
              <a:t>., “A </a:t>
            </a:r>
            <a:r>
              <a:rPr lang="en-US" sz="920" dirty="0"/>
              <a:t>Novel CPU/GPU Simulation Environment for Large-Scale Biologically Realistic Neural </a:t>
            </a:r>
            <a:r>
              <a:rPr lang="en-US" sz="920" dirty="0" smtClean="0"/>
              <a:t>Modeling” </a:t>
            </a:r>
            <a:r>
              <a:rPr lang="en-US" sz="920" i="1" dirty="0" smtClean="0"/>
              <a:t>Frontiers </a:t>
            </a:r>
            <a:r>
              <a:rPr lang="en-US" sz="920" i="1" dirty="0"/>
              <a:t>in </a:t>
            </a:r>
            <a:r>
              <a:rPr lang="en-US" sz="920" i="1" dirty="0" err="1"/>
              <a:t>Neuroinformatics</a:t>
            </a:r>
            <a:r>
              <a:rPr lang="en-US" sz="920" i="1" dirty="0"/>
              <a:t> </a:t>
            </a:r>
            <a:r>
              <a:rPr lang="en-US" sz="920" dirty="0" err="1" smtClean="0"/>
              <a:t>Vol</a:t>
            </a:r>
            <a:r>
              <a:rPr lang="en-US" sz="920" dirty="0" smtClean="0"/>
              <a:t> </a:t>
            </a:r>
            <a:r>
              <a:rPr lang="en-US" sz="920" dirty="0"/>
              <a:t>7, Article 19</a:t>
            </a:r>
            <a:r>
              <a:rPr lang="en-US" sz="920" dirty="0" smtClean="0"/>
              <a:t>.</a:t>
            </a:r>
          </a:p>
          <a:p>
            <a:r>
              <a:rPr lang="en-US" sz="920" dirty="0"/>
              <a:t>Alexander Jones, Justin Cardoza, Denver J. Liu, Laurence C. </a:t>
            </a:r>
            <a:r>
              <a:rPr lang="en-US" sz="920" dirty="0" err="1"/>
              <a:t>Jayet</a:t>
            </a:r>
            <a:r>
              <a:rPr lang="en-US" sz="920" dirty="0"/>
              <a:t> Bray, </a:t>
            </a:r>
            <a:r>
              <a:rPr lang="en-US" sz="920" dirty="0" err="1"/>
              <a:t>Sergiu</a:t>
            </a:r>
            <a:r>
              <a:rPr lang="en-US" sz="920" dirty="0"/>
              <a:t> M. </a:t>
            </a:r>
            <a:r>
              <a:rPr lang="en-US" sz="920" dirty="0" err="1"/>
              <a:t>Dascalu</a:t>
            </a:r>
            <a:r>
              <a:rPr lang="en-US" sz="920" dirty="0"/>
              <a:t>, </a:t>
            </a:r>
            <a:r>
              <a:rPr lang="en-US" sz="920" dirty="0" err="1"/>
              <a:t>Sushil</a:t>
            </a:r>
            <a:r>
              <a:rPr lang="en-US" sz="920" dirty="0"/>
              <a:t> J. Louis, and Frederick C. Harris, Jr</a:t>
            </a:r>
            <a:r>
              <a:rPr lang="en-US" sz="920" dirty="0" smtClean="0"/>
              <a:t>., “A </a:t>
            </a:r>
            <a:r>
              <a:rPr lang="en-US" sz="920" dirty="0"/>
              <a:t>novel 3D visualization tool for large-scale </a:t>
            </a:r>
            <a:r>
              <a:rPr lang="en-US" sz="920" dirty="0" smtClean="0"/>
              <a:t>neural networks” </a:t>
            </a:r>
            <a:r>
              <a:rPr lang="en-US" sz="920" i="1" dirty="0" smtClean="0"/>
              <a:t>BMC </a:t>
            </a:r>
            <a:r>
              <a:rPr lang="en-US" sz="920" i="1" dirty="0"/>
              <a:t>Neuroscience</a:t>
            </a:r>
            <a:r>
              <a:rPr lang="en-US" sz="920" dirty="0"/>
              <a:t>, 14(</a:t>
            </a:r>
            <a:r>
              <a:rPr lang="en-US" sz="920" dirty="0" err="1"/>
              <a:t>Suppl</a:t>
            </a:r>
            <a:r>
              <a:rPr lang="en-US" sz="920" dirty="0"/>
              <a:t> 1):158 </a:t>
            </a:r>
            <a:endParaRPr lang="en-US" sz="920" dirty="0" smtClean="0"/>
          </a:p>
          <a:p>
            <a:r>
              <a:rPr lang="en-US" sz="920" dirty="0"/>
              <a:t>Corey Michael </a:t>
            </a:r>
            <a:r>
              <a:rPr lang="en-US" sz="920" dirty="0" err="1"/>
              <a:t>Thibeault</a:t>
            </a:r>
            <a:r>
              <a:rPr lang="en-US" sz="920" dirty="0"/>
              <a:t>, Kirill </a:t>
            </a:r>
            <a:r>
              <a:rPr lang="en-US" sz="920" dirty="0" err="1"/>
              <a:t>Minkovich</a:t>
            </a:r>
            <a:r>
              <a:rPr lang="en-US" sz="920" dirty="0"/>
              <a:t>, Michael John O'Brien, Frederick C Harris, Jr., and Narayan </a:t>
            </a:r>
            <a:r>
              <a:rPr lang="en-US" sz="920" dirty="0" err="1" smtClean="0"/>
              <a:t>Srinivasa</a:t>
            </a:r>
            <a:r>
              <a:rPr lang="en-US" sz="920" dirty="0" smtClean="0"/>
              <a:t>, “Efficiently </a:t>
            </a:r>
            <a:r>
              <a:rPr lang="en-US" sz="920" dirty="0"/>
              <a:t>passing messages in distributed spiking neural network </a:t>
            </a:r>
            <a:r>
              <a:rPr lang="en-US" sz="920" dirty="0" smtClean="0"/>
              <a:t>simulation” </a:t>
            </a:r>
            <a:r>
              <a:rPr lang="en-US" sz="920" i="1" dirty="0" smtClean="0"/>
              <a:t>Frontiers </a:t>
            </a:r>
            <a:r>
              <a:rPr lang="en-US" sz="920" i="1" dirty="0"/>
              <a:t>in Computational </a:t>
            </a:r>
            <a:r>
              <a:rPr lang="en-US" sz="920" i="1" dirty="0" smtClean="0"/>
              <a:t>Neuroscience </a:t>
            </a:r>
            <a:r>
              <a:rPr lang="en-US" sz="920" dirty="0" err="1" smtClean="0"/>
              <a:t>Vol</a:t>
            </a:r>
            <a:r>
              <a:rPr lang="en-US" sz="920" dirty="0" smtClean="0"/>
              <a:t> </a:t>
            </a:r>
            <a:r>
              <a:rPr lang="en-US" sz="920" dirty="0"/>
              <a:t>7, Article 77, June 2013</a:t>
            </a:r>
            <a:r>
              <a:rPr lang="en-US" sz="920" dirty="0" smtClean="0"/>
              <a:t>.</a:t>
            </a:r>
            <a:endParaRPr lang="en-US" sz="920" dirty="0"/>
          </a:p>
          <a:p>
            <a:r>
              <a:rPr lang="en-US" sz="920" dirty="0"/>
              <a:t>Laurence C </a:t>
            </a:r>
            <a:r>
              <a:rPr lang="en-US" sz="920" dirty="0" err="1"/>
              <a:t>Jayet</a:t>
            </a:r>
            <a:r>
              <a:rPr lang="en-US" sz="920" dirty="0"/>
              <a:t> Bray, Gareth B </a:t>
            </a:r>
            <a:r>
              <a:rPr lang="en-US" sz="920" dirty="0" err="1"/>
              <a:t>Ferneyhough</a:t>
            </a:r>
            <a:r>
              <a:rPr lang="en-US" sz="920" dirty="0"/>
              <a:t>, Corey M </a:t>
            </a:r>
            <a:r>
              <a:rPr lang="en-US" sz="920" dirty="0" err="1"/>
              <a:t>Thibeault</a:t>
            </a:r>
            <a:r>
              <a:rPr lang="en-US" sz="920" dirty="0"/>
              <a:t>, </a:t>
            </a:r>
            <a:r>
              <a:rPr lang="en-US" sz="920" dirty="0" err="1"/>
              <a:t>Devyani</a:t>
            </a:r>
            <a:r>
              <a:rPr lang="en-US" sz="920" dirty="0"/>
              <a:t> </a:t>
            </a:r>
            <a:r>
              <a:rPr lang="en-US" sz="920" dirty="0" err="1"/>
              <a:t>Tanna</a:t>
            </a:r>
            <a:r>
              <a:rPr lang="en-US" sz="920" dirty="0"/>
              <a:t>, Emily R Barker, and Frederick C Harris, Jr</a:t>
            </a:r>
            <a:r>
              <a:rPr lang="en-US" sz="920" dirty="0" smtClean="0"/>
              <a:t>., “Reward-Based </a:t>
            </a:r>
            <a:r>
              <a:rPr lang="en-US" sz="920" dirty="0"/>
              <a:t>Learning for Virtual </a:t>
            </a:r>
            <a:r>
              <a:rPr lang="en-US" sz="920" dirty="0" err="1"/>
              <a:t>Neurorobotics</a:t>
            </a:r>
            <a:r>
              <a:rPr lang="en-US" sz="920" dirty="0"/>
              <a:t> Through Emotional Speech </a:t>
            </a:r>
            <a:r>
              <a:rPr lang="en-US" sz="920" dirty="0" smtClean="0"/>
              <a:t>Processing” </a:t>
            </a:r>
            <a:r>
              <a:rPr lang="en-US" sz="920" i="1" dirty="0" smtClean="0"/>
              <a:t>Frontiers </a:t>
            </a:r>
            <a:r>
              <a:rPr lang="en-US" sz="920" i="1" dirty="0"/>
              <a:t>in </a:t>
            </a:r>
            <a:r>
              <a:rPr lang="en-US" sz="920" i="1" dirty="0" err="1" smtClean="0"/>
              <a:t>Neurorobotics</a:t>
            </a:r>
            <a:r>
              <a:rPr lang="en-US" sz="920" i="1" dirty="0" smtClean="0"/>
              <a:t> </a:t>
            </a:r>
            <a:r>
              <a:rPr lang="en-US" sz="920" dirty="0" err="1" smtClean="0"/>
              <a:t>Vol</a:t>
            </a:r>
            <a:r>
              <a:rPr lang="en-US" sz="920" dirty="0" smtClean="0"/>
              <a:t> </a:t>
            </a:r>
            <a:r>
              <a:rPr lang="en-US" sz="920" dirty="0"/>
              <a:t>7, Article 8, April 2013</a:t>
            </a:r>
            <a:r>
              <a:rPr lang="en-US" sz="920" dirty="0" smtClean="0"/>
              <a:t>.</a:t>
            </a:r>
          </a:p>
          <a:p>
            <a:r>
              <a:rPr lang="en-US" sz="920" dirty="0"/>
              <a:t>Frederick C. Harris, Jr., Jeffrey L. </a:t>
            </a:r>
            <a:r>
              <a:rPr lang="en-US" sz="920" dirty="0" err="1"/>
              <a:t>Krichmar</a:t>
            </a:r>
            <a:r>
              <a:rPr lang="en-US" sz="920" dirty="0"/>
              <a:t>, </a:t>
            </a:r>
            <a:r>
              <a:rPr lang="en-US" sz="920" dirty="0" err="1"/>
              <a:t>Hava</a:t>
            </a:r>
            <a:r>
              <a:rPr lang="en-US" sz="920" dirty="0"/>
              <a:t> T. </a:t>
            </a:r>
            <a:r>
              <a:rPr lang="en-US" sz="920" dirty="0" err="1"/>
              <a:t>Siegelmann</a:t>
            </a:r>
            <a:r>
              <a:rPr lang="en-US" sz="920" dirty="0"/>
              <a:t>, Hiroaki </a:t>
            </a:r>
            <a:r>
              <a:rPr lang="en-US" sz="920" dirty="0" err="1" smtClean="0"/>
              <a:t>Wagatsuma</a:t>
            </a:r>
            <a:r>
              <a:rPr lang="en-US" sz="920" dirty="0" smtClean="0"/>
              <a:t>, “Guest </a:t>
            </a:r>
            <a:r>
              <a:rPr lang="en-US" sz="920" dirty="0"/>
              <a:t>Editorial: Biologically Inspired Human-Robot Interactions-Developing More Natural Ways </a:t>
            </a:r>
            <a:r>
              <a:rPr lang="en-US" sz="920" dirty="0" smtClean="0"/>
              <a:t>to </a:t>
            </a:r>
            <a:r>
              <a:rPr lang="en-US" sz="920" dirty="0"/>
              <a:t>Communicate with our </a:t>
            </a:r>
            <a:r>
              <a:rPr lang="en-US" sz="920" dirty="0" smtClean="0"/>
              <a:t>Machines” </a:t>
            </a:r>
            <a:r>
              <a:rPr lang="en-US" sz="920" i="1" dirty="0" smtClean="0"/>
              <a:t>IEEE </a:t>
            </a:r>
            <a:r>
              <a:rPr lang="en-US" sz="920" i="1" dirty="0"/>
              <a:t>Transactions on Autonomous Mental Development</a:t>
            </a:r>
            <a:r>
              <a:rPr lang="en-US" sz="920" dirty="0"/>
              <a:t>, </a:t>
            </a:r>
            <a:br>
              <a:rPr lang="en-US" sz="920" dirty="0"/>
            </a:br>
            <a:r>
              <a:rPr lang="en-US" sz="920" dirty="0" err="1"/>
              <a:t>Vol</a:t>
            </a:r>
            <a:r>
              <a:rPr lang="en-US" sz="920" dirty="0"/>
              <a:t> 4, No 3, pp 190-191, September 2012</a:t>
            </a:r>
            <a:r>
              <a:rPr lang="en-US" sz="920" dirty="0" smtClean="0"/>
              <a:t>.</a:t>
            </a:r>
          </a:p>
          <a:p>
            <a:r>
              <a:rPr lang="en-US" sz="920" dirty="0"/>
              <a:t>Laurence C </a:t>
            </a:r>
            <a:r>
              <a:rPr lang="en-US" sz="920" dirty="0" err="1"/>
              <a:t>Jayet</a:t>
            </a:r>
            <a:r>
              <a:rPr lang="en-US" sz="920" dirty="0"/>
              <a:t> Bray, Emily R Barker, Gareth B </a:t>
            </a:r>
            <a:r>
              <a:rPr lang="en-US" sz="920" dirty="0" err="1"/>
              <a:t>Ferneyhough</a:t>
            </a:r>
            <a:r>
              <a:rPr lang="en-US" sz="920" dirty="0"/>
              <a:t>, Roger V Hoang, Bobby D Bryant, </a:t>
            </a:r>
            <a:r>
              <a:rPr lang="en-US" sz="920" dirty="0" err="1"/>
              <a:t>Sergiu</a:t>
            </a:r>
            <a:r>
              <a:rPr lang="en-US" sz="920" dirty="0"/>
              <a:t> M </a:t>
            </a:r>
            <a:r>
              <a:rPr lang="en-US" sz="920" dirty="0" err="1"/>
              <a:t>Dascalu</a:t>
            </a:r>
            <a:r>
              <a:rPr lang="en-US" sz="920" dirty="0"/>
              <a:t>, and Frederick C Harris </a:t>
            </a:r>
            <a:r>
              <a:rPr lang="en-US" sz="920" dirty="0" smtClean="0"/>
              <a:t>Jr., “Goal-related </a:t>
            </a:r>
            <a:r>
              <a:rPr lang="en-US" sz="920" dirty="0"/>
              <a:t>navigation of a </a:t>
            </a:r>
            <a:r>
              <a:rPr lang="en-US" sz="920" dirty="0" err="1"/>
              <a:t>neuromorphic</a:t>
            </a:r>
            <a:r>
              <a:rPr lang="en-US" sz="920" dirty="0"/>
              <a:t> virtual </a:t>
            </a:r>
            <a:r>
              <a:rPr lang="en-US" sz="920" dirty="0" smtClean="0"/>
              <a:t>robot” </a:t>
            </a:r>
            <a:r>
              <a:rPr lang="en-US" sz="920" i="1" dirty="0" smtClean="0"/>
              <a:t>BMC </a:t>
            </a:r>
            <a:r>
              <a:rPr lang="en-US" sz="920" i="1" dirty="0"/>
              <a:t>Neuroscience</a:t>
            </a:r>
            <a:r>
              <a:rPr lang="en-US" sz="920" dirty="0"/>
              <a:t>, </a:t>
            </a:r>
            <a:r>
              <a:rPr lang="en-US" sz="920" dirty="0" smtClean="0"/>
              <a:t>2012</a:t>
            </a:r>
            <a:r>
              <a:rPr lang="en-US" sz="920" dirty="0"/>
              <a:t>, 13(</a:t>
            </a:r>
            <a:r>
              <a:rPr lang="en-US" sz="920" dirty="0" err="1"/>
              <a:t>Suppl</a:t>
            </a:r>
            <a:r>
              <a:rPr lang="en-US" sz="920" dirty="0"/>
              <a:t> 2):</a:t>
            </a:r>
            <a:r>
              <a:rPr lang="en-US" sz="920" dirty="0" smtClean="0"/>
              <a:t>O3</a:t>
            </a:r>
          </a:p>
          <a:p>
            <a:r>
              <a:rPr lang="en-US" sz="920" dirty="0"/>
              <a:t>Laurence C. </a:t>
            </a:r>
            <a:r>
              <a:rPr lang="en-US" sz="920" dirty="0" err="1"/>
              <a:t>Jayet</a:t>
            </a:r>
            <a:r>
              <a:rPr lang="en-US" sz="920" dirty="0"/>
              <a:t> Bray, Sridhar R. </a:t>
            </a:r>
            <a:r>
              <a:rPr lang="en-US" sz="920" dirty="0" err="1"/>
              <a:t>Anumandla</a:t>
            </a:r>
            <a:r>
              <a:rPr lang="en-US" sz="920" dirty="0"/>
              <a:t>, Corey M. </a:t>
            </a:r>
            <a:r>
              <a:rPr lang="en-US" sz="920" dirty="0" err="1"/>
              <a:t>Thibeault</a:t>
            </a:r>
            <a:r>
              <a:rPr lang="en-US" sz="920" dirty="0"/>
              <a:t>, Roger V. Hoang, Philip H. Goodman, </a:t>
            </a:r>
            <a:r>
              <a:rPr lang="en-US" sz="920" dirty="0" err="1"/>
              <a:t>Sergiu</a:t>
            </a:r>
            <a:r>
              <a:rPr lang="en-US" sz="920" dirty="0"/>
              <a:t> M. </a:t>
            </a:r>
            <a:r>
              <a:rPr lang="en-US" sz="920" dirty="0" err="1"/>
              <a:t>Dascalu</a:t>
            </a:r>
            <a:r>
              <a:rPr lang="en-US" sz="920" dirty="0"/>
              <a:t>, Bobby D. Bryant, and Frederick C. Harris, </a:t>
            </a:r>
            <a:r>
              <a:rPr lang="en-US" sz="920" dirty="0" smtClean="0"/>
              <a:t>Jr., “Real-time </a:t>
            </a:r>
            <a:r>
              <a:rPr lang="en-US" sz="920" dirty="0"/>
              <a:t>human-robot interaction underlying </a:t>
            </a:r>
            <a:r>
              <a:rPr lang="en-US" sz="920" dirty="0" err="1"/>
              <a:t>neurorobotic</a:t>
            </a:r>
            <a:r>
              <a:rPr lang="en-US" sz="920" dirty="0"/>
              <a:t> trust and intent recognition</a:t>
            </a:r>
            <a:r>
              <a:rPr lang="en-US" sz="920" dirty="0" smtClean="0"/>
              <a:t>.” </a:t>
            </a:r>
            <a:r>
              <a:rPr lang="en-US" sz="920" i="1" dirty="0" smtClean="0"/>
              <a:t>Neural </a:t>
            </a:r>
            <a:r>
              <a:rPr lang="en-US" sz="920" i="1" dirty="0"/>
              <a:t>Networks</a:t>
            </a:r>
            <a:r>
              <a:rPr lang="en-US" sz="920" dirty="0"/>
              <a:t>, </a:t>
            </a:r>
            <a:r>
              <a:rPr lang="en-US" sz="920" dirty="0" smtClean="0"/>
              <a:t>32:130-137</a:t>
            </a:r>
            <a:r>
              <a:rPr lang="en-US" sz="920" dirty="0"/>
              <a:t>, 2012</a:t>
            </a:r>
            <a:r>
              <a:rPr lang="en-US" sz="920" dirty="0" smtClean="0"/>
              <a:t>.</a:t>
            </a:r>
          </a:p>
          <a:p>
            <a:r>
              <a:rPr lang="en-US" sz="920" dirty="0"/>
              <a:t>Laurence C Bray </a:t>
            </a:r>
            <a:r>
              <a:rPr lang="en-US" sz="920" dirty="0" err="1"/>
              <a:t>Jayet</a:t>
            </a:r>
            <a:r>
              <a:rPr lang="en-US" sz="920" dirty="0"/>
              <a:t>, Mathias </a:t>
            </a:r>
            <a:r>
              <a:rPr lang="en-US" sz="920" dirty="0" err="1"/>
              <a:t>Quoy</a:t>
            </a:r>
            <a:r>
              <a:rPr lang="en-US" sz="920" dirty="0"/>
              <a:t>, Philip H Goodman, Frederick C </a:t>
            </a:r>
            <a:r>
              <a:rPr lang="en-US" sz="920" dirty="0" smtClean="0"/>
              <a:t>Harris, Jr., “A </a:t>
            </a:r>
            <a:r>
              <a:rPr lang="en-US" sz="920" dirty="0"/>
              <a:t>Circuit-Level Model of Hippocampal Place Field Dynamics Modulated by </a:t>
            </a:r>
            <a:r>
              <a:rPr lang="en-US" sz="920" dirty="0" err="1"/>
              <a:t>Entorhinal</a:t>
            </a:r>
            <a:r>
              <a:rPr lang="en-US" sz="920" dirty="0"/>
              <a:t> Grid and Suppression-Generating </a:t>
            </a:r>
            <a:r>
              <a:rPr lang="en-US" sz="920" dirty="0" smtClean="0"/>
              <a:t>Cells” </a:t>
            </a:r>
            <a:r>
              <a:rPr lang="en-US" sz="920" i="1" dirty="0" smtClean="0"/>
              <a:t>Frontiers </a:t>
            </a:r>
            <a:r>
              <a:rPr lang="en-US" sz="920" i="1" dirty="0"/>
              <a:t>in Neural </a:t>
            </a:r>
            <a:r>
              <a:rPr lang="en-US" sz="920" i="1" dirty="0" smtClean="0"/>
              <a:t>Circuits </a:t>
            </a:r>
            <a:r>
              <a:rPr lang="en-US" sz="920" dirty="0" err="1" smtClean="0"/>
              <a:t>Vol</a:t>
            </a:r>
            <a:r>
              <a:rPr lang="en-US" sz="920" dirty="0" smtClean="0"/>
              <a:t> </a:t>
            </a:r>
            <a:r>
              <a:rPr lang="en-US" sz="920" dirty="0"/>
              <a:t>4, Article 122, </a:t>
            </a:r>
            <a:r>
              <a:rPr lang="en-US" sz="920" dirty="0" smtClean="0"/>
              <a:t>Nov, 2010.</a:t>
            </a:r>
          </a:p>
          <a:p>
            <a:r>
              <a:rPr lang="en-US" sz="920" dirty="0"/>
              <a:t>Corey M. </a:t>
            </a:r>
            <a:r>
              <a:rPr lang="en-US" sz="920" dirty="0" err="1"/>
              <a:t>Thibeault</a:t>
            </a:r>
            <a:r>
              <a:rPr lang="en-US" sz="920" dirty="0"/>
              <a:t>, Frederick C Harris, Jr., Philip H </a:t>
            </a:r>
            <a:r>
              <a:rPr lang="en-US" sz="920" dirty="0" smtClean="0"/>
              <a:t>Goodman, “Breaking </a:t>
            </a:r>
            <a:r>
              <a:rPr lang="en-US" sz="920" dirty="0"/>
              <a:t>the virtual barrier: real-time interactions with spiking neural </a:t>
            </a:r>
            <a:r>
              <a:rPr lang="en-US" sz="920" dirty="0" smtClean="0"/>
              <a:t>models” </a:t>
            </a:r>
            <a:r>
              <a:rPr lang="en-US" sz="920" i="1" dirty="0" smtClean="0"/>
              <a:t>BMC </a:t>
            </a:r>
            <a:r>
              <a:rPr lang="en-US" sz="920" i="1" dirty="0"/>
              <a:t>Neuroscience</a:t>
            </a:r>
            <a:r>
              <a:rPr lang="en-US" sz="920" dirty="0"/>
              <a:t> </a:t>
            </a:r>
            <a:r>
              <a:rPr lang="en-US" sz="920" dirty="0" err="1" smtClean="0"/>
              <a:t>Vol</a:t>
            </a:r>
            <a:r>
              <a:rPr lang="en-US" sz="920" dirty="0" smtClean="0"/>
              <a:t> </a:t>
            </a:r>
            <a:r>
              <a:rPr lang="en-US" sz="920" dirty="0"/>
              <a:t>11, </a:t>
            </a:r>
            <a:r>
              <a:rPr lang="en-US" sz="920" dirty="0" err="1"/>
              <a:t>Supp</a:t>
            </a:r>
            <a:r>
              <a:rPr lang="en-US" sz="920" dirty="0"/>
              <a:t> 1, pp 73-74</a:t>
            </a:r>
            <a:r>
              <a:rPr lang="en-US" sz="920" dirty="0" smtClean="0"/>
              <a:t>.</a:t>
            </a:r>
          </a:p>
          <a:p>
            <a:r>
              <a:rPr lang="en-US" sz="920" dirty="0" err="1"/>
              <a:t>Romain</a:t>
            </a:r>
            <a:r>
              <a:rPr lang="en-US" sz="920" dirty="0"/>
              <a:t> </a:t>
            </a:r>
            <a:r>
              <a:rPr lang="en-US" sz="920" dirty="0" err="1"/>
              <a:t>Brette</a:t>
            </a:r>
            <a:r>
              <a:rPr lang="en-US" sz="920" dirty="0"/>
              <a:t>, Michelle Rudolph, Ted </a:t>
            </a:r>
            <a:r>
              <a:rPr lang="en-US" sz="920" dirty="0" err="1"/>
              <a:t>Carnevale</a:t>
            </a:r>
            <a:r>
              <a:rPr lang="en-US" sz="920" dirty="0"/>
              <a:t>, Michael Hines, David </a:t>
            </a:r>
            <a:r>
              <a:rPr lang="en-US" sz="920" dirty="0" err="1"/>
              <a:t>Beeman</a:t>
            </a:r>
            <a:r>
              <a:rPr lang="en-US" sz="920" dirty="0"/>
              <a:t>, James M. Bower, Markus </a:t>
            </a:r>
            <a:r>
              <a:rPr lang="en-US" sz="920" dirty="0" err="1"/>
              <a:t>Diesmann</a:t>
            </a:r>
            <a:r>
              <a:rPr lang="en-US" sz="920" dirty="0"/>
              <a:t>, Abigail Morrison, Philip H. Goodman, Frederick C. Harris, Jr., </a:t>
            </a:r>
            <a:r>
              <a:rPr lang="en-US" sz="920" dirty="0" err="1"/>
              <a:t>Milind</a:t>
            </a:r>
            <a:r>
              <a:rPr lang="en-US" sz="920" dirty="0"/>
              <a:t> </a:t>
            </a:r>
            <a:r>
              <a:rPr lang="en-US" sz="920" dirty="0" err="1"/>
              <a:t>Zirpe</a:t>
            </a:r>
            <a:r>
              <a:rPr lang="en-US" sz="920" dirty="0"/>
              <a:t>, Thomas </a:t>
            </a:r>
            <a:r>
              <a:rPr lang="en-US" sz="920" dirty="0" err="1"/>
              <a:t>Natschlager</a:t>
            </a:r>
            <a:r>
              <a:rPr lang="en-US" sz="920" dirty="0"/>
              <a:t>, </a:t>
            </a:r>
            <a:r>
              <a:rPr lang="en-US" sz="920" dirty="0" err="1"/>
              <a:t>Dejan</a:t>
            </a:r>
            <a:r>
              <a:rPr lang="en-US" sz="920" dirty="0"/>
              <a:t> </a:t>
            </a:r>
            <a:r>
              <a:rPr lang="en-US" sz="920" dirty="0" err="1"/>
              <a:t>Pecevski</a:t>
            </a:r>
            <a:r>
              <a:rPr lang="en-US" sz="920" dirty="0"/>
              <a:t>, Bard </a:t>
            </a:r>
            <a:r>
              <a:rPr lang="en-US" sz="920" dirty="0" err="1"/>
              <a:t>Ermentrout</a:t>
            </a:r>
            <a:r>
              <a:rPr lang="en-US" sz="920" dirty="0"/>
              <a:t>, Mikael </a:t>
            </a:r>
            <a:r>
              <a:rPr lang="en-US" sz="920" dirty="0" err="1"/>
              <a:t>Djurfeldt</a:t>
            </a:r>
            <a:r>
              <a:rPr lang="en-US" sz="920" dirty="0"/>
              <a:t>, Anders </a:t>
            </a:r>
            <a:r>
              <a:rPr lang="en-US" sz="920" dirty="0" err="1"/>
              <a:t>Lansner</a:t>
            </a:r>
            <a:r>
              <a:rPr lang="en-US" sz="920" dirty="0"/>
              <a:t>, Olivier </a:t>
            </a:r>
            <a:r>
              <a:rPr lang="en-US" sz="920" dirty="0" err="1"/>
              <a:t>Rochel</a:t>
            </a:r>
            <a:r>
              <a:rPr lang="en-US" sz="920" dirty="0"/>
              <a:t>, Thierry </a:t>
            </a:r>
            <a:r>
              <a:rPr lang="en-US" sz="920" dirty="0" err="1"/>
              <a:t>Vieville</a:t>
            </a:r>
            <a:r>
              <a:rPr lang="en-US" sz="920" dirty="0"/>
              <a:t>, </a:t>
            </a:r>
            <a:r>
              <a:rPr lang="en-US" sz="920" dirty="0" err="1"/>
              <a:t>Eilif</a:t>
            </a:r>
            <a:r>
              <a:rPr lang="en-US" sz="920" dirty="0"/>
              <a:t> Muller, Andrew P. Davison, Sami El </a:t>
            </a:r>
            <a:r>
              <a:rPr lang="en-US" sz="920" dirty="0" err="1"/>
              <a:t>Boustani</a:t>
            </a:r>
            <a:r>
              <a:rPr lang="en-US" sz="920" dirty="0"/>
              <a:t> and Alain </a:t>
            </a:r>
            <a:r>
              <a:rPr lang="en-US" sz="920" dirty="0" err="1" smtClean="0"/>
              <a:t>Destexhe</a:t>
            </a:r>
            <a:r>
              <a:rPr lang="en-US" sz="920" dirty="0" smtClean="0"/>
              <a:t>, “Simulation </a:t>
            </a:r>
            <a:r>
              <a:rPr lang="en-US" sz="920" dirty="0"/>
              <a:t>of networks of spiking neurons: A review of tools and </a:t>
            </a:r>
            <a:r>
              <a:rPr lang="en-US" sz="920" dirty="0" smtClean="0"/>
              <a:t>strategies” </a:t>
            </a:r>
            <a:r>
              <a:rPr lang="en-US" sz="920" i="1" dirty="0" smtClean="0"/>
              <a:t>Journal </a:t>
            </a:r>
            <a:r>
              <a:rPr lang="en-US" sz="920" i="1" dirty="0"/>
              <a:t>of Computational </a:t>
            </a:r>
            <a:r>
              <a:rPr lang="en-US" sz="920" i="1" dirty="0" smtClean="0"/>
              <a:t>Neuroscience </a:t>
            </a:r>
            <a:r>
              <a:rPr lang="en-US" sz="920" dirty="0" smtClean="0"/>
              <a:t>Vol</a:t>
            </a:r>
            <a:r>
              <a:rPr lang="en-US" sz="920" dirty="0"/>
              <a:t>. 23, December, 2007, </a:t>
            </a:r>
            <a:r>
              <a:rPr lang="en-US" sz="920" dirty="0" err="1"/>
              <a:t>pgs</a:t>
            </a:r>
            <a:r>
              <a:rPr lang="en-US" sz="920" dirty="0"/>
              <a:t> 349-398</a:t>
            </a:r>
            <a:r>
              <a:rPr lang="en-US" sz="920" dirty="0" smtClean="0"/>
              <a:t>.</a:t>
            </a:r>
          </a:p>
          <a:p>
            <a:r>
              <a:rPr lang="en-US" sz="920" dirty="0" err="1"/>
              <a:t>Ripplinger</a:t>
            </a:r>
            <a:r>
              <a:rPr lang="en-US" sz="920" dirty="0"/>
              <a:t> MC, Wilson CJ, King JG, Frye J, </a:t>
            </a:r>
            <a:r>
              <a:rPr lang="en-US" sz="920" dirty="0" err="1"/>
              <a:t>Drewes</a:t>
            </a:r>
            <a:r>
              <a:rPr lang="en-US" sz="920" dirty="0"/>
              <a:t> R, Harris FC, and Goodman </a:t>
            </a:r>
            <a:r>
              <a:rPr lang="en-US" sz="920" dirty="0" smtClean="0"/>
              <a:t>PH, “Computational </a:t>
            </a:r>
            <a:r>
              <a:rPr lang="en-US" sz="920" dirty="0"/>
              <a:t>Model of Interacting Brain </a:t>
            </a:r>
            <a:r>
              <a:rPr lang="en-US" sz="920" dirty="0" smtClean="0"/>
              <a:t>Networks” </a:t>
            </a:r>
            <a:r>
              <a:rPr lang="en-US" sz="920" i="1" dirty="0" smtClean="0"/>
              <a:t>Journal </a:t>
            </a:r>
            <a:r>
              <a:rPr lang="en-US" sz="920" i="1" dirty="0"/>
              <a:t>of Investigative Medicine, </a:t>
            </a:r>
            <a:r>
              <a:rPr lang="en-US" sz="920" dirty="0" smtClean="0"/>
              <a:t>Vol</a:t>
            </a:r>
            <a:r>
              <a:rPr lang="en-US" sz="920" dirty="0"/>
              <a:t>. 52, No. 1, Jan 2004, pp. S155</a:t>
            </a:r>
            <a:r>
              <a:rPr lang="en-US" sz="920" dirty="0" smtClean="0"/>
              <a:t>.</a:t>
            </a:r>
          </a:p>
          <a:p>
            <a:r>
              <a:rPr lang="en-US" sz="920" dirty="0" smtClean="0"/>
              <a:t>Juan </a:t>
            </a:r>
            <a:r>
              <a:rPr lang="en-US" sz="920" dirty="0"/>
              <a:t>C. </a:t>
            </a:r>
            <a:r>
              <a:rPr lang="en-US" sz="920" dirty="0" err="1"/>
              <a:t>Macera</a:t>
            </a:r>
            <a:r>
              <a:rPr lang="en-US" sz="920" dirty="0"/>
              <a:t>, Philip H Goodman, Frederick C. Harris, Jr., Rich </a:t>
            </a:r>
            <a:r>
              <a:rPr lang="en-US" sz="920" dirty="0" err="1"/>
              <a:t>Drews</a:t>
            </a:r>
            <a:r>
              <a:rPr lang="en-US" sz="920" dirty="0"/>
              <a:t>, and James B. </a:t>
            </a:r>
            <a:r>
              <a:rPr lang="en-US" sz="920" dirty="0" err="1" smtClean="0"/>
              <a:t>Maciokas</a:t>
            </a:r>
            <a:r>
              <a:rPr lang="en-US" sz="920" dirty="0" smtClean="0"/>
              <a:t>. “Remote-</a:t>
            </a:r>
            <a:r>
              <a:rPr lang="en-US" sz="920" dirty="0" err="1" smtClean="0"/>
              <a:t>Neocortex</a:t>
            </a:r>
            <a:r>
              <a:rPr lang="en-US" sz="920" dirty="0" smtClean="0"/>
              <a:t> </a:t>
            </a:r>
            <a:r>
              <a:rPr lang="en-US" sz="920" dirty="0"/>
              <a:t>Control of Robotic Search and Threat </a:t>
            </a:r>
            <a:r>
              <a:rPr lang="en-US" sz="920" dirty="0" smtClean="0"/>
              <a:t>Identification” </a:t>
            </a:r>
            <a:r>
              <a:rPr lang="en-US" sz="920" i="1" dirty="0" smtClean="0"/>
              <a:t>Robotics </a:t>
            </a:r>
            <a:r>
              <a:rPr lang="en-US" sz="920" i="1" dirty="0"/>
              <a:t>and Autonomous Systems</a:t>
            </a:r>
            <a:r>
              <a:rPr lang="en-US" sz="920" dirty="0"/>
              <a:t>, </a:t>
            </a:r>
            <a:r>
              <a:rPr lang="en-US" sz="920" dirty="0" smtClean="0"/>
              <a:t>Vol</a:t>
            </a:r>
            <a:r>
              <a:rPr lang="en-US" sz="920" dirty="0"/>
              <a:t>. 46, No. 2, February 2004, pp 97-110.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Journal Publications: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3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Goal: Intelligent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3276600" cy="2484755"/>
          </a:xfrm>
          <a:prstGeom prst="rect">
            <a:avLst/>
          </a:prstGeom>
        </p:spPr>
      </p:pic>
      <p:pic>
        <p:nvPicPr>
          <p:cNvPr id="5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00200"/>
            <a:ext cx="2181225" cy="3172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3200400"/>
            <a:ext cx="3305175" cy="299085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4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224272"/>
          </a:xfrm>
        </p:spPr>
        <p:txBody>
          <a:bodyPr>
            <a:normAutofit fontScale="32500" lnSpcReduction="20000"/>
          </a:bodyPr>
          <a:lstStyle/>
          <a:p>
            <a:r>
              <a:rPr lang="en-US" sz="3100" dirty="0"/>
              <a:t>Corey M. </a:t>
            </a:r>
            <a:r>
              <a:rPr lang="en-US" sz="3100" dirty="0" err="1"/>
              <a:t>Thibeault</a:t>
            </a:r>
            <a:r>
              <a:rPr lang="en-US" sz="3100" dirty="0"/>
              <a:t>, Frederick C. Harris, Jr., Narayan </a:t>
            </a:r>
            <a:r>
              <a:rPr lang="en-US" sz="3100" dirty="0" err="1" smtClean="0"/>
              <a:t>Srinivasa</a:t>
            </a:r>
            <a:r>
              <a:rPr lang="en-US" sz="3100" dirty="0" smtClean="0"/>
              <a:t>, “A </a:t>
            </a:r>
            <a:r>
              <a:rPr lang="en-US" sz="3100" dirty="0"/>
              <a:t>Virtual Environment Framework for Embedding Neural </a:t>
            </a:r>
            <a:r>
              <a:rPr lang="en-US" sz="3100" dirty="0" smtClean="0"/>
              <a:t>Models” </a:t>
            </a:r>
            <a:r>
              <a:rPr lang="en-US" sz="3100" i="1" dirty="0" smtClean="0"/>
              <a:t>Proceedings </a:t>
            </a:r>
            <a:r>
              <a:rPr lang="en-US" sz="3100" i="1" dirty="0"/>
              <a:t>of The 2014 International Conference on Computer and Their Applications (CATA 2014</a:t>
            </a:r>
            <a:r>
              <a:rPr lang="en-US" sz="3100" i="1" dirty="0" smtClean="0"/>
              <a:t>)</a:t>
            </a:r>
            <a:r>
              <a:rPr lang="en-US" sz="3100" dirty="0" smtClean="0"/>
              <a:t>, March </a:t>
            </a:r>
            <a:r>
              <a:rPr lang="en-US" sz="3100" dirty="0"/>
              <a:t>24-26, 2014, Las Vegas, NV</a:t>
            </a:r>
            <a:r>
              <a:rPr lang="en-US" sz="3100" dirty="0" smtClean="0"/>
              <a:t>.</a:t>
            </a:r>
          </a:p>
          <a:p>
            <a:r>
              <a:rPr lang="en-US" sz="3100" dirty="0"/>
              <a:t>Corey M. </a:t>
            </a:r>
            <a:r>
              <a:rPr lang="en-US" sz="3100" dirty="0" err="1"/>
              <a:t>Thibeault</a:t>
            </a:r>
            <a:r>
              <a:rPr lang="en-US" sz="3100" dirty="0"/>
              <a:t>, Frederick C. Harris, Jr., Narayan </a:t>
            </a:r>
            <a:r>
              <a:rPr lang="en-US" sz="3100" dirty="0" err="1" smtClean="0"/>
              <a:t>Srinivasa</a:t>
            </a:r>
            <a:r>
              <a:rPr lang="en-US" sz="3100" dirty="0" smtClean="0"/>
              <a:t>, “Embodied </a:t>
            </a:r>
            <a:r>
              <a:rPr lang="en-US" sz="3100" dirty="0"/>
              <a:t>modeling with spiking neural networks for </a:t>
            </a:r>
            <a:r>
              <a:rPr lang="en-US" sz="3100" dirty="0" err="1"/>
              <a:t>neuromorphic</a:t>
            </a:r>
            <a:r>
              <a:rPr lang="en-US" sz="3100" dirty="0"/>
              <a:t> hardware: a simulation </a:t>
            </a:r>
            <a:r>
              <a:rPr lang="en-US" sz="3100" dirty="0" smtClean="0"/>
              <a:t>study” </a:t>
            </a:r>
            <a:r>
              <a:rPr lang="en-US" sz="3100" i="1" dirty="0" smtClean="0"/>
              <a:t>Proceedings </a:t>
            </a:r>
            <a:r>
              <a:rPr lang="en-US" sz="3100" i="1" dirty="0"/>
              <a:t>of The 2013 International Conference on Computer Applications in Industry and Engineering (CAINE 2013)</a:t>
            </a:r>
            <a:r>
              <a:rPr lang="en-US" sz="3100" dirty="0"/>
              <a:t>, pp 3-10, </a:t>
            </a:r>
            <a:r>
              <a:rPr lang="en-US" sz="3100" b="1" dirty="0"/>
              <a:t>Best Paper Nominee</a:t>
            </a:r>
            <a:r>
              <a:rPr lang="en-US" sz="3100" dirty="0"/>
              <a:t> September 25-27, 2013, Los Angeles, CA</a:t>
            </a:r>
            <a:r>
              <a:rPr lang="en-US" sz="3100" dirty="0" smtClean="0"/>
              <a:t>.</a:t>
            </a:r>
          </a:p>
          <a:p>
            <a:r>
              <a:rPr lang="en-US" sz="3100" dirty="0"/>
              <a:t>Justin E. Cardoza, Alexander K. Jones, Denver J. Liu, Roger V. Hoang, </a:t>
            </a:r>
            <a:r>
              <a:rPr lang="en-US" sz="3100" dirty="0" err="1"/>
              <a:t>Devyani</a:t>
            </a:r>
            <a:r>
              <a:rPr lang="en-US" sz="3100" dirty="0"/>
              <a:t> </a:t>
            </a:r>
            <a:r>
              <a:rPr lang="en-US" sz="3100" dirty="0" err="1"/>
              <a:t>Tanna</a:t>
            </a:r>
            <a:r>
              <a:rPr lang="en-US" sz="3100" dirty="0"/>
              <a:t>, Laurence C. </a:t>
            </a:r>
            <a:r>
              <a:rPr lang="en-US" sz="3100" dirty="0" err="1"/>
              <a:t>Jayet</a:t>
            </a:r>
            <a:r>
              <a:rPr lang="en-US" sz="3100" dirty="0"/>
              <a:t> Bray, </a:t>
            </a:r>
            <a:r>
              <a:rPr lang="en-US" sz="3100" dirty="0" err="1"/>
              <a:t>Sergiu</a:t>
            </a:r>
            <a:r>
              <a:rPr lang="en-US" sz="3100" dirty="0"/>
              <a:t> M. </a:t>
            </a:r>
            <a:r>
              <a:rPr lang="en-US" sz="3100" dirty="0" err="1"/>
              <a:t>Dascalu</a:t>
            </a:r>
            <a:r>
              <a:rPr lang="en-US" sz="3100" dirty="0"/>
              <a:t>, and Frederick C. Harris, Jr</a:t>
            </a:r>
            <a:r>
              <a:rPr lang="en-US" sz="3100" dirty="0" smtClean="0"/>
              <a:t>., “Design </a:t>
            </a:r>
            <a:r>
              <a:rPr lang="en-US" sz="3100" dirty="0"/>
              <a:t>and Implementation of a Graphical Visualization Tool for </a:t>
            </a:r>
            <a:r>
              <a:rPr lang="en-US" sz="3100" dirty="0" smtClean="0"/>
              <a:t>NCS” </a:t>
            </a:r>
            <a:r>
              <a:rPr lang="en-US" sz="3100" i="1" dirty="0" smtClean="0"/>
              <a:t>Proceedings </a:t>
            </a:r>
            <a:r>
              <a:rPr lang="en-US" sz="3100" i="1" dirty="0"/>
              <a:t>of The 2013 International Conference on Software Engineering and Data </a:t>
            </a:r>
            <a:r>
              <a:rPr lang="en-US" sz="3100" i="1" dirty="0" err="1"/>
              <a:t>Engieering</a:t>
            </a:r>
            <a:r>
              <a:rPr lang="en-US" sz="3100" i="1" dirty="0"/>
              <a:t> (SEDE 2013)</a:t>
            </a:r>
            <a:r>
              <a:rPr lang="en-US" sz="3100" dirty="0"/>
              <a:t>, pp 37-43, September 25-27, 2013, Los Angeles, CA</a:t>
            </a:r>
            <a:r>
              <a:rPr lang="en-US" sz="3100" dirty="0" smtClean="0"/>
              <a:t>.</a:t>
            </a:r>
          </a:p>
          <a:p>
            <a:r>
              <a:rPr lang="en-US" sz="3100" dirty="0"/>
              <a:t>Nathan M. Jordan, Kimberly B. Perry, </a:t>
            </a:r>
            <a:r>
              <a:rPr lang="en-US" sz="3100" dirty="0" err="1"/>
              <a:t>Nitish</a:t>
            </a:r>
            <a:r>
              <a:rPr lang="en-US" sz="3100" dirty="0"/>
              <a:t> </a:t>
            </a:r>
            <a:r>
              <a:rPr lang="en-US" sz="3100" dirty="0" err="1"/>
              <a:t>Narala</a:t>
            </a:r>
            <a:r>
              <a:rPr lang="en-US" sz="3100" dirty="0"/>
              <a:t>, Laurence C. </a:t>
            </a:r>
            <a:r>
              <a:rPr lang="en-US" sz="3100" dirty="0" err="1"/>
              <a:t>Jayet</a:t>
            </a:r>
            <a:r>
              <a:rPr lang="en-US" sz="3100" dirty="0"/>
              <a:t> Bray, </a:t>
            </a:r>
            <a:r>
              <a:rPr lang="en-US" sz="3100" dirty="0" err="1"/>
              <a:t>Sergiu</a:t>
            </a:r>
            <a:r>
              <a:rPr lang="en-US" sz="3100" dirty="0"/>
              <a:t> M. </a:t>
            </a:r>
            <a:r>
              <a:rPr lang="en-US" sz="3100" dirty="0" err="1"/>
              <a:t>Dascalu</a:t>
            </a:r>
            <a:r>
              <a:rPr lang="en-US" sz="3100" dirty="0"/>
              <a:t> and Frederick C Harris, Jr</a:t>
            </a:r>
            <a:r>
              <a:rPr lang="en-US" sz="3100" dirty="0" smtClean="0"/>
              <a:t>., “Design </a:t>
            </a:r>
            <a:r>
              <a:rPr lang="en-US" sz="3100" dirty="0"/>
              <a:t>and Implementation of an NCS-</a:t>
            </a:r>
            <a:r>
              <a:rPr lang="en-US" sz="3100" dirty="0" err="1"/>
              <a:t>NeuroML</a:t>
            </a:r>
            <a:r>
              <a:rPr lang="en-US" sz="3100" dirty="0"/>
              <a:t> </a:t>
            </a:r>
            <a:r>
              <a:rPr lang="en-US" sz="3100" dirty="0" smtClean="0"/>
              <a:t>Translator” in</a:t>
            </a:r>
            <a:r>
              <a:rPr lang="en-US" sz="3100" dirty="0"/>
              <a:t> </a:t>
            </a:r>
            <a:r>
              <a:rPr lang="en-US" sz="3100" i="1" dirty="0"/>
              <a:t>Proceedings of the 2012 ISCA International Conference on Software Engineering and Data Engineering</a:t>
            </a:r>
            <a:r>
              <a:rPr lang="en-US" sz="3100" dirty="0"/>
              <a:t> pp. 13-19, June 27-29, 2012 Los Angeles, CA</a:t>
            </a:r>
            <a:r>
              <a:rPr lang="en-US" sz="3100" dirty="0" smtClean="0"/>
              <a:t>.</a:t>
            </a:r>
          </a:p>
          <a:p>
            <a:r>
              <a:rPr lang="en-US" sz="3100" i="1" dirty="0"/>
              <a:t>Corey M. </a:t>
            </a:r>
            <a:r>
              <a:rPr lang="en-US" sz="3100" i="1" dirty="0" err="1"/>
              <a:t>Thibeault</a:t>
            </a:r>
            <a:r>
              <a:rPr lang="en-US" sz="3100" i="1" dirty="0"/>
              <a:t>, Joshua </a:t>
            </a:r>
            <a:r>
              <a:rPr lang="en-US" sz="3100" i="1" dirty="0" err="1"/>
              <a:t>Hegie</a:t>
            </a:r>
            <a:r>
              <a:rPr lang="en-US" sz="3100" i="1" dirty="0"/>
              <a:t>, Laurence </a:t>
            </a:r>
            <a:r>
              <a:rPr lang="en-US" sz="3100" i="1" dirty="0" err="1"/>
              <a:t>Jayet</a:t>
            </a:r>
            <a:r>
              <a:rPr lang="en-US" sz="3100" i="1" dirty="0"/>
              <a:t> Bray, and Frederick C Harris, Jr</a:t>
            </a:r>
            <a:r>
              <a:rPr lang="en-US" sz="3100" i="1" dirty="0" smtClean="0"/>
              <a:t>., “Simplifying </a:t>
            </a:r>
            <a:r>
              <a:rPr lang="en-US" sz="3100" i="1" dirty="0" err="1"/>
              <a:t>Neurorobotic</a:t>
            </a:r>
            <a:r>
              <a:rPr lang="en-US" sz="3100" i="1" dirty="0"/>
              <a:t> Development with </a:t>
            </a:r>
            <a:r>
              <a:rPr lang="en-US" sz="3100" i="1" dirty="0" err="1" smtClean="0"/>
              <a:t>NCSTools</a:t>
            </a:r>
            <a:r>
              <a:rPr lang="en-US" sz="3100" i="1" dirty="0" smtClean="0"/>
              <a:t>” in</a:t>
            </a:r>
            <a:r>
              <a:rPr lang="en-US" sz="3100" i="1" dirty="0"/>
              <a:t> Proceedings of the 2012 Conference on Computers and Their Applications March 12-14, 2012, Las Vegas, NV</a:t>
            </a:r>
            <a:r>
              <a:rPr lang="en-US" sz="3100" i="1" dirty="0" smtClean="0"/>
              <a:t>.</a:t>
            </a:r>
          </a:p>
          <a:p>
            <a:r>
              <a:rPr lang="en-US" sz="3100" i="1" dirty="0"/>
              <a:t>Sridhar R. </a:t>
            </a:r>
            <a:r>
              <a:rPr lang="en-US" sz="3100" i="1" dirty="0" err="1"/>
              <a:t>Anumadla</a:t>
            </a:r>
            <a:r>
              <a:rPr lang="en-US" sz="3100" i="1" dirty="0"/>
              <a:t>, Laurence C. </a:t>
            </a:r>
            <a:r>
              <a:rPr lang="en-US" sz="3100" i="1" dirty="0" err="1"/>
              <a:t>Jayet</a:t>
            </a:r>
            <a:r>
              <a:rPr lang="en-US" sz="3100" i="1" dirty="0"/>
              <a:t> Bray, Corey M. </a:t>
            </a:r>
            <a:r>
              <a:rPr lang="en-US" sz="3100" i="1" dirty="0" err="1"/>
              <a:t>Thibeault</a:t>
            </a:r>
            <a:r>
              <a:rPr lang="en-US" sz="3100" i="1" dirty="0"/>
              <a:t>, Roger V. Hoang, </a:t>
            </a:r>
            <a:r>
              <a:rPr lang="en-US" sz="3100" i="1" dirty="0" err="1"/>
              <a:t>Sergiu</a:t>
            </a:r>
            <a:r>
              <a:rPr lang="en-US" sz="3100" i="1" dirty="0"/>
              <a:t> M. </a:t>
            </a:r>
            <a:r>
              <a:rPr lang="en-US" sz="3100" i="1" dirty="0" err="1"/>
              <a:t>Dascalu</a:t>
            </a:r>
            <a:r>
              <a:rPr lang="en-US" sz="3100" i="1" dirty="0"/>
              <a:t>, Frederick C Harris, Jr., and Philip H. </a:t>
            </a:r>
            <a:r>
              <a:rPr lang="en-US" sz="3100" i="1" dirty="0" smtClean="0"/>
              <a:t>Goodman, “Modeling </a:t>
            </a:r>
            <a:r>
              <a:rPr lang="en-US" sz="3100" i="1" dirty="0"/>
              <a:t>Oxytocin Induced </a:t>
            </a:r>
            <a:r>
              <a:rPr lang="en-US" sz="3100" i="1" dirty="0" err="1"/>
              <a:t>Neurorobotic</a:t>
            </a:r>
            <a:r>
              <a:rPr lang="en-US" sz="3100" i="1" dirty="0"/>
              <a:t> Trust and Intent Recognition in Human Robot </a:t>
            </a:r>
            <a:r>
              <a:rPr lang="en-US" sz="3100" i="1" dirty="0" smtClean="0"/>
              <a:t>Interaction” in</a:t>
            </a:r>
            <a:r>
              <a:rPr lang="en-US" sz="3100" i="1" dirty="0"/>
              <a:t> Proceedings of the International Joint Conference on Neural Networks (IJCNN 2011) July 31-Aug 5, 2011, San Jose, CA.</a:t>
            </a:r>
          </a:p>
          <a:p>
            <a:r>
              <a:rPr lang="en-US" sz="3100" i="1" dirty="0"/>
              <a:t>C. M. </a:t>
            </a:r>
            <a:r>
              <a:rPr lang="en-US" sz="3100" i="1" dirty="0" err="1"/>
              <a:t>Thibeault</a:t>
            </a:r>
            <a:r>
              <a:rPr lang="en-US" sz="3100" i="1" dirty="0"/>
              <a:t>, O. Sessions, P. H. Goodman, and F. C. Harris Jr</a:t>
            </a:r>
            <a:r>
              <a:rPr lang="en-US" sz="3100" i="1" dirty="0" smtClean="0"/>
              <a:t>., “Real-Time </a:t>
            </a:r>
            <a:r>
              <a:rPr lang="en-US" sz="3100" i="1" dirty="0"/>
              <a:t>Emotional Speech Processing for </a:t>
            </a:r>
            <a:r>
              <a:rPr lang="en-US" sz="3100" i="1" dirty="0" err="1"/>
              <a:t>Neurorobotics</a:t>
            </a:r>
            <a:r>
              <a:rPr lang="en-US" sz="3100" i="1" dirty="0"/>
              <a:t> </a:t>
            </a:r>
            <a:r>
              <a:rPr lang="en-US" sz="3100" i="1" dirty="0" smtClean="0"/>
              <a:t>Applications”, in</a:t>
            </a:r>
            <a:r>
              <a:rPr lang="en-US" sz="3100" i="1" dirty="0"/>
              <a:t> Proceedings of ISCA's 23rd International Conference on Computer Applications in Industry and Engineering, (CAINE '10) pp 239-244, November 12-14, 2010, Imperial Palace, Las Vegas, NV</a:t>
            </a:r>
            <a:r>
              <a:rPr lang="en-US" sz="3100" i="1" dirty="0" smtClean="0"/>
              <a:t>.</a:t>
            </a:r>
          </a:p>
          <a:p>
            <a:r>
              <a:rPr lang="en-US" sz="3100" i="1" dirty="0"/>
              <a:t>Frederick C. Harris, Jr., Mark C. Ballew, Jason </a:t>
            </a:r>
            <a:r>
              <a:rPr lang="en-US" sz="3100" i="1" dirty="0" err="1"/>
              <a:t>Baurick</a:t>
            </a:r>
            <a:r>
              <a:rPr lang="en-US" sz="3100" i="1" dirty="0"/>
              <a:t>, James Frye, Lance Hutchinson, James G. King, Philip H. Goodman, Rich </a:t>
            </a:r>
            <a:r>
              <a:rPr lang="en-US" sz="3100" i="1" dirty="0" err="1" smtClean="0"/>
              <a:t>Drewes</a:t>
            </a:r>
            <a:r>
              <a:rPr lang="en-US" sz="3100" i="1" dirty="0" smtClean="0"/>
              <a:t>, "</a:t>
            </a:r>
            <a:r>
              <a:rPr lang="en-US" sz="3100" i="1" dirty="0"/>
              <a:t>A Novel Parallel Hardware and Software Solution for A Large-Scale Biologically Realistic Cortical Simulation" </a:t>
            </a:r>
            <a:r>
              <a:rPr lang="en-US" sz="3100" i="1" dirty="0" smtClean="0"/>
              <a:t> Proceedings </a:t>
            </a:r>
            <a:r>
              <a:rPr lang="en-US" sz="3100" i="1" dirty="0"/>
              <a:t>of the 19th International Conference on Computer Applications in Industry and Engineering (CAINE 2006), November 13-15, 2006</a:t>
            </a:r>
          </a:p>
          <a:p>
            <a:r>
              <a:rPr lang="en-US" sz="3100" i="1" dirty="0" err="1"/>
              <a:t>Kishor</a:t>
            </a:r>
            <a:r>
              <a:rPr lang="en-US" sz="3100" i="1" dirty="0"/>
              <a:t> K. </a:t>
            </a:r>
            <a:r>
              <a:rPr lang="en-US" sz="3100" i="1" dirty="0" err="1"/>
              <a:t>Waikul</a:t>
            </a:r>
            <a:r>
              <a:rPr lang="en-US" sz="3100" i="1" dirty="0"/>
              <a:t>, </a:t>
            </a:r>
            <a:r>
              <a:rPr lang="en-US" sz="3100" i="1" dirty="0" err="1"/>
              <a:t>Lianjun</a:t>
            </a:r>
            <a:r>
              <a:rPr lang="en-US" sz="3100" i="1" dirty="0"/>
              <a:t> Jiang, E. Courtenay Wilson, Frederick C. Harris, Jr., and Philip H. </a:t>
            </a:r>
            <a:r>
              <a:rPr lang="en-US" sz="3100" i="1" dirty="0" smtClean="0"/>
              <a:t>Goodman, “Design </a:t>
            </a:r>
            <a:r>
              <a:rPr lang="en-US" sz="3100" i="1" dirty="0"/>
              <a:t>and Implementation of a Web Portal for a </a:t>
            </a:r>
            <a:r>
              <a:rPr lang="en-US" sz="3100" i="1" dirty="0" err="1"/>
              <a:t>NeoCortical</a:t>
            </a:r>
            <a:r>
              <a:rPr lang="en-US" sz="3100" i="1" dirty="0"/>
              <a:t> Simulator </a:t>
            </a:r>
            <a:r>
              <a:rPr lang="en-US" sz="3100" i="1" dirty="0" smtClean="0"/>
              <a:t>” in</a:t>
            </a:r>
            <a:r>
              <a:rPr lang="en-US" sz="3100" i="1" dirty="0"/>
              <a:t> Proceedings of the 17th International Conference on Computers and Their Applications (CATA 2002) pp. 349-353, Editors: R. </a:t>
            </a:r>
            <a:r>
              <a:rPr lang="en-US" sz="3100" i="1" dirty="0" err="1"/>
              <a:t>Gantenbein</a:t>
            </a:r>
            <a:r>
              <a:rPr lang="en-US" sz="3100" i="1" dirty="0"/>
              <a:t> and S. Shin. April 4-6, 2002, San Francisco, </a:t>
            </a:r>
            <a:r>
              <a:rPr lang="en-US" sz="3100" i="1" dirty="0" smtClean="0"/>
              <a:t>CA</a:t>
            </a:r>
          </a:p>
          <a:p>
            <a:r>
              <a:rPr lang="en-US" sz="3100" i="1" dirty="0"/>
              <a:t>E. Courtenay Wilson, Frederick C. Harris, Jr., and Phillip H. Goodman, </a:t>
            </a:r>
            <a:r>
              <a:rPr lang="en-US" sz="3100" i="1" dirty="0" smtClean="0"/>
              <a:t>”A </a:t>
            </a:r>
            <a:r>
              <a:rPr lang="en-US" sz="3100" i="1" dirty="0"/>
              <a:t>Large-Scale Biologically Realistic Cortical </a:t>
            </a:r>
            <a:r>
              <a:rPr lang="en-US" sz="3100" i="1" dirty="0" smtClean="0"/>
              <a:t>Simulator” in</a:t>
            </a:r>
            <a:r>
              <a:rPr lang="en-US" sz="3100" i="1" dirty="0"/>
              <a:t> Proceedings of SC2001 November 12-16, 2001, Denver, Colorado </a:t>
            </a:r>
            <a:endParaRPr lang="en-US" sz="3100" i="1" dirty="0" smtClean="0"/>
          </a:p>
          <a:p>
            <a:r>
              <a:rPr lang="en-US" sz="3100" i="1" dirty="0"/>
              <a:t>E. Courtenay Wilson, Phillip H. Goodman, and Frederick C. Harris, Jr., </a:t>
            </a:r>
            <a:r>
              <a:rPr lang="en-US" sz="3100" i="1" dirty="0" smtClean="0"/>
              <a:t>”Implementation </a:t>
            </a:r>
            <a:r>
              <a:rPr lang="en-US" sz="3100" i="1" dirty="0"/>
              <a:t>of a Biologically Realistic Parallel Neocortical-Neural Network </a:t>
            </a:r>
            <a:r>
              <a:rPr lang="en-US" sz="3100" i="1" dirty="0" smtClean="0"/>
              <a:t>Simulator” in</a:t>
            </a:r>
            <a:r>
              <a:rPr lang="en-US" sz="3100" i="1" dirty="0"/>
              <a:t> Proceedings of the Tenth SIAM Conf. on Parallel Process. for Sci. Comp. March 12-14, 2001, Portsmouth, Virginia</a:t>
            </a:r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Full Paper Refereed Conference Publications: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2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0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813" y="1481138"/>
            <a:ext cx="604837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Robot in a Maze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55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How can we build true intelligent systems? 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:\Users\ljayet\AppData\Local\Microsoft\Windows\Temporary Internet Files\Content.IE5\WN57KVHD\MC900431548[2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“The process of discovering the technological principles of a device, object, or system through analysis of its structure, function, and operation.”</a:t>
            </a:r>
          </a:p>
          <a:p>
            <a:pPr marL="114300" indent="0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114300" indent="0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How can reverse engineering be applied to machine intelligence?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 Engineering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0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Understand: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Brain dynamics behind cognition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Animal and human intelligence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Replicate: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Attention, memory, learning, decision making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Emotion, reasoning, problem solving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Apply: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Assistive Technologies</a:t>
            </a:r>
          </a:p>
          <a:p>
            <a:pPr lvl="1"/>
            <a:r>
              <a:rPr lang="en-US" sz="3000" dirty="0">
                <a:latin typeface="Arial" pitchFamily="34" charset="0"/>
                <a:cs typeface="Arial" pitchFamily="34" charset="0"/>
              </a:rPr>
              <a:t>Neurological Disorders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Process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89" y="0"/>
            <a:ext cx="9599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2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2012</TotalTime>
  <Words>1320</Words>
  <Application>Microsoft Office PowerPoint</Application>
  <PresentationFormat>On-screen Show (4:3)</PresentationFormat>
  <Paragraphs>416</Paragraphs>
  <Slides>51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Arial Narrow</vt:lpstr>
      <vt:lpstr>Calibri</vt:lpstr>
      <vt:lpstr>Lucida Sans Unicode</vt:lpstr>
      <vt:lpstr>Symbol</vt:lpstr>
      <vt:lpstr>Times New Roman</vt:lpstr>
      <vt:lpstr>Verdana</vt:lpstr>
      <vt:lpstr>Wingdings</vt:lpstr>
      <vt:lpstr>Wingdings 2</vt:lpstr>
      <vt:lpstr>Wingdings 3</vt:lpstr>
      <vt:lpstr>Concourse</vt:lpstr>
      <vt:lpstr>Neocortical Virtual Robot Thomas Kelly, Thomas Rushton, Yantao Shen, Sergiu Dascalu, Frederick C Harris, Jr.</vt:lpstr>
      <vt:lpstr>Reno, Nevada</vt:lpstr>
      <vt:lpstr>University of Nevada, Reno</vt:lpstr>
      <vt:lpstr>Acknowledgements</vt:lpstr>
      <vt:lpstr>Our Goal: Intelligent Systems</vt:lpstr>
      <vt:lpstr>A Robot in a Maze</vt:lpstr>
      <vt:lpstr>How can we build true intelligent systems? </vt:lpstr>
      <vt:lpstr>Reverse Engineering</vt:lpstr>
      <vt:lpstr>Our Process</vt:lpstr>
      <vt:lpstr>Today’s Presentation</vt:lpstr>
      <vt:lpstr>Computational Neuroscience</vt:lpstr>
      <vt:lpstr>Neuroscience Parameters</vt:lpstr>
      <vt:lpstr>Neuroscience Parameters</vt:lpstr>
      <vt:lpstr>Neuroscience Parameters</vt:lpstr>
      <vt:lpstr>Does Size Matter?</vt:lpstr>
      <vt:lpstr>Two Major Problems</vt:lpstr>
      <vt:lpstr>Neural Simulators</vt:lpstr>
      <vt:lpstr>Neural Simulators</vt:lpstr>
      <vt:lpstr>NeoCortical Simulator (NCS)</vt:lpstr>
      <vt:lpstr>NeoCortical Simulator (NCS)</vt:lpstr>
      <vt:lpstr>Back to Reverse Engineering: Where do we start?</vt:lpstr>
      <vt:lpstr>Navigation Model</vt:lpstr>
      <vt:lpstr>Human Recordings</vt:lpstr>
      <vt:lpstr>Recurrent Asynchronous Irregular Non-Linear (RAIN) </vt:lpstr>
      <vt:lpstr>Relevant Biological Studies</vt:lpstr>
      <vt:lpstr>Multi T-Maze</vt:lpstr>
      <vt:lpstr>HP-EC-PF Model</vt:lpstr>
      <vt:lpstr>PowerPoint Presentation</vt:lpstr>
      <vt:lpstr>PowerPoint Presentation</vt:lpstr>
      <vt:lpstr>NCS Web Interface</vt:lpstr>
      <vt:lpstr>NCS Web Interface:  Brain Builder</vt:lpstr>
      <vt:lpstr>NCS Web Interface:  Simulation Builder</vt:lpstr>
      <vt:lpstr>NCS Web Interface: Reports</vt:lpstr>
      <vt:lpstr>NCS Web Interface: Virtual Robot</vt:lpstr>
      <vt:lpstr>Software Overview</vt:lpstr>
      <vt:lpstr>Software Overview (2)</vt:lpstr>
      <vt:lpstr>Our Robot</vt:lpstr>
      <vt:lpstr>Things provided.</vt:lpstr>
      <vt:lpstr>Scripting: a simple scripting environment</vt:lpstr>
      <vt:lpstr>Scripting(2)</vt:lpstr>
      <vt:lpstr>Scripting(3)</vt:lpstr>
      <vt:lpstr>Heads-up display</vt:lpstr>
      <vt:lpstr>Making an environment: With Sketchup</vt:lpstr>
      <vt:lpstr>Sample Run</vt:lpstr>
      <vt:lpstr>Future Work</vt:lpstr>
      <vt:lpstr>Summary</vt:lpstr>
      <vt:lpstr>Questions</vt:lpstr>
      <vt:lpstr>PowerPoint Presentation</vt:lpstr>
      <vt:lpstr>Journal Publications:</vt:lpstr>
      <vt:lpstr>Full Paper Refereed Conference Publications: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simulation of  large-scale biological models and  virtual robotic applications</dc:title>
  <dc:creator>Laurence Bray</dc:creator>
  <cp:lastModifiedBy>Fred Harris</cp:lastModifiedBy>
  <cp:revision>145</cp:revision>
  <dcterms:created xsi:type="dcterms:W3CDTF">2013-10-15T13:54:28Z</dcterms:created>
  <dcterms:modified xsi:type="dcterms:W3CDTF">2016-04-06T17:03:19Z</dcterms:modified>
</cp:coreProperties>
</file>