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65" r:id="rId1"/>
  </p:sldMasterIdLst>
  <p:notesMasterIdLst>
    <p:notesMasterId r:id="rId40"/>
  </p:notesMasterIdLst>
  <p:sldIdLst>
    <p:sldId id="256" r:id="rId2"/>
    <p:sldId id="500" r:id="rId3"/>
    <p:sldId id="501" r:id="rId4"/>
    <p:sldId id="354" r:id="rId5"/>
    <p:sldId id="353" r:id="rId6"/>
    <p:sldId id="352" r:id="rId7"/>
    <p:sldId id="374" r:id="rId8"/>
    <p:sldId id="443" r:id="rId9"/>
    <p:sldId id="479" r:id="rId10"/>
    <p:sldId id="355" r:id="rId11"/>
    <p:sldId id="357" r:id="rId12"/>
    <p:sldId id="454" r:id="rId13"/>
    <p:sldId id="362" r:id="rId14"/>
    <p:sldId id="495" r:id="rId15"/>
    <p:sldId id="497" r:id="rId16"/>
    <p:sldId id="496" r:id="rId17"/>
    <p:sldId id="455" r:id="rId18"/>
    <p:sldId id="367" r:id="rId19"/>
    <p:sldId id="480" r:id="rId20"/>
    <p:sldId id="481" r:id="rId21"/>
    <p:sldId id="482" r:id="rId22"/>
    <p:sldId id="483" r:id="rId23"/>
    <p:sldId id="484" r:id="rId24"/>
    <p:sldId id="485" r:id="rId25"/>
    <p:sldId id="486" r:id="rId26"/>
    <p:sldId id="487" r:id="rId27"/>
    <p:sldId id="488" r:id="rId28"/>
    <p:sldId id="456" r:id="rId29"/>
    <p:sldId id="380" r:id="rId30"/>
    <p:sldId id="489" r:id="rId31"/>
    <p:sldId id="491" r:id="rId32"/>
    <p:sldId id="492" r:id="rId33"/>
    <p:sldId id="493" r:id="rId34"/>
    <p:sldId id="494" r:id="rId35"/>
    <p:sldId id="499" r:id="rId36"/>
    <p:sldId id="369" r:id="rId37"/>
    <p:sldId id="370" r:id="rId38"/>
    <p:sldId id="322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7A9"/>
    <a:srgbClr val="FC8124"/>
    <a:srgbClr val="74C043"/>
    <a:srgbClr val="595959"/>
    <a:srgbClr val="1D3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599"/>
  </p:normalViewPr>
  <p:slideViewPr>
    <p:cSldViewPr snapToGrid="0" snapToObjects="1">
      <p:cViewPr>
        <p:scale>
          <a:sx n="81" d="100"/>
          <a:sy n="81" d="100"/>
        </p:scale>
        <p:origin x="63" y="6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Users\Eric\Dropbox\CS%20791v\Final%20Project\graphs\No%20Optimization\100%20Sources%20CUBIX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Users\Eric\Dropbox\CS%20791v\Final%20Project\graphs\No%20Optimization\100%20Sources%20CUBIX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Users\Eric\Dropbox\CS%20791v\Final%20Project\graphs\No%20Optimization\100%20Sources%20CUBI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06389313276138"/>
          <c:y val="4.5571109166909693E-2"/>
          <c:w val="0.77382640602760477"/>
          <c:h val="0.81332774375425299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'Execution Seq'!$B$1</c:f>
              <c:strCache>
                <c:ptCount val="1"/>
                <c:pt idx="0">
                  <c:v>Sequential</c:v>
                </c:pt>
              </c:strCache>
            </c:strRef>
          </c:tx>
          <c:spPr>
            <a:ln w="22225" cap="rnd">
              <a:solidFill>
                <a:schemeClr val="accent3">
                  <a:shade val="76000"/>
                </a:schemeClr>
              </a:solidFill>
            </a:ln>
            <a:effectLst>
              <a:glow rad="139700">
                <a:schemeClr val="accent3">
                  <a:shade val="76000"/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'Execution Seq'!$A$2:$A$233</c:f>
              <c:numCache>
                <c:formatCode>General</c:formatCode>
                <c:ptCount val="232"/>
                <c:pt idx="0">
                  <c:v>1100</c:v>
                </c:pt>
                <c:pt idx="1">
                  <c:v>1200</c:v>
                </c:pt>
                <c:pt idx="2">
                  <c:v>1200</c:v>
                </c:pt>
                <c:pt idx="3">
                  <c:v>1300</c:v>
                </c:pt>
                <c:pt idx="4">
                  <c:v>1300</c:v>
                </c:pt>
                <c:pt idx="5">
                  <c:v>1400</c:v>
                </c:pt>
                <c:pt idx="6">
                  <c:v>1500</c:v>
                </c:pt>
                <c:pt idx="7">
                  <c:v>1800</c:v>
                </c:pt>
                <c:pt idx="8">
                  <c:v>1900</c:v>
                </c:pt>
                <c:pt idx="9">
                  <c:v>2000</c:v>
                </c:pt>
                <c:pt idx="10">
                  <c:v>2200</c:v>
                </c:pt>
                <c:pt idx="11">
                  <c:v>2400</c:v>
                </c:pt>
                <c:pt idx="12">
                  <c:v>2900</c:v>
                </c:pt>
                <c:pt idx="13">
                  <c:v>3000</c:v>
                </c:pt>
                <c:pt idx="14">
                  <c:v>3100</c:v>
                </c:pt>
                <c:pt idx="15">
                  <c:v>3200</c:v>
                </c:pt>
                <c:pt idx="16">
                  <c:v>3300</c:v>
                </c:pt>
                <c:pt idx="17">
                  <c:v>3900</c:v>
                </c:pt>
                <c:pt idx="18">
                  <c:v>4000</c:v>
                </c:pt>
                <c:pt idx="19">
                  <c:v>4100</c:v>
                </c:pt>
                <c:pt idx="20">
                  <c:v>4200</c:v>
                </c:pt>
                <c:pt idx="21">
                  <c:v>4800</c:v>
                </c:pt>
                <c:pt idx="22">
                  <c:v>4900</c:v>
                </c:pt>
                <c:pt idx="23">
                  <c:v>5300</c:v>
                </c:pt>
                <c:pt idx="24">
                  <c:v>5700</c:v>
                </c:pt>
                <c:pt idx="25">
                  <c:v>5800</c:v>
                </c:pt>
                <c:pt idx="26">
                  <c:v>5900</c:v>
                </c:pt>
                <c:pt idx="27">
                  <c:v>6000</c:v>
                </c:pt>
                <c:pt idx="28">
                  <c:v>6700</c:v>
                </c:pt>
                <c:pt idx="29">
                  <c:v>6800</c:v>
                </c:pt>
                <c:pt idx="30">
                  <c:v>7200</c:v>
                </c:pt>
                <c:pt idx="31">
                  <c:v>8400</c:v>
                </c:pt>
                <c:pt idx="32">
                  <c:v>9000</c:v>
                </c:pt>
                <c:pt idx="33">
                  <c:v>9300</c:v>
                </c:pt>
                <c:pt idx="34">
                  <c:v>10000</c:v>
                </c:pt>
                <c:pt idx="35">
                  <c:v>11000</c:v>
                </c:pt>
                <c:pt idx="36">
                  <c:v>11200</c:v>
                </c:pt>
                <c:pt idx="37">
                  <c:v>11300</c:v>
                </c:pt>
                <c:pt idx="38">
                  <c:v>11400</c:v>
                </c:pt>
                <c:pt idx="39">
                  <c:v>12000</c:v>
                </c:pt>
                <c:pt idx="40">
                  <c:v>12000</c:v>
                </c:pt>
                <c:pt idx="41">
                  <c:v>12400</c:v>
                </c:pt>
                <c:pt idx="42">
                  <c:v>12800</c:v>
                </c:pt>
                <c:pt idx="43">
                  <c:v>13200</c:v>
                </c:pt>
                <c:pt idx="44">
                  <c:v>13300</c:v>
                </c:pt>
                <c:pt idx="45">
                  <c:v>13620</c:v>
                </c:pt>
                <c:pt idx="46">
                  <c:v>14000</c:v>
                </c:pt>
                <c:pt idx="47">
                  <c:v>15200</c:v>
                </c:pt>
                <c:pt idx="48">
                  <c:v>15490</c:v>
                </c:pt>
                <c:pt idx="49">
                  <c:v>16000</c:v>
                </c:pt>
                <c:pt idx="50">
                  <c:v>16000</c:v>
                </c:pt>
                <c:pt idx="51">
                  <c:v>16200</c:v>
                </c:pt>
                <c:pt idx="52">
                  <c:v>16210</c:v>
                </c:pt>
                <c:pt idx="53">
                  <c:v>16400</c:v>
                </c:pt>
                <c:pt idx="54">
                  <c:v>16670</c:v>
                </c:pt>
                <c:pt idx="55">
                  <c:v>16700</c:v>
                </c:pt>
                <c:pt idx="56">
                  <c:v>18000</c:v>
                </c:pt>
                <c:pt idx="57">
                  <c:v>18000</c:v>
                </c:pt>
                <c:pt idx="58">
                  <c:v>18000</c:v>
                </c:pt>
                <c:pt idx="59">
                  <c:v>18000</c:v>
                </c:pt>
                <c:pt idx="60">
                  <c:v>18000</c:v>
                </c:pt>
                <c:pt idx="61">
                  <c:v>18000</c:v>
                </c:pt>
                <c:pt idx="62">
                  <c:v>18200</c:v>
                </c:pt>
                <c:pt idx="63">
                  <c:v>19500</c:v>
                </c:pt>
                <c:pt idx="64">
                  <c:v>19900</c:v>
                </c:pt>
                <c:pt idx="65">
                  <c:v>20100</c:v>
                </c:pt>
                <c:pt idx="66">
                  <c:v>20300</c:v>
                </c:pt>
                <c:pt idx="67">
                  <c:v>20300</c:v>
                </c:pt>
                <c:pt idx="68">
                  <c:v>20310</c:v>
                </c:pt>
                <c:pt idx="69">
                  <c:v>20670</c:v>
                </c:pt>
                <c:pt idx="70">
                  <c:v>21180</c:v>
                </c:pt>
                <c:pt idx="71">
                  <c:v>22190</c:v>
                </c:pt>
                <c:pt idx="72">
                  <c:v>22200</c:v>
                </c:pt>
                <c:pt idx="73">
                  <c:v>22340</c:v>
                </c:pt>
                <c:pt idx="74">
                  <c:v>22800</c:v>
                </c:pt>
                <c:pt idx="75">
                  <c:v>24000</c:v>
                </c:pt>
                <c:pt idx="76">
                  <c:v>24100</c:v>
                </c:pt>
                <c:pt idx="77">
                  <c:v>24100</c:v>
                </c:pt>
                <c:pt idx="78">
                  <c:v>24100</c:v>
                </c:pt>
                <c:pt idx="79">
                  <c:v>24150</c:v>
                </c:pt>
                <c:pt idx="80">
                  <c:v>24500</c:v>
                </c:pt>
                <c:pt idx="81">
                  <c:v>25000</c:v>
                </c:pt>
                <c:pt idx="82">
                  <c:v>25350</c:v>
                </c:pt>
                <c:pt idx="83">
                  <c:v>26330</c:v>
                </c:pt>
                <c:pt idx="84">
                  <c:v>26780</c:v>
                </c:pt>
                <c:pt idx="85">
                  <c:v>29500</c:v>
                </c:pt>
                <c:pt idx="86">
                  <c:v>29500</c:v>
                </c:pt>
                <c:pt idx="87">
                  <c:v>30090</c:v>
                </c:pt>
                <c:pt idx="88">
                  <c:v>30100</c:v>
                </c:pt>
                <c:pt idx="89">
                  <c:v>30200</c:v>
                </c:pt>
                <c:pt idx="90">
                  <c:v>30880</c:v>
                </c:pt>
                <c:pt idx="91">
                  <c:v>30900</c:v>
                </c:pt>
                <c:pt idx="92">
                  <c:v>31226</c:v>
                </c:pt>
                <c:pt idx="93">
                  <c:v>32400</c:v>
                </c:pt>
                <c:pt idx="94">
                  <c:v>32400</c:v>
                </c:pt>
                <c:pt idx="95">
                  <c:v>32500</c:v>
                </c:pt>
                <c:pt idx="96">
                  <c:v>32700</c:v>
                </c:pt>
                <c:pt idx="97">
                  <c:v>33300</c:v>
                </c:pt>
                <c:pt idx="98">
                  <c:v>34520</c:v>
                </c:pt>
                <c:pt idx="99">
                  <c:v>34900</c:v>
                </c:pt>
                <c:pt idx="100">
                  <c:v>35340</c:v>
                </c:pt>
                <c:pt idx="101">
                  <c:v>35460</c:v>
                </c:pt>
                <c:pt idx="102">
                  <c:v>37400</c:v>
                </c:pt>
                <c:pt idx="103">
                  <c:v>38300</c:v>
                </c:pt>
                <c:pt idx="104">
                  <c:v>39000</c:v>
                </c:pt>
                <c:pt idx="105">
                  <c:v>39600</c:v>
                </c:pt>
                <c:pt idx="106">
                  <c:v>41600</c:v>
                </c:pt>
                <c:pt idx="107">
                  <c:v>42700</c:v>
                </c:pt>
                <c:pt idx="108">
                  <c:v>43700</c:v>
                </c:pt>
                <c:pt idx="109">
                  <c:v>45000</c:v>
                </c:pt>
                <c:pt idx="110">
                  <c:v>45100</c:v>
                </c:pt>
                <c:pt idx="111">
                  <c:v>45600</c:v>
                </c:pt>
                <c:pt idx="112">
                  <c:v>47164</c:v>
                </c:pt>
                <c:pt idx="113">
                  <c:v>50070</c:v>
                </c:pt>
                <c:pt idx="114">
                  <c:v>51190</c:v>
                </c:pt>
                <c:pt idx="115">
                  <c:v>52888</c:v>
                </c:pt>
                <c:pt idx="116">
                  <c:v>54500</c:v>
                </c:pt>
                <c:pt idx="117">
                  <c:v>56000</c:v>
                </c:pt>
                <c:pt idx="118">
                  <c:v>56400</c:v>
                </c:pt>
                <c:pt idx="119">
                  <c:v>56452</c:v>
                </c:pt>
                <c:pt idx="120">
                  <c:v>58000</c:v>
                </c:pt>
                <c:pt idx="121">
                  <c:v>58070</c:v>
                </c:pt>
                <c:pt idx="122">
                  <c:v>58600</c:v>
                </c:pt>
                <c:pt idx="123">
                  <c:v>58600</c:v>
                </c:pt>
                <c:pt idx="124">
                  <c:v>58800</c:v>
                </c:pt>
                <c:pt idx="125">
                  <c:v>58900</c:v>
                </c:pt>
                <c:pt idx="126">
                  <c:v>62870</c:v>
                </c:pt>
                <c:pt idx="127">
                  <c:v>63100</c:v>
                </c:pt>
                <c:pt idx="128">
                  <c:v>65100</c:v>
                </c:pt>
                <c:pt idx="129">
                  <c:v>66100</c:v>
                </c:pt>
                <c:pt idx="130">
                  <c:v>66340</c:v>
                </c:pt>
                <c:pt idx="131">
                  <c:v>67670</c:v>
                </c:pt>
                <c:pt idx="132">
                  <c:v>68060</c:v>
                </c:pt>
                <c:pt idx="133">
                  <c:v>68100</c:v>
                </c:pt>
                <c:pt idx="134">
                  <c:v>68600</c:v>
                </c:pt>
                <c:pt idx="135">
                  <c:v>68600</c:v>
                </c:pt>
                <c:pt idx="136">
                  <c:v>68780</c:v>
                </c:pt>
                <c:pt idx="137">
                  <c:v>69600</c:v>
                </c:pt>
                <c:pt idx="138">
                  <c:v>70300</c:v>
                </c:pt>
                <c:pt idx="139">
                  <c:v>72000</c:v>
                </c:pt>
                <c:pt idx="140">
                  <c:v>73100</c:v>
                </c:pt>
                <c:pt idx="141">
                  <c:v>73200</c:v>
                </c:pt>
                <c:pt idx="142">
                  <c:v>75200</c:v>
                </c:pt>
                <c:pt idx="143">
                  <c:v>75520</c:v>
                </c:pt>
                <c:pt idx="144">
                  <c:v>75700</c:v>
                </c:pt>
                <c:pt idx="145">
                  <c:v>75700</c:v>
                </c:pt>
                <c:pt idx="146">
                  <c:v>76050</c:v>
                </c:pt>
                <c:pt idx="147">
                  <c:v>77900</c:v>
                </c:pt>
                <c:pt idx="148">
                  <c:v>78500</c:v>
                </c:pt>
                <c:pt idx="149">
                  <c:v>79400</c:v>
                </c:pt>
                <c:pt idx="150">
                  <c:v>79600</c:v>
                </c:pt>
                <c:pt idx="151">
                  <c:v>79700</c:v>
                </c:pt>
                <c:pt idx="152">
                  <c:v>80500</c:v>
                </c:pt>
                <c:pt idx="153">
                  <c:v>81700</c:v>
                </c:pt>
                <c:pt idx="154">
                  <c:v>82300</c:v>
                </c:pt>
                <c:pt idx="155">
                  <c:v>84038</c:v>
                </c:pt>
                <c:pt idx="156">
                  <c:v>84490</c:v>
                </c:pt>
                <c:pt idx="157">
                  <c:v>84500</c:v>
                </c:pt>
                <c:pt idx="158">
                  <c:v>85370</c:v>
                </c:pt>
                <c:pt idx="159">
                  <c:v>85700</c:v>
                </c:pt>
                <c:pt idx="160">
                  <c:v>86220</c:v>
                </c:pt>
                <c:pt idx="161">
                  <c:v>86600</c:v>
                </c:pt>
                <c:pt idx="162">
                  <c:v>86900</c:v>
                </c:pt>
                <c:pt idx="163">
                  <c:v>87430</c:v>
                </c:pt>
                <c:pt idx="164">
                  <c:v>87900</c:v>
                </c:pt>
                <c:pt idx="165">
                  <c:v>88700</c:v>
                </c:pt>
                <c:pt idx="166">
                  <c:v>89400</c:v>
                </c:pt>
                <c:pt idx="167">
                  <c:v>90600</c:v>
                </c:pt>
                <c:pt idx="168">
                  <c:v>91000</c:v>
                </c:pt>
                <c:pt idx="169">
                  <c:v>91100</c:v>
                </c:pt>
                <c:pt idx="170">
                  <c:v>91200</c:v>
                </c:pt>
                <c:pt idx="171">
                  <c:v>91300</c:v>
                </c:pt>
                <c:pt idx="172">
                  <c:v>92100</c:v>
                </c:pt>
                <c:pt idx="173">
                  <c:v>92700</c:v>
                </c:pt>
                <c:pt idx="174">
                  <c:v>94370</c:v>
                </c:pt>
                <c:pt idx="175">
                  <c:v>95100</c:v>
                </c:pt>
                <c:pt idx="176">
                  <c:v>96028</c:v>
                </c:pt>
                <c:pt idx="177">
                  <c:v>96300</c:v>
                </c:pt>
                <c:pt idx="178">
                  <c:v>97100</c:v>
                </c:pt>
                <c:pt idx="179">
                  <c:v>97400</c:v>
                </c:pt>
                <c:pt idx="180">
                  <c:v>97600</c:v>
                </c:pt>
                <c:pt idx="181">
                  <c:v>97700</c:v>
                </c:pt>
                <c:pt idx="182">
                  <c:v>98900</c:v>
                </c:pt>
                <c:pt idx="183">
                  <c:v>99800</c:v>
                </c:pt>
                <c:pt idx="184">
                  <c:v>108770</c:v>
                </c:pt>
                <c:pt idx="185">
                  <c:v>114194</c:v>
                </c:pt>
                <c:pt idx="186">
                  <c:v>117750</c:v>
                </c:pt>
                <c:pt idx="187">
                  <c:v>120182</c:v>
                </c:pt>
                <c:pt idx="188">
                  <c:v>131446</c:v>
                </c:pt>
                <c:pt idx="189">
                  <c:v>138820</c:v>
                </c:pt>
                <c:pt idx="190">
                  <c:v>143640</c:v>
                </c:pt>
                <c:pt idx="191">
                  <c:v>145294</c:v>
                </c:pt>
                <c:pt idx="192">
                  <c:v>153762</c:v>
                </c:pt>
                <c:pt idx="193">
                  <c:v>161732</c:v>
                </c:pt>
                <c:pt idx="194">
                  <c:v>165768</c:v>
                </c:pt>
                <c:pt idx="195">
                  <c:v>168078</c:v>
                </c:pt>
                <c:pt idx="196">
                  <c:v>178766</c:v>
                </c:pt>
                <c:pt idx="197">
                  <c:v>183778</c:v>
                </c:pt>
                <c:pt idx="198">
                  <c:v>194278</c:v>
                </c:pt>
                <c:pt idx="199">
                  <c:v>197788</c:v>
                </c:pt>
                <c:pt idx="200">
                  <c:v>214092</c:v>
                </c:pt>
                <c:pt idx="201">
                  <c:v>237918</c:v>
                </c:pt>
                <c:pt idx="202">
                  <c:v>238934</c:v>
                </c:pt>
                <c:pt idx="203">
                  <c:v>254272</c:v>
                </c:pt>
                <c:pt idx="204">
                  <c:v>321474</c:v>
                </c:pt>
                <c:pt idx="205">
                  <c:v>330296</c:v>
                </c:pt>
                <c:pt idx="206">
                  <c:v>346836</c:v>
                </c:pt>
                <c:pt idx="207">
                  <c:v>367312</c:v>
                </c:pt>
                <c:pt idx="208">
                  <c:v>407244</c:v>
                </c:pt>
                <c:pt idx="209">
                  <c:v>408498</c:v>
                </c:pt>
                <c:pt idx="210">
                  <c:v>438914</c:v>
                </c:pt>
                <c:pt idx="211">
                  <c:v>441498</c:v>
                </c:pt>
                <c:pt idx="212">
                  <c:v>470496</c:v>
                </c:pt>
                <c:pt idx="213">
                  <c:v>472116</c:v>
                </c:pt>
                <c:pt idx="214">
                  <c:v>497678</c:v>
                </c:pt>
                <c:pt idx="215">
                  <c:v>515688</c:v>
                </c:pt>
                <c:pt idx="216">
                  <c:v>528338</c:v>
                </c:pt>
                <c:pt idx="217">
                  <c:v>536428</c:v>
                </c:pt>
                <c:pt idx="218">
                  <c:v>579538</c:v>
                </c:pt>
                <c:pt idx="219">
                  <c:v>582112</c:v>
                </c:pt>
                <c:pt idx="220">
                  <c:v>584930</c:v>
                </c:pt>
                <c:pt idx="221">
                  <c:v>587880</c:v>
                </c:pt>
                <c:pt idx="222">
                  <c:v>628490</c:v>
                </c:pt>
                <c:pt idx="223">
                  <c:v>875119</c:v>
                </c:pt>
                <c:pt idx="224">
                  <c:v>981708</c:v>
                </c:pt>
                <c:pt idx="225">
                  <c:v>1007798</c:v>
                </c:pt>
                <c:pt idx="226">
                  <c:v>1442518</c:v>
                </c:pt>
                <c:pt idx="227">
                  <c:v>1580742</c:v>
                </c:pt>
                <c:pt idx="228">
                  <c:v>1845655</c:v>
                </c:pt>
                <c:pt idx="229">
                  <c:v>4575718</c:v>
                </c:pt>
                <c:pt idx="230">
                  <c:v>4843992</c:v>
                </c:pt>
                <c:pt idx="231">
                  <c:v>6797972</c:v>
                </c:pt>
              </c:numCache>
            </c:numRef>
          </c:xVal>
          <c:yVal>
            <c:numRef>
              <c:f>'Execution Seq'!$B$2:$B$233</c:f>
              <c:numCache>
                <c:formatCode>General</c:formatCode>
                <c:ptCount val="232"/>
                <c:pt idx="0">
                  <c:v>7.482649999999999E-2</c:v>
                </c:pt>
                <c:pt idx="1">
                  <c:v>8.1583500000000003E-2</c:v>
                </c:pt>
                <c:pt idx="2">
                  <c:v>8.0956500000000001E-2</c:v>
                </c:pt>
                <c:pt idx="3">
                  <c:v>8.8647500000000004E-2</c:v>
                </c:pt>
                <c:pt idx="4">
                  <c:v>8.8748500000000008E-2</c:v>
                </c:pt>
                <c:pt idx="5">
                  <c:v>9.5183999999999991E-2</c:v>
                </c:pt>
                <c:pt idx="6">
                  <c:v>0.10299800000000001</c:v>
                </c:pt>
                <c:pt idx="7">
                  <c:v>0.12349250000000001</c:v>
                </c:pt>
                <c:pt idx="8">
                  <c:v>0.13175399999999998</c:v>
                </c:pt>
                <c:pt idx="9">
                  <c:v>0.13779150000000001</c:v>
                </c:pt>
                <c:pt idx="10">
                  <c:v>0.158252</c:v>
                </c:pt>
                <c:pt idx="11">
                  <c:v>0.16696949999999999</c:v>
                </c:pt>
                <c:pt idx="12">
                  <c:v>0.20316899999999999</c:v>
                </c:pt>
                <c:pt idx="13">
                  <c:v>0.210088</c:v>
                </c:pt>
                <c:pt idx="14">
                  <c:v>0.2182925</c:v>
                </c:pt>
                <c:pt idx="15">
                  <c:v>0.22362100000000001</c:v>
                </c:pt>
                <c:pt idx="16">
                  <c:v>0.23232900000000001</c:v>
                </c:pt>
                <c:pt idx="17">
                  <c:v>0.27370050000000001</c:v>
                </c:pt>
                <c:pt idx="18">
                  <c:v>0.27711200000000002</c:v>
                </c:pt>
                <c:pt idx="19">
                  <c:v>0.27287499999999998</c:v>
                </c:pt>
                <c:pt idx="20">
                  <c:v>0.28742800000000002</c:v>
                </c:pt>
                <c:pt idx="21">
                  <c:v>0.32380700000000001</c:v>
                </c:pt>
                <c:pt idx="22">
                  <c:v>0.32597799999999999</c:v>
                </c:pt>
                <c:pt idx="23">
                  <c:v>0.3396555</c:v>
                </c:pt>
                <c:pt idx="24">
                  <c:v>0.363313</c:v>
                </c:pt>
                <c:pt idx="25">
                  <c:v>0.39111750000000001</c:v>
                </c:pt>
                <c:pt idx="26">
                  <c:v>0.36978750000000005</c:v>
                </c:pt>
                <c:pt idx="27">
                  <c:v>0.37947449999999999</c:v>
                </c:pt>
                <c:pt idx="28">
                  <c:v>0.44455650000000002</c:v>
                </c:pt>
                <c:pt idx="29">
                  <c:v>0.42130650000000003</c:v>
                </c:pt>
                <c:pt idx="30">
                  <c:v>0.45005000000000001</c:v>
                </c:pt>
                <c:pt idx="31">
                  <c:v>0.52183350000000006</c:v>
                </c:pt>
                <c:pt idx="32">
                  <c:v>0.51909850000000002</c:v>
                </c:pt>
                <c:pt idx="33">
                  <c:v>0.56511599999999995</c:v>
                </c:pt>
                <c:pt idx="34">
                  <c:v>0.56767100000000004</c:v>
                </c:pt>
                <c:pt idx="35">
                  <c:v>0.64877200000000002</c:v>
                </c:pt>
                <c:pt idx="36">
                  <c:v>0.64008699999999996</c:v>
                </c:pt>
                <c:pt idx="37">
                  <c:v>0.74074099999999998</c:v>
                </c:pt>
                <c:pt idx="38">
                  <c:v>0.64333299999999993</c:v>
                </c:pt>
                <c:pt idx="39">
                  <c:v>0.68284400000000001</c:v>
                </c:pt>
                <c:pt idx="40">
                  <c:v>0.67788800000000005</c:v>
                </c:pt>
                <c:pt idx="41">
                  <c:v>0.70499849999999997</c:v>
                </c:pt>
                <c:pt idx="42">
                  <c:v>0.73322050000000005</c:v>
                </c:pt>
                <c:pt idx="43">
                  <c:v>0.75306249999999997</c:v>
                </c:pt>
                <c:pt idx="44">
                  <c:v>0.76148499999999997</c:v>
                </c:pt>
                <c:pt idx="45">
                  <c:v>0.82078099999999998</c:v>
                </c:pt>
                <c:pt idx="46">
                  <c:v>0.80381499999999995</c:v>
                </c:pt>
                <c:pt idx="47">
                  <c:v>0.86418649999999997</c:v>
                </c:pt>
                <c:pt idx="48">
                  <c:v>0.86459799999999998</c:v>
                </c:pt>
                <c:pt idx="49">
                  <c:v>0.89773349999999996</c:v>
                </c:pt>
                <c:pt idx="50">
                  <c:v>0.90600799999999992</c:v>
                </c:pt>
                <c:pt idx="51">
                  <c:v>0.93877450000000007</c:v>
                </c:pt>
                <c:pt idx="52">
                  <c:v>0.90819000000000005</c:v>
                </c:pt>
                <c:pt idx="53">
                  <c:v>0.9279980000000001</c:v>
                </c:pt>
                <c:pt idx="54">
                  <c:v>0.94173850000000003</c:v>
                </c:pt>
                <c:pt idx="55">
                  <c:v>0.95350950000000001</c:v>
                </c:pt>
                <c:pt idx="56">
                  <c:v>1.031695</c:v>
                </c:pt>
                <c:pt idx="57">
                  <c:v>1.0238749999999999</c:v>
                </c:pt>
                <c:pt idx="58">
                  <c:v>1.0319050000000001</c:v>
                </c:pt>
                <c:pt idx="59">
                  <c:v>1.0234749999999999</c:v>
                </c:pt>
                <c:pt idx="60">
                  <c:v>1.1309450000000001</c:v>
                </c:pt>
                <c:pt idx="61">
                  <c:v>1.0430700000000002</c:v>
                </c:pt>
                <c:pt idx="62">
                  <c:v>1.075135</c:v>
                </c:pt>
                <c:pt idx="63">
                  <c:v>1.2167599999999998</c:v>
                </c:pt>
                <c:pt idx="64">
                  <c:v>1.2387600000000001</c:v>
                </c:pt>
                <c:pt idx="65">
                  <c:v>1.1393850000000001</c:v>
                </c:pt>
                <c:pt idx="66">
                  <c:v>1.19587</c:v>
                </c:pt>
                <c:pt idx="67">
                  <c:v>1.147</c:v>
                </c:pt>
                <c:pt idx="68">
                  <c:v>1.14499</c:v>
                </c:pt>
                <c:pt idx="69">
                  <c:v>1.1645750000000001</c:v>
                </c:pt>
                <c:pt idx="70">
                  <c:v>1.180215</c:v>
                </c:pt>
                <c:pt idx="71">
                  <c:v>1.300325</c:v>
                </c:pt>
                <c:pt idx="72">
                  <c:v>1.2507250000000001</c:v>
                </c:pt>
                <c:pt idx="73">
                  <c:v>1.3256950000000001</c:v>
                </c:pt>
                <c:pt idx="74">
                  <c:v>1.324595</c:v>
                </c:pt>
                <c:pt idx="75">
                  <c:v>1.3654199999999999</c:v>
                </c:pt>
                <c:pt idx="76">
                  <c:v>1.3575550000000001</c:v>
                </c:pt>
                <c:pt idx="77">
                  <c:v>1.4014899999999999</c:v>
                </c:pt>
                <c:pt idx="78">
                  <c:v>1.49037</c:v>
                </c:pt>
                <c:pt idx="79">
                  <c:v>1.5341550000000002</c:v>
                </c:pt>
                <c:pt idx="80">
                  <c:v>1.3868100000000001</c:v>
                </c:pt>
                <c:pt idx="81">
                  <c:v>1.4057900000000001</c:v>
                </c:pt>
                <c:pt idx="82">
                  <c:v>1.42916</c:v>
                </c:pt>
                <c:pt idx="83">
                  <c:v>1.6803349999999999</c:v>
                </c:pt>
                <c:pt idx="84">
                  <c:v>1.7160600000000001</c:v>
                </c:pt>
                <c:pt idx="85">
                  <c:v>1.75528</c:v>
                </c:pt>
                <c:pt idx="86">
                  <c:v>1.6556150000000001</c:v>
                </c:pt>
                <c:pt idx="87">
                  <c:v>1.90608</c:v>
                </c:pt>
                <c:pt idx="88">
                  <c:v>2.0103800000000001</c:v>
                </c:pt>
                <c:pt idx="89">
                  <c:v>1.7165900000000001</c:v>
                </c:pt>
                <c:pt idx="90">
                  <c:v>1.76353</c:v>
                </c:pt>
                <c:pt idx="91">
                  <c:v>2.422955</c:v>
                </c:pt>
                <c:pt idx="92">
                  <c:v>1.82552</c:v>
                </c:pt>
                <c:pt idx="93">
                  <c:v>1.93045</c:v>
                </c:pt>
                <c:pt idx="94">
                  <c:v>1.9705650000000001</c:v>
                </c:pt>
                <c:pt idx="95">
                  <c:v>1.85622</c:v>
                </c:pt>
                <c:pt idx="96">
                  <c:v>1.8947750000000001</c:v>
                </c:pt>
                <c:pt idx="97">
                  <c:v>1.8658299999999999</c:v>
                </c:pt>
                <c:pt idx="98">
                  <c:v>1.964375</c:v>
                </c:pt>
                <c:pt idx="99">
                  <c:v>1.9911599999999998</c:v>
                </c:pt>
                <c:pt idx="100">
                  <c:v>2.0641799999999999</c:v>
                </c:pt>
                <c:pt idx="101">
                  <c:v>2.0185</c:v>
                </c:pt>
                <c:pt idx="102">
                  <c:v>2.1375500000000001</c:v>
                </c:pt>
                <c:pt idx="103">
                  <c:v>2.1779900000000003</c:v>
                </c:pt>
                <c:pt idx="104">
                  <c:v>2.224075</c:v>
                </c:pt>
                <c:pt idx="105">
                  <c:v>2.26722</c:v>
                </c:pt>
                <c:pt idx="106">
                  <c:v>2.45309</c:v>
                </c:pt>
                <c:pt idx="107">
                  <c:v>2.519425</c:v>
                </c:pt>
                <c:pt idx="108">
                  <c:v>2.7775850000000002</c:v>
                </c:pt>
                <c:pt idx="109">
                  <c:v>2.673025</c:v>
                </c:pt>
                <c:pt idx="110">
                  <c:v>2.6787900000000002</c:v>
                </c:pt>
                <c:pt idx="111">
                  <c:v>2.6984349999999999</c:v>
                </c:pt>
                <c:pt idx="112">
                  <c:v>2.8450449999999998</c:v>
                </c:pt>
                <c:pt idx="113">
                  <c:v>3.1407100000000003</c:v>
                </c:pt>
                <c:pt idx="114">
                  <c:v>3.3182700000000001</c:v>
                </c:pt>
                <c:pt idx="115">
                  <c:v>3.3307199999999999</c:v>
                </c:pt>
                <c:pt idx="116">
                  <c:v>3.4745600000000003</c:v>
                </c:pt>
                <c:pt idx="117">
                  <c:v>4.4588900000000002</c:v>
                </c:pt>
                <c:pt idx="118">
                  <c:v>3.6218500000000002</c:v>
                </c:pt>
                <c:pt idx="119">
                  <c:v>3.5856399999999997</c:v>
                </c:pt>
                <c:pt idx="120">
                  <c:v>3.9082399999999997</c:v>
                </c:pt>
                <c:pt idx="121">
                  <c:v>3.8868450000000001</c:v>
                </c:pt>
                <c:pt idx="122">
                  <c:v>3.9204150000000002</c:v>
                </c:pt>
                <c:pt idx="123">
                  <c:v>3.7847049999999998</c:v>
                </c:pt>
                <c:pt idx="124">
                  <c:v>3.891025</c:v>
                </c:pt>
                <c:pt idx="125">
                  <c:v>3.956985</c:v>
                </c:pt>
                <c:pt idx="126">
                  <c:v>4.5208999999999993</c:v>
                </c:pt>
                <c:pt idx="127">
                  <c:v>4.7864400000000007</c:v>
                </c:pt>
                <c:pt idx="128">
                  <c:v>4.4931349999999997</c:v>
                </c:pt>
                <c:pt idx="129">
                  <c:v>4.8875200000000003</c:v>
                </c:pt>
                <c:pt idx="130">
                  <c:v>4.8871950000000002</c:v>
                </c:pt>
                <c:pt idx="131">
                  <c:v>5.2085499999999998</c:v>
                </c:pt>
                <c:pt idx="132">
                  <c:v>5.1489349999999998</c:v>
                </c:pt>
                <c:pt idx="133">
                  <c:v>5.0773899999999994</c:v>
                </c:pt>
                <c:pt idx="134">
                  <c:v>4.9267249999999994</c:v>
                </c:pt>
                <c:pt idx="135">
                  <c:v>5.1221700000000006</c:v>
                </c:pt>
                <c:pt idx="136">
                  <c:v>4.9519149999999996</c:v>
                </c:pt>
                <c:pt idx="137">
                  <c:v>5.01952</c:v>
                </c:pt>
                <c:pt idx="138">
                  <c:v>5.118805</c:v>
                </c:pt>
                <c:pt idx="139">
                  <c:v>5.3657450000000004</c:v>
                </c:pt>
                <c:pt idx="140">
                  <c:v>5.5691600000000001</c:v>
                </c:pt>
                <c:pt idx="141">
                  <c:v>5.8553049999999995</c:v>
                </c:pt>
                <c:pt idx="142">
                  <c:v>6.0418349999999998</c:v>
                </c:pt>
                <c:pt idx="143">
                  <c:v>6.0821550000000002</c:v>
                </c:pt>
                <c:pt idx="144">
                  <c:v>5.8317199999999998</c:v>
                </c:pt>
                <c:pt idx="145">
                  <c:v>5.7919900000000002</c:v>
                </c:pt>
                <c:pt idx="146">
                  <c:v>5.9097100000000005</c:v>
                </c:pt>
                <c:pt idx="147">
                  <c:v>6.6489650000000005</c:v>
                </c:pt>
                <c:pt idx="148">
                  <c:v>6.1138449999999995</c:v>
                </c:pt>
                <c:pt idx="149">
                  <c:v>6.5283200000000008</c:v>
                </c:pt>
                <c:pt idx="150">
                  <c:v>6.2246050000000004</c:v>
                </c:pt>
                <c:pt idx="151">
                  <c:v>6.3023050000000005</c:v>
                </c:pt>
                <c:pt idx="152">
                  <c:v>6.363505</c:v>
                </c:pt>
                <c:pt idx="153">
                  <c:v>6.6304850000000002</c:v>
                </c:pt>
                <c:pt idx="154">
                  <c:v>6.5079700000000003</c:v>
                </c:pt>
                <c:pt idx="155">
                  <c:v>6.7334049999999994</c:v>
                </c:pt>
                <c:pt idx="156">
                  <c:v>6.9355549999999999</c:v>
                </c:pt>
                <c:pt idx="157">
                  <c:v>6.9005799999999997</c:v>
                </c:pt>
                <c:pt idx="158">
                  <c:v>6.93438</c:v>
                </c:pt>
                <c:pt idx="159">
                  <c:v>6.9387399999999992</c:v>
                </c:pt>
                <c:pt idx="160">
                  <c:v>6.9865650000000006</c:v>
                </c:pt>
                <c:pt idx="161">
                  <c:v>7.5030649999999994</c:v>
                </c:pt>
                <c:pt idx="162">
                  <c:v>7.6354649999999999</c:v>
                </c:pt>
                <c:pt idx="163">
                  <c:v>7.6308800000000003</c:v>
                </c:pt>
                <c:pt idx="164">
                  <c:v>7.6459599999999996</c:v>
                </c:pt>
                <c:pt idx="165">
                  <c:v>8.8392799999999987</c:v>
                </c:pt>
                <c:pt idx="166">
                  <c:v>7.8194150000000002</c:v>
                </c:pt>
                <c:pt idx="167">
                  <c:v>7.7189649999999999</c:v>
                </c:pt>
                <c:pt idx="168">
                  <c:v>7.56968</c:v>
                </c:pt>
                <c:pt idx="169">
                  <c:v>7.6851900000000004</c:v>
                </c:pt>
                <c:pt idx="170">
                  <c:v>7.5800049999999999</c:v>
                </c:pt>
                <c:pt idx="171">
                  <c:v>7.6011749999999996</c:v>
                </c:pt>
                <c:pt idx="172">
                  <c:v>8.0770800000000005</c:v>
                </c:pt>
                <c:pt idx="173">
                  <c:v>7.82423</c:v>
                </c:pt>
                <c:pt idx="174">
                  <c:v>8.0949200000000001</c:v>
                </c:pt>
                <c:pt idx="175">
                  <c:v>8.1674500000000005</c:v>
                </c:pt>
                <c:pt idx="176">
                  <c:v>8.1584749999999993</c:v>
                </c:pt>
                <c:pt idx="177">
                  <c:v>8.3467000000000002</c:v>
                </c:pt>
                <c:pt idx="178">
                  <c:v>8.3975849999999994</c:v>
                </c:pt>
                <c:pt idx="179">
                  <c:v>8.8665400000000005</c:v>
                </c:pt>
                <c:pt idx="180">
                  <c:v>8.2536300000000011</c:v>
                </c:pt>
                <c:pt idx="181">
                  <c:v>8.389265</c:v>
                </c:pt>
                <c:pt idx="182">
                  <c:v>8.4900349999999989</c:v>
                </c:pt>
                <c:pt idx="183">
                  <c:v>8.5813550000000003</c:v>
                </c:pt>
                <c:pt idx="184">
                  <c:v>11.167899999999999</c:v>
                </c:pt>
                <c:pt idx="185">
                  <c:v>10.490600000000001</c:v>
                </c:pt>
                <c:pt idx="186">
                  <c:v>10.7736</c:v>
                </c:pt>
                <c:pt idx="187">
                  <c:v>11.068099999999999</c:v>
                </c:pt>
                <c:pt idx="188">
                  <c:v>12.3812</c:v>
                </c:pt>
                <c:pt idx="189">
                  <c:v>13.941649999999999</c:v>
                </c:pt>
                <c:pt idx="190">
                  <c:v>13.96325</c:v>
                </c:pt>
                <c:pt idx="191">
                  <c:v>14.4069</c:v>
                </c:pt>
                <c:pt idx="192">
                  <c:v>16.470950000000002</c:v>
                </c:pt>
                <c:pt idx="193">
                  <c:v>15.907049999999998</c:v>
                </c:pt>
                <c:pt idx="194">
                  <c:v>16.39085</c:v>
                </c:pt>
                <c:pt idx="195">
                  <c:v>16.6663</c:v>
                </c:pt>
                <c:pt idx="196">
                  <c:v>20.661200000000001</c:v>
                </c:pt>
                <c:pt idx="197">
                  <c:v>19.998200000000001</c:v>
                </c:pt>
                <c:pt idx="198">
                  <c:v>23.390550000000001</c:v>
                </c:pt>
                <c:pt idx="199">
                  <c:v>20.152899999999999</c:v>
                </c:pt>
                <c:pt idx="200">
                  <c:v>22.005299999999998</c:v>
                </c:pt>
                <c:pt idx="201">
                  <c:v>26.16385</c:v>
                </c:pt>
                <c:pt idx="202">
                  <c:v>25.70185</c:v>
                </c:pt>
                <c:pt idx="203">
                  <c:v>32.924599999999998</c:v>
                </c:pt>
                <c:pt idx="204">
                  <c:v>36.2316</c:v>
                </c:pt>
                <c:pt idx="205">
                  <c:v>39.778849999999998</c:v>
                </c:pt>
                <c:pt idx="206">
                  <c:v>38.455600000000004</c:v>
                </c:pt>
                <c:pt idx="207">
                  <c:v>41.195400000000006</c:v>
                </c:pt>
                <c:pt idx="208">
                  <c:v>45.1252</c:v>
                </c:pt>
                <c:pt idx="209">
                  <c:v>44.556399999999996</c:v>
                </c:pt>
                <c:pt idx="210">
                  <c:v>48.807249999999996</c:v>
                </c:pt>
                <c:pt idx="211">
                  <c:v>48.537800000000004</c:v>
                </c:pt>
                <c:pt idx="212">
                  <c:v>52.889249999999997</c:v>
                </c:pt>
                <c:pt idx="213">
                  <c:v>53.19605</c:v>
                </c:pt>
                <c:pt idx="214">
                  <c:v>56.109450000000002</c:v>
                </c:pt>
                <c:pt idx="215">
                  <c:v>64.968950000000007</c:v>
                </c:pt>
                <c:pt idx="216">
                  <c:v>65.864750000000001</c:v>
                </c:pt>
                <c:pt idx="217">
                  <c:v>63.704500000000003</c:v>
                </c:pt>
                <c:pt idx="218">
                  <c:v>72.307199999999995</c:v>
                </c:pt>
                <c:pt idx="219">
                  <c:v>66.4101</c:v>
                </c:pt>
                <c:pt idx="220">
                  <c:v>67.884250000000009</c:v>
                </c:pt>
                <c:pt idx="221">
                  <c:v>68.57405</c:v>
                </c:pt>
                <c:pt idx="222">
                  <c:v>71.907849999999996</c:v>
                </c:pt>
                <c:pt idx="223">
                  <c:v>102.31049999999999</c:v>
                </c:pt>
                <c:pt idx="224">
                  <c:v>117.988</c:v>
                </c:pt>
                <c:pt idx="225">
                  <c:v>121.41849999999999</c:v>
                </c:pt>
                <c:pt idx="226">
                  <c:v>178.7295</c:v>
                </c:pt>
                <c:pt idx="227">
                  <c:v>195.37200000000001</c:v>
                </c:pt>
                <c:pt idx="228">
                  <c:v>232.8245</c:v>
                </c:pt>
                <c:pt idx="229">
                  <c:v>624.20800000000008</c:v>
                </c:pt>
                <c:pt idx="230">
                  <c:v>668.22900000000004</c:v>
                </c:pt>
                <c:pt idx="231">
                  <c:v>1080.7249999999999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9FB-4958-B5BA-E0CD5DB0B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9960568"/>
        <c:axId val="309954688"/>
      </c:scatterChart>
      <c:valAx>
        <c:axId val="309960568"/>
        <c:scaling>
          <c:logBase val="10"/>
          <c:orientation val="minMax"/>
          <c:min val="100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dirty="0" smtClean="0">
                    <a:latin typeface="Calibri" panose="020F0502020204030204" pitchFamily="34" charset="0"/>
                  </a:rPr>
                  <a:t>Number of Nodes</a:t>
                </a:r>
                <a:endParaRPr lang="en-US" dirty="0">
                  <a:latin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[&gt;999999]#,,&quot;M&quot;;[&gt;999]#,&quot;K&quot;;#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09954688"/>
        <c:crossesAt val="3.1250000000000007E-2"/>
        <c:crossBetween val="midCat"/>
      </c:valAx>
      <c:valAx>
        <c:axId val="309954688"/>
        <c:scaling>
          <c:logBase val="2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dirty="0" smtClean="0"/>
                  <a:t>Execution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Time (sec)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\ ??/??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099605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06389313276138"/>
          <c:y val="8.4294818630942514E-2"/>
          <c:w val="0.77382640602760477"/>
          <c:h val="0.7746040632002784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'Execution (New)'!$C$1</c:f>
              <c:strCache>
                <c:ptCount val="1"/>
                <c:pt idx="0">
                  <c:v>1 GPU</c:v>
                </c:pt>
              </c:strCache>
            </c:strRef>
          </c:tx>
          <c:spPr>
            <a:ln w="22225" cap="rnd">
              <a:solidFill>
                <a:schemeClr val="accent3">
                  <a:shade val="76000"/>
                </a:schemeClr>
              </a:solidFill>
            </a:ln>
            <a:effectLst>
              <a:glow rad="139700">
                <a:schemeClr val="accent3">
                  <a:shade val="76000"/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'Execution (New)'!$A$2:$A$233</c:f>
              <c:numCache>
                <c:formatCode>General</c:formatCode>
                <c:ptCount val="232"/>
                <c:pt idx="0">
                  <c:v>1100</c:v>
                </c:pt>
                <c:pt idx="1">
                  <c:v>1200</c:v>
                </c:pt>
                <c:pt idx="2">
                  <c:v>1200</c:v>
                </c:pt>
                <c:pt idx="3">
                  <c:v>1300</c:v>
                </c:pt>
                <c:pt idx="4">
                  <c:v>1300</c:v>
                </c:pt>
                <c:pt idx="5">
                  <c:v>1400</c:v>
                </c:pt>
                <c:pt idx="6">
                  <c:v>1500</c:v>
                </c:pt>
                <c:pt idx="7">
                  <c:v>1800</c:v>
                </c:pt>
                <c:pt idx="8">
                  <c:v>1900</c:v>
                </c:pt>
                <c:pt idx="9">
                  <c:v>2000</c:v>
                </c:pt>
                <c:pt idx="10">
                  <c:v>2200</c:v>
                </c:pt>
                <c:pt idx="11">
                  <c:v>2400</c:v>
                </c:pt>
                <c:pt idx="12">
                  <c:v>2900</c:v>
                </c:pt>
                <c:pt idx="13">
                  <c:v>3000</c:v>
                </c:pt>
                <c:pt idx="14">
                  <c:v>3100</c:v>
                </c:pt>
                <c:pt idx="15">
                  <c:v>3200</c:v>
                </c:pt>
                <c:pt idx="16">
                  <c:v>3300</c:v>
                </c:pt>
                <c:pt idx="17">
                  <c:v>3900</c:v>
                </c:pt>
                <c:pt idx="18">
                  <c:v>4000</c:v>
                </c:pt>
                <c:pt idx="19">
                  <c:v>4100</c:v>
                </c:pt>
                <c:pt idx="20">
                  <c:v>4200</c:v>
                </c:pt>
                <c:pt idx="21">
                  <c:v>4800</c:v>
                </c:pt>
                <c:pt idx="22">
                  <c:v>4900</c:v>
                </c:pt>
                <c:pt idx="23">
                  <c:v>5300</c:v>
                </c:pt>
                <c:pt idx="24">
                  <c:v>5700</c:v>
                </c:pt>
                <c:pt idx="25">
                  <c:v>5800</c:v>
                </c:pt>
                <c:pt idx="26">
                  <c:v>5900</c:v>
                </c:pt>
                <c:pt idx="27">
                  <c:v>6000</c:v>
                </c:pt>
                <c:pt idx="28">
                  <c:v>6700</c:v>
                </c:pt>
                <c:pt idx="29">
                  <c:v>6800</c:v>
                </c:pt>
                <c:pt idx="30">
                  <c:v>7200</c:v>
                </c:pt>
                <c:pt idx="31">
                  <c:v>8400</c:v>
                </c:pt>
                <c:pt idx="32">
                  <c:v>9000</c:v>
                </c:pt>
                <c:pt idx="33">
                  <c:v>9300</c:v>
                </c:pt>
                <c:pt idx="34">
                  <c:v>10000</c:v>
                </c:pt>
                <c:pt idx="35">
                  <c:v>11000</c:v>
                </c:pt>
                <c:pt idx="36">
                  <c:v>11200</c:v>
                </c:pt>
                <c:pt idx="37">
                  <c:v>11300</c:v>
                </c:pt>
                <c:pt idx="38">
                  <c:v>11400</c:v>
                </c:pt>
                <c:pt idx="39">
                  <c:v>12000</c:v>
                </c:pt>
                <c:pt idx="40">
                  <c:v>12000</c:v>
                </c:pt>
                <c:pt idx="41">
                  <c:v>12400</c:v>
                </c:pt>
                <c:pt idx="42">
                  <c:v>12800</c:v>
                </c:pt>
                <c:pt idx="43">
                  <c:v>13200</c:v>
                </c:pt>
                <c:pt idx="44">
                  <c:v>13300</c:v>
                </c:pt>
                <c:pt idx="45">
                  <c:v>13620</c:v>
                </c:pt>
                <c:pt idx="46">
                  <c:v>14000</c:v>
                </c:pt>
                <c:pt idx="47">
                  <c:v>15200</c:v>
                </c:pt>
                <c:pt idx="48">
                  <c:v>15490</c:v>
                </c:pt>
                <c:pt idx="49">
                  <c:v>16000</c:v>
                </c:pt>
                <c:pt idx="50">
                  <c:v>16000</c:v>
                </c:pt>
                <c:pt idx="51">
                  <c:v>16200</c:v>
                </c:pt>
                <c:pt idx="52">
                  <c:v>16210</c:v>
                </c:pt>
                <c:pt idx="53">
                  <c:v>16400</c:v>
                </c:pt>
                <c:pt idx="54">
                  <c:v>16670</c:v>
                </c:pt>
                <c:pt idx="55">
                  <c:v>16700</c:v>
                </c:pt>
                <c:pt idx="56">
                  <c:v>18000</c:v>
                </c:pt>
                <c:pt idx="57">
                  <c:v>18000</c:v>
                </c:pt>
                <c:pt idx="58">
                  <c:v>18000</c:v>
                </c:pt>
                <c:pt idx="59">
                  <c:v>18000</c:v>
                </c:pt>
                <c:pt idx="60">
                  <c:v>18000</c:v>
                </c:pt>
                <c:pt idx="61">
                  <c:v>18000</c:v>
                </c:pt>
                <c:pt idx="62">
                  <c:v>18200</c:v>
                </c:pt>
                <c:pt idx="63">
                  <c:v>19500</c:v>
                </c:pt>
                <c:pt idx="64">
                  <c:v>19900</c:v>
                </c:pt>
                <c:pt idx="65">
                  <c:v>20100</c:v>
                </c:pt>
                <c:pt idx="66">
                  <c:v>20300</c:v>
                </c:pt>
                <c:pt idx="67">
                  <c:v>20300</c:v>
                </c:pt>
                <c:pt idx="68">
                  <c:v>20310</c:v>
                </c:pt>
                <c:pt idx="69">
                  <c:v>20670</c:v>
                </c:pt>
                <c:pt idx="70">
                  <c:v>21180</c:v>
                </c:pt>
                <c:pt idx="71">
                  <c:v>22190</c:v>
                </c:pt>
                <c:pt idx="72">
                  <c:v>22200</c:v>
                </c:pt>
                <c:pt idx="73">
                  <c:v>22340</c:v>
                </c:pt>
                <c:pt idx="74">
                  <c:v>22800</c:v>
                </c:pt>
                <c:pt idx="75">
                  <c:v>24000</c:v>
                </c:pt>
                <c:pt idx="76">
                  <c:v>24100</c:v>
                </c:pt>
                <c:pt idx="77">
                  <c:v>24100</c:v>
                </c:pt>
                <c:pt idx="78">
                  <c:v>24100</c:v>
                </c:pt>
                <c:pt idx="79">
                  <c:v>24150</c:v>
                </c:pt>
                <c:pt idx="80">
                  <c:v>24500</c:v>
                </c:pt>
                <c:pt idx="81">
                  <c:v>25000</c:v>
                </c:pt>
                <c:pt idx="82">
                  <c:v>25350</c:v>
                </c:pt>
                <c:pt idx="83">
                  <c:v>26330</c:v>
                </c:pt>
                <c:pt idx="84">
                  <c:v>26780</c:v>
                </c:pt>
                <c:pt idx="85">
                  <c:v>29500</c:v>
                </c:pt>
                <c:pt idx="86">
                  <c:v>29500</c:v>
                </c:pt>
                <c:pt idx="87">
                  <c:v>30090</c:v>
                </c:pt>
                <c:pt idx="88">
                  <c:v>30100</c:v>
                </c:pt>
                <c:pt idx="89">
                  <c:v>30200</c:v>
                </c:pt>
                <c:pt idx="90">
                  <c:v>30880</c:v>
                </c:pt>
                <c:pt idx="91">
                  <c:v>30900</c:v>
                </c:pt>
                <c:pt idx="92">
                  <c:v>31226</c:v>
                </c:pt>
                <c:pt idx="93">
                  <c:v>32400</c:v>
                </c:pt>
                <c:pt idx="94">
                  <c:v>32400</c:v>
                </c:pt>
                <c:pt idx="95">
                  <c:v>32500</c:v>
                </c:pt>
                <c:pt idx="96">
                  <c:v>32700</c:v>
                </c:pt>
                <c:pt idx="97">
                  <c:v>33300</c:v>
                </c:pt>
                <c:pt idx="98">
                  <c:v>34520</c:v>
                </c:pt>
                <c:pt idx="99">
                  <c:v>34900</c:v>
                </c:pt>
                <c:pt idx="100">
                  <c:v>35340</c:v>
                </c:pt>
                <c:pt idx="101">
                  <c:v>35460</c:v>
                </c:pt>
                <c:pt idx="102">
                  <c:v>37400</c:v>
                </c:pt>
                <c:pt idx="103">
                  <c:v>38300</c:v>
                </c:pt>
                <c:pt idx="104">
                  <c:v>39000</c:v>
                </c:pt>
                <c:pt idx="105">
                  <c:v>39600</c:v>
                </c:pt>
                <c:pt idx="106">
                  <c:v>41600</c:v>
                </c:pt>
                <c:pt idx="107">
                  <c:v>42700</c:v>
                </c:pt>
                <c:pt idx="108">
                  <c:v>43700</c:v>
                </c:pt>
                <c:pt idx="109">
                  <c:v>45000</c:v>
                </c:pt>
                <c:pt idx="110">
                  <c:v>45100</c:v>
                </c:pt>
                <c:pt idx="111">
                  <c:v>45600</c:v>
                </c:pt>
                <c:pt idx="112">
                  <c:v>47164</c:v>
                </c:pt>
                <c:pt idx="113">
                  <c:v>50070</c:v>
                </c:pt>
                <c:pt idx="114">
                  <c:v>51190</c:v>
                </c:pt>
                <c:pt idx="115">
                  <c:v>52888</c:v>
                </c:pt>
                <c:pt idx="116">
                  <c:v>54500</c:v>
                </c:pt>
                <c:pt idx="117">
                  <c:v>56000</c:v>
                </c:pt>
                <c:pt idx="118">
                  <c:v>56400</c:v>
                </c:pt>
                <c:pt idx="119">
                  <c:v>56452</c:v>
                </c:pt>
                <c:pt idx="120">
                  <c:v>58000</c:v>
                </c:pt>
                <c:pt idx="121">
                  <c:v>58070</c:v>
                </c:pt>
                <c:pt idx="122">
                  <c:v>58600</c:v>
                </c:pt>
                <c:pt idx="123">
                  <c:v>58600</c:v>
                </c:pt>
                <c:pt idx="124">
                  <c:v>58800</c:v>
                </c:pt>
                <c:pt idx="125">
                  <c:v>58900</c:v>
                </c:pt>
                <c:pt idx="126">
                  <c:v>62870</c:v>
                </c:pt>
                <c:pt idx="127">
                  <c:v>63100</c:v>
                </c:pt>
                <c:pt idx="128">
                  <c:v>65100</c:v>
                </c:pt>
                <c:pt idx="129">
                  <c:v>66100</c:v>
                </c:pt>
                <c:pt idx="130">
                  <c:v>66340</c:v>
                </c:pt>
                <c:pt idx="131">
                  <c:v>67670</c:v>
                </c:pt>
                <c:pt idx="132">
                  <c:v>68060</c:v>
                </c:pt>
                <c:pt idx="133">
                  <c:v>68100</c:v>
                </c:pt>
                <c:pt idx="134">
                  <c:v>68600</c:v>
                </c:pt>
                <c:pt idx="135">
                  <c:v>68600</c:v>
                </c:pt>
                <c:pt idx="136">
                  <c:v>68780</c:v>
                </c:pt>
                <c:pt idx="137">
                  <c:v>69600</c:v>
                </c:pt>
                <c:pt idx="138">
                  <c:v>70300</c:v>
                </c:pt>
                <c:pt idx="139">
                  <c:v>72000</c:v>
                </c:pt>
                <c:pt idx="140">
                  <c:v>73100</c:v>
                </c:pt>
                <c:pt idx="141">
                  <c:v>73200</c:v>
                </c:pt>
                <c:pt idx="142">
                  <c:v>75200</c:v>
                </c:pt>
                <c:pt idx="143">
                  <c:v>75520</c:v>
                </c:pt>
                <c:pt idx="144">
                  <c:v>75700</c:v>
                </c:pt>
                <c:pt idx="145">
                  <c:v>75700</c:v>
                </c:pt>
                <c:pt idx="146">
                  <c:v>76050</c:v>
                </c:pt>
                <c:pt idx="147">
                  <c:v>77900</c:v>
                </c:pt>
                <c:pt idx="148">
                  <c:v>78500</c:v>
                </c:pt>
                <c:pt idx="149">
                  <c:v>79400</c:v>
                </c:pt>
                <c:pt idx="150">
                  <c:v>79600</c:v>
                </c:pt>
                <c:pt idx="151">
                  <c:v>79700</c:v>
                </c:pt>
                <c:pt idx="152">
                  <c:v>80500</c:v>
                </c:pt>
                <c:pt idx="153">
                  <c:v>81700</c:v>
                </c:pt>
                <c:pt idx="154">
                  <c:v>82300</c:v>
                </c:pt>
                <c:pt idx="155">
                  <c:v>84038</c:v>
                </c:pt>
                <c:pt idx="156">
                  <c:v>84490</c:v>
                </c:pt>
                <c:pt idx="157">
                  <c:v>84500</c:v>
                </c:pt>
                <c:pt idx="158">
                  <c:v>85370</c:v>
                </c:pt>
                <c:pt idx="159">
                  <c:v>85700</c:v>
                </c:pt>
                <c:pt idx="160">
                  <c:v>86220</c:v>
                </c:pt>
                <c:pt idx="161">
                  <c:v>86600</c:v>
                </c:pt>
                <c:pt idx="162">
                  <c:v>86900</c:v>
                </c:pt>
                <c:pt idx="163">
                  <c:v>87430</c:v>
                </c:pt>
                <c:pt idx="164">
                  <c:v>87900</c:v>
                </c:pt>
                <c:pt idx="165">
                  <c:v>88700</c:v>
                </c:pt>
                <c:pt idx="166">
                  <c:v>89400</c:v>
                </c:pt>
                <c:pt idx="167">
                  <c:v>90600</c:v>
                </c:pt>
                <c:pt idx="168">
                  <c:v>91000</c:v>
                </c:pt>
                <c:pt idx="169">
                  <c:v>91100</c:v>
                </c:pt>
                <c:pt idx="170">
                  <c:v>91200</c:v>
                </c:pt>
                <c:pt idx="171">
                  <c:v>91300</c:v>
                </c:pt>
                <c:pt idx="172">
                  <c:v>92100</c:v>
                </c:pt>
                <c:pt idx="173">
                  <c:v>92700</c:v>
                </c:pt>
                <c:pt idx="174">
                  <c:v>94370</c:v>
                </c:pt>
                <c:pt idx="175">
                  <c:v>95100</c:v>
                </c:pt>
                <c:pt idx="176">
                  <c:v>96028</c:v>
                </c:pt>
                <c:pt idx="177">
                  <c:v>96300</c:v>
                </c:pt>
                <c:pt idx="178">
                  <c:v>97100</c:v>
                </c:pt>
                <c:pt idx="179">
                  <c:v>97400</c:v>
                </c:pt>
                <c:pt idx="180">
                  <c:v>97600</c:v>
                </c:pt>
                <c:pt idx="181">
                  <c:v>97700</c:v>
                </c:pt>
                <c:pt idx="182">
                  <c:v>98900</c:v>
                </c:pt>
                <c:pt idx="183">
                  <c:v>99800</c:v>
                </c:pt>
                <c:pt idx="184">
                  <c:v>108770</c:v>
                </c:pt>
                <c:pt idx="185">
                  <c:v>114194</c:v>
                </c:pt>
                <c:pt idx="186">
                  <c:v>117750</c:v>
                </c:pt>
                <c:pt idx="187">
                  <c:v>120182</c:v>
                </c:pt>
                <c:pt idx="188">
                  <c:v>131446</c:v>
                </c:pt>
                <c:pt idx="189">
                  <c:v>138820</c:v>
                </c:pt>
                <c:pt idx="190">
                  <c:v>143640</c:v>
                </c:pt>
                <c:pt idx="191">
                  <c:v>145294</c:v>
                </c:pt>
                <c:pt idx="192">
                  <c:v>153762</c:v>
                </c:pt>
                <c:pt idx="193">
                  <c:v>161732</c:v>
                </c:pt>
                <c:pt idx="194">
                  <c:v>165768</c:v>
                </c:pt>
                <c:pt idx="195">
                  <c:v>168078</c:v>
                </c:pt>
                <c:pt idx="196">
                  <c:v>178766</c:v>
                </c:pt>
                <c:pt idx="197">
                  <c:v>183778</c:v>
                </c:pt>
                <c:pt idx="198">
                  <c:v>194278</c:v>
                </c:pt>
                <c:pt idx="199">
                  <c:v>197788</c:v>
                </c:pt>
                <c:pt idx="200">
                  <c:v>214092</c:v>
                </c:pt>
                <c:pt idx="201">
                  <c:v>237918</c:v>
                </c:pt>
                <c:pt idx="202">
                  <c:v>238934</c:v>
                </c:pt>
                <c:pt idx="203">
                  <c:v>254272</c:v>
                </c:pt>
                <c:pt idx="204">
                  <c:v>321474</c:v>
                </c:pt>
                <c:pt idx="205">
                  <c:v>330296</c:v>
                </c:pt>
                <c:pt idx="206">
                  <c:v>346836</c:v>
                </c:pt>
                <c:pt idx="207">
                  <c:v>367312</c:v>
                </c:pt>
                <c:pt idx="208">
                  <c:v>407244</c:v>
                </c:pt>
                <c:pt idx="209">
                  <c:v>408498</c:v>
                </c:pt>
                <c:pt idx="210">
                  <c:v>438914</c:v>
                </c:pt>
                <c:pt idx="211">
                  <c:v>441498</c:v>
                </c:pt>
                <c:pt idx="212">
                  <c:v>470496</c:v>
                </c:pt>
                <c:pt idx="213">
                  <c:v>472116</c:v>
                </c:pt>
                <c:pt idx="214">
                  <c:v>497678</c:v>
                </c:pt>
                <c:pt idx="215">
                  <c:v>515688</c:v>
                </c:pt>
                <c:pt idx="216">
                  <c:v>528338</c:v>
                </c:pt>
                <c:pt idx="217">
                  <c:v>536428</c:v>
                </c:pt>
                <c:pt idx="218">
                  <c:v>579538</c:v>
                </c:pt>
                <c:pt idx="219">
                  <c:v>582112</c:v>
                </c:pt>
                <c:pt idx="220">
                  <c:v>584930</c:v>
                </c:pt>
                <c:pt idx="221">
                  <c:v>587880</c:v>
                </c:pt>
                <c:pt idx="222">
                  <c:v>628490</c:v>
                </c:pt>
                <c:pt idx="223">
                  <c:v>875119</c:v>
                </c:pt>
                <c:pt idx="224">
                  <c:v>981708</c:v>
                </c:pt>
                <c:pt idx="225">
                  <c:v>1007798</c:v>
                </c:pt>
                <c:pt idx="226">
                  <c:v>1442518</c:v>
                </c:pt>
                <c:pt idx="227">
                  <c:v>1580742</c:v>
                </c:pt>
                <c:pt idx="228">
                  <c:v>1845655</c:v>
                </c:pt>
                <c:pt idx="229">
                  <c:v>4575718</c:v>
                </c:pt>
                <c:pt idx="230">
                  <c:v>4843992</c:v>
                </c:pt>
                <c:pt idx="231">
                  <c:v>6797972</c:v>
                </c:pt>
              </c:numCache>
            </c:numRef>
          </c:xVal>
          <c:yVal>
            <c:numRef>
              <c:f>'Execution (New)'!$C$2:$C$233</c:f>
              <c:numCache>
                <c:formatCode>General</c:formatCode>
                <c:ptCount val="232"/>
                <c:pt idx="0">
                  <c:v>0.22939799999999999</c:v>
                </c:pt>
                <c:pt idx="1">
                  <c:v>0.2301945</c:v>
                </c:pt>
                <c:pt idx="2">
                  <c:v>0.22520100000000001</c:v>
                </c:pt>
                <c:pt idx="3">
                  <c:v>0.22658300000000001</c:v>
                </c:pt>
                <c:pt idx="4">
                  <c:v>0.23137099999999999</c:v>
                </c:pt>
                <c:pt idx="5">
                  <c:v>0.2294755</c:v>
                </c:pt>
                <c:pt idx="6">
                  <c:v>0.23071350000000002</c:v>
                </c:pt>
                <c:pt idx="7">
                  <c:v>0.23517549999999998</c:v>
                </c:pt>
                <c:pt idx="8">
                  <c:v>0.23427900000000002</c:v>
                </c:pt>
                <c:pt idx="9">
                  <c:v>0.237645</c:v>
                </c:pt>
                <c:pt idx="10">
                  <c:v>0.24218899999999999</c:v>
                </c:pt>
                <c:pt idx="11">
                  <c:v>0.244836</c:v>
                </c:pt>
                <c:pt idx="12">
                  <c:v>0.24902750000000001</c:v>
                </c:pt>
                <c:pt idx="13">
                  <c:v>0.2518975</c:v>
                </c:pt>
                <c:pt idx="14">
                  <c:v>0.24765999999999999</c:v>
                </c:pt>
                <c:pt idx="15">
                  <c:v>0.239153</c:v>
                </c:pt>
                <c:pt idx="16">
                  <c:v>0.2286715</c:v>
                </c:pt>
                <c:pt idx="17">
                  <c:v>0.23923899999999998</c:v>
                </c:pt>
                <c:pt idx="18">
                  <c:v>0.2486025</c:v>
                </c:pt>
                <c:pt idx="19">
                  <c:v>0.24220700000000001</c:v>
                </c:pt>
                <c:pt idx="20">
                  <c:v>0.24558400000000002</c:v>
                </c:pt>
                <c:pt idx="21">
                  <c:v>0.24277549999999998</c:v>
                </c:pt>
                <c:pt idx="22">
                  <c:v>0.24267</c:v>
                </c:pt>
                <c:pt idx="23">
                  <c:v>0.244757</c:v>
                </c:pt>
                <c:pt idx="24">
                  <c:v>0.26220149999999998</c:v>
                </c:pt>
                <c:pt idx="25">
                  <c:v>0.25021900000000002</c:v>
                </c:pt>
                <c:pt idx="26">
                  <c:v>0.24688950000000001</c:v>
                </c:pt>
                <c:pt idx="27">
                  <c:v>0.25366849999999996</c:v>
                </c:pt>
                <c:pt idx="28">
                  <c:v>0.26083499999999998</c:v>
                </c:pt>
                <c:pt idx="29">
                  <c:v>0.26728000000000002</c:v>
                </c:pt>
                <c:pt idx="30">
                  <c:v>0.25956100000000004</c:v>
                </c:pt>
                <c:pt idx="31">
                  <c:v>0.27935100000000002</c:v>
                </c:pt>
                <c:pt idx="32">
                  <c:v>0.26595249999999998</c:v>
                </c:pt>
                <c:pt idx="33">
                  <c:v>0.27075450000000001</c:v>
                </c:pt>
                <c:pt idx="34">
                  <c:v>0.27275649999999996</c:v>
                </c:pt>
                <c:pt idx="35">
                  <c:v>0.28076699999999999</c:v>
                </c:pt>
                <c:pt idx="36">
                  <c:v>0.28008350000000004</c:v>
                </c:pt>
                <c:pt idx="37">
                  <c:v>0.28339300000000001</c:v>
                </c:pt>
                <c:pt idx="38">
                  <c:v>0.2912035</c:v>
                </c:pt>
                <c:pt idx="39">
                  <c:v>0.29622300000000001</c:v>
                </c:pt>
                <c:pt idx="40">
                  <c:v>0.284196</c:v>
                </c:pt>
                <c:pt idx="41">
                  <c:v>0.29092499999999999</c:v>
                </c:pt>
                <c:pt idx="42">
                  <c:v>0.29255900000000001</c:v>
                </c:pt>
                <c:pt idx="43">
                  <c:v>0.29152750000000005</c:v>
                </c:pt>
                <c:pt idx="44">
                  <c:v>0.29257100000000003</c:v>
                </c:pt>
                <c:pt idx="45">
                  <c:v>0.29211949999999998</c:v>
                </c:pt>
                <c:pt idx="46">
                  <c:v>0.303089</c:v>
                </c:pt>
                <c:pt idx="47">
                  <c:v>0.29286500000000004</c:v>
                </c:pt>
                <c:pt idx="48">
                  <c:v>0.3232775</c:v>
                </c:pt>
                <c:pt idx="49">
                  <c:v>0.30324099999999998</c:v>
                </c:pt>
                <c:pt idx="50">
                  <c:v>0.31400649999999997</c:v>
                </c:pt>
                <c:pt idx="51">
                  <c:v>0.31263350000000001</c:v>
                </c:pt>
                <c:pt idx="52">
                  <c:v>0.30922700000000003</c:v>
                </c:pt>
                <c:pt idx="53">
                  <c:v>0.31427000000000005</c:v>
                </c:pt>
                <c:pt idx="54">
                  <c:v>0.30685600000000002</c:v>
                </c:pt>
                <c:pt idx="55">
                  <c:v>0.30585699999999999</c:v>
                </c:pt>
                <c:pt idx="56">
                  <c:v>0.31306500000000004</c:v>
                </c:pt>
                <c:pt idx="57">
                  <c:v>0.31773899999999999</c:v>
                </c:pt>
                <c:pt idx="58">
                  <c:v>0.30592750000000002</c:v>
                </c:pt>
                <c:pt idx="59">
                  <c:v>0.31215799999999999</c:v>
                </c:pt>
                <c:pt idx="60">
                  <c:v>0.32460350000000004</c:v>
                </c:pt>
                <c:pt idx="61">
                  <c:v>0.32151050000000003</c:v>
                </c:pt>
                <c:pt idx="62">
                  <c:v>0.32197799999999999</c:v>
                </c:pt>
                <c:pt idx="63">
                  <c:v>0.31783349999999999</c:v>
                </c:pt>
                <c:pt idx="64">
                  <c:v>0.32809549999999998</c:v>
                </c:pt>
                <c:pt idx="65">
                  <c:v>0.31713950000000002</c:v>
                </c:pt>
                <c:pt idx="66">
                  <c:v>0.33926100000000003</c:v>
                </c:pt>
                <c:pt idx="67">
                  <c:v>0.33304350000000005</c:v>
                </c:pt>
                <c:pt idx="68">
                  <c:v>0.32078800000000002</c:v>
                </c:pt>
                <c:pt idx="69">
                  <c:v>0.32915549999999999</c:v>
                </c:pt>
                <c:pt idx="70">
                  <c:v>0.32965500000000003</c:v>
                </c:pt>
                <c:pt idx="71">
                  <c:v>0.35135099999999997</c:v>
                </c:pt>
                <c:pt idx="72">
                  <c:v>0.33736850000000002</c:v>
                </c:pt>
                <c:pt idx="73">
                  <c:v>0.32963399999999998</c:v>
                </c:pt>
                <c:pt idx="74">
                  <c:v>0.34568450000000001</c:v>
                </c:pt>
                <c:pt idx="75">
                  <c:v>0.34150249999999999</c:v>
                </c:pt>
                <c:pt idx="76">
                  <c:v>0.34626699999999999</c:v>
                </c:pt>
                <c:pt idx="77">
                  <c:v>0.33870250000000002</c:v>
                </c:pt>
                <c:pt idx="78">
                  <c:v>0.36588599999999999</c:v>
                </c:pt>
                <c:pt idx="79">
                  <c:v>0.342528</c:v>
                </c:pt>
                <c:pt idx="80">
                  <c:v>0.33408700000000002</c:v>
                </c:pt>
                <c:pt idx="81">
                  <c:v>0.35449350000000002</c:v>
                </c:pt>
                <c:pt idx="82">
                  <c:v>0.34939799999999999</c:v>
                </c:pt>
                <c:pt idx="83">
                  <c:v>0.3675235</c:v>
                </c:pt>
                <c:pt idx="84">
                  <c:v>0.38424749999999996</c:v>
                </c:pt>
                <c:pt idx="85">
                  <c:v>0.39593</c:v>
                </c:pt>
                <c:pt idx="86">
                  <c:v>0.37137450000000005</c:v>
                </c:pt>
                <c:pt idx="87">
                  <c:v>0.37538700000000003</c:v>
                </c:pt>
                <c:pt idx="88">
                  <c:v>0.38950799999999997</c:v>
                </c:pt>
                <c:pt idx="89">
                  <c:v>0.36720200000000003</c:v>
                </c:pt>
                <c:pt idx="90">
                  <c:v>0.37045600000000001</c:v>
                </c:pt>
                <c:pt idx="91">
                  <c:v>0.3637475</c:v>
                </c:pt>
                <c:pt idx="92">
                  <c:v>0.37140200000000001</c:v>
                </c:pt>
                <c:pt idx="93">
                  <c:v>0.36925699999999995</c:v>
                </c:pt>
                <c:pt idx="94">
                  <c:v>0.37965599999999999</c:v>
                </c:pt>
                <c:pt idx="95">
                  <c:v>0.38170899999999996</c:v>
                </c:pt>
                <c:pt idx="96">
                  <c:v>0.37683800000000001</c:v>
                </c:pt>
                <c:pt idx="97">
                  <c:v>0.3666085</c:v>
                </c:pt>
                <c:pt idx="98">
                  <c:v>0.38434699999999999</c:v>
                </c:pt>
                <c:pt idx="99">
                  <c:v>0.38569199999999998</c:v>
                </c:pt>
                <c:pt idx="100">
                  <c:v>0.39665300000000003</c:v>
                </c:pt>
                <c:pt idx="101">
                  <c:v>0.39591599999999999</c:v>
                </c:pt>
                <c:pt idx="102">
                  <c:v>0.388461</c:v>
                </c:pt>
                <c:pt idx="103">
                  <c:v>0.40345549999999997</c:v>
                </c:pt>
                <c:pt idx="104">
                  <c:v>0.39012800000000003</c:v>
                </c:pt>
                <c:pt idx="105">
                  <c:v>0.39396399999999998</c:v>
                </c:pt>
                <c:pt idx="106">
                  <c:v>0.41367750000000003</c:v>
                </c:pt>
                <c:pt idx="107">
                  <c:v>0.42754950000000003</c:v>
                </c:pt>
                <c:pt idx="108">
                  <c:v>0.44176550000000003</c:v>
                </c:pt>
                <c:pt idx="109">
                  <c:v>0.43901749999999995</c:v>
                </c:pt>
                <c:pt idx="110">
                  <c:v>0.45578550000000001</c:v>
                </c:pt>
                <c:pt idx="111">
                  <c:v>0.40964599999999995</c:v>
                </c:pt>
                <c:pt idx="112">
                  <c:v>0.43381700000000001</c:v>
                </c:pt>
                <c:pt idx="113">
                  <c:v>0.44603500000000001</c:v>
                </c:pt>
                <c:pt idx="114">
                  <c:v>0.45011599999999996</c:v>
                </c:pt>
                <c:pt idx="115">
                  <c:v>0.4697945</c:v>
                </c:pt>
                <c:pt idx="116">
                  <c:v>0.46184550000000002</c:v>
                </c:pt>
                <c:pt idx="117">
                  <c:v>0.48174</c:v>
                </c:pt>
                <c:pt idx="118">
                  <c:v>0.48175699999999999</c:v>
                </c:pt>
                <c:pt idx="119">
                  <c:v>0.451268</c:v>
                </c:pt>
                <c:pt idx="120">
                  <c:v>0.49551149999999999</c:v>
                </c:pt>
                <c:pt idx="121">
                  <c:v>0.47971950000000002</c:v>
                </c:pt>
                <c:pt idx="122">
                  <c:v>0.49768049999999997</c:v>
                </c:pt>
                <c:pt idx="123">
                  <c:v>0.49236100000000005</c:v>
                </c:pt>
                <c:pt idx="124">
                  <c:v>0.49634250000000002</c:v>
                </c:pt>
                <c:pt idx="125">
                  <c:v>0.49244100000000002</c:v>
                </c:pt>
                <c:pt idx="126">
                  <c:v>0.53875099999999998</c:v>
                </c:pt>
                <c:pt idx="127">
                  <c:v>0.53099799999999997</c:v>
                </c:pt>
                <c:pt idx="128">
                  <c:v>0.51258400000000004</c:v>
                </c:pt>
                <c:pt idx="129">
                  <c:v>0.53020500000000004</c:v>
                </c:pt>
                <c:pt idx="130">
                  <c:v>0.52519349999999998</c:v>
                </c:pt>
                <c:pt idx="131">
                  <c:v>0.53484399999999999</c:v>
                </c:pt>
                <c:pt idx="132">
                  <c:v>0.54545549999999998</c:v>
                </c:pt>
                <c:pt idx="133">
                  <c:v>0.55341200000000002</c:v>
                </c:pt>
                <c:pt idx="134">
                  <c:v>0.55596299999999998</c:v>
                </c:pt>
                <c:pt idx="135">
                  <c:v>0.52974650000000001</c:v>
                </c:pt>
                <c:pt idx="136">
                  <c:v>0.5175805</c:v>
                </c:pt>
                <c:pt idx="137">
                  <c:v>0.53742500000000004</c:v>
                </c:pt>
                <c:pt idx="138">
                  <c:v>0.54703550000000001</c:v>
                </c:pt>
                <c:pt idx="139">
                  <c:v>0.54141249999999996</c:v>
                </c:pt>
                <c:pt idx="140">
                  <c:v>0.5679265</c:v>
                </c:pt>
                <c:pt idx="141">
                  <c:v>0.52755600000000002</c:v>
                </c:pt>
                <c:pt idx="142">
                  <c:v>0.56728900000000004</c:v>
                </c:pt>
                <c:pt idx="143">
                  <c:v>0.5620274999999999</c:v>
                </c:pt>
                <c:pt idx="144">
                  <c:v>0.54054899999999995</c:v>
                </c:pt>
                <c:pt idx="145">
                  <c:v>0.55708749999999996</c:v>
                </c:pt>
                <c:pt idx="146">
                  <c:v>0.54588250000000005</c:v>
                </c:pt>
                <c:pt idx="147">
                  <c:v>0.55333349999999992</c:v>
                </c:pt>
                <c:pt idx="148">
                  <c:v>0.53183650000000005</c:v>
                </c:pt>
                <c:pt idx="149">
                  <c:v>0.55599350000000003</c:v>
                </c:pt>
                <c:pt idx="150">
                  <c:v>0.58503499999999997</c:v>
                </c:pt>
                <c:pt idx="151">
                  <c:v>0.56211499999999992</c:v>
                </c:pt>
                <c:pt idx="152">
                  <c:v>0.55439949999999993</c:v>
                </c:pt>
                <c:pt idx="153">
                  <c:v>0.56641300000000006</c:v>
                </c:pt>
                <c:pt idx="154">
                  <c:v>0.56558850000000005</c:v>
                </c:pt>
                <c:pt idx="155">
                  <c:v>0.60179550000000004</c:v>
                </c:pt>
                <c:pt idx="156">
                  <c:v>0.56541700000000006</c:v>
                </c:pt>
                <c:pt idx="157">
                  <c:v>0.58437499999999998</c:v>
                </c:pt>
                <c:pt idx="158">
                  <c:v>0.60517399999999999</c:v>
                </c:pt>
                <c:pt idx="159">
                  <c:v>0.63461800000000002</c:v>
                </c:pt>
                <c:pt idx="160">
                  <c:v>0.57891700000000001</c:v>
                </c:pt>
                <c:pt idx="161">
                  <c:v>0.6037865</c:v>
                </c:pt>
                <c:pt idx="162">
                  <c:v>0.61623099999999997</c:v>
                </c:pt>
                <c:pt idx="163">
                  <c:v>0.59379150000000003</c:v>
                </c:pt>
                <c:pt idx="164">
                  <c:v>0.59999000000000002</c:v>
                </c:pt>
                <c:pt idx="165">
                  <c:v>0.62049500000000002</c:v>
                </c:pt>
                <c:pt idx="166">
                  <c:v>0.66257300000000008</c:v>
                </c:pt>
                <c:pt idx="167">
                  <c:v>0.64898349999999994</c:v>
                </c:pt>
                <c:pt idx="168">
                  <c:v>0.59652649999999996</c:v>
                </c:pt>
                <c:pt idx="169">
                  <c:v>0.60196249999999996</c:v>
                </c:pt>
                <c:pt idx="170">
                  <c:v>0.60024549999999999</c:v>
                </c:pt>
                <c:pt idx="171">
                  <c:v>0.59301650000000006</c:v>
                </c:pt>
                <c:pt idx="172">
                  <c:v>0.61926999999999999</c:v>
                </c:pt>
                <c:pt idx="173">
                  <c:v>0.62056599999999995</c:v>
                </c:pt>
                <c:pt idx="174">
                  <c:v>0.64200750000000006</c:v>
                </c:pt>
                <c:pt idx="175">
                  <c:v>0.67999750000000003</c:v>
                </c:pt>
                <c:pt idx="176">
                  <c:v>0.68037700000000001</c:v>
                </c:pt>
                <c:pt idx="177">
                  <c:v>0.61689850000000002</c:v>
                </c:pt>
                <c:pt idx="178">
                  <c:v>0.63628050000000003</c:v>
                </c:pt>
                <c:pt idx="179">
                  <c:v>0.63669449999999994</c:v>
                </c:pt>
                <c:pt idx="180">
                  <c:v>0.62125000000000008</c:v>
                </c:pt>
                <c:pt idx="181">
                  <c:v>0.63877349999999999</c:v>
                </c:pt>
                <c:pt idx="182">
                  <c:v>0.62485349999999995</c:v>
                </c:pt>
                <c:pt idx="183">
                  <c:v>0.64325849999999996</c:v>
                </c:pt>
                <c:pt idx="184">
                  <c:v>0.67613299999999998</c:v>
                </c:pt>
                <c:pt idx="185">
                  <c:v>0.69251300000000005</c:v>
                </c:pt>
                <c:pt idx="186">
                  <c:v>0.69451700000000005</c:v>
                </c:pt>
                <c:pt idx="187">
                  <c:v>0.69812600000000002</c:v>
                </c:pt>
                <c:pt idx="188">
                  <c:v>0.82970750000000004</c:v>
                </c:pt>
                <c:pt idx="189">
                  <c:v>0.832264</c:v>
                </c:pt>
                <c:pt idx="190">
                  <c:v>0.85549049999999993</c:v>
                </c:pt>
                <c:pt idx="191">
                  <c:v>0.89581099999999991</c:v>
                </c:pt>
                <c:pt idx="192">
                  <c:v>0.89581549999999999</c:v>
                </c:pt>
                <c:pt idx="193">
                  <c:v>0.9014875</c:v>
                </c:pt>
                <c:pt idx="194">
                  <c:v>0.92318999999999996</c:v>
                </c:pt>
                <c:pt idx="195">
                  <c:v>0.96124199999999993</c:v>
                </c:pt>
                <c:pt idx="196">
                  <c:v>1.0456799999999999</c:v>
                </c:pt>
                <c:pt idx="197">
                  <c:v>1.0196800000000001</c:v>
                </c:pt>
                <c:pt idx="198">
                  <c:v>1.071345</c:v>
                </c:pt>
                <c:pt idx="199">
                  <c:v>1.095415</c:v>
                </c:pt>
                <c:pt idx="200">
                  <c:v>1.104635</c:v>
                </c:pt>
                <c:pt idx="201">
                  <c:v>1.16225</c:v>
                </c:pt>
                <c:pt idx="202">
                  <c:v>1.1908699999999999</c:v>
                </c:pt>
                <c:pt idx="203">
                  <c:v>1.3039350000000001</c:v>
                </c:pt>
                <c:pt idx="204">
                  <c:v>1.4566849999999998</c:v>
                </c:pt>
                <c:pt idx="205">
                  <c:v>1.5985550000000002</c:v>
                </c:pt>
                <c:pt idx="206">
                  <c:v>1.4850050000000001</c:v>
                </c:pt>
                <c:pt idx="207">
                  <c:v>1.637875</c:v>
                </c:pt>
                <c:pt idx="208">
                  <c:v>1.73651</c:v>
                </c:pt>
                <c:pt idx="209">
                  <c:v>1.7915650000000001</c:v>
                </c:pt>
                <c:pt idx="210">
                  <c:v>1.7511649999999999</c:v>
                </c:pt>
                <c:pt idx="211">
                  <c:v>1.7970700000000002</c:v>
                </c:pt>
                <c:pt idx="212">
                  <c:v>1.89622</c:v>
                </c:pt>
                <c:pt idx="213">
                  <c:v>1.925735</c:v>
                </c:pt>
                <c:pt idx="214">
                  <c:v>2.0323150000000001</c:v>
                </c:pt>
                <c:pt idx="215">
                  <c:v>2.0688949999999999</c:v>
                </c:pt>
                <c:pt idx="216">
                  <c:v>2.2210299999999998</c:v>
                </c:pt>
                <c:pt idx="217">
                  <c:v>2.3270300000000002</c:v>
                </c:pt>
                <c:pt idx="218">
                  <c:v>2.6405149999999997</c:v>
                </c:pt>
                <c:pt idx="219">
                  <c:v>2.3259150000000002</c:v>
                </c:pt>
                <c:pt idx="220">
                  <c:v>2.3851300000000002</c:v>
                </c:pt>
                <c:pt idx="221">
                  <c:v>2.3686199999999999</c:v>
                </c:pt>
                <c:pt idx="222">
                  <c:v>2.5250399999999997</c:v>
                </c:pt>
                <c:pt idx="223">
                  <c:v>3.2238150000000001</c:v>
                </c:pt>
                <c:pt idx="224">
                  <c:v>3.6677249999999999</c:v>
                </c:pt>
                <c:pt idx="225">
                  <c:v>3.7396000000000003</c:v>
                </c:pt>
                <c:pt idx="226">
                  <c:v>5.1772600000000004</c:v>
                </c:pt>
                <c:pt idx="227">
                  <c:v>5.4204749999999997</c:v>
                </c:pt>
                <c:pt idx="228">
                  <c:v>6.6297899999999998</c:v>
                </c:pt>
                <c:pt idx="229">
                  <c:v>14.914449999999999</c:v>
                </c:pt>
                <c:pt idx="230">
                  <c:v>15.832449999999998</c:v>
                </c:pt>
                <c:pt idx="231">
                  <c:v>22.933149999999998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9FB-4958-B5BA-E0CD5DB0B42E}"/>
            </c:ext>
          </c:extLst>
        </c:ser>
        <c:ser>
          <c:idx val="0"/>
          <c:order val="1"/>
          <c:tx>
            <c:strRef>
              <c:f>'Execution (New)'!$D$1</c:f>
              <c:strCache>
                <c:ptCount val="1"/>
                <c:pt idx="0">
                  <c:v>2 GPUs</c:v>
                </c:pt>
              </c:strCache>
            </c:strRef>
          </c:tx>
          <c:spPr>
            <a:ln w="25400" cap="rnd" cmpd="sng">
              <a:solidFill>
                <a:sysClr val="windowText" lastClr="000000"/>
              </a:solidFill>
            </a:ln>
            <a:effectLst>
              <a:glow rad="139700">
                <a:schemeClr val="accent3">
                  <a:tint val="58000"/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'Execution (New)'!$A$2:$A$233</c:f>
              <c:numCache>
                <c:formatCode>General</c:formatCode>
                <c:ptCount val="232"/>
                <c:pt idx="0">
                  <c:v>1100</c:v>
                </c:pt>
                <c:pt idx="1">
                  <c:v>1200</c:v>
                </c:pt>
                <c:pt idx="2">
                  <c:v>1200</c:v>
                </c:pt>
                <c:pt idx="3">
                  <c:v>1300</c:v>
                </c:pt>
                <c:pt idx="4">
                  <c:v>1300</c:v>
                </c:pt>
                <c:pt idx="5">
                  <c:v>1400</c:v>
                </c:pt>
                <c:pt idx="6">
                  <c:v>1500</c:v>
                </c:pt>
                <c:pt idx="7">
                  <c:v>1800</c:v>
                </c:pt>
                <c:pt idx="8">
                  <c:v>1900</c:v>
                </c:pt>
                <c:pt idx="9">
                  <c:v>2000</c:v>
                </c:pt>
                <c:pt idx="10">
                  <c:v>2200</c:v>
                </c:pt>
                <c:pt idx="11">
                  <c:v>2400</c:v>
                </c:pt>
                <c:pt idx="12">
                  <c:v>2900</c:v>
                </c:pt>
                <c:pt idx="13">
                  <c:v>3000</c:v>
                </c:pt>
                <c:pt idx="14">
                  <c:v>3100</c:v>
                </c:pt>
                <c:pt idx="15">
                  <c:v>3200</c:v>
                </c:pt>
                <c:pt idx="16">
                  <c:v>3300</c:v>
                </c:pt>
                <c:pt idx="17">
                  <c:v>3900</c:v>
                </c:pt>
                <c:pt idx="18">
                  <c:v>4000</c:v>
                </c:pt>
                <c:pt idx="19">
                  <c:v>4100</c:v>
                </c:pt>
                <c:pt idx="20">
                  <c:v>4200</c:v>
                </c:pt>
                <c:pt idx="21">
                  <c:v>4800</c:v>
                </c:pt>
                <c:pt idx="22">
                  <c:v>4900</c:v>
                </c:pt>
                <c:pt idx="23">
                  <c:v>5300</c:v>
                </c:pt>
                <c:pt idx="24">
                  <c:v>5700</c:v>
                </c:pt>
                <c:pt idx="25">
                  <c:v>5800</c:v>
                </c:pt>
                <c:pt idx="26">
                  <c:v>5900</c:v>
                </c:pt>
                <c:pt idx="27">
                  <c:v>6000</c:v>
                </c:pt>
                <c:pt idx="28">
                  <c:v>6700</c:v>
                </c:pt>
                <c:pt idx="29">
                  <c:v>6800</c:v>
                </c:pt>
                <c:pt idx="30">
                  <c:v>7200</c:v>
                </c:pt>
                <c:pt idx="31">
                  <c:v>8400</c:v>
                </c:pt>
                <c:pt idx="32">
                  <c:v>9000</c:v>
                </c:pt>
                <c:pt idx="33">
                  <c:v>9300</c:v>
                </c:pt>
                <c:pt idx="34">
                  <c:v>10000</c:v>
                </c:pt>
                <c:pt idx="35">
                  <c:v>11000</c:v>
                </c:pt>
                <c:pt idx="36">
                  <c:v>11200</c:v>
                </c:pt>
                <c:pt idx="37">
                  <c:v>11300</c:v>
                </c:pt>
                <c:pt idx="38">
                  <c:v>11400</c:v>
                </c:pt>
                <c:pt idx="39">
                  <c:v>12000</c:v>
                </c:pt>
                <c:pt idx="40">
                  <c:v>12000</c:v>
                </c:pt>
                <c:pt idx="41">
                  <c:v>12400</c:v>
                </c:pt>
                <c:pt idx="42">
                  <c:v>12800</c:v>
                </c:pt>
                <c:pt idx="43">
                  <c:v>13200</c:v>
                </c:pt>
                <c:pt idx="44">
                  <c:v>13300</c:v>
                </c:pt>
                <c:pt idx="45">
                  <c:v>13620</c:v>
                </c:pt>
                <c:pt idx="46">
                  <c:v>14000</c:v>
                </c:pt>
                <c:pt idx="47">
                  <c:v>15200</c:v>
                </c:pt>
                <c:pt idx="48">
                  <c:v>15490</c:v>
                </c:pt>
                <c:pt idx="49">
                  <c:v>16000</c:v>
                </c:pt>
                <c:pt idx="50">
                  <c:v>16000</c:v>
                </c:pt>
                <c:pt idx="51">
                  <c:v>16200</c:v>
                </c:pt>
                <c:pt idx="52">
                  <c:v>16210</c:v>
                </c:pt>
                <c:pt idx="53">
                  <c:v>16400</c:v>
                </c:pt>
                <c:pt idx="54">
                  <c:v>16670</c:v>
                </c:pt>
                <c:pt idx="55">
                  <c:v>16700</c:v>
                </c:pt>
                <c:pt idx="56">
                  <c:v>18000</c:v>
                </c:pt>
                <c:pt idx="57">
                  <c:v>18000</c:v>
                </c:pt>
                <c:pt idx="58">
                  <c:v>18000</c:v>
                </c:pt>
                <c:pt idx="59">
                  <c:v>18000</c:v>
                </c:pt>
                <c:pt idx="60">
                  <c:v>18000</c:v>
                </c:pt>
                <c:pt idx="61">
                  <c:v>18000</c:v>
                </c:pt>
                <c:pt idx="62">
                  <c:v>18200</c:v>
                </c:pt>
                <c:pt idx="63">
                  <c:v>19500</c:v>
                </c:pt>
                <c:pt idx="64">
                  <c:v>19900</c:v>
                </c:pt>
                <c:pt idx="65">
                  <c:v>20100</c:v>
                </c:pt>
                <c:pt idx="66">
                  <c:v>20300</c:v>
                </c:pt>
                <c:pt idx="67">
                  <c:v>20300</c:v>
                </c:pt>
                <c:pt idx="68">
                  <c:v>20310</c:v>
                </c:pt>
                <c:pt idx="69">
                  <c:v>20670</c:v>
                </c:pt>
                <c:pt idx="70">
                  <c:v>21180</c:v>
                </c:pt>
                <c:pt idx="71">
                  <c:v>22190</c:v>
                </c:pt>
                <c:pt idx="72">
                  <c:v>22200</c:v>
                </c:pt>
                <c:pt idx="73">
                  <c:v>22340</c:v>
                </c:pt>
                <c:pt idx="74">
                  <c:v>22800</c:v>
                </c:pt>
                <c:pt idx="75">
                  <c:v>24000</c:v>
                </c:pt>
                <c:pt idx="76">
                  <c:v>24100</c:v>
                </c:pt>
                <c:pt idx="77">
                  <c:v>24100</c:v>
                </c:pt>
                <c:pt idx="78">
                  <c:v>24100</c:v>
                </c:pt>
                <c:pt idx="79">
                  <c:v>24150</c:v>
                </c:pt>
                <c:pt idx="80">
                  <c:v>24500</c:v>
                </c:pt>
                <c:pt idx="81">
                  <c:v>25000</c:v>
                </c:pt>
                <c:pt idx="82">
                  <c:v>25350</c:v>
                </c:pt>
                <c:pt idx="83">
                  <c:v>26330</c:v>
                </c:pt>
                <c:pt idx="84">
                  <c:v>26780</c:v>
                </c:pt>
                <c:pt idx="85">
                  <c:v>29500</c:v>
                </c:pt>
                <c:pt idx="86">
                  <c:v>29500</c:v>
                </c:pt>
                <c:pt idx="87">
                  <c:v>30090</c:v>
                </c:pt>
                <c:pt idx="88">
                  <c:v>30100</c:v>
                </c:pt>
                <c:pt idx="89">
                  <c:v>30200</c:v>
                </c:pt>
                <c:pt idx="90">
                  <c:v>30880</c:v>
                </c:pt>
                <c:pt idx="91">
                  <c:v>30900</c:v>
                </c:pt>
                <c:pt idx="92">
                  <c:v>31226</c:v>
                </c:pt>
                <c:pt idx="93">
                  <c:v>32400</c:v>
                </c:pt>
                <c:pt idx="94">
                  <c:v>32400</c:v>
                </c:pt>
                <c:pt idx="95">
                  <c:v>32500</c:v>
                </c:pt>
                <c:pt idx="96">
                  <c:v>32700</c:v>
                </c:pt>
                <c:pt idx="97">
                  <c:v>33300</c:v>
                </c:pt>
                <c:pt idx="98">
                  <c:v>34520</c:v>
                </c:pt>
                <c:pt idx="99">
                  <c:v>34900</c:v>
                </c:pt>
                <c:pt idx="100">
                  <c:v>35340</c:v>
                </c:pt>
                <c:pt idx="101">
                  <c:v>35460</c:v>
                </c:pt>
                <c:pt idx="102">
                  <c:v>37400</c:v>
                </c:pt>
                <c:pt idx="103">
                  <c:v>38300</c:v>
                </c:pt>
                <c:pt idx="104">
                  <c:v>39000</c:v>
                </c:pt>
                <c:pt idx="105">
                  <c:v>39600</c:v>
                </c:pt>
                <c:pt idx="106">
                  <c:v>41600</c:v>
                </c:pt>
                <c:pt idx="107">
                  <c:v>42700</c:v>
                </c:pt>
                <c:pt idx="108">
                  <c:v>43700</c:v>
                </c:pt>
                <c:pt idx="109">
                  <c:v>45000</c:v>
                </c:pt>
                <c:pt idx="110">
                  <c:v>45100</c:v>
                </c:pt>
                <c:pt idx="111">
                  <c:v>45600</c:v>
                </c:pt>
                <c:pt idx="112">
                  <c:v>47164</c:v>
                </c:pt>
                <c:pt idx="113">
                  <c:v>50070</c:v>
                </c:pt>
                <c:pt idx="114">
                  <c:v>51190</c:v>
                </c:pt>
                <c:pt idx="115">
                  <c:v>52888</c:v>
                </c:pt>
                <c:pt idx="116">
                  <c:v>54500</c:v>
                </c:pt>
                <c:pt idx="117">
                  <c:v>56000</c:v>
                </c:pt>
                <c:pt idx="118">
                  <c:v>56400</c:v>
                </c:pt>
                <c:pt idx="119">
                  <c:v>56452</c:v>
                </c:pt>
                <c:pt idx="120">
                  <c:v>58000</c:v>
                </c:pt>
                <c:pt idx="121">
                  <c:v>58070</c:v>
                </c:pt>
                <c:pt idx="122">
                  <c:v>58600</c:v>
                </c:pt>
                <c:pt idx="123">
                  <c:v>58600</c:v>
                </c:pt>
                <c:pt idx="124">
                  <c:v>58800</c:v>
                </c:pt>
                <c:pt idx="125">
                  <c:v>58900</c:v>
                </c:pt>
                <c:pt idx="126">
                  <c:v>62870</c:v>
                </c:pt>
                <c:pt idx="127">
                  <c:v>63100</c:v>
                </c:pt>
                <c:pt idx="128">
                  <c:v>65100</c:v>
                </c:pt>
                <c:pt idx="129">
                  <c:v>66100</c:v>
                </c:pt>
                <c:pt idx="130">
                  <c:v>66340</c:v>
                </c:pt>
                <c:pt idx="131">
                  <c:v>67670</c:v>
                </c:pt>
                <c:pt idx="132">
                  <c:v>68060</c:v>
                </c:pt>
                <c:pt idx="133">
                  <c:v>68100</c:v>
                </c:pt>
                <c:pt idx="134">
                  <c:v>68600</c:v>
                </c:pt>
                <c:pt idx="135">
                  <c:v>68600</c:v>
                </c:pt>
                <c:pt idx="136">
                  <c:v>68780</c:v>
                </c:pt>
                <c:pt idx="137">
                  <c:v>69600</c:v>
                </c:pt>
                <c:pt idx="138">
                  <c:v>70300</c:v>
                </c:pt>
                <c:pt idx="139">
                  <c:v>72000</c:v>
                </c:pt>
                <c:pt idx="140">
                  <c:v>73100</c:v>
                </c:pt>
                <c:pt idx="141">
                  <c:v>73200</c:v>
                </c:pt>
                <c:pt idx="142">
                  <c:v>75200</c:v>
                </c:pt>
                <c:pt idx="143">
                  <c:v>75520</c:v>
                </c:pt>
                <c:pt idx="144">
                  <c:v>75700</c:v>
                </c:pt>
                <c:pt idx="145">
                  <c:v>75700</c:v>
                </c:pt>
                <c:pt idx="146">
                  <c:v>76050</c:v>
                </c:pt>
                <c:pt idx="147">
                  <c:v>77900</c:v>
                </c:pt>
                <c:pt idx="148">
                  <c:v>78500</c:v>
                </c:pt>
                <c:pt idx="149">
                  <c:v>79400</c:v>
                </c:pt>
                <c:pt idx="150">
                  <c:v>79600</c:v>
                </c:pt>
                <c:pt idx="151">
                  <c:v>79700</c:v>
                </c:pt>
                <c:pt idx="152">
                  <c:v>80500</c:v>
                </c:pt>
                <c:pt idx="153">
                  <c:v>81700</c:v>
                </c:pt>
                <c:pt idx="154">
                  <c:v>82300</c:v>
                </c:pt>
                <c:pt idx="155">
                  <c:v>84038</c:v>
                </c:pt>
                <c:pt idx="156">
                  <c:v>84490</c:v>
                </c:pt>
                <c:pt idx="157">
                  <c:v>84500</c:v>
                </c:pt>
                <c:pt idx="158">
                  <c:v>85370</c:v>
                </c:pt>
                <c:pt idx="159">
                  <c:v>85700</c:v>
                </c:pt>
                <c:pt idx="160">
                  <c:v>86220</c:v>
                </c:pt>
                <c:pt idx="161">
                  <c:v>86600</c:v>
                </c:pt>
                <c:pt idx="162">
                  <c:v>86900</c:v>
                </c:pt>
                <c:pt idx="163">
                  <c:v>87430</c:v>
                </c:pt>
                <c:pt idx="164">
                  <c:v>87900</c:v>
                </c:pt>
                <c:pt idx="165">
                  <c:v>88700</c:v>
                </c:pt>
                <c:pt idx="166">
                  <c:v>89400</c:v>
                </c:pt>
                <c:pt idx="167">
                  <c:v>90600</c:v>
                </c:pt>
                <c:pt idx="168">
                  <c:v>91000</c:v>
                </c:pt>
                <c:pt idx="169">
                  <c:v>91100</c:v>
                </c:pt>
                <c:pt idx="170">
                  <c:v>91200</c:v>
                </c:pt>
                <c:pt idx="171">
                  <c:v>91300</c:v>
                </c:pt>
                <c:pt idx="172">
                  <c:v>92100</c:v>
                </c:pt>
                <c:pt idx="173">
                  <c:v>92700</c:v>
                </c:pt>
                <c:pt idx="174">
                  <c:v>94370</c:v>
                </c:pt>
                <c:pt idx="175">
                  <c:v>95100</c:v>
                </c:pt>
                <c:pt idx="176">
                  <c:v>96028</c:v>
                </c:pt>
                <c:pt idx="177">
                  <c:v>96300</c:v>
                </c:pt>
                <c:pt idx="178">
                  <c:v>97100</c:v>
                </c:pt>
                <c:pt idx="179">
                  <c:v>97400</c:v>
                </c:pt>
                <c:pt idx="180">
                  <c:v>97600</c:v>
                </c:pt>
                <c:pt idx="181">
                  <c:v>97700</c:v>
                </c:pt>
                <c:pt idx="182">
                  <c:v>98900</c:v>
                </c:pt>
                <c:pt idx="183">
                  <c:v>99800</c:v>
                </c:pt>
                <c:pt idx="184">
                  <c:v>108770</c:v>
                </c:pt>
                <c:pt idx="185">
                  <c:v>114194</c:v>
                </c:pt>
                <c:pt idx="186">
                  <c:v>117750</c:v>
                </c:pt>
                <c:pt idx="187">
                  <c:v>120182</c:v>
                </c:pt>
                <c:pt idx="188">
                  <c:v>131446</c:v>
                </c:pt>
                <c:pt idx="189">
                  <c:v>138820</c:v>
                </c:pt>
                <c:pt idx="190">
                  <c:v>143640</c:v>
                </c:pt>
                <c:pt idx="191">
                  <c:v>145294</c:v>
                </c:pt>
                <c:pt idx="192">
                  <c:v>153762</c:v>
                </c:pt>
                <c:pt idx="193">
                  <c:v>161732</c:v>
                </c:pt>
                <c:pt idx="194">
                  <c:v>165768</c:v>
                </c:pt>
                <c:pt idx="195">
                  <c:v>168078</c:v>
                </c:pt>
                <c:pt idx="196">
                  <c:v>178766</c:v>
                </c:pt>
                <c:pt idx="197">
                  <c:v>183778</c:v>
                </c:pt>
                <c:pt idx="198">
                  <c:v>194278</c:v>
                </c:pt>
                <c:pt idx="199">
                  <c:v>197788</c:v>
                </c:pt>
                <c:pt idx="200">
                  <c:v>214092</c:v>
                </c:pt>
                <c:pt idx="201">
                  <c:v>237918</c:v>
                </c:pt>
                <c:pt idx="202">
                  <c:v>238934</c:v>
                </c:pt>
                <c:pt idx="203">
                  <c:v>254272</c:v>
                </c:pt>
                <c:pt idx="204">
                  <c:v>321474</c:v>
                </c:pt>
                <c:pt idx="205">
                  <c:v>330296</c:v>
                </c:pt>
                <c:pt idx="206">
                  <c:v>346836</c:v>
                </c:pt>
                <c:pt idx="207">
                  <c:v>367312</c:v>
                </c:pt>
                <c:pt idx="208">
                  <c:v>407244</c:v>
                </c:pt>
                <c:pt idx="209">
                  <c:v>408498</c:v>
                </c:pt>
                <c:pt idx="210">
                  <c:v>438914</c:v>
                </c:pt>
                <c:pt idx="211">
                  <c:v>441498</c:v>
                </c:pt>
                <c:pt idx="212">
                  <c:v>470496</c:v>
                </c:pt>
                <c:pt idx="213">
                  <c:v>472116</c:v>
                </c:pt>
                <c:pt idx="214">
                  <c:v>497678</c:v>
                </c:pt>
                <c:pt idx="215">
                  <c:v>515688</c:v>
                </c:pt>
                <c:pt idx="216">
                  <c:v>528338</c:v>
                </c:pt>
                <c:pt idx="217">
                  <c:v>536428</c:v>
                </c:pt>
                <c:pt idx="218">
                  <c:v>579538</c:v>
                </c:pt>
                <c:pt idx="219">
                  <c:v>582112</c:v>
                </c:pt>
                <c:pt idx="220">
                  <c:v>584930</c:v>
                </c:pt>
                <c:pt idx="221">
                  <c:v>587880</c:v>
                </c:pt>
                <c:pt idx="222">
                  <c:v>628490</c:v>
                </c:pt>
                <c:pt idx="223">
                  <c:v>875119</c:v>
                </c:pt>
                <c:pt idx="224">
                  <c:v>981708</c:v>
                </c:pt>
                <c:pt idx="225">
                  <c:v>1007798</c:v>
                </c:pt>
                <c:pt idx="226">
                  <c:v>1442518</c:v>
                </c:pt>
                <c:pt idx="227">
                  <c:v>1580742</c:v>
                </c:pt>
                <c:pt idx="228">
                  <c:v>1845655</c:v>
                </c:pt>
                <c:pt idx="229">
                  <c:v>4575718</c:v>
                </c:pt>
                <c:pt idx="230">
                  <c:v>4843992</c:v>
                </c:pt>
                <c:pt idx="231">
                  <c:v>6797972</c:v>
                </c:pt>
              </c:numCache>
            </c:numRef>
          </c:xVal>
          <c:yVal>
            <c:numRef>
              <c:f>'Execution (New)'!$D$2:$D$233</c:f>
              <c:numCache>
                <c:formatCode>General</c:formatCode>
                <c:ptCount val="232"/>
                <c:pt idx="0">
                  <c:v>0.2708275</c:v>
                </c:pt>
                <c:pt idx="1">
                  <c:v>0.272316</c:v>
                </c:pt>
                <c:pt idx="2">
                  <c:v>0.26576900000000003</c:v>
                </c:pt>
                <c:pt idx="3">
                  <c:v>0.26064700000000002</c:v>
                </c:pt>
                <c:pt idx="4">
                  <c:v>0.27491200000000005</c:v>
                </c:pt>
                <c:pt idx="5">
                  <c:v>0.27560899999999999</c:v>
                </c:pt>
                <c:pt idx="6">
                  <c:v>0.26288500000000004</c:v>
                </c:pt>
                <c:pt idx="7">
                  <c:v>0.26794249999999997</c:v>
                </c:pt>
                <c:pt idx="8">
                  <c:v>0.27522849999999999</c:v>
                </c:pt>
                <c:pt idx="9">
                  <c:v>0.27486200000000005</c:v>
                </c:pt>
                <c:pt idx="10">
                  <c:v>0.28804000000000002</c:v>
                </c:pt>
                <c:pt idx="11">
                  <c:v>0.2821555</c:v>
                </c:pt>
                <c:pt idx="12">
                  <c:v>0.27129550000000002</c:v>
                </c:pt>
                <c:pt idx="13">
                  <c:v>0.27844250000000004</c:v>
                </c:pt>
                <c:pt idx="14">
                  <c:v>0.27468400000000004</c:v>
                </c:pt>
                <c:pt idx="15">
                  <c:v>0.27651400000000004</c:v>
                </c:pt>
                <c:pt idx="16">
                  <c:v>0.28067399999999998</c:v>
                </c:pt>
                <c:pt idx="17">
                  <c:v>0.27725899999999998</c:v>
                </c:pt>
                <c:pt idx="18">
                  <c:v>0.27920899999999998</c:v>
                </c:pt>
                <c:pt idx="19">
                  <c:v>0.28077150000000001</c:v>
                </c:pt>
                <c:pt idx="20">
                  <c:v>0.28223149999999997</c:v>
                </c:pt>
                <c:pt idx="21">
                  <c:v>0.28256499999999996</c:v>
                </c:pt>
                <c:pt idx="22">
                  <c:v>0.27872849999999999</c:v>
                </c:pt>
                <c:pt idx="23">
                  <c:v>0.2944485</c:v>
                </c:pt>
                <c:pt idx="24">
                  <c:v>0.292902</c:v>
                </c:pt>
                <c:pt idx="25">
                  <c:v>0.29386800000000002</c:v>
                </c:pt>
                <c:pt idx="26">
                  <c:v>0.28841899999999998</c:v>
                </c:pt>
                <c:pt idx="27">
                  <c:v>0.29070249999999997</c:v>
                </c:pt>
                <c:pt idx="28">
                  <c:v>0.29398099999999999</c:v>
                </c:pt>
                <c:pt idx="29">
                  <c:v>0.29215750000000001</c:v>
                </c:pt>
                <c:pt idx="30">
                  <c:v>0.29657</c:v>
                </c:pt>
                <c:pt idx="31">
                  <c:v>0.31324399999999997</c:v>
                </c:pt>
                <c:pt idx="32">
                  <c:v>0.31170599999999998</c:v>
                </c:pt>
                <c:pt idx="33">
                  <c:v>0.29569000000000001</c:v>
                </c:pt>
                <c:pt idx="34">
                  <c:v>0.29869250000000003</c:v>
                </c:pt>
                <c:pt idx="35">
                  <c:v>0.2967805</c:v>
                </c:pt>
                <c:pt idx="36">
                  <c:v>0.31629649999999998</c:v>
                </c:pt>
                <c:pt idx="37">
                  <c:v>0.30280249999999997</c:v>
                </c:pt>
                <c:pt idx="38">
                  <c:v>0.30604200000000004</c:v>
                </c:pt>
                <c:pt idx="39">
                  <c:v>0.31307399999999996</c:v>
                </c:pt>
                <c:pt idx="40">
                  <c:v>0.3137025</c:v>
                </c:pt>
                <c:pt idx="41">
                  <c:v>0.30076349999999996</c:v>
                </c:pt>
                <c:pt idx="42">
                  <c:v>0.32173399999999996</c:v>
                </c:pt>
                <c:pt idx="43">
                  <c:v>0.3067645</c:v>
                </c:pt>
                <c:pt idx="44">
                  <c:v>0.30775050000000004</c:v>
                </c:pt>
                <c:pt idx="45">
                  <c:v>0.31043900000000002</c:v>
                </c:pt>
                <c:pt idx="46">
                  <c:v>0.33127899999999999</c:v>
                </c:pt>
                <c:pt idx="47">
                  <c:v>0.32360849999999997</c:v>
                </c:pt>
                <c:pt idx="48">
                  <c:v>0.31167</c:v>
                </c:pt>
                <c:pt idx="49">
                  <c:v>0.32347099999999995</c:v>
                </c:pt>
                <c:pt idx="50">
                  <c:v>0.33024549999999997</c:v>
                </c:pt>
                <c:pt idx="51">
                  <c:v>0.32604850000000002</c:v>
                </c:pt>
                <c:pt idx="52">
                  <c:v>0.32514900000000002</c:v>
                </c:pt>
                <c:pt idx="53">
                  <c:v>0.32854950000000005</c:v>
                </c:pt>
                <c:pt idx="54">
                  <c:v>0.32100899999999999</c:v>
                </c:pt>
                <c:pt idx="55">
                  <c:v>0.32502049999999999</c:v>
                </c:pt>
                <c:pt idx="56">
                  <c:v>0.31207649999999998</c:v>
                </c:pt>
                <c:pt idx="57">
                  <c:v>0.33198450000000002</c:v>
                </c:pt>
                <c:pt idx="58">
                  <c:v>0.32649150000000005</c:v>
                </c:pt>
                <c:pt idx="59">
                  <c:v>0.32451249999999998</c:v>
                </c:pt>
                <c:pt idx="60">
                  <c:v>0.320384</c:v>
                </c:pt>
                <c:pt idx="61">
                  <c:v>0.3168705</c:v>
                </c:pt>
                <c:pt idx="62">
                  <c:v>0.32111250000000002</c:v>
                </c:pt>
                <c:pt idx="63">
                  <c:v>0.32405649999999997</c:v>
                </c:pt>
                <c:pt idx="64">
                  <c:v>0.33212949999999997</c:v>
                </c:pt>
                <c:pt idx="65">
                  <c:v>0.32902299999999995</c:v>
                </c:pt>
                <c:pt idx="66">
                  <c:v>0.33795450000000005</c:v>
                </c:pt>
                <c:pt idx="67">
                  <c:v>0.32443299999999997</c:v>
                </c:pt>
                <c:pt idx="68">
                  <c:v>0.32384849999999998</c:v>
                </c:pt>
                <c:pt idx="69">
                  <c:v>0.32977200000000001</c:v>
                </c:pt>
                <c:pt idx="70">
                  <c:v>0.32206250000000003</c:v>
                </c:pt>
                <c:pt idx="71">
                  <c:v>0.32041249999999999</c:v>
                </c:pt>
                <c:pt idx="72">
                  <c:v>0.33186850000000001</c:v>
                </c:pt>
                <c:pt idx="73">
                  <c:v>0.32719699999999996</c:v>
                </c:pt>
                <c:pt idx="74">
                  <c:v>0.33210850000000003</c:v>
                </c:pt>
                <c:pt idx="75">
                  <c:v>0.33103399999999999</c:v>
                </c:pt>
                <c:pt idx="76">
                  <c:v>0.33961600000000003</c:v>
                </c:pt>
                <c:pt idx="77">
                  <c:v>0.33477499999999999</c:v>
                </c:pt>
                <c:pt idx="78">
                  <c:v>0.33680399999999999</c:v>
                </c:pt>
                <c:pt idx="79">
                  <c:v>0.34071450000000003</c:v>
                </c:pt>
                <c:pt idx="80">
                  <c:v>0.3328025</c:v>
                </c:pt>
                <c:pt idx="81">
                  <c:v>0.3318315</c:v>
                </c:pt>
                <c:pt idx="82">
                  <c:v>0.336364</c:v>
                </c:pt>
                <c:pt idx="83">
                  <c:v>0.34016650000000004</c:v>
                </c:pt>
                <c:pt idx="84">
                  <c:v>0.34050550000000002</c:v>
                </c:pt>
                <c:pt idx="85">
                  <c:v>0.35572349999999997</c:v>
                </c:pt>
                <c:pt idx="86">
                  <c:v>0.34658100000000003</c:v>
                </c:pt>
                <c:pt idx="87">
                  <c:v>0.34836250000000002</c:v>
                </c:pt>
                <c:pt idx="88">
                  <c:v>0.34772349999999996</c:v>
                </c:pt>
                <c:pt idx="89">
                  <c:v>0.35214599999999996</c:v>
                </c:pt>
                <c:pt idx="90">
                  <c:v>0.34196550000000003</c:v>
                </c:pt>
                <c:pt idx="91">
                  <c:v>0.33894000000000002</c:v>
                </c:pt>
                <c:pt idx="92">
                  <c:v>0.35278949999999998</c:v>
                </c:pt>
                <c:pt idx="93">
                  <c:v>0.34534700000000002</c:v>
                </c:pt>
                <c:pt idx="94">
                  <c:v>0.346271</c:v>
                </c:pt>
                <c:pt idx="95">
                  <c:v>0.34363100000000002</c:v>
                </c:pt>
                <c:pt idx="96">
                  <c:v>0.35314100000000004</c:v>
                </c:pt>
                <c:pt idx="97">
                  <c:v>0.36169899999999999</c:v>
                </c:pt>
                <c:pt idx="98">
                  <c:v>0.36517050000000001</c:v>
                </c:pt>
                <c:pt idx="99">
                  <c:v>0.368232</c:v>
                </c:pt>
                <c:pt idx="100">
                  <c:v>0.35542050000000003</c:v>
                </c:pt>
                <c:pt idx="101">
                  <c:v>0.36707099999999998</c:v>
                </c:pt>
                <c:pt idx="102">
                  <c:v>0.356101</c:v>
                </c:pt>
                <c:pt idx="103">
                  <c:v>0.36534149999999999</c:v>
                </c:pt>
                <c:pt idx="104">
                  <c:v>0.37101450000000002</c:v>
                </c:pt>
                <c:pt idx="105">
                  <c:v>0.37623300000000004</c:v>
                </c:pt>
                <c:pt idx="106">
                  <c:v>0.381075</c:v>
                </c:pt>
                <c:pt idx="107">
                  <c:v>0.36671799999999999</c:v>
                </c:pt>
                <c:pt idx="108">
                  <c:v>0.40206550000000002</c:v>
                </c:pt>
                <c:pt idx="109">
                  <c:v>0.37319550000000001</c:v>
                </c:pt>
                <c:pt idx="110">
                  <c:v>0.38556100000000004</c:v>
                </c:pt>
                <c:pt idx="111">
                  <c:v>0.37824999999999998</c:v>
                </c:pt>
                <c:pt idx="112">
                  <c:v>0.38579600000000003</c:v>
                </c:pt>
                <c:pt idx="113">
                  <c:v>0.40411799999999998</c:v>
                </c:pt>
                <c:pt idx="114">
                  <c:v>0.40574650000000001</c:v>
                </c:pt>
                <c:pt idx="115">
                  <c:v>0.39349000000000001</c:v>
                </c:pt>
                <c:pt idx="116">
                  <c:v>0.40318299999999996</c:v>
                </c:pt>
                <c:pt idx="117">
                  <c:v>0.40531499999999998</c:v>
                </c:pt>
                <c:pt idx="118">
                  <c:v>0.43084</c:v>
                </c:pt>
                <c:pt idx="119">
                  <c:v>0.40200749999999996</c:v>
                </c:pt>
                <c:pt idx="120">
                  <c:v>0.43102949999999995</c:v>
                </c:pt>
                <c:pt idx="121">
                  <c:v>0.42289500000000002</c:v>
                </c:pt>
                <c:pt idx="122">
                  <c:v>0.42949550000000003</c:v>
                </c:pt>
                <c:pt idx="123">
                  <c:v>0.43648500000000001</c:v>
                </c:pt>
                <c:pt idx="124">
                  <c:v>0.41888349999999996</c:v>
                </c:pt>
                <c:pt idx="125">
                  <c:v>0.43109649999999999</c:v>
                </c:pt>
                <c:pt idx="126">
                  <c:v>0.46022799999999997</c:v>
                </c:pt>
                <c:pt idx="127">
                  <c:v>0.45877800000000002</c:v>
                </c:pt>
                <c:pt idx="128">
                  <c:v>0.45327499999999998</c:v>
                </c:pt>
                <c:pt idx="129">
                  <c:v>0.46537850000000003</c:v>
                </c:pt>
                <c:pt idx="130">
                  <c:v>0.45935250000000005</c:v>
                </c:pt>
                <c:pt idx="131">
                  <c:v>0.46920099999999998</c:v>
                </c:pt>
                <c:pt idx="132">
                  <c:v>0.44539899999999999</c:v>
                </c:pt>
                <c:pt idx="133">
                  <c:v>0.47634549999999998</c:v>
                </c:pt>
                <c:pt idx="134">
                  <c:v>0.46211150000000001</c:v>
                </c:pt>
                <c:pt idx="135">
                  <c:v>0.45706599999999997</c:v>
                </c:pt>
                <c:pt idx="136">
                  <c:v>0.44862000000000002</c:v>
                </c:pt>
                <c:pt idx="137">
                  <c:v>0.4503605</c:v>
                </c:pt>
                <c:pt idx="138">
                  <c:v>0.46819049999999995</c:v>
                </c:pt>
                <c:pt idx="139">
                  <c:v>0.47186</c:v>
                </c:pt>
                <c:pt idx="140">
                  <c:v>0.48711899999999997</c:v>
                </c:pt>
                <c:pt idx="141">
                  <c:v>0.47817750000000003</c:v>
                </c:pt>
                <c:pt idx="142">
                  <c:v>0.47599349999999996</c:v>
                </c:pt>
                <c:pt idx="143">
                  <c:v>0.48137649999999998</c:v>
                </c:pt>
                <c:pt idx="144">
                  <c:v>0.47521449999999998</c:v>
                </c:pt>
                <c:pt idx="145">
                  <c:v>0.4785315</c:v>
                </c:pt>
                <c:pt idx="146">
                  <c:v>0.47793300000000005</c:v>
                </c:pt>
                <c:pt idx="147">
                  <c:v>0.48489000000000004</c:v>
                </c:pt>
                <c:pt idx="148">
                  <c:v>0.46193000000000001</c:v>
                </c:pt>
                <c:pt idx="149">
                  <c:v>0.4767555</c:v>
                </c:pt>
                <c:pt idx="150">
                  <c:v>0.49619550000000001</c:v>
                </c:pt>
                <c:pt idx="151">
                  <c:v>0.482485</c:v>
                </c:pt>
                <c:pt idx="152">
                  <c:v>0.47726800000000003</c:v>
                </c:pt>
                <c:pt idx="153">
                  <c:v>0.489985</c:v>
                </c:pt>
                <c:pt idx="154">
                  <c:v>0.47706850000000001</c:v>
                </c:pt>
                <c:pt idx="155">
                  <c:v>0.51489249999999998</c:v>
                </c:pt>
                <c:pt idx="156">
                  <c:v>0.50675500000000007</c:v>
                </c:pt>
                <c:pt idx="157">
                  <c:v>0.4867515</c:v>
                </c:pt>
                <c:pt idx="158">
                  <c:v>0.51028000000000007</c:v>
                </c:pt>
                <c:pt idx="159">
                  <c:v>0.50714899999999996</c:v>
                </c:pt>
                <c:pt idx="160">
                  <c:v>0.4952915</c:v>
                </c:pt>
                <c:pt idx="161">
                  <c:v>0.52134849999999999</c:v>
                </c:pt>
                <c:pt idx="162">
                  <c:v>0.53366399999999992</c:v>
                </c:pt>
                <c:pt idx="163">
                  <c:v>0.49874449999999998</c:v>
                </c:pt>
                <c:pt idx="164">
                  <c:v>0.51265000000000005</c:v>
                </c:pt>
                <c:pt idx="165">
                  <c:v>0.50125600000000003</c:v>
                </c:pt>
                <c:pt idx="166">
                  <c:v>0.51736749999999998</c:v>
                </c:pt>
                <c:pt idx="167">
                  <c:v>0.51756950000000002</c:v>
                </c:pt>
                <c:pt idx="168">
                  <c:v>0.50985900000000006</c:v>
                </c:pt>
                <c:pt idx="169">
                  <c:v>0.51473150000000001</c:v>
                </c:pt>
                <c:pt idx="170">
                  <c:v>0.49889899999999998</c:v>
                </c:pt>
                <c:pt idx="171">
                  <c:v>0.50702000000000003</c:v>
                </c:pt>
                <c:pt idx="172">
                  <c:v>0.52564299999999997</c:v>
                </c:pt>
                <c:pt idx="173">
                  <c:v>0.52104100000000009</c:v>
                </c:pt>
                <c:pt idx="174">
                  <c:v>0.52036950000000004</c:v>
                </c:pt>
                <c:pt idx="175">
                  <c:v>0.53007800000000005</c:v>
                </c:pt>
                <c:pt idx="176">
                  <c:v>0.52700499999999995</c:v>
                </c:pt>
                <c:pt idx="177">
                  <c:v>0.51130699999999996</c:v>
                </c:pt>
                <c:pt idx="178">
                  <c:v>0.54137150000000001</c:v>
                </c:pt>
                <c:pt idx="179">
                  <c:v>0.51686799999999999</c:v>
                </c:pt>
                <c:pt idx="180">
                  <c:v>0.51895950000000002</c:v>
                </c:pt>
                <c:pt idx="181">
                  <c:v>0.53089949999999997</c:v>
                </c:pt>
                <c:pt idx="182">
                  <c:v>0.53540049999999995</c:v>
                </c:pt>
                <c:pt idx="183">
                  <c:v>0.53754849999999998</c:v>
                </c:pt>
                <c:pt idx="184">
                  <c:v>0.54917149999999992</c:v>
                </c:pt>
                <c:pt idx="185">
                  <c:v>0.55681000000000003</c:v>
                </c:pt>
                <c:pt idx="186">
                  <c:v>0.58355000000000001</c:v>
                </c:pt>
                <c:pt idx="187">
                  <c:v>0.58462750000000008</c:v>
                </c:pt>
                <c:pt idx="188">
                  <c:v>0.66709700000000005</c:v>
                </c:pt>
                <c:pt idx="189">
                  <c:v>0.68848149999999997</c:v>
                </c:pt>
                <c:pt idx="190">
                  <c:v>0.7122425</c:v>
                </c:pt>
                <c:pt idx="191">
                  <c:v>0.67889599999999994</c:v>
                </c:pt>
                <c:pt idx="192">
                  <c:v>0.71908050000000001</c:v>
                </c:pt>
                <c:pt idx="193">
                  <c:v>0.728626</c:v>
                </c:pt>
                <c:pt idx="194">
                  <c:v>0.73612999999999995</c:v>
                </c:pt>
                <c:pt idx="195">
                  <c:v>0.75337699999999996</c:v>
                </c:pt>
                <c:pt idx="196">
                  <c:v>0.77471449999999997</c:v>
                </c:pt>
                <c:pt idx="197">
                  <c:v>0.76361599999999996</c:v>
                </c:pt>
                <c:pt idx="198">
                  <c:v>0.81572650000000002</c:v>
                </c:pt>
                <c:pt idx="199">
                  <c:v>0.82240000000000002</c:v>
                </c:pt>
                <c:pt idx="200">
                  <c:v>0.80526600000000004</c:v>
                </c:pt>
                <c:pt idx="201">
                  <c:v>0.89019599999999999</c:v>
                </c:pt>
                <c:pt idx="202">
                  <c:v>0.98244100000000001</c:v>
                </c:pt>
                <c:pt idx="203">
                  <c:v>0.919547</c:v>
                </c:pt>
                <c:pt idx="204">
                  <c:v>1.0695749999999999</c:v>
                </c:pt>
                <c:pt idx="205">
                  <c:v>1.0632700000000002</c:v>
                </c:pt>
                <c:pt idx="206">
                  <c:v>1.1055649999999999</c:v>
                </c:pt>
                <c:pt idx="207">
                  <c:v>1.2469049999999999</c:v>
                </c:pt>
                <c:pt idx="208">
                  <c:v>1.3116400000000001</c:v>
                </c:pt>
                <c:pt idx="209">
                  <c:v>1.348705</c:v>
                </c:pt>
                <c:pt idx="210">
                  <c:v>1.4581550000000001</c:v>
                </c:pt>
                <c:pt idx="211">
                  <c:v>1.3632299999999999</c:v>
                </c:pt>
                <c:pt idx="212">
                  <c:v>1.48085</c:v>
                </c:pt>
                <c:pt idx="213">
                  <c:v>1.42683</c:v>
                </c:pt>
                <c:pt idx="214">
                  <c:v>1.577955</c:v>
                </c:pt>
                <c:pt idx="215">
                  <c:v>1.619245</c:v>
                </c:pt>
                <c:pt idx="216">
                  <c:v>1.6512449999999999</c:v>
                </c:pt>
                <c:pt idx="217">
                  <c:v>1.755185</c:v>
                </c:pt>
                <c:pt idx="218">
                  <c:v>1.94038</c:v>
                </c:pt>
                <c:pt idx="219">
                  <c:v>1.8041999999999998</c:v>
                </c:pt>
                <c:pt idx="220">
                  <c:v>1.7720199999999999</c:v>
                </c:pt>
                <c:pt idx="221">
                  <c:v>1.7687599999999999</c:v>
                </c:pt>
                <c:pt idx="222">
                  <c:v>1.8342100000000001</c:v>
                </c:pt>
                <c:pt idx="223">
                  <c:v>2.4323649999999999</c:v>
                </c:pt>
                <c:pt idx="224">
                  <c:v>2.5799799999999999</c:v>
                </c:pt>
                <c:pt idx="225">
                  <c:v>2.6115349999999999</c:v>
                </c:pt>
                <c:pt idx="226">
                  <c:v>3.4807550000000003</c:v>
                </c:pt>
                <c:pt idx="227">
                  <c:v>3.8477749999999999</c:v>
                </c:pt>
                <c:pt idx="228">
                  <c:v>4.5534249999999998</c:v>
                </c:pt>
                <c:pt idx="229">
                  <c:v>10.511900000000001</c:v>
                </c:pt>
                <c:pt idx="230">
                  <c:v>10.346550000000001</c:v>
                </c:pt>
                <c:pt idx="231">
                  <c:v>14.7959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AF66-48E1-A1E5-D052A0E2C563}"/>
            </c:ext>
          </c:extLst>
        </c:ser>
        <c:ser>
          <c:idx val="2"/>
          <c:order val="2"/>
          <c:tx>
            <c:strRef>
              <c:f>'Execution (New)'!$E$1</c:f>
              <c:strCache>
                <c:ptCount val="1"/>
                <c:pt idx="0">
                  <c:v>4 GPUs</c:v>
                </c:pt>
              </c:strCache>
            </c:strRef>
          </c:tx>
          <c:spPr>
            <a:ln w="25400" cap="rnd">
              <a:solidFill>
                <a:srgbClr val="FF0000"/>
              </a:solidFill>
            </a:ln>
            <a:effectLst>
              <a:glow rad="139700">
                <a:schemeClr val="accent3">
                  <a:shade val="86000"/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'Execution (New)'!$A$2:$A$233</c:f>
              <c:numCache>
                <c:formatCode>General</c:formatCode>
                <c:ptCount val="232"/>
                <c:pt idx="0">
                  <c:v>1100</c:v>
                </c:pt>
                <c:pt idx="1">
                  <c:v>1200</c:v>
                </c:pt>
                <c:pt idx="2">
                  <c:v>1200</c:v>
                </c:pt>
                <c:pt idx="3">
                  <c:v>1300</c:v>
                </c:pt>
                <c:pt idx="4">
                  <c:v>1300</c:v>
                </c:pt>
                <c:pt idx="5">
                  <c:v>1400</c:v>
                </c:pt>
                <c:pt idx="6">
                  <c:v>1500</c:v>
                </c:pt>
                <c:pt idx="7">
                  <c:v>1800</c:v>
                </c:pt>
                <c:pt idx="8">
                  <c:v>1900</c:v>
                </c:pt>
                <c:pt idx="9">
                  <c:v>2000</c:v>
                </c:pt>
                <c:pt idx="10">
                  <c:v>2200</c:v>
                </c:pt>
                <c:pt idx="11">
                  <c:v>2400</c:v>
                </c:pt>
                <c:pt idx="12">
                  <c:v>2900</c:v>
                </c:pt>
                <c:pt idx="13">
                  <c:v>3000</c:v>
                </c:pt>
                <c:pt idx="14">
                  <c:v>3100</c:v>
                </c:pt>
                <c:pt idx="15">
                  <c:v>3200</c:v>
                </c:pt>
                <c:pt idx="16">
                  <c:v>3300</c:v>
                </c:pt>
                <c:pt idx="17">
                  <c:v>3900</c:v>
                </c:pt>
                <c:pt idx="18">
                  <c:v>4000</c:v>
                </c:pt>
                <c:pt idx="19">
                  <c:v>4100</c:v>
                </c:pt>
                <c:pt idx="20">
                  <c:v>4200</c:v>
                </c:pt>
                <c:pt idx="21">
                  <c:v>4800</c:v>
                </c:pt>
                <c:pt idx="22">
                  <c:v>4900</c:v>
                </c:pt>
                <c:pt idx="23">
                  <c:v>5300</c:v>
                </c:pt>
                <c:pt idx="24">
                  <c:v>5700</c:v>
                </c:pt>
                <c:pt idx="25">
                  <c:v>5800</c:v>
                </c:pt>
                <c:pt idx="26">
                  <c:v>5900</c:v>
                </c:pt>
                <c:pt idx="27">
                  <c:v>6000</c:v>
                </c:pt>
                <c:pt idx="28">
                  <c:v>6700</c:v>
                </c:pt>
                <c:pt idx="29">
                  <c:v>6800</c:v>
                </c:pt>
                <c:pt idx="30">
                  <c:v>7200</c:v>
                </c:pt>
                <c:pt idx="31">
                  <c:v>8400</c:v>
                </c:pt>
                <c:pt idx="32">
                  <c:v>9000</c:v>
                </c:pt>
                <c:pt idx="33">
                  <c:v>9300</c:v>
                </c:pt>
                <c:pt idx="34">
                  <c:v>10000</c:v>
                </c:pt>
                <c:pt idx="35">
                  <c:v>11000</c:v>
                </c:pt>
                <c:pt idx="36">
                  <c:v>11200</c:v>
                </c:pt>
                <c:pt idx="37">
                  <c:v>11300</c:v>
                </c:pt>
                <c:pt idx="38">
                  <c:v>11400</c:v>
                </c:pt>
                <c:pt idx="39">
                  <c:v>12000</c:v>
                </c:pt>
                <c:pt idx="40">
                  <c:v>12000</c:v>
                </c:pt>
                <c:pt idx="41">
                  <c:v>12400</c:v>
                </c:pt>
                <c:pt idx="42">
                  <c:v>12800</c:v>
                </c:pt>
                <c:pt idx="43">
                  <c:v>13200</c:v>
                </c:pt>
                <c:pt idx="44">
                  <c:v>13300</c:v>
                </c:pt>
                <c:pt idx="45">
                  <c:v>13620</c:v>
                </c:pt>
                <c:pt idx="46">
                  <c:v>14000</c:v>
                </c:pt>
                <c:pt idx="47">
                  <c:v>15200</c:v>
                </c:pt>
                <c:pt idx="48">
                  <c:v>15490</c:v>
                </c:pt>
                <c:pt idx="49">
                  <c:v>16000</c:v>
                </c:pt>
                <c:pt idx="50">
                  <c:v>16000</c:v>
                </c:pt>
                <c:pt idx="51">
                  <c:v>16200</c:v>
                </c:pt>
                <c:pt idx="52">
                  <c:v>16210</c:v>
                </c:pt>
                <c:pt idx="53">
                  <c:v>16400</c:v>
                </c:pt>
                <c:pt idx="54">
                  <c:v>16670</c:v>
                </c:pt>
                <c:pt idx="55">
                  <c:v>16700</c:v>
                </c:pt>
                <c:pt idx="56">
                  <c:v>18000</c:v>
                </c:pt>
                <c:pt idx="57">
                  <c:v>18000</c:v>
                </c:pt>
                <c:pt idx="58">
                  <c:v>18000</c:v>
                </c:pt>
                <c:pt idx="59">
                  <c:v>18000</c:v>
                </c:pt>
                <c:pt idx="60">
                  <c:v>18000</c:v>
                </c:pt>
                <c:pt idx="61">
                  <c:v>18000</c:v>
                </c:pt>
                <c:pt idx="62">
                  <c:v>18200</c:v>
                </c:pt>
                <c:pt idx="63">
                  <c:v>19500</c:v>
                </c:pt>
                <c:pt idx="64">
                  <c:v>19900</c:v>
                </c:pt>
                <c:pt idx="65">
                  <c:v>20100</c:v>
                </c:pt>
                <c:pt idx="66">
                  <c:v>20300</c:v>
                </c:pt>
                <c:pt idx="67">
                  <c:v>20300</c:v>
                </c:pt>
                <c:pt idx="68">
                  <c:v>20310</c:v>
                </c:pt>
                <c:pt idx="69">
                  <c:v>20670</c:v>
                </c:pt>
                <c:pt idx="70">
                  <c:v>21180</c:v>
                </c:pt>
                <c:pt idx="71">
                  <c:v>22190</c:v>
                </c:pt>
                <c:pt idx="72">
                  <c:v>22200</c:v>
                </c:pt>
                <c:pt idx="73">
                  <c:v>22340</c:v>
                </c:pt>
                <c:pt idx="74">
                  <c:v>22800</c:v>
                </c:pt>
                <c:pt idx="75">
                  <c:v>24000</c:v>
                </c:pt>
                <c:pt idx="76">
                  <c:v>24100</c:v>
                </c:pt>
                <c:pt idx="77">
                  <c:v>24100</c:v>
                </c:pt>
                <c:pt idx="78">
                  <c:v>24100</c:v>
                </c:pt>
                <c:pt idx="79">
                  <c:v>24150</c:v>
                </c:pt>
                <c:pt idx="80">
                  <c:v>24500</c:v>
                </c:pt>
                <c:pt idx="81">
                  <c:v>25000</c:v>
                </c:pt>
                <c:pt idx="82">
                  <c:v>25350</c:v>
                </c:pt>
                <c:pt idx="83">
                  <c:v>26330</c:v>
                </c:pt>
                <c:pt idx="84">
                  <c:v>26780</c:v>
                </c:pt>
                <c:pt idx="85">
                  <c:v>29500</c:v>
                </c:pt>
                <c:pt idx="86">
                  <c:v>29500</c:v>
                </c:pt>
                <c:pt idx="87">
                  <c:v>30090</c:v>
                </c:pt>
                <c:pt idx="88">
                  <c:v>30100</c:v>
                </c:pt>
                <c:pt idx="89">
                  <c:v>30200</c:v>
                </c:pt>
                <c:pt idx="90">
                  <c:v>30880</c:v>
                </c:pt>
                <c:pt idx="91">
                  <c:v>30900</c:v>
                </c:pt>
                <c:pt idx="92">
                  <c:v>31226</c:v>
                </c:pt>
                <c:pt idx="93">
                  <c:v>32400</c:v>
                </c:pt>
                <c:pt idx="94">
                  <c:v>32400</c:v>
                </c:pt>
                <c:pt idx="95">
                  <c:v>32500</c:v>
                </c:pt>
                <c:pt idx="96">
                  <c:v>32700</c:v>
                </c:pt>
                <c:pt idx="97">
                  <c:v>33300</c:v>
                </c:pt>
                <c:pt idx="98">
                  <c:v>34520</c:v>
                </c:pt>
                <c:pt idx="99">
                  <c:v>34900</c:v>
                </c:pt>
                <c:pt idx="100">
                  <c:v>35340</c:v>
                </c:pt>
                <c:pt idx="101">
                  <c:v>35460</c:v>
                </c:pt>
                <c:pt idx="102">
                  <c:v>37400</c:v>
                </c:pt>
                <c:pt idx="103">
                  <c:v>38300</c:v>
                </c:pt>
                <c:pt idx="104">
                  <c:v>39000</c:v>
                </c:pt>
                <c:pt idx="105">
                  <c:v>39600</c:v>
                </c:pt>
                <c:pt idx="106">
                  <c:v>41600</c:v>
                </c:pt>
                <c:pt idx="107">
                  <c:v>42700</c:v>
                </c:pt>
                <c:pt idx="108">
                  <c:v>43700</c:v>
                </c:pt>
                <c:pt idx="109">
                  <c:v>45000</c:v>
                </c:pt>
                <c:pt idx="110">
                  <c:v>45100</c:v>
                </c:pt>
                <c:pt idx="111">
                  <c:v>45600</c:v>
                </c:pt>
                <c:pt idx="112">
                  <c:v>47164</c:v>
                </c:pt>
                <c:pt idx="113">
                  <c:v>50070</c:v>
                </c:pt>
                <c:pt idx="114">
                  <c:v>51190</c:v>
                </c:pt>
                <c:pt idx="115">
                  <c:v>52888</c:v>
                </c:pt>
                <c:pt idx="116">
                  <c:v>54500</c:v>
                </c:pt>
                <c:pt idx="117">
                  <c:v>56000</c:v>
                </c:pt>
                <c:pt idx="118">
                  <c:v>56400</c:v>
                </c:pt>
                <c:pt idx="119">
                  <c:v>56452</c:v>
                </c:pt>
                <c:pt idx="120">
                  <c:v>58000</c:v>
                </c:pt>
                <c:pt idx="121">
                  <c:v>58070</c:v>
                </c:pt>
                <c:pt idx="122">
                  <c:v>58600</c:v>
                </c:pt>
                <c:pt idx="123">
                  <c:v>58600</c:v>
                </c:pt>
                <c:pt idx="124">
                  <c:v>58800</c:v>
                </c:pt>
                <c:pt idx="125">
                  <c:v>58900</c:v>
                </c:pt>
                <c:pt idx="126">
                  <c:v>62870</c:v>
                </c:pt>
                <c:pt idx="127">
                  <c:v>63100</c:v>
                </c:pt>
                <c:pt idx="128">
                  <c:v>65100</c:v>
                </c:pt>
                <c:pt idx="129">
                  <c:v>66100</c:v>
                </c:pt>
                <c:pt idx="130">
                  <c:v>66340</c:v>
                </c:pt>
                <c:pt idx="131">
                  <c:v>67670</c:v>
                </c:pt>
                <c:pt idx="132">
                  <c:v>68060</c:v>
                </c:pt>
                <c:pt idx="133">
                  <c:v>68100</c:v>
                </c:pt>
                <c:pt idx="134">
                  <c:v>68600</c:v>
                </c:pt>
                <c:pt idx="135">
                  <c:v>68600</c:v>
                </c:pt>
                <c:pt idx="136">
                  <c:v>68780</c:v>
                </c:pt>
                <c:pt idx="137">
                  <c:v>69600</c:v>
                </c:pt>
                <c:pt idx="138">
                  <c:v>70300</c:v>
                </c:pt>
                <c:pt idx="139">
                  <c:v>72000</c:v>
                </c:pt>
                <c:pt idx="140">
                  <c:v>73100</c:v>
                </c:pt>
                <c:pt idx="141">
                  <c:v>73200</c:v>
                </c:pt>
                <c:pt idx="142">
                  <c:v>75200</c:v>
                </c:pt>
                <c:pt idx="143">
                  <c:v>75520</c:v>
                </c:pt>
                <c:pt idx="144">
                  <c:v>75700</c:v>
                </c:pt>
                <c:pt idx="145">
                  <c:v>75700</c:v>
                </c:pt>
                <c:pt idx="146">
                  <c:v>76050</c:v>
                </c:pt>
                <c:pt idx="147">
                  <c:v>77900</c:v>
                </c:pt>
                <c:pt idx="148">
                  <c:v>78500</c:v>
                </c:pt>
                <c:pt idx="149">
                  <c:v>79400</c:v>
                </c:pt>
                <c:pt idx="150">
                  <c:v>79600</c:v>
                </c:pt>
                <c:pt idx="151">
                  <c:v>79700</c:v>
                </c:pt>
                <c:pt idx="152">
                  <c:v>80500</c:v>
                </c:pt>
                <c:pt idx="153">
                  <c:v>81700</c:v>
                </c:pt>
                <c:pt idx="154">
                  <c:v>82300</c:v>
                </c:pt>
                <c:pt idx="155">
                  <c:v>84038</c:v>
                </c:pt>
                <c:pt idx="156">
                  <c:v>84490</c:v>
                </c:pt>
                <c:pt idx="157">
                  <c:v>84500</c:v>
                </c:pt>
                <c:pt idx="158">
                  <c:v>85370</c:v>
                </c:pt>
                <c:pt idx="159">
                  <c:v>85700</c:v>
                </c:pt>
                <c:pt idx="160">
                  <c:v>86220</c:v>
                </c:pt>
                <c:pt idx="161">
                  <c:v>86600</c:v>
                </c:pt>
                <c:pt idx="162">
                  <c:v>86900</c:v>
                </c:pt>
                <c:pt idx="163">
                  <c:v>87430</c:v>
                </c:pt>
                <c:pt idx="164">
                  <c:v>87900</c:v>
                </c:pt>
                <c:pt idx="165">
                  <c:v>88700</c:v>
                </c:pt>
                <c:pt idx="166">
                  <c:v>89400</c:v>
                </c:pt>
                <c:pt idx="167">
                  <c:v>90600</c:v>
                </c:pt>
                <c:pt idx="168">
                  <c:v>91000</c:v>
                </c:pt>
                <c:pt idx="169">
                  <c:v>91100</c:v>
                </c:pt>
                <c:pt idx="170">
                  <c:v>91200</c:v>
                </c:pt>
                <c:pt idx="171">
                  <c:v>91300</c:v>
                </c:pt>
                <c:pt idx="172">
                  <c:v>92100</c:v>
                </c:pt>
                <c:pt idx="173">
                  <c:v>92700</c:v>
                </c:pt>
                <c:pt idx="174">
                  <c:v>94370</c:v>
                </c:pt>
                <c:pt idx="175">
                  <c:v>95100</c:v>
                </c:pt>
                <c:pt idx="176">
                  <c:v>96028</c:v>
                </c:pt>
                <c:pt idx="177">
                  <c:v>96300</c:v>
                </c:pt>
                <c:pt idx="178">
                  <c:v>97100</c:v>
                </c:pt>
                <c:pt idx="179">
                  <c:v>97400</c:v>
                </c:pt>
                <c:pt idx="180">
                  <c:v>97600</c:v>
                </c:pt>
                <c:pt idx="181">
                  <c:v>97700</c:v>
                </c:pt>
                <c:pt idx="182">
                  <c:v>98900</c:v>
                </c:pt>
                <c:pt idx="183">
                  <c:v>99800</c:v>
                </c:pt>
                <c:pt idx="184">
                  <c:v>108770</c:v>
                </c:pt>
                <c:pt idx="185">
                  <c:v>114194</c:v>
                </c:pt>
                <c:pt idx="186">
                  <c:v>117750</c:v>
                </c:pt>
                <c:pt idx="187">
                  <c:v>120182</c:v>
                </c:pt>
                <c:pt idx="188">
                  <c:v>131446</c:v>
                </c:pt>
                <c:pt idx="189">
                  <c:v>138820</c:v>
                </c:pt>
                <c:pt idx="190">
                  <c:v>143640</c:v>
                </c:pt>
                <c:pt idx="191">
                  <c:v>145294</c:v>
                </c:pt>
                <c:pt idx="192">
                  <c:v>153762</c:v>
                </c:pt>
                <c:pt idx="193">
                  <c:v>161732</c:v>
                </c:pt>
                <c:pt idx="194">
                  <c:v>165768</c:v>
                </c:pt>
                <c:pt idx="195">
                  <c:v>168078</c:v>
                </c:pt>
                <c:pt idx="196">
                  <c:v>178766</c:v>
                </c:pt>
                <c:pt idx="197">
                  <c:v>183778</c:v>
                </c:pt>
                <c:pt idx="198">
                  <c:v>194278</c:v>
                </c:pt>
                <c:pt idx="199">
                  <c:v>197788</c:v>
                </c:pt>
                <c:pt idx="200">
                  <c:v>214092</c:v>
                </c:pt>
                <c:pt idx="201">
                  <c:v>237918</c:v>
                </c:pt>
                <c:pt idx="202">
                  <c:v>238934</c:v>
                </c:pt>
                <c:pt idx="203">
                  <c:v>254272</c:v>
                </c:pt>
                <c:pt idx="204">
                  <c:v>321474</c:v>
                </c:pt>
                <c:pt idx="205">
                  <c:v>330296</c:v>
                </c:pt>
                <c:pt idx="206">
                  <c:v>346836</c:v>
                </c:pt>
                <c:pt idx="207">
                  <c:v>367312</c:v>
                </c:pt>
                <c:pt idx="208">
                  <c:v>407244</c:v>
                </c:pt>
                <c:pt idx="209">
                  <c:v>408498</c:v>
                </c:pt>
                <c:pt idx="210">
                  <c:v>438914</c:v>
                </c:pt>
                <c:pt idx="211">
                  <c:v>441498</c:v>
                </c:pt>
                <c:pt idx="212">
                  <c:v>470496</c:v>
                </c:pt>
                <c:pt idx="213">
                  <c:v>472116</c:v>
                </c:pt>
                <c:pt idx="214">
                  <c:v>497678</c:v>
                </c:pt>
                <c:pt idx="215">
                  <c:v>515688</c:v>
                </c:pt>
                <c:pt idx="216">
                  <c:v>528338</c:v>
                </c:pt>
                <c:pt idx="217">
                  <c:v>536428</c:v>
                </c:pt>
                <c:pt idx="218">
                  <c:v>579538</c:v>
                </c:pt>
                <c:pt idx="219">
                  <c:v>582112</c:v>
                </c:pt>
                <c:pt idx="220">
                  <c:v>584930</c:v>
                </c:pt>
                <c:pt idx="221">
                  <c:v>587880</c:v>
                </c:pt>
                <c:pt idx="222">
                  <c:v>628490</c:v>
                </c:pt>
                <c:pt idx="223">
                  <c:v>875119</c:v>
                </c:pt>
                <c:pt idx="224">
                  <c:v>981708</c:v>
                </c:pt>
                <c:pt idx="225">
                  <c:v>1007798</c:v>
                </c:pt>
                <c:pt idx="226">
                  <c:v>1442518</c:v>
                </c:pt>
                <c:pt idx="227">
                  <c:v>1580742</c:v>
                </c:pt>
                <c:pt idx="228">
                  <c:v>1845655</c:v>
                </c:pt>
                <c:pt idx="229">
                  <c:v>4575718</c:v>
                </c:pt>
                <c:pt idx="230">
                  <c:v>4843992</c:v>
                </c:pt>
                <c:pt idx="231">
                  <c:v>6797972</c:v>
                </c:pt>
              </c:numCache>
            </c:numRef>
          </c:xVal>
          <c:yVal>
            <c:numRef>
              <c:f>'Execution (New)'!$E$2:$E$233</c:f>
              <c:numCache>
                <c:formatCode>General</c:formatCode>
                <c:ptCount val="232"/>
                <c:pt idx="0">
                  <c:v>0.26042900000000002</c:v>
                </c:pt>
                <c:pt idx="1">
                  <c:v>0.2597275</c:v>
                </c:pt>
                <c:pt idx="2">
                  <c:v>0.27663700000000002</c:v>
                </c:pt>
                <c:pt idx="3">
                  <c:v>0.28168199999999999</c:v>
                </c:pt>
                <c:pt idx="4">
                  <c:v>0.26570899999999997</c:v>
                </c:pt>
                <c:pt idx="5">
                  <c:v>0.25793450000000001</c:v>
                </c:pt>
                <c:pt idx="6">
                  <c:v>0.285912</c:v>
                </c:pt>
                <c:pt idx="7">
                  <c:v>0.27190000000000003</c:v>
                </c:pt>
                <c:pt idx="8">
                  <c:v>0.28655049999999999</c:v>
                </c:pt>
                <c:pt idx="9">
                  <c:v>0.27209149999999999</c:v>
                </c:pt>
                <c:pt idx="10">
                  <c:v>0.25569350000000002</c:v>
                </c:pt>
                <c:pt idx="11">
                  <c:v>0.26398199999999999</c:v>
                </c:pt>
                <c:pt idx="12">
                  <c:v>0.28311649999999999</c:v>
                </c:pt>
                <c:pt idx="13">
                  <c:v>0.285694</c:v>
                </c:pt>
                <c:pt idx="14">
                  <c:v>0.27440700000000001</c:v>
                </c:pt>
                <c:pt idx="15">
                  <c:v>0.27714850000000002</c:v>
                </c:pt>
                <c:pt idx="16">
                  <c:v>0.27506049999999999</c:v>
                </c:pt>
                <c:pt idx="17">
                  <c:v>0.285659</c:v>
                </c:pt>
                <c:pt idx="18">
                  <c:v>0.27410299999999999</c:v>
                </c:pt>
                <c:pt idx="19">
                  <c:v>0.28927400000000003</c:v>
                </c:pt>
                <c:pt idx="20">
                  <c:v>0.28925699999999999</c:v>
                </c:pt>
                <c:pt idx="21">
                  <c:v>0.284474</c:v>
                </c:pt>
                <c:pt idx="22">
                  <c:v>0.27804899999999999</c:v>
                </c:pt>
                <c:pt idx="23">
                  <c:v>0.29325849999999998</c:v>
                </c:pt>
                <c:pt idx="24">
                  <c:v>0.28085900000000003</c:v>
                </c:pt>
                <c:pt idx="25">
                  <c:v>0.2767985</c:v>
                </c:pt>
                <c:pt idx="26">
                  <c:v>0.29394600000000004</c:v>
                </c:pt>
                <c:pt idx="27">
                  <c:v>0.29174549999999999</c:v>
                </c:pt>
                <c:pt idx="28">
                  <c:v>0.278366</c:v>
                </c:pt>
                <c:pt idx="29">
                  <c:v>0.27696149999999997</c:v>
                </c:pt>
                <c:pt idx="30">
                  <c:v>0.28066099999999999</c:v>
                </c:pt>
                <c:pt idx="31">
                  <c:v>0.30045250000000001</c:v>
                </c:pt>
                <c:pt idx="32">
                  <c:v>0.28972949999999997</c:v>
                </c:pt>
                <c:pt idx="33">
                  <c:v>0.30535849999999998</c:v>
                </c:pt>
                <c:pt idx="34">
                  <c:v>0.30120999999999998</c:v>
                </c:pt>
                <c:pt idx="35">
                  <c:v>0.28804249999999998</c:v>
                </c:pt>
                <c:pt idx="36">
                  <c:v>0.29418549999999999</c:v>
                </c:pt>
                <c:pt idx="37">
                  <c:v>0.30280300000000004</c:v>
                </c:pt>
                <c:pt idx="38">
                  <c:v>0.30690499999999998</c:v>
                </c:pt>
                <c:pt idx="39">
                  <c:v>0.30597249999999998</c:v>
                </c:pt>
                <c:pt idx="40">
                  <c:v>0.30013049999999997</c:v>
                </c:pt>
                <c:pt idx="41">
                  <c:v>0.30412050000000002</c:v>
                </c:pt>
                <c:pt idx="42">
                  <c:v>0.31533</c:v>
                </c:pt>
                <c:pt idx="43">
                  <c:v>0.30977399999999999</c:v>
                </c:pt>
                <c:pt idx="44">
                  <c:v>0.30510949999999998</c:v>
                </c:pt>
                <c:pt idx="45">
                  <c:v>0.30874699999999999</c:v>
                </c:pt>
                <c:pt idx="46">
                  <c:v>0.29718049999999996</c:v>
                </c:pt>
                <c:pt idx="47">
                  <c:v>0.29962899999999998</c:v>
                </c:pt>
                <c:pt idx="48">
                  <c:v>0.30670649999999999</c:v>
                </c:pt>
                <c:pt idx="49">
                  <c:v>0.3146505</c:v>
                </c:pt>
                <c:pt idx="50">
                  <c:v>0.31342999999999999</c:v>
                </c:pt>
                <c:pt idx="51">
                  <c:v>0.29967450000000001</c:v>
                </c:pt>
                <c:pt idx="52">
                  <c:v>0.31172699999999998</c:v>
                </c:pt>
                <c:pt idx="53">
                  <c:v>0.31067299999999998</c:v>
                </c:pt>
                <c:pt idx="54">
                  <c:v>0.32706649999999998</c:v>
                </c:pt>
                <c:pt idx="55">
                  <c:v>0.3105405</c:v>
                </c:pt>
                <c:pt idx="56">
                  <c:v>0.30847100000000005</c:v>
                </c:pt>
                <c:pt idx="57">
                  <c:v>0.32140200000000002</c:v>
                </c:pt>
                <c:pt idx="58">
                  <c:v>0.3162565</c:v>
                </c:pt>
                <c:pt idx="59">
                  <c:v>0.32055599999999995</c:v>
                </c:pt>
                <c:pt idx="60">
                  <c:v>0.31471550000000004</c:v>
                </c:pt>
                <c:pt idx="61">
                  <c:v>0.30439700000000003</c:v>
                </c:pt>
                <c:pt idx="62">
                  <c:v>0.30697249999999998</c:v>
                </c:pt>
                <c:pt idx="63">
                  <c:v>0.31812099999999999</c:v>
                </c:pt>
                <c:pt idx="64">
                  <c:v>0.30726200000000004</c:v>
                </c:pt>
                <c:pt idx="65">
                  <c:v>0.30523600000000001</c:v>
                </c:pt>
                <c:pt idx="66">
                  <c:v>0.32319799999999999</c:v>
                </c:pt>
                <c:pt idx="67">
                  <c:v>0.31435750000000001</c:v>
                </c:pt>
                <c:pt idx="68">
                  <c:v>0.31924750000000002</c:v>
                </c:pt>
                <c:pt idx="69">
                  <c:v>0.32652900000000001</c:v>
                </c:pt>
                <c:pt idx="70">
                  <c:v>0.31103349999999996</c:v>
                </c:pt>
                <c:pt idx="71">
                  <c:v>0.30476199999999998</c:v>
                </c:pt>
                <c:pt idx="72">
                  <c:v>0.30194149999999997</c:v>
                </c:pt>
                <c:pt idx="73">
                  <c:v>0.31656649999999997</c:v>
                </c:pt>
                <c:pt idx="74">
                  <c:v>0.31844349999999999</c:v>
                </c:pt>
                <c:pt idx="75">
                  <c:v>0.3243415</c:v>
                </c:pt>
                <c:pt idx="76">
                  <c:v>0.32527300000000003</c:v>
                </c:pt>
                <c:pt idx="77">
                  <c:v>0.31728149999999999</c:v>
                </c:pt>
                <c:pt idx="78">
                  <c:v>0.3263315</c:v>
                </c:pt>
                <c:pt idx="79">
                  <c:v>0.32574500000000001</c:v>
                </c:pt>
                <c:pt idx="80">
                  <c:v>0.31876199999999999</c:v>
                </c:pt>
                <c:pt idx="81">
                  <c:v>0.32803700000000002</c:v>
                </c:pt>
                <c:pt idx="82">
                  <c:v>0.32664650000000001</c:v>
                </c:pt>
                <c:pt idx="83">
                  <c:v>0.32594499999999998</c:v>
                </c:pt>
                <c:pt idx="84">
                  <c:v>0.32277500000000003</c:v>
                </c:pt>
                <c:pt idx="85">
                  <c:v>0.33477000000000001</c:v>
                </c:pt>
                <c:pt idx="86">
                  <c:v>0.32982650000000002</c:v>
                </c:pt>
                <c:pt idx="87">
                  <c:v>0.3321905</c:v>
                </c:pt>
                <c:pt idx="88">
                  <c:v>0.33384800000000003</c:v>
                </c:pt>
                <c:pt idx="89">
                  <c:v>0.32330249999999999</c:v>
                </c:pt>
                <c:pt idx="90">
                  <c:v>0.3280305</c:v>
                </c:pt>
                <c:pt idx="91">
                  <c:v>0.32922249999999997</c:v>
                </c:pt>
                <c:pt idx="92">
                  <c:v>0.33514749999999999</c:v>
                </c:pt>
                <c:pt idx="93">
                  <c:v>0.33756849999999999</c:v>
                </c:pt>
                <c:pt idx="94">
                  <c:v>0.33204149999999999</c:v>
                </c:pt>
                <c:pt idx="95">
                  <c:v>0.33057999999999998</c:v>
                </c:pt>
                <c:pt idx="96">
                  <c:v>0.33130700000000002</c:v>
                </c:pt>
                <c:pt idx="97">
                  <c:v>0.32976800000000001</c:v>
                </c:pt>
                <c:pt idx="98">
                  <c:v>0.32526100000000002</c:v>
                </c:pt>
                <c:pt idx="99">
                  <c:v>0.33966099999999999</c:v>
                </c:pt>
                <c:pt idx="100">
                  <c:v>0.33809250000000002</c:v>
                </c:pt>
                <c:pt idx="101">
                  <c:v>0.33894749999999996</c:v>
                </c:pt>
                <c:pt idx="102">
                  <c:v>0.34124699999999997</c:v>
                </c:pt>
                <c:pt idx="103">
                  <c:v>0.342947</c:v>
                </c:pt>
                <c:pt idx="104">
                  <c:v>0.34819600000000001</c:v>
                </c:pt>
                <c:pt idx="105">
                  <c:v>0.3343875</c:v>
                </c:pt>
                <c:pt idx="106">
                  <c:v>0.34304500000000004</c:v>
                </c:pt>
                <c:pt idx="107">
                  <c:v>0.3406595</c:v>
                </c:pt>
                <c:pt idx="108">
                  <c:v>0.35603649999999998</c:v>
                </c:pt>
                <c:pt idx="109">
                  <c:v>0.35012399999999999</c:v>
                </c:pt>
                <c:pt idx="110">
                  <c:v>0.34047300000000003</c:v>
                </c:pt>
                <c:pt idx="111">
                  <c:v>0.35588600000000004</c:v>
                </c:pt>
                <c:pt idx="112">
                  <c:v>0.36278749999999998</c:v>
                </c:pt>
                <c:pt idx="113">
                  <c:v>0.357103</c:v>
                </c:pt>
                <c:pt idx="114">
                  <c:v>0.3681005</c:v>
                </c:pt>
                <c:pt idx="115">
                  <c:v>0.35961549999999998</c:v>
                </c:pt>
                <c:pt idx="116">
                  <c:v>0.376301</c:v>
                </c:pt>
                <c:pt idx="117">
                  <c:v>0.37432599999999999</c:v>
                </c:pt>
                <c:pt idx="118">
                  <c:v>0.37247549999999996</c:v>
                </c:pt>
                <c:pt idx="119">
                  <c:v>0.365174</c:v>
                </c:pt>
                <c:pt idx="120">
                  <c:v>0.37473100000000004</c:v>
                </c:pt>
                <c:pt idx="121">
                  <c:v>0.38229250000000004</c:v>
                </c:pt>
                <c:pt idx="122">
                  <c:v>0.38022899999999998</c:v>
                </c:pt>
                <c:pt idx="123">
                  <c:v>0.37856449999999997</c:v>
                </c:pt>
                <c:pt idx="124">
                  <c:v>0.37638949999999999</c:v>
                </c:pt>
                <c:pt idx="125">
                  <c:v>0.37429000000000001</c:v>
                </c:pt>
                <c:pt idx="126">
                  <c:v>0.38849999999999996</c:v>
                </c:pt>
                <c:pt idx="127">
                  <c:v>0.40857850000000001</c:v>
                </c:pt>
                <c:pt idx="128">
                  <c:v>0.399397</c:v>
                </c:pt>
                <c:pt idx="129">
                  <c:v>0.39877450000000003</c:v>
                </c:pt>
                <c:pt idx="130">
                  <c:v>0.40311649999999999</c:v>
                </c:pt>
                <c:pt idx="131">
                  <c:v>0.40362200000000004</c:v>
                </c:pt>
                <c:pt idx="132">
                  <c:v>0.41365249999999998</c:v>
                </c:pt>
                <c:pt idx="133">
                  <c:v>0.40964650000000002</c:v>
                </c:pt>
                <c:pt idx="134">
                  <c:v>0.39299249999999997</c:v>
                </c:pt>
                <c:pt idx="135">
                  <c:v>0.39525650000000001</c:v>
                </c:pt>
                <c:pt idx="136">
                  <c:v>0.40171049999999997</c:v>
                </c:pt>
                <c:pt idx="137">
                  <c:v>0.407219</c:v>
                </c:pt>
                <c:pt idx="138">
                  <c:v>0.41238350000000001</c:v>
                </c:pt>
                <c:pt idx="139">
                  <c:v>0.41407749999999999</c:v>
                </c:pt>
                <c:pt idx="140">
                  <c:v>0.40999799999999997</c:v>
                </c:pt>
                <c:pt idx="141">
                  <c:v>0.40150249999999998</c:v>
                </c:pt>
                <c:pt idx="142">
                  <c:v>0.41498650000000004</c:v>
                </c:pt>
                <c:pt idx="143">
                  <c:v>0.41709550000000001</c:v>
                </c:pt>
                <c:pt idx="144">
                  <c:v>0.41097099999999998</c:v>
                </c:pt>
                <c:pt idx="145">
                  <c:v>0.404918</c:v>
                </c:pt>
                <c:pt idx="146">
                  <c:v>0.42183150000000003</c:v>
                </c:pt>
                <c:pt idx="147">
                  <c:v>0.41624349999999999</c:v>
                </c:pt>
                <c:pt idx="148">
                  <c:v>0.4111475</c:v>
                </c:pt>
                <c:pt idx="149">
                  <c:v>0.42574299999999998</c:v>
                </c:pt>
                <c:pt idx="150">
                  <c:v>0.41273850000000001</c:v>
                </c:pt>
                <c:pt idx="151">
                  <c:v>0.42085600000000001</c:v>
                </c:pt>
                <c:pt idx="152">
                  <c:v>0.41903299999999999</c:v>
                </c:pt>
                <c:pt idx="153">
                  <c:v>0.4238555</c:v>
                </c:pt>
                <c:pt idx="154">
                  <c:v>0.40743649999999998</c:v>
                </c:pt>
                <c:pt idx="155">
                  <c:v>0.41261000000000003</c:v>
                </c:pt>
                <c:pt idx="156">
                  <c:v>0.42671150000000002</c:v>
                </c:pt>
                <c:pt idx="157">
                  <c:v>0.43074400000000002</c:v>
                </c:pt>
                <c:pt idx="158">
                  <c:v>0.42727599999999999</c:v>
                </c:pt>
                <c:pt idx="159">
                  <c:v>0.42738399999999999</c:v>
                </c:pt>
                <c:pt idx="160">
                  <c:v>0.42618299999999998</c:v>
                </c:pt>
                <c:pt idx="161">
                  <c:v>0.43093899999999996</c:v>
                </c:pt>
                <c:pt idx="162">
                  <c:v>0.43388300000000002</c:v>
                </c:pt>
                <c:pt idx="163">
                  <c:v>0.42732300000000001</c:v>
                </c:pt>
                <c:pt idx="164">
                  <c:v>0.44434450000000003</c:v>
                </c:pt>
                <c:pt idx="165">
                  <c:v>0.425371</c:v>
                </c:pt>
                <c:pt idx="166">
                  <c:v>0.43958900000000001</c:v>
                </c:pt>
                <c:pt idx="167">
                  <c:v>0.437004</c:v>
                </c:pt>
                <c:pt idx="168">
                  <c:v>0.426649</c:v>
                </c:pt>
                <c:pt idx="169">
                  <c:v>0.44319599999999998</c:v>
                </c:pt>
                <c:pt idx="170">
                  <c:v>0.44420100000000001</c:v>
                </c:pt>
                <c:pt idx="171">
                  <c:v>0.442409</c:v>
                </c:pt>
                <c:pt idx="172">
                  <c:v>0.45042549999999998</c:v>
                </c:pt>
                <c:pt idx="173">
                  <c:v>0.44042100000000001</c:v>
                </c:pt>
                <c:pt idx="174">
                  <c:v>0.44498700000000002</c:v>
                </c:pt>
                <c:pt idx="175">
                  <c:v>0.44661400000000001</c:v>
                </c:pt>
                <c:pt idx="176">
                  <c:v>0.447631</c:v>
                </c:pt>
                <c:pt idx="177">
                  <c:v>0.43807649999999998</c:v>
                </c:pt>
                <c:pt idx="178">
                  <c:v>0.44665350000000004</c:v>
                </c:pt>
                <c:pt idx="179">
                  <c:v>0.45487</c:v>
                </c:pt>
                <c:pt idx="180">
                  <c:v>0.44491550000000002</c:v>
                </c:pt>
                <c:pt idx="181">
                  <c:v>0.45492699999999997</c:v>
                </c:pt>
                <c:pt idx="182">
                  <c:v>0.44003199999999998</c:v>
                </c:pt>
                <c:pt idx="183">
                  <c:v>0.46244249999999998</c:v>
                </c:pt>
                <c:pt idx="184">
                  <c:v>0.45823249999999999</c:v>
                </c:pt>
                <c:pt idx="185">
                  <c:v>0.48436099999999999</c:v>
                </c:pt>
                <c:pt idx="186">
                  <c:v>0.49421000000000004</c:v>
                </c:pt>
                <c:pt idx="187">
                  <c:v>0.48869450000000003</c:v>
                </c:pt>
                <c:pt idx="188">
                  <c:v>0.58077850000000009</c:v>
                </c:pt>
                <c:pt idx="189">
                  <c:v>0.57356799999999997</c:v>
                </c:pt>
                <c:pt idx="190">
                  <c:v>0.57588349999999999</c:v>
                </c:pt>
                <c:pt idx="191">
                  <c:v>0.60487599999999997</c:v>
                </c:pt>
                <c:pt idx="192">
                  <c:v>0.59633350000000007</c:v>
                </c:pt>
                <c:pt idx="193">
                  <c:v>0.61541599999999996</c:v>
                </c:pt>
                <c:pt idx="194">
                  <c:v>0.62540299999999993</c:v>
                </c:pt>
                <c:pt idx="195">
                  <c:v>0.63955000000000006</c:v>
                </c:pt>
                <c:pt idx="196">
                  <c:v>0.64754050000000007</c:v>
                </c:pt>
                <c:pt idx="197">
                  <c:v>0.65389300000000006</c:v>
                </c:pt>
                <c:pt idx="198">
                  <c:v>0.65049249999999992</c:v>
                </c:pt>
                <c:pt idx="199">
                  <c:v>0.70283399999999996</c:v>
                </c:pt>
                <c:pt idx="200">
                  <c:v>0.66515550000000001</c:v>
                </c:pt>
                <c:pt idx="201">
                  <c:v>0.72679300000000002</c:v>
                </c:pt>
                <c:pt idx="202">
                  <c:v>0.76871400000000001</c:v>
                </c:pt>
                <c:pt idx="203">
                  <c:v>0.74659699999999996</c:v>
                </c:pt>
                <c:pt idx="204">
                  <c:v>0.887181</c:v>
                </c:pt>
                <c:pt idx="205">
                  <c:v>0.93371650000000006</c:v>
                </c:pt>
                <c:pt idx="206">
                  <c:v>0.9132309999999999</c:v>
                </c:pt>
                <c:pt idx="207">
                  <c:v>1.0721000000000001</c:v>
                </c:pt>
                <c:pt idx="208">
                  <c:v>1.0923849999999999</c:v>
                </c:pt>
                <c:pt idx="209">
                  <c:v>1.0316800000000002</c:v>
                </c:pt>
                <c:pt idx="210">
                  <c:v>1.12995</c:v>
                </c:pt>
                <c:pt idx="211">
                  <c:v>1.0633650000000001</c:v>
                </c:pt>
                <c:pt idx="212">
                  <c:v>1.1591849999999999</c:v>
                </c:pt>
                <c:pt idx="213">
                  <c:v>1.1845699999999999</c:v>
                </c:pt>
                <c:pt idx="214">
                  <c:v>1.2276750000000001</c:v>
                </c:pt>
                <c:pt idx="215">
                  <c:v>1.2750599999999999</c:v>
                </c:pt>
                <c:pt idx="216">
                  <c:v>1.2955000000000001</c:v>
                </c:pt>
                <c:pt idx="217">
                  <c:v>1.376385</c:v>
                </c:pt>
                <c:pt idx="218">
                  <c:v>1.4583300000000001</c:v>
                </c:pt>
                <c:pt idx="219">
                  <c:v>1.6099650000000001</c:v>
                </c:pt>
                <c:pt idx="220">
                  <c:v>1.431875</c:v>
                </c:pt>
                <c:pt idx="221">
                  <c:v>1.547085</c:v>
                </c:pt>
                <c:pt idx="222">
                  <c:v>1.5034749999999999</c:v>
                </c:pt>
                <c:pt idx="223">
                  <c:v>1.8512500000000001</c:v>
                </c:pt>
                <c:pt idx="224">
                  <c:v>1.871135</c:v>
                </c:pt>
                <c:pt idx="225">
                  <c:v>2.0656150000000002</c:v>
                </c:pt>
                <c:pt idx="226">
                  <c:v>2.4890400000000001</c:v>
                </c:pt>
                <c:pt idx="227">
                  <c:v>2.6773850000000001</c:v>
                </c:pt>
                <c:pt idx="228">
                  <c:v>3.0159349999999998</c:v>
                </c:pt>
                <c:pt idx="229">
                  <c:v>6.8439949999999996</c:v>
                </c:pt>
                <c:pt idx="230">
                  <c:v>7.2459500000000006</c:v>
                </c:pt>
                <c:pt idx="231">
                  <c:v>10.34515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AF66-48E1-A1E5-D052A0E2C563}"/>
            </c:ext>
          </c:extLst>
        </c:ser>
        <c:ser>
          <c:idx val="3"/>
          <c:order val="3"/>
          <c:tx>
            <c:strRef>
              <c:f>'Execution (New)'!$F$1</c:f>
              <c:strCache>
                <c:ptCount val="1"/>
                <c:pt idx="0">
                  <c:v>8 GPUs</c:v>
                </c:pt>
              </c:strCache>
            </c:strRef>
          </c:tx>
          <c:spPr>
            <a:ln w="25400" cap="rnd">
              <a:solidFill>
                <a:srgbClr val="00B050"/>
              </a:solidFill>
            </a:ln>
            <a:effectLst>
              <a:glow rad="139700">
                <a:schemeClr val="accent3">
                  <a:shade val="58000"/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'Execution (New)'!$A$2:$A$233</c:f>
              <c:numCache>
                <c:formatCode>General</c:formatCode>
                <c:ptCount val="232"/>
                <c:pt idx="0">
                  <c:v>1100</c:v>
                </c:pt>
                <c:pt idx="1">
                  <c:v>1200</c:v>
                </c:pt>
                <c:pt idx="2">
                  <c:v>1200</c:v>
                </c:pt>
                <c:pt idx="3">
                  <c:v>1300</c:v>
                </c:pt>
                <c:pt idx="4">
                  <c:v>1300</c:v>
                </c:pt>
                <c:pt idx="5">
                  <c:v>1400</c:v>
                </c:pt>
                <c:pt idx="6">
                  <c:v>1500</c:v>
                </c:pt>
                <c:pt idx="7">
                  <c:v>1800</c:v>
                </c:pt>
                <c:pt idx="8">
                  <c:v>1900</c:v>
                </c:pt>
                <c:pt idx="9">
                  <c:v>2000</c:v>
                </c:pt>
                <c:pt idx="10">
                  <c:v>2200</c:v>
                </c:pt>
                <c:pt idx="11">
                  <c:v>2400</c:v>
                </c:pt>
                <c:pt idx="12">
                  <c:v>2900</c:v>
                </c:pt>
                <c:pt idx="13">
                  <c:v>3000</c:v>
                </c:pt>
                <c:pt idx="14">
                  <c:v>3100</c:v>
                </c:pt>
                <c:pt idx="15">
                  <c:v>3200</c:v>
                </c:pt>
                <c:pt idx="16">
                  <c:v>3300</c:v>
                </c:pt>
                <c:pt idx="17">
                  <c:v>3900</c:v>
                </c:pt>
                <c:pt idx="18">
                  <c:v>4000</c:v>
                </c:pt>
                <c:pt idx="19">
                  <c:v>4100</c:v>
                </c:pt>
                <c:pt idx="20">
                  <c:v>4200</c:v>
                </c:pt>
                <c:pt idx="21">
                  <c:v>4800</c:v>
                </c:pt>
                <c:pt idx="22">
                  <c:v>4900</c:v>
                </c:pt>
                <c:pt idx="23">
                  <c:v>5300</c:v>
                </c:pt>
                <c:pt idx="24">
                  <c:v>5700</c:v>
                </c:pt>
                <c:pt idx="25">
                  <c:v>5800</c:v>
                </c:pt>
                <c:pt idx="26">
                  <c:v>5900</c:v>
                </c:pt>
                <c:pt idx="27">
                  <c:v>6000</c:v>
                </c:pt>
                <c:pt idx="28">
                  <c:v>6700</c:v>
                </c:pt>
                <c:pt idx="29">
                  <c:v>6800</c:v>
                </c:pt>
                <c:pt idx="30">
                  <c:v>7200</c:v>
                </c:pt>
                <c:pt idx="31">
                  <c:v>8400</c:v>
                </c:pt>
                <c:pt idx="32">
                  <c:v>9000</c:v>
                </c:pt>
                <c:pt idx="33">
                  <c:v>9300</c:v>
                </c:pt>
                <c:pt idx="34">
                  <c:v>10000</c:v>
                </c:pt>
                <c:pt idx="35">
                  <c:v>11000</c:v>
                </c:pt>
                <c:pt idx="36">
                  <c:v>11200</c:v>
                </c:pt>
                <c:pt idx="37">
                  <c:v>11300</c:v>
                </c:pt>
                <c:pt idx="38">
                  <c:v>11400</c:v>
                </c:pt>
                <c:pt idx="39">
                  <c:v>12000</c:v>
                </c:pt>
                <c:pt idx="40">
                  <c:v>12000</c:v>
                </c:pt>
                <c:pt idx="41">
                  <c:v>12400</c:v>
                </c:pt>
                <c:pt idx="42">
                  <c:v>12800</c:v>
                </c:pt>
                <c:pt idx="43">
                  <c:v>13200</c:v>
                </c:pt>
                <c:pt idx="44">
                  <c:v>13300</c:v>
                </c:pt>
                <c:pt idx="45">
                  <c:v>13620</c:v>
                </c:pt>
                <c:pt idx="46">
                  <c:v>14000</c:v>
                </c:pt>
                <c:pt idx="47">
                  <c:v>15200</c:v>
                </c:pt>
                <c:pt idx="48">
                  <c:v>15490</c:v>
                </c:pt>
                <c:pt idx="49">
                  <c:v>16000</c:v>
                </c:pt>
                <c:pt idx="50">
                  <c:v>16000</c:v>
                </c:pt>
                <c:pt idx="51">
                  <c:v>16200</c:v>
                </c:pt>
                <c:pt idx="52">
                  <c:v>16210</c:v>
                </c:pt>
                <c:pt idx="53">
                  <c:v>16400</c:v>
                </c:pt>
                <c:pt idx="54">
                  <c:v>16670</c:v>
                </c:pt>
                <c:pt idx="55">
                  <c:v>16700</c:v>
                </c:pt>
                <c:pt idx="56">
                  <c:v>18000</c:v>
                </c:pt>
                <c:pt idx="57">
                  <c:v>18000</c:v>
                </c:pt>
                <c:pt idx="58">
                  <c:v>18000</c:v>
                </c:pt>
                <c:pt idx="59">
                  <c:v>18000</c:v>
                </c:pt>
                <c:pt idx="60">
                  <c:v>18000</c:v>
                </c:pt>
                <c:pt idx="61">
                  <c:v>18000</c:v>
                </c:pt>
                <c:pt idx="62">
                  <c:v>18200</c:v>
                </c:pt>
                <c:pt idx="63">
                  <c:v>19500</c:v>
                </c:pt>
                <c:pt idx="64">
                  <c:v>19900</c:v>
                </c:pt>
                <c:pt idx="65">
                  <c:v>20100</c:v>
                </c:pt>
                <c:pt idx="66">
                  <c:v>20300</c:v>
                </c:pt>
                <c:pt idx="67">
                  <c:v>20300</c:v>
                </c:pt>
                <c:pt idx="68">
                  <c:v>20310</c:v>
                </c:pt>
                <c:pt idx="69">
                  <c:v>20670</c:v>
                </c:pt>
                <c:pt idx="70">
                  <c:v>21180</c:v>
                </c:pt>
                <c:pt idx="71">
                  <c:v>22190</c:v>
                </c:pt>
                <c:pt idx="72">
                  <c:v>22200</c:v>
                </c:pt>
                <c:pt idx="73">
                  <c:v>22340</c:v>
                </c:pt>
                <c:pt idx="74">
                  <c:v>22800</c:v>
                </c:pt>
                <c:pt idx="75">
                  <c:v>24000</c:v>
                </c:pt>
                <c:pt idx="76">
                  <c:v>24100</c:v>
                </c:pt>
                <c:pt idx="77">
                  <c:v>24100</c:v>
                </c:pt>
                <c:pt idx="78">
                  <c:v>24100</c:v>
                </c:pt>
                <c:pt idx="79">
                  <c:v>24150</c:v>
                </c:pt>
                <c:pt idx="80">
                  <c:v>24500</c:v>
                </c:pt>
                <c:pt idx="81">
                  <c:v>25000</c:v>
                </c:pt>
                <c:pt idx="82">
                  <c:v>25350</c:v>
                </c:pt>
                <c:pt idx="83">
                  <c:v>26330</c:v>
                </c:pt>
                <c:pt idx="84">
                  <c:v>26780</c:v>
                </c:pt>
                <c:pt idx="85">
                  <c:v>29500</c:v>
                </c:pt>
                <c:pt idx="86">
                  <c:v>29500</c:v>
                </c:pt>
                <c:pt idx="87">
                  <c:v>30090</c:v>
                </c:pt>
                <c:pt idx="88">
                  <c:v>30100</c:v>
                </c:pt>
                <c:pt idx="89">
                  <c:v>30200</c:v>
                </c:pt>
                <c:pt idx="90">
                  <c:v>30880</c:v>
                </c:pt>
                <c:pt idx="91">
                  <c:v>30900</c:v>
                </c:pt>
                <c:pt idx="92">
                  <c:v>31226</c:v>
                </c:pt>
                <c:pt idx="93">
                  <c:v>32400</c:v>
                </c:pt>
                <c:pt idx="94">
                  <c:v>32400</c:v>
                </c:pt>
                <c:pt idx="95">
                  <c:v>32500</c:v>
                </c:pt>
                <c:pt idx="96">
                  <c:v>32700</c:v>
                </c:pt>
                <c:pt idx="97">
                  <c:v>33300</c:v>
                </c:pt>
                <c:pt idx="98">
                  <c:v>34520</c:v>
                </c:pt>
                <c:pt idx="99">
                  <c:v>34900</c:v>
                </c:pt>
                <c:pt idx="100">
                  <c:v>35340</c:v>
                </c:pt>
                <c:pt idx="101">
                  <c:v>35460</c:v>
                </c:pt>
                <c:pt idx="102">
                  <c:v>37400</c:v>
                </c:pt>
                <c:pt idx="103">
                  <c:v>38300</c:v>
                </c:pt>
                <c:pt idx="104">
                  <c:v>39000</c:v>
                </c:pt>
                <c:pt idx="105">
                  <c:v>39600</c:v>
                </c:pt>
                <c:pt idx="106">
                  <c:v>41600</c:v>
                </c:pt>
                <c:pt idx="107">
                  <c:v>42700</c:v>
                </c:pt>
                <c:pt idx="108">
                  <c:v>43700</c:v>
                </c:pt>
                <c:pt idx="109">
                  <c:v>45000</c:v>
                </c:pt>
                <c:pt idx="110">
                  <c:v>45100</c:v>
                </c:pt>
                <c:pt idx="111">
                  <c:v>45600</c:v>
                </c:pt>
                <c:pt idx="112">
                  <c:v>47164</c:v>
                </c:pt>
                <c:pt idx="113">
                  <c:v>50070</c:v>
                </c:pt>
                <c:pt idx="114">
                  <c:v>51190</c:v>
                </c:pt>
                <c:pt idx="115">
                  <c:v>52888</c:v>
                </c:pt>
                <c:pt idx="116">
                  <c:v>54500</c:v>
                </c:pt>
                <c:pt idx="117">
                  <c:v>56000</c:v>
                </c:pt>
                <c:pt idx="118">
                  <c:v>56400</c:v>
                </c:pt>
                <c:pt idx="119">
                  <c:v>56452</c:v>
                </c:pt>
                <c:pt idx="120">
                  <c:v>58000</c:v>
                </c:pt>
                <c:pt idx="121">
                  <c:v>58070</c:v>
                </c:pt>
                <c:pt idx="122">
                  <c:v>58600</c:v>
                </c:pt>
                <c:pt idx="123">
                  <c:v>58600</c:v>
                </c:pt>
                <c:pt idx="124">
                  <c:v>58800</c:v>
                </c:pt>
                <c:pt idx="125">
                  <c:v>58900</c:v>
                </c:pt>
                <c:pt idx="126">
                  <c:v>62870</c:v>
                </c:pt>
                <c:pt idx="127">
                  <c:v>63100</c:v>
                </c:pt>
                <c:pt idx="128">
                  <c:v>65100</c:v>
                </c:pt>
                <c:pt idx="129">
                  <c:v>66100</c:v>
                </c:pt>
                <c:pt idx="130">
                  <c:v>66340</c:v>
                </c:pt>
                <c:pt idx="131">
                  <c:v>67670</c:v>
                </c:pt>
                <c:pt idx="132">
                  <c:v>68060</c:v>
                </c:pt>
                <c:pt idx="133">
                  <c:v>68100</c:v>
                </c:pt>
                <c:pt idx="134">
                  <c:v>68600</c:v>
                </c:pt>
                <c:pt idx="135">
                  <c:v>68600</c:v>
                </c:pt>
                <c:pt idx="136">
                  <c:v>68780</c:v>
                </c:pt>
                <c:pt idx="137">
                  <c:v>69600</c:v>
                </c:pt>
                <c:pt idx="138">
                  <c:v>70300</c:v>
                </c:pt>
                <c:pt idx="139">
                  <c:v>72000</c:v>
                </c:pt>
                <c:pt idx="140">
                  <c:v>73100</c:v>
                </c:pt>
                <c:pt idx="141">
                  <c:v>73200</c:v>
                </c:pt>
                <c:pt idx="142">
                  <c:v>75200</c:v>
                </c:pt>
                <c:pt idx="143">
                  <c:v>75520</c:v>
                </c:pt>
                <c:pt idx="144">
                  <c:v>75700</c:v>
                </c:pt>
                <c:pt idx="145">
                  <c:v>75700</c:v>
                </c:pt>
                <c:pt idx="146">
                  <c:v>76050</c:v>
                </c:pt>
                <c:pt idx="147">
                  <c:v>77900</c:v>
                </c:pt>
                <c:pt idx="148">
                  <c:v>78500</c:v>
                </c:pt>
                <c:pt idx="149">
                  <c:v>79400</c:v>
                </c:pt>
                <c:pt idx="150">
                  <c:v>79600</c:v>
                </c:pt>
                <c:pt idx="151">
                  <c:v>79700</c:v>
                </c:pt>
                <c:pt idx="152">
                  <c:v>80500</c:v>
                </c:pt>
                <c:pt idx="153">
                  <c:v>81700</c:v>
                </c:pt>
                <c:pt idx="154">
                  <c:v>82300</c:v>
                </c:pt>
                <c:pt idx="155">
                  <c:v>84038</c:v>
                </c:pt>
                <c:pt idx="156">
                  <c:v>84490</c:v>
                </c:pt>
                <c:pt idx="157">
                  <c:v>84500</c:v>
                </c:pt>
                <c:pt idx="158">
                  <c:v>85370</c:v>
                </c:pt>
                <c:pt idx="159">
                  <c:v>85700</c:v>
                </c:pt>
                <c:pt idx="160">
                  <c:v>86220</c:v>
                </c:pt>
                <c:pt idx="161">
                  <c:v>86600</c:v>
                </c:pt>
                <c:pt idx="162">
                  <c:v>86900</c:v>
                </c:pt>
                <c:pt idx="163">
                  <c:v>87430</c:v>
                </c:pt>
                <c:pt idx="164">
                  <c:v>87900</c:v>
                </c:pt>
                <c:pt idx="165">
                  <c:v>88700</c:v>
                </c:pt>
                <c:pt idx="166">
                  <c:v>89400</c:v>
                </c:pt>
                <c:pt idx="167">
                  <c:v>90600</c:v>
                </c:pt>
                <c:pt idx="168">
                  <c:v>91000</c:v>
                </c:pt>
                <c:pt idx="169">
                  <c:v>91100</c:v>
                </c:pt>
                <c:pt idx="170">
                  <c:v>91200</c:v>
                </c:pt>
                <c:pt idx="171">
                  <c:v>91300</c:v>
                </c:pt>
                <c:pt idx="172">
                  <c:v>92100</c:v>
                </c:pt>
                <c:pt idx="173">
                  <c:v>92700</c:v>
                </c:pt>
                <c:pt idx="174">
                  <c:v>94370</c:v>
                </c:pt>
                <c:pt idx="175">
                  <c:v>95100</c:v>
                </c:pt>
                <c:pt idx="176">
                  <c:v>96028</c:v>
                </c:pt>
                <c:pt idx="177">
                  <c:v>96300</c:v>
                </c:pt>
                <c:pt idx="178">
                  <c:v>97100</c:v>
                </c:pt>
                <c:pt idx="179">
                  <c:v>97400</c:v>
                </c:pt>
                <c:pt idx="180">
                  <c:v>97600</c:v>
                </c:pt>
                <c:pt idx="181">
                  <c:v>97700</c:v>
                </c:pt>
                <c:pt idx="182">
                  <c:v>98900</c:v>
                </c:pt>
                <c:pt idx="183">
                  <c:v>99800</c:v>
                </c:pt>
                <c:pt idx="184">
                  <c:v>108770</c:v>
                </c:pt>
                <c:pt idx="185">
                  <c:v>114194</c:v>
                </c:pt>
                <c:pt idx="186">
                  <c:v>117750</c:v>
                </c:pt>
                <c:pt idx="187">
                  <c:v>120182</c:v>
                </c:pt>
                <c:pt idx="188">
                  <c:v>131446</c:v>
                </c:pt>
                <c:pt idx="189">
                  <c:v>138820</c:v>
                </c:pt>
                <c:pt idx="190">
                  <c:v>143640</c:v>
                </c:pt>
                <c:pt idx="191">
                  <c:v>145294</c:v>
                </c:pt>
                <c:pt idx="192">
                  <c:v>153762</c:v>
                </c:pt>
                <c:pt idx="193">
                  <c:v>161732</c:v>
                </c:pt>
                <c:pt idx="194">
                  <c:v>165768</c:v>
                </c:pt>
                <c:pt idx="195">
                  <c:v>168078</c:v>
                </c:pt>
                <c:pt idx="196">
                  <c:v>178766</c:v>
                </c:pt>
                <c:pt idx="197">
                  <c:v>183778</c:v>
                </c:pt>
                <c:pt idx="198">
                  <c:v>194278</c:v>
                </c:pt>
                <c:pt idx="199">
                  <c:v>197788</c:v>
                </c:pt>
                <c:pt idx="200">
                  <c:v>214092</c:v>
                </c:pt>
                <c:pt idx="201">
                  <c:v>237918</c:v>
                </c:pt>
                <c:pt idx="202">
                  <c:v>238934</c:v>
                </c:pt>
                <c:pt idx="203">
                  <c:v>254272</c:v>
                </c:pt>
                <c:pt idx="204">
                  <c:v>321474</c:v>
                </c:pt>
                <c:pt idx="205">
                  <c:v>330296</c:v>
                </c:pt>
                <c:pt idx="206">
                  <c:v>346836</c:v>
                </c:pt>
                <c:pt idx="207">
                  <c:v>367312</c:v>
                </c:pt>
                <c:pt idx="208">
                  <c:v>407244</c:v>
                </c:pt>
                <c:pt idx="209">
                  <c:v>408498</c:v>
                </c:pt>
                <c:pt idx="210">
                  <c:v>438914</c:v>
                </c:pt>
                <c:pt idx="211">
                  <c:v>441498</c:v>
                </c:pt>
                <c:pt idx="212">
                  <c:v>470496</c:v>
                </c:pt>
                <c:pt idx="213">
                  <c:v>472116</c:v>
                </c:pt>
                <c:pt idx="214">
                  <c:v>497678</c:v>
                </c:pt>
                <c:pt idx="215">
                  <c:v>515688</c:v>
                </c:pt>
                <c:pt idx="216">
                  <c:v>528338</c:v>
                </c:pt>
                <c:pt idx="217">
                  <c:v>536428</c:v>
                </c:pt>
                <c:pt idx="218">
                  <c:v>579538</c:v>
                </c:pt>
                <c:pt idx="219">
                  <c:v>582112</c:v>
                </c:pt>
                <c:pt idx="220">
                  <c:v>584930</c:v>
                </c:pt>
                <c:pt idx="221">
                  <c:v>587880</c:v>
                </c:pt>
                <c:pt idx="222">
                  <c:v>628490</c:v>
                </c:pt>
                <c:pt idx="223">
                  <c:v>875119</c:v>
                </c:pt>
                <c:pt idx="224">
                  <c:v>981708</c:v>
                </c:pt>
                <c:pt idx="225">
                  <c:v>1007798</c:v>
                </c:pt>
                <c:pt idx="226">
                  <c:v>1442518</c:v>
                </c:pt>
                <c:pt idx="227">
                  <c:v>1580742</c:v>
                </c:pt>
                <c:pt idx="228">
                  <c:v>1845655</c:v>
                </c:pt>
                <c:pt idx="229">
                  <c:v>4575718</c:v>
                </c:pt>
                <c:pt idx="230">
                  <c:v>4843992</c:v>
                </c:pt>
                <c:pt idx="231">
                  <c:v>6797972</c:v>
                </c:pt>
              </c:numCache>
            </c:numRef>
          </c:xVal>
          <c:yVal>
            <c:numRef>
              <c:f>'Execution (New)'!$F$2:$F$233</c:f>
              <c:numCache>
                <c:formatCode>General</c:formatCode>
                <c:ptCount val="232"/>
                <c:pt idx="0">
                  <c:v>0.27538399999999996</c:v>
                </c:pt>
                <c:pt idx="1">
                  <c:v>0.27518399999999998</c:v>
                </c:pt>
                <c:pt idx="2">
                  <c:v>0.27180550000000003</c:v>
                </c:pt>
                <c:pt idx="3">
                  <c:v>0.27762949999999997</c:v>
                </c:pt>
                <c:pt idx="4">
                  <c:v>0.2810935</c:v>
                </c:pt>
                <c:pt idx="5">
                  <c:v>0.27664050000000001</c:v>
                </c:pt>
                <c:pt idx="6">
                  <c:v>0.27520699999999998</c:v>
                </c:pt>
                <c:pt idx="7">
                  <c:v>0.27571950000000001</c:v>
                </c:pt>
                <c:pt idx="8">
                  <c:v>0.27904799999999996</c:v>
                </c:pt>
                <c:pt idx="9">
                  <c:v>0.27806550000000002</c:v>
                </c:pt>
                <c:pt idx="10">
                  <c:v>0.27621099999999998</c:v>
                </c:pt>
                <c:pt idx="11">
                  <c:v>0.2760225</c:v>
                </c:pt>
                <c:pt idx="12">
                  <c:v>0.28003450000000002</c:v>
                </c:pt>
                <c:pt idx="13">
                  <c:v>0.27768749999999998</c:v>
                </c:pt>
                <c:pt idx="14">
                  <c:v>0.27707950000000003</c:v>
                </c:pt>
                <c:pt idx="15">
                  <c:v>0.27890800000000004</c:v>
                </c:pt>
                <c:pt idx="16">
                  <c:v>0.279306</c:v>
                </c:pt>
                <c:pt idx="17">
                  <c:v>0.27407700000000002</c:v>
                </c:pt>
                <c:pt idx="18">
                  <c:v>0.28052900000000003</c:v>
                </c:pt>
                <c:pt idx="19">
                  <c:v>0.27982499999999999</c:v>
                </c:pt>
                <c:pt idx="20">
                  <c:v>0.2828735</c:v>
                </c:pt>
                <c:pt idx="21">
                  <c:v>0.28413149999999998</c:v>
                </c:pt>
                <c:pt idx="22">
                  <c:v>0.27931899999999998</c:v>
                </c:pt>
                <c:pt idx="23">
                  <c:v>0.2831185</c:v>
                </c:pt>
                <c:pt idx="24">
                  <c:v>0.28416200000000003</c:v>
                </c:pt>
                <c:pt idx="25">
                  <c:v>0.28944700000000001</c:v>
                </c:pt>
                <c:pt idx="26">
                  <c:v>0.28380149999999998</c:v>
                </c:pt>
                <c:pt idx="27">
                  <c:v>0.28259800000000002</c:v>
                </c:pt>
                <c:pt idx="28">
                  <c:v>0.28648849999999998</c:v>
                </c:pt>
                <c:pt idx="29">
                  <c:v>0.28717500000000001</c:v>
                </c:pt>
                <c:pt idx="30">
                  <c:v>0.29174250000000002</c:v>
                </c:pt>
                <c:pt idx="31">
                  <c:v>0.28929549999999998</c:v>
                </c:pt>
                <c:pt idx="32">
                  <c:v>0.28474500000000003</c:v>
                </c:pt>
                <c:pt idx="33">
                  <c:v>0.28790499999999997</c:v>
                </c:pt>
                <c:pt idx="34">
                  <c:v>0.28910150000000001</c:v>
                </c:pt>
                <c:pt idx="35">
                  <c:v>0.28955200000000003</c:v>
                </c:pt>
                <c:pt idx="36">
                  <c:v>0.28680650000000002</c:v>
                </c:pt>
                <c:pt idx="37">
                  <c:v>0.28874250000000001</c:v>
                </c:pt>
                <c:pt idx="38">
                  <c:v>0.28674699999999997</c:v>
                </c:pt>
                <c:pt idx="39">
                  <c:v>0.29443550000000002</c:v>
                </c:pt>
                <c:pt idx="40">
                  <c:v>0.28890199999999999</c:v>
                </c:pt>
                <c:pt idx="41">
                  <c:v>0.29062349999999998</c:v>
                </c:pt>
                <c:pt idx="42">
                  <c:v>0.297599</c:v>
                </c:pt>
                <c:pt idx="43">
                  <c:v>0.29262900000000003</c:v>
                </c:pt>
                <c:pt idx="44">
                  <c:v>0.29391850000000003</c:v>
                </c:pt>
                <c:pt idx="45">
                  <c:v>0.29107250000000001</c:v>
                </c:pt>
                <c:pt idx="46">
                  <c:v>0.29399449999999999</c:v>
                </c:pt>
                <c:pt idx="47">
                  <c:v>0.29226649999999998</c:v>
                </c:pt>
                <c:pt idx="48">
                  <c:v>0.29382450000000004</c:v>
                </c:pt>
                <c:pt idx="49">
                  <c:v>0.299734</c:v>
                </c:pt>
                <c:pt idx="50">
                  <c:v>0.29384450000000001</c:v>
                </c:pt>
                <c:pt idx="51">
                  <c:v>0.29222499999999996</c:v>
                </c:pt>
                <c:pt idx="52">
                  <c:v>0.29976849999999999</c:v>
                </c:pt>
                <c:pt idx="53">
                  <c:v>0.29362349999999998</c:v>
                </c:pt>
                <c:pt idx="54">
                  <c:v>0.29810799999999998</c:v>
                </c:pt>
                <c:pt idx="55">
                  <c:v>0.30002249999999997</c:v>
                </c:pt>
                <c:pt idx="56">
                  <c:v>0.293651</c:v>
                </c:pt>
                <c:pt idx="57">
                  <c:v>0.29788049999999999</c:v>
                </c:pt>
                <c:pt idx="58">
                  <c:v>0.29841899999999999</c:v>
                </c:pt>
                <c:pt idx="59">
                  <c:v>0.29817700000000003</c:v>
                </c:pt>
                <c:pt idx="60">
                  <c:v>0.28856300000000001</c:v>
                </c:pt>
                <c:pt idx="61">
                  <c:v>0.29916200000000004</c:v>
                </c:pt>
                <c:pt idx="62">
                  <c:v>0.29447699999999999</c:v>
                </c:pt>
                <c:pt idx="63">
                  <c:v>0.30048450000000004</c:v>
                </c:pt>
                <c:pt idx="64">
                  <c:v>0.2969</c:v>
                </c:pt>
                <c:pt idx="65">
                  <c:v>0.29608649999999997</c:v>
                </c:pt>
                <c:pt idx="66">
                  <c:v>0.30332550000000003</c:v>
                </c:pt>
                <c:pt idx="67">
                  <c:v>0.29971100000000001</c:v>
                </c:pt>
                <c:pt idx="68">
                  <c:v>0.303649</c:v>
                </c:pt>
                <c:pt idx="69">
                  <c:v>0.30439050000000001</c:v>
                </c:pt>
                <c:pt idx="70">
                  <c:v>0.2997995</c:v>
                </c:pt>
                <c:pt idx="71">
                  <c:v>0.300321</c:v>
                </c:pt>
                <c:pt idx="72">
                  <c:v>0.309558</c:v>
                </c:pt>
                <c:pt idx="73">
                  <c:v>0.30553750000000002</c:v>
                </c:pt>
                <c:pt idx="74">
                  <c:v>0.30489900000000003</c:v>
                </c:pt>
                <c:pt idx="75">
                  <c:v>0.31042199999999998</c:v>
                </c:pt>
                <c:pt idx="76">
                  <c:v>0.30676150000000002</c:v>
                </c:pt>
                <c:pt idx="77">
                  <c:v>0.31249349999999998</c:v>
                </c:pt>
                <c:pt idx="78">
                  <c:v>0.30769250000000004</c:v>
                </c:pt>
                <c:pt idx="79">
                  <c:v>0.30765100000000001</c:v>
                </c:pt>
                <c:pt idx="80">
                  <c:v>0.30661300000000002</c:v>
                </c:pt>
                <c:pt idx="81">
                  <c:v>0.30812450000000002</c:v>
                </c:pt>
                <c:pt idx="82">
                  <c:v>0.309859</c:v>
                </c:pt>
                <c:pt idx="83">
                  <c:v>0.3086815</c:v>
                </c:pt>
                <c:pt idx="84">
                  <c:v>0.30952400000000002</c:v>
                </c:pt>
                <c:pt idx="85">
                  <c:v>0.30847849999999999</c:v>
                </c:pt>
                <c:pt idx="86">
                  <c:v>0.31170049999999999</c:v>
                </c:pt>
                <c:pt idx="87">
                  <c:v>0.32166549999999999</c:v>
                </c:pt>
                <c:pt idx="88">
                  <c:v>0.3213625</c:v>
                </c:pt>
                <c:pt idx="89">
                  <c:v>0.31106699999999998</c:v>
                </c:pt>
                <c:pt idx="90">
                  <c:v>0.31061450000000002</c:v>
                </c:pt>
                <c:pt idx="91">
                  <c:v>0.31707299999999999</c:v>
                </c:pt>
                <c:pt idx="92">
                  <c:v>0.30823</c:v>
                </c:pt>
                <c:pt idx="93">
                  <c:v>0.31773299999999999</c:v>
                </c:pt>
                <c:pt idx="94">
                  <c:v>0.31533500000000003</c:v>
                </c:pt>
                <c:pt idx="95">
                  <c:v>0.31583499999999998</c:v>
                </c:pt>
                <c:pt idx="96">
                  <c:v>0.31832500000000002</c:v>
                </c:pt>
                <c:pt idx="97">
                  <c:v>0.318162</c:v>
                </c:pt>
                <c:pt idx="98">
                  <c:v>0.31486749999999997</c:v>
                </c:pt>
                <c:pt idx="99">
                  <c:v>0.31864150000000002</c:v>
                </c:pt>
                <c:pt idx="100">
                  <c:v>0.31993550000000004</c:v>
                </c:pt>
                <c:pt idx="101">
                  <c:v>0.3191485</c:v>
                </c:pt>
                <c:pt idx="102">
                  <c:v>0.318079</c:v>
                </c:pt>
                <c:pt idx="103">
                  <c:v>0.32663049999999999</c:v>
                </c:pt>
                <c:pt idx="104">
                  <c:v>0.31898349999999998</c:v>
                </c:pt>
                <c:pt idx="105">
                  <c:v>0.31444700000000003</c:v>
                </c:pt>
                <c:pt idx="106">
                  <c:v>0.32835499999999995</c:v>
                </c:pt>
                <c:pt idx="107">
                  <c:v>0.32230000000000003</c:v>
                </c:pt>
                <c:pt idx="108">
                  <c:v>0.32236300000000001</c:v>
                </c:pt>
                <c:pt idx="109">
                  <c:v>0.3259415</c:v>
                </c:pt>
                <c:pt idx="110">
                  <c:v>0.33015349999999999</c:v>
                </c:pt>
                <c:pt idx="111">
                  <c:v>0.32751200000000003</c:v>
                </c:pt>
                <c:pt idx="112">
                  <c:v>0.32901599999999998</c:v>
                </c:pt>
                <c:pt idx="113">
                  <c:v>0.33204500000000003</c:v>
                </c:pt>
                <c:pt idx="114">
                  <c:v>0.33482200000000001</c:v>
                </c:pt>
                <c:pt idx="115">
                  <c:v>0.33322850000000004</c:v>
                </c:pt>
                <c:pt idx="116">
                  <c:v>0.34023199999999998</c:v>
                </c:pt>
                <c:pt idx="117">
                  <c:v>0.3369375</c:v>
                </c:pt>
                <c:pt idx="118">
                  <c:v>0.34361949999999997</c:v>
                </c:pt>
                <c:pt idx="119">
                  <c:v>0.33890699999999996</c:v>
                </c:pt>
                <c:pt idx="120">
                  <c:v>0.34199449999999998</c:v>
                </c:pt>
                <c:pt idx="121">
                  <c:v>0.34832050000000003</c:v>
                </c:pt>
                <c:pt idx="122">
                  <c:v>0.35463050000000002</c:v>
                </c:pt>
                <c:pt idx="123">
                  <c:v>0.34260950000000001</c:v>
                </c:pt>
                <c:pt idx="124">
                  <c:v>0.35326299999999999</c:v>
                </c:pt>
                <c:pt idx="125">
                  <c:v>0.34695750000000003</c:v>
                </c:pt>
                <c:pt idx="126">
                  <c:v>0.35495549999999998</c:v>
                </c:pt>
                <c:pt idx="127">
                  <c:v>0.35630249999999997</c:v>
                </c:pt>
                <c:pt idx="128">
                  <c:v>0.34887649999999998</c:v>
                </c:pt>
                <c:pt idx="129">
                  <c:v>0.35934199999999999</c:v>
                </c:pt>
                <c:pt idx="130">
                  <c:v>0.360097</c:v>
                </c:pt>
                <c:pt idx="131">
                  <c:v>0.36066049999999999</c:v>
                </c:pt>
                <c:pt idx="132">
                  <c:v>0.3644095</c:v>
                </c:pt>
                <c:pt idx="133">
                  <c:v>0.362155</c:v>
                </c:pt>
                <c:pt idx="134">
                  <c:v>0.36026900000000001</c:v>
                </c:pt>
                <c:pt idx="135">
                  <c:v>0.3526685</c:v>
                </c:pt>
                <c:pt idx="136">
                  <c:v>0.36005399999999999</c:v>
                </c:pt>
                <c:pt idx="137">
                  <c:v>0.34976099999999999</c:v>
                </c:pt>
                <c:pt idx="138">
                  <c:v>0.3628015</c:v>
                </c:pt>
                <c:pt idx="139">
                  <c:v>0.36369050000000003</c:v>
                </c:pt>
                <c:pt idx="140">
                  <c:v>0.36340899999999998</c:v>
                </c:pt>
                <c:pt idx="141">
                  <c:v>0.36759399999999998</c:v>
                </c:pt>
                <c:pt idx="142">
                  <c:v>0.38238050000000001</c:v>
                </c:pt>
                <c:pt idx="143">
                  <c:v>0.37098549999999997</c:v>
                </c:pt>
                <c:pt idx="144">
                  <c:v>0.37047049999999998</c:v>
                </c:pt>
                <c:pt idx="145">
                  <c:v>0.36051299999999997</c:v>
                </c:pt>
                <c:pt idx="146">
                  <c:v>0.36405900000000002</c:v>
                </c:pt>
                <c:pt idx="147">
                  <c:v>0.36858350000000001</c:v>
                </c:pt>
                <c:pt idx="148">
                  <c:v>0.37376949999999998</c:v>
                </c:pt>
                <c:pt idx="149">
                  <c:v>0.36841550000000001</c:v>
                </c:pt>
                <c:pt idx="150">
                  <c:v>0.36583699999999997</c:v>
                </c:pt>
                <c:pt idx="151">
                  <c:v>0.3667955</c:v>
                </c:pt>
                <c:pt idx="152">
                  <c:v>0.37236199999999997</c:v>
                </c:pt>
                <c:pt idx="153">
                  <c:v>0.37244650000000001</c:v>
                </c:pt>
                <c:pt idx="154">
                  <c:v>0.36518899999999999</c:v>
                </c:pt>
                <c:pt idx="155">
                  <c:v>0.37751299999999999</c:v>
                </c:pt>
                <c:pt idx="156">
                  <c:v>0.3780365</c:v>
                </c:pt>
                <c:pt idx="157">
                  <c:v>0.3696295</c:v>
                </c:pt>
                <c:pt idx="158">
                  <c:v>0.36767300000000003</c:v>
                </c:pt>
                <c:pt idx="159">
                  <c:v>0.37821550000000004</c:v>
                </c:pt>
                <c:pt idx="160">
                  <c:v>0.37799249999999995</c:v>
                </c:pt>
                <c:pt idx="161">
                  <c:v>0.37371850000000001</c:v>
                </c:pt>
                <c:pt idx="162">
                  <c:v>0.381185</c:v>
                </c:pt>
                <c:pt idx="163">
                  <c:v>0.37851499999999999</c:v>
                </c:pt>
                <c:pt idx="164">
                  <c:v>0.380328</c:v>
                </c:pt>
                <c:pt idx="165">
                  <c:v>0.38374350000000002</c:v>
                </c:pt>
                <c:pt idx="166">
                  <c:v>0.380685</c:v>
                </c:pt>
                <c:pt idx="167">
                  <c:v>0.38232750000000004</c:v>
                </c:pt>
                <c:pt idx="168">
                  <c:v>0.38035949999999996</c:v>
                </c:pt>
                <c:pt idx="169">
                  <c:v>0.38231850000000001</c:v>
                </c:pt>
                <c:pt idx="170">
                  <c:v>0.37692100000000001</c:v>
                </c:pt>
                <c:pt idx="171">
                  <c:v>0.36478650000000001</c:v>
                </c:pt>
                <c:pt idx="172">
                  <c:v>0.39065899999999998</c:v>
                </c:pt>
                <c:pt idx="173">
                  <c:v>0.38338649999999996</c:v>
                </c:pt>
                <c:pt idx="174">
                  <c:v>0.4125895</c:v>
                </c:pt>
                <c:pt idx="175">
                  <c:v>0.39783550000000001</c:v>
                </c:pt>
                <c:pt idx="176">
                  <c:v>0.4004665</c:v>
                </c:pt>
                <c:pt idx="177">
                  <c:v>0.38295750000000001</c:v>
                </c:pt>
                <c:pt idx="178">
                  <c:v>0.390569</c:v>
                </c:pt>
                <c:pt idx="179">
                  <c:v>0.39365300000000003</c:v>
                </c:pt>
                <c:pt idx="180">
                  <c:v>0.38173800000000002</c:v>
                </c:pt>
                <c:pt idx="181">
                  <c:v>0.39411050000000003</c:v>
                </c:pt>
                <c:pt idx="182">
                  <c:v>0.4023545</c:v>
                </c:pt>
                <c:pt idx="183">
                  <c:v>0.37943749999999998</c:v>
                </c:pt>
                <c:pt idx="184">
                  <c:v>0.40063100000000001</c:v>
                </c:pt>
                <c:pt idx="185">
                  <c:v>0.41429099999999996</c:v>
                </c:pt>
                <c:pt idx="186">
                  <c:v>0.41165399999999996</c:v>
                </c:pt>
                <c:pt idx="187">
                  <c:v>0.44297549999999997</c:v>
                </c:pt>
                <c:pt idx="188">
                  <c:v>0.50821549999999993</c:v>
                </c:pt>
                <c:pt idx="189">
                  <c:v>0.52433850000000004</c:v>
                </c:pt>
                <c:pt idx="190">
                  <c:v>0.51237749999999993</c:v>
                </c:pt>
                <c:pt idx="191">
                  <c:v>0.54630400000000001</c:v>
                </c:pt>
                <c:pt idx="192">
                  <c:v>0.53116399999999997</c:v>
                </c:pt>
                <c:pt idx="193">
                  <c:v>0.53401149999999997</c:v>
                </c:pt>
                <c:pt idx="194">
                  <c:v>0.55798750000000008</c:v>
                </c:pt>
                <c:pt idx="195">
                  <c:v>0.57173649999999998</c:v>
                </c:pt>
                <c:pt idx="196">
                  <c:v>0.55580000000000007</c:v>
                </c:pt>
                <c:pt idx="197">
                  <c:v>0.57394100000000003</c:v>
                </c:pt>
                <c:pt idx="198">
                  <c:v>0.56182799999999999</c:v>
                </c:pt>
                <c:pt idx="199">
                  <c:v>0.56770100000000001</c:v>
                </c:pt>
                <c:pt idx="200">
                  <c:v>0.59953800000000002</c:v>
                </c:pt>
                <c:pt idx="201">
                  <c:v>0.63475700000000002</c:v>
                </c:pt>
                <c:pt idx="202">
                  <c:v>0.71145349999999996</c:v>
                </c:pt>
                <c:pt idx="203">
                  <c:v>0.634019</c:v>
                </c:pt>
                <c:pt idx="204">
                  <c:v>0.72855599999999998</c:v>
                </c:pt>
                <c:pt idx="205">
                  <c:v>0.72686399999999995</c:v>
                </c:pt>
                <c:pt idx="206">
                  <c:v>0.71400850000000005</c:v>
                </c:pt>
                <c:pt idx="207">
                  <c:v>0.8586180000000001</c:v>
                </c:pt>
                <c:pt idx="208">
                  <c:v>0.88529599999999997</c:v>
                </c:pt>
                <c:pt idx="209">
                  <c:v>0.83463350000000003</c:v>
                </c:pt>
                <c:pt idx="210">
                  <c:v>0.87448950000000003</c:v>
                </c:pt>
                <c:pt idx="211">
                  <c:v>0.98590800000000001</c:v>
                </c:pt>
                <c:pt idx="212">
                  <c:v>1.024635</c:v>
                </c:pt>
                <c:pt idx="213">
                  <c:v>0.94372149999999999</c:v>
                </c:pt>
                <c:pt idx="214">
                  <c:v>1.07548</c:v>
                </c:pt>
                <c:pt idx="215">
                  <c:v>1.0352334999999999</c:v>
                </c:pt>
                <c:pt idx="216">
                  <c:v>1.0775000000000001</c:v>
                </c:pt>
                <c:pt idx="217">
                  <c:v>1.1488</c:v>
                </c:pt>
                <c:pt idx="218">
                  <c:v>1.2212050000000001</c:v>
                </c:pt>
                <c:pt idx="219">
                  <c:v>1.198375</c:v>
                </c:pt>
                <c:pt idx="220">
                  <c:v>1.24065</c:v>
                </c:pt>
                <c:pt idx="221">
                  <c:v>1.3185800000000001</c:v>
                </c:pt>
                <c:pt idx="222">
                  <c:v>1.1714549999999999</c:v>
                </c:pt>
                <c:pt idx="223">
                  <c:v>1.66686</c:v>
                </c:pt>
                <c:pt idx="224">
                  <c:v>1.696385</c:v>
                </c:pt>
                <c:pt idx="225">
                  <c:v>1.5802050000000001</c:v>
                </c:pt>
                <c:pt idx="226">
                  <c:v>2.2854749999999999</c:v>
                </c:pt>
                <c:pt idx="227">
                  <c:v>2.194455</c:v>
                </c:pt>
                <c:pt idx="228">
                  <c:v>2.7647149999999998</c:v>
                </c:pt>
                <c:pt idx="229">
                  <c:v>5.5964549999999997</c:v>
                </c:pt>
                <c:pt idx="230">
                  <c:v>5.9361949999999997</c:v>
                </c:pt>
                <c:pt idx="231">
                  <c:v>8.722294999999999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AF66-48E1-A1E5-D052A0E2C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006576"/>
        <c:axId val="337442448"/>
      </c:scatterChart>
      <c:valAx>
        <c:axId val="270006576"/>
        <c:scaling>
          <c:logBase val="10"/>
          <c:orientation val="minMax"/>
          <c:min val="100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dirty="0" smtClean="0">
                    <a:latin typeface="Calibri" panose="020F0502020204030204" pitchFamily="34" charset="0"/>
                  </a:rPr>
                  <a:t>Number</a:t>
                </a:r>
                <a:r>
                  <a:rPr lang="en-US" baseline="0" dirty="0" smtClean="0">
                    <a:latin typeface="Calibri" panose="020F0502020204030204" pitchFamily="34" charset="0"/>
                  </a:rPr>
                  <a:t> of Nodes</a:t>
                </a:r>
                <a:endParaRPr lang="en-US" dirty="0">
                  <a:latin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[&gt;999999]#,,&quot;M&quot;;[&gt;999]#,&quot;K&quot;;#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37442448"/>
        <c:crossesAt val="3.1250000000000007E-2"/>
        <c:crossBetween val="midCat"/>
      </c:valAx>
      <c:valAx>
        <c:axId val="337442448"/>
        <c:scaling>
          <c:logBase val="2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dirty="0" smtClean="0"/>
                  <a:t>Execution Time (Sec)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\ ??/??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700065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00751958127581"/>
          <c:y val="1.2907889301941346E-2"/>
          <c:w val="0.57984960837448374"/>
          <c:h val="6.5403360360624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06389313276138"/>
          <c:y val="8.4294818630942514E-2"/>
          <c:w val="0.77382640602760477"/>
          <c:h val="0.7746040632002784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'Speed Up (New)'!$B$1</c:f>
              <c:strCache>
                <c:ptCount val="1"/>
                <c:pt idx="0">
                  <c:v>1 GPU</c:v>
                </c:pt>
              </c:strCache>
            </c:strRef>
          </c:tx>
          <c:spPr>
            <a:ln w="22225" cap="rnd">
              <a:solidFill>
                <a:schemeClr val="accent3">
                  <a:shade val="76000"/>
                </a:schemeClr>
              </a:solidFill>
            </a:ln>
            <a:effectLst>
              <a:glow rad="139700">
                <a:schemeClr val="accent3">
                  <a:shade val="76000"/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'Speed Up (New)'!$A$2:$A$233</c:f>
              <c:numCache>
                <c:formatCode>General</c:formatCode>
                <c:ptCount val="232"/>
                <c:pt idx="0">
                  <c:v>1100</c:v>
                </c:pt>
                <c:pt idx="1">
                  <c:v>1200</c:v>
                </c:pt>
                <c:pt idx="2">
                  <c:v>1200</c:v>
                </c:pt>
                <c:pt idx="3">
                  <c:v>1300</c:v>
                </c:pt>
                <c:pt idx="4">
                  <c:v>1300</c:v>
                </c:pt>
                <c:pt idx="5">
                  <c:v>1400</c:v>
                </c:pt>
                <c:pt idx="6">
                  <c:v>1500</c:v>
                </c:pt>
                <c:pt idx="7">
                  <c:v>1800</c:v>
                </c:pt>
                <c:pt idx="8">
                  <c:v>1900</c:v>
                </c:pt>
                <c:pt idx="9">
                  <c:v>2000</c:v>
                </c:pt>
                <c:pt idx="10">
                  <c:v>2200</c:v>
                </c:pt>
                <c:pt idx="11">
                  <c:v>2400</c:v>
                </c:pt>
                <c:pt idx="12">
                  <c:v>2900</c:v>
                </c:pt>
                <c:pt idx="13">
                  <c:v>3000</c:v>
                </c:pt>
                <c:pt idx="14">
                  <c:v>3100</c:v>
                </c:pt>
                <c:pt idx="15">
                  <c:v>3200</c:v>
                </c:pt>
                <c:pt idx="16">
                  <c:v>3300</c:v>
                </c:pt>
                <c:pt idx="17">
                  <c:v>3900</c:v>
                </c:pt>
                <c:pt idx="18">
                  <c:v>4000</c:v>
                </c:pt>
                <c:pt idx="19">
                  <c:v>4100</c:v>
                </c:pt>
                <c:pt idx="20">
                  <c:v>4200</c:v>
                </c:pt>
                <c:pt idx="21">
                  <c:v>4800</c:v>
                </c:pt>
                <c:pt idx="22">
                  <c:v>4900</c:v>
                </c:pt>
                <c:pt idx="23">
                  <c:v>5300</c:v>
                </c:pt>
                <c:pt idx="24">
                  <c:v>5700</c:v>
                </c:pt>
                <c:pt idx="25">
                  <c:v>5800</c:v>
                </c:pt>
                <c:pt idx="26">
                  <c:v>5900</c:v>
                </c:pt>
                <c:pt idx="27">
                  <c:v>6000</c:v>
                </c:pt>
                <c:pt idx="28">
                  <c:v>6700</c:v>
                </c:pt>
                <c:pt idx="29">
                  <c:v>6800</c:v>
                </c:pt>
                <c:pt idx="30">
                  <c:v>7200</c:v>
                </c:pt>
                <c:pt idx="31">
                  <c:v>8400</c:v>
                </c:pt>
                <c:pt idx="32">
                  <c:v>9000</c:v>
                </c:pt>
                <c:pt idx="33">
                  <c:v>9300</c:v>
                </c:pt>
                <c:pt idx="34">
                  <c:v>10000</c:v>
                </c:pt>
                <c:pt idx="35">
                  <c:v>11000</c:v>
                </c:pt>
                <c:pt idx="36">
                  <c:v>11200</c:v>
                </c:pt>
                <c:pt idx="37">
                  <c:v>11300</c:v>
                </c:pt>
                <c:pt idx="38">
                  <c:v>11400</c:v>
                </c:pt>
                <c:pt idx="39">
                  <c:v>12000</c:v>
                </c:pt>
                <c:pt idx="40">
                  <c:v>12000</c:v>
                </c:pt>
                <c:pt idx="41">
                  <c:v>12400</c:v>
                </c:pt>
                <c:pt idx="42">
                  <c:v>12800</c:v>
                </c:pt>
                <c:pt idx="43">
                  <c:v>13200</c:v>
                </c:pt>
                <c:pt idx="44">
                  <c:v>13300</c:v>
                </c:pt>
                <c:pt idx="45">
                  <c:v>13620</c:v>
                </c:pt>
                <c:pt idx="46">
                  <c:v>14000</c:v>
                </c:pt>
                <c:pt idx="47">
                  <c:v>15200</c:v>
                </c:pt>
                <c:pt idx="48">
                  <c:v>15490</c:v>
                </c:pt>
                <c:pt idx="49">
                  <c:v>16000</c:v>
                </c:pt>
                <c:pt idx="50">
                  <c:v>16000</c:v>
                </c:pt>
                <c:pt idx="51">
                  <c:v>16200</c:v>
                </c:pt>
                <c:pt idx="52">
                  <c:v>16210</c:v>
                </c:pt>
                <c:pt idx="53">
                  <c:v>16400</c:v>
                </c:pt>
                <c:pt idx="54">
                  <c:v>16670</c:v>
                </c:pt>
                <c:pt idx="55">
                  <c:v>16700</c:v>
                </c:pt>
                <c:pt idx="56">
                  <c:v>18000</c:v>
                </c:pt>
                <c:pt idx="57">
                  <c:v>18000</c:v>
                </c:pt>
                <c:pt idx="58">
                  <c:v>18000</c:v>
                </c:pt>
                <c:pt idx="59">
                  <c:v>18000</c:v>
                </c:pt>
                <c:pt idx="60">
                  <c:v>18000</c:v>
                </c:pt>
                <c:pt idx="61">
                  <c:v>18000</c:v>
                </c:pt>
                <c:pt idx="62">
                  <c:v>18200</c:v>
                </c:pt>
                <c:pt idx="63">
                  <c:v>19500</c:v>
                </c:pt>
                <c:pt idx="64">
                  <c:v>19900</c:v>
                </c:pt>
                <c:pt idx="65">
                  <c:v>20100</c:v>
                </c:pt>
                <c:pt idx="66">
                  <c:v>20300</c:v>
                </c:pt>
                <c:pt idx="67">
                  <c:v>20300</c:v>
                </c:pt>
                <c:pt idx="68">
                  <c:v>20310</c:v>
                </c:pt>
                <c:pt idx="69">
                  <c:v>20670</c:v>
                </c:pt>
                <c:pt idx="70">
                  <c:v>21180</c:v>
                </c:pt>
                <c:pt idx="71">
                  <c:v>22190</c:v>
                </c:pt>
                <c:pt idx="72">
                  <c:v>22200</c:v>
                </c:pt>
                <c:pt idx="73">
                  <c:v>22340</c:v>
                </c:pt>
                <c:pt idx="74">
                  <c:v>22800</c:v>
                </c:pt>
                <c:pt idx="75">
                  <c:v>24000</c:v>
                </c:pt>
                <c:pt idx="76">
                  <c:v>24100</c:v>
                </c:pt>
                <c:pt idx="77">
                  <c:v>24100</c:v>
                </c:pt>
                <c:pt idx="78">
                  <c:v>24100</c:v>
                </c:pt>
                <c:pt idx="79">
                  <c:v>24150</c:v>
                </c:pt>
                <c:pt idx="80">
                  <c:v>24500</c:v>
                </c:pt>
                <c:pt idx="81">
                  <c:v>25000</c:v>
                </c:pt>
                <c:pt idx="82">
                  <c:v>25350</c:v>
                </c:pt>
                <c:pt idx="83">
                  <c:v>26330</c:v>
                </c:pt>
                <c:pt idx="84">
                  <c:v>26780</c:v>
                </c:pt>
                <c:pt idx="85">
                  <c:v>29500</c:v>
                </c:pt>
                <c:pt idx="86">
                  <c:v>29500</c:v>
                </c:pt>
                <c:pt idx="87">
                  <c:v>30090</c:v>
                </c:pt>
                <c:pt idx="88">
                  <c:v>30100</c:v>
                </c:pt>
                <c:pt idx="89">
                  <c:v>30200</c:v>
                </c:pt>
                <c:pt idx="90">
                  <c:v>30880</c:v>
                </c:pt>
                <c:pt idx="91">
                  <c:v>30900</c:v>
                </c:pt>
                <c:pt idx="92">
                  <c:v>31226</c:v>
                </c:pt>
                <c:pt idx="93">
                  <c:v>32400</c:v>
                </c:pt>
                <c:pt idx="94">
                  <c:v>32400</c:v>
                </c:pt>
                <c:pt idx="95">
                  <c:v>32500</c:v>
                </c:pt>
                <c:pt idx="96">
                  <c:v>32700</c:v>
                </c:pt>
                <c:pt idx="97">
                  <c:v>33300</c:v>
                </c:pt>
                <c:pt idx="98">
                  <c:v>34520</c:v>
                </c:pt>
                <c:pt idx="99">
                  <c:v>34900</c:v>
                </c:pt>
                <c:pt idx="100">
                  <c:v>35340</c:v>
                </c:pt>
                <c:pt idx="101">
                  <c:v>35460</c:v>
                </c:pt>
                <c:pt idx="102">
                  <c:v>37400</c:v>
                </c:pt>
                <c:pt idx="103">
                  <c:v>38300</c:v>
                </c:pt>
                <c:pt idx="104">
                  <c:v>39000</c:v>
                </c:pt>
                <c:pt idx="105">
                  <c:v>39600</c:v>
                </c:pt>
                <c:pt idx="106">
                  <c:v>41600</c:v>
                </c:pt>
                <c:pt idx="107">
                  <c:v>42700</c:v>
                </c:pt>
                <c:pt idx="108">
                  <c:v>43700</c:v>
                </c:pt>
                <c:pt idx="109">
                  <c:v>45000</c:v>
                </c:pt>
                <c:pt idx="110">
                  <c:v>45100</c:v>
                </c:pt>
                <c:pt idx="111">
                  <c:v>45600</c:v>
                </c:pt>
                <c:pt idx="112">
                  <c:v>47164</c:v>
                </c:pt>
                <c:pt idx="113">
                  <c:v>50070</c:v>
                </c:pt>
                <c:pt idx="114">
                  <c:v>51190</c:v>
                </c:pt>
                <c:pt idx="115">
                  <c:v>52888</c:v>
                </c:pt>
                <c:pt idx="116">
                  <c:v>54500</c:v>
                </c:pt>
                <c:pt idx="117">
                  <c:v>56000</c:v>
                </c:pt>
                <c:pt idx="118">
                  <c:v>56400</c:v>
                </c:pt>
                <c:pt idx="119">
                  <c:v>56452</c:v>
                </c:pt>
                <c:pt idx="120">
                  <c:v>58000</c:v>
                </c:pt>
                <c:pt idx="121">
                  <c:v>58070</c:v>
                </c:pt>
                <c:pt idx="122">
                  <c:v>58600</c:v>
                </c:pt>
                <c:pt idx="123">
                  <c:v>58600</c:v>
                </c:pt>
                <c:pt idx="124">
                  <c:v>58800</c:v>
                </c:pt>
                <c:pt idx="125">
                  <c:v>58900</c:v>
                </c:pt>
                <c:pt idx="126">
                  <c:v>62870</c:v>
                </c:pt>
                <c:pt idx="127">
                  <c:v>63100</c:v>
                </c:pt>
                <c:pt idx="128">
                  <c:v>65100</c:v>
                </c:pt>
                <c:pt idx="129">
                  <c:v>66100</c:v>
                </c:pt>
                <c:pt idx="130">
                  <c:v>66340</c:v>
                </c:pt>
                <c:pt idx="131">
                  <c:v>67670</c:v>
                </c:pt>
                <c:pt idx="132">
                  <c:v>68060</c:v>
                </c:pt>
                <c:pt idx="133">
                  <c:v>68100</c:v>
                </c:pt>
                <c:pt idx="134">
                  <c:v>68600</c:v>
                </c:pt>
                <c:pt idx="135">
                  <c:v>68600</c:v>
                </c:pt>
                <c:pt idx="136">
                  <c:v>68780</c:v>
                </c:pt>
                <c:pt idx="137">
                  <c:v>69600</c:v>
                </c:pt>
                <c:pt idx="138">
                  <c:v>70300</c:v>
                </c:pt>
                <c:pt idx="139">
                  <c:v>72000</c:v>
                </c:pt>
                <c:pt idx="140">
                  <c:v>73100</c:v>
                </c:pt>
                <c:pt idx="141">
                  <c:v>73200</c:v>
                </c:pt>
                <c:pt idx="142">
                  <c:v>75200</c:v>
                </c:pt>
                <c:pt idx="143">
                  <c:v>75520</c:v>
                </c:pt>
                <c:pt idx="144">
                  <c:v>75700</c:v>
                </c:pt>
                <c:pt idx="145">
                  <c:v>75700</c:v>
                </c:pt>
                <c:pt idx="146">
                  <c:v>76050</c:v>
                </c:pt>
                <c:pt idx="147">
                  <c:v>77900</c:v>
                </c:pt>
                <c:pt idx="148">
                  <c:v>78500</c:v>
                </c:pt>
                <c:pt idx="149">
                  <c:v>79400</c:v>
                </c:pt>
                <c:pt idx="150">
                  <c:v>79600</c:v>
                </c:pt>
                <c:pt idx="151">
                  <c:v>79700</c:v>
                </c:pt>
                <c:pt idx="152">
                  <c:v>80500</c:v>
                </c:pt>
                <c:pt idx="153">
                  <c:v>81700</c:v>
                </c:pt>
                <c:pt idx="154">
                  <c:v>82300</c:v>
                </c:pt>
                <c:pt idx="155">
                  <c:v>84038</c:v>
                </c:pt>
                <c:pt idx="156">
                  <c:v>84490</c:v>
                </c:pt>
                <c:pt idx="157">
                  <c:v>84500</c:v>
                </c:pt>
                <c:pt idx="158">
                  <c:v>85370</c:v>
                </c:pt>
                <c:pt idx="159">
                  <c:v>85700</c:v>
                </c:pt>
                <c:pt idx="160">
                  <c:v>86220</c:v>
                </c:pt>
                <c:pt idx="161">
                  <c:v>86600</c:v>
                </c:pt>
                <c:pt idx="162">
                  <c:v>86900</c:v>
                </c:pt>
                <c:pt idx="163">
                  <c:v>87430</c:v>
                </c:pt>
                <c:pt idx="164">
                  <c:v>87900</c:v>
                </c:pt>
                <c:pt idx="165">
                  <c:v>88700</c:v>
                </c:pt>
                <c:pt idx="166">
                  <c:v>89400</c:v>
                </c:pt>
                <c:pt idx="167">
                  <c:v>90600</c:v>
                </c:pt>
                <c:pt idx="168">
                  <c:v>91000</c:v>
                </c:pt>
                <c:pt idx="169">
                  <c:v>91100</c:v>
                </c:pt>
                <c:pt idx="170">
                  <c:v>91200</c:v>
                </c:pt>
                <c:pt idx="171">
                  <c:v>91300</c:v>
                </c:pt>
                <c:pt idx="172">
                  <c:v>92100</c:v>
                </c:pt>
                <c:pt idx="173">
                  <c:v>92700</c:v>
                </c:pt>
                <c:pt idx="174">
                  <c:v>94370</c:v>
                </c:pt>
                <c:pt idx="175">
                  <c:v>95100</c:v>
                </c:pt>
                <c:pt idx="176">
                  <c:v>96028</c:v>
                </c:pt>
                <c:pt idx="177">
                  <c:v>96300</c:v>
                </c:pt>
                <c:pt idx="178">
                  <c:v>97100</c:v>
                </c:pt>
                <c:pt idx="179">
                  <c:v>97400</c:v>
                </c:pt>
                <c:pt idx="180">
                  <c:v>97600</c:v>
                </c:pt>
                <c:pt idx="181">
                  <c:v>97700</c:v>
                </c:pt>
                <c:pt idx="182">
                  <c:v>98900</c:v>
                </c:pt>
                <c:pt idx="183">
                  <c:v>99800</c:v>
                </c:pt>
                <c:pt idx="184">
                  <c:v>108770</c:v>
                </c:pt>
                <c:pt idx="185">
                  <c:v>114194</c:v>
                </c:pt>
                <c:pt idx="186">
                  <c:v>117750</c:v>
                </c:pt>
                <c:pt idx="187">
                  <c:v>120182</c:v>
                </c:pt>
                <c:pt idx="188">
                  <c:v>131446</c:v>
                </c:pt>
                <c:pt idx="189">
                  <c:v>138820</c:v>
                </c:pt>
                <c:pt idx="190">
                  <c:v>143640</c:v>
                </c:pt>
                <c:pt idx="191">
                  <c:v>145294</c:v>
                </c:pt>
                <c:pt idx="192">
                  <c:v>153762</c:v>
                </c:pt>
                <c:pt idx="193">
                  <c:v>161732</c:v>
                </c:pt>
                <c:pt idx="194">
                  <c:v>165768</c:v>
                </c:pt>
                <c:pt idx="195">
                  <c:v>168078</c:v>
                </c:pt>
                <c:pt idx="196">
                  <c:v>178766</c:v>
                </c:pt>
                <c:pt idx="197">
                  <c:v>183778</c:v>
                </c:pt>
                <c:pt idx="198">
                  <c:v>194278</c:v>
                </c:pt>
                <c:pt idx="199">
                  <c:v>197788</c:v>
                </c:pt>
                <c:pt idx="200">
                  <c:v>214092</c:v>
                </c:pt>
                <c:pt idx="201">
                  <c:v>237918</c:v>
                </c:pt>
                <c:pt idx="202">
                  <c:v>238934</c:v>
                </c:pt>
                <c:pt idx="203">
                  <c:v>254272</c:v>
                </c:pt>
                <c:pt idx="204">
                  <c:v>321474</c:v>
                </c:pt>
                <c:pt idx="205">
                  <c:v>330296</c:v>
                </c:pt>
                <c:pt idx="206">
                  <c:v>346836</c:v>
                </c:pt>
                <c:pt idx="207">
                  <c:v>367312</c:v>
                </c:pt>
                <c:pt idx="208">
                  <c:v>407244</c:v>
                </c:pt>
                <c:pt idx="209">
                  <c:v>408498</c:v>
                </c:pt>
                <c:pt idx="210">
                  <c:v>438914</c:v>
                </c:pt>
                <c:pt idx="211">
                  <c:v>441498</c:v>
                </c:pt>
                <c:pt idx="212">
                  <c:v>470496</c:v>
                </c:pt>
                <c:pt idx="213">
                  <c:v>472116</c:v>
                </c:pt>
                <c:pt idx="214">
                  <c:v>497678</c:v>
                </c:pt>
                <c:pt idx="215">
                  <c:v>515688</c:v>
                </c:pt>
                <c:pt idx="216">
                  <c:v>528338</c:v>
                </c:pt>
                <c:pt idx="217">
                  <c:v>536428</c:v>
                </c:pt>
                <c:pt idx="218">
                  <c:v>579538</c:v>
                </c:pt>
                <c:pt idx="219">
                  <c:v>582112</c:v>
                </c:pt>
                <c:pt idx="220">
                  <c:v>584930</c:v>
                </c:pt>
                <c:pt idx="221">
                  <c:v>587880</c:v>
                </c:pt>
                <c:pt idx="222">
                  <c:v>628490</c:v>
                </c:pt>
                <c:pt idx="223">
                  <c:v>875119</c:v>
                </c:pt>
                <c:pt idx="224">
                  <c:v>981708</c:v>
                </c:pt>
                <c:pt idx="225">
                  <c:v>1007798</c:v>
                </c:pt>
                <c:pt idx="226">
                  <c:v>1442518</c:v>
                </c:pt>
                <c:pt idx="227">
                  <c:v>1580742</c:v>
                </c:pt>
                <c:pt idx="228">
                  <c:v>1845655</c:v>
                </c:pt>
                <c:pt idx="229">
                  <c:v>4575718</c:v>
                </c:pt>
                <c:pt idx="230">
                  <c:v>4843992</c:v>
                </c:pt>
                <c:pt idx="231">
                  <c:v>6797972</c:v>
                </c:pt>
              </c:numCache>
            </c:numRef>
          </c:xVal>
          <c:yVal>
            <c:numRef>
              <c:f>'Speed Up (New)'!$B$2:$B$233</c:f>
              <c:numCache>
                <c:formatCode>General</c:formatCode>
                <c:ptCount val="232"/>
                <c:pt idx="0">
                  <c:v>0.32620104138416861</c:v>
                </c:pt>
                <c:pt idx="1">
                  <c:v>0.35439020166760726</c:v>
                </c:pt>
                <c:pt idx="2">
                  <c:v>0.3595361389998678</c:v>
                </c:pt>
                <c:pt idx="3">
                  <c:v>0.39135532066264855</c:v>
                </c:pt>
                <c:pt idx="4">
                  <c:v>0.38382458665682162</c:v>
                </c:pt>
                <c:pt idx="5">
                  <c:v>0.41473820182447868</c:v>
                </c:pt>
                <c:pt idx="6">
                  <c:v>0.44648375219636549</c:v>
                </c:pt>
                <c:pt idx="7">
                  <c:v>0.52504917124138073</c:v>
                </c:pt>
                <c:pt idx="8">
                  <c:v>0.56254811730864129</c:v>
                </c:pt>
                <c:pt idx="9">
                  <c:v>0.57983456752624041</c:v>
                </c:pt>
                <c:pt idx="10">
                  <c:v>0.65353385756954763</c:v>
                </c:pt>
                <c:pt idx="11">
                  <c:v>0.68192694646950835</c:v>
                </c:pt>
                <c:pt idx="12">
                  <c:v>0.81580979954853006</c:v>
                </c:pt>
                <c:pt idx="13">
                  <c:v>0.83421346303260746</c:v>
                </c:pt>
                <c:pt idx="14">
                  <c:v>0.88135095873790403</c:v>
                </c:pt>
                <c:pt idx="15">
                  <c:v>0.93859801601936721</c:v>
                </c:pt>
                <c:pt idx="16">
                  <c:v>1.0161125523288428</c:v>
                </c:pt>
                <c:pt idx="17">
                  <c:v>1.147055271033534</c:v>
                </c:pt>
                <c:pt idx="18">
                  <c:v>1.1152975389533459</c:v>
                </c:pt>
                <c:pt idx="19">
                  <c:v>1.1275141151469918</c:v>
                </c:pt>
                <c:pt idx="20">
                  <c:v>1.1700072753064659</c:v>
                </c:pt>
                <c:pt idx="21">
                  <c:v>1.3338361398424761</c:v>
                </c:pt>
                <c:pt idx="22">
                  <c:v>1.3438599236752153</c:v>
                </c:pt>
                <c:pt idx="23">
                  <c:v>1.3875723593122631</c:v>
                </c:pt>
                <c:pt idx="24">
                  <c:v>1.3860310119821282</c:v>
                </c:pt>
                <c:pt idx="25">
                  <c:v>1.5641317067597362</c:v>
                </c:pt>
                <c:pt idx="26">
                  <c:v>1.5004836496538663</c:v>
                </c:pt>
                <c:pt idx="27">
                  <c:v>1.4969206877518715</c:v>
                </c:pt>
                <c:pt idx="28">
                  <c:v>1.7043930446930122</c:v>
                </c:pt>
                <c:pt idx="29">
                  <c:v>1.5768833194208727</c:v>
                </c:pt>
                <c:pt idx="30">
                  <c:v>1.7339121831635453</c:v>
                </c:pt>
                <c:pt idx="31">
                  <c:v>1.8723563591796064</c:v>
                </c:pt>
                <c:pt idx="32">
                  <c:v>1.9562483643356261</c:v>
                </c:pt>
                <c:pt idx="33">
                  <c:v>2.0880984712999178</c:v>
                </c:pt>
                <c:pt idx="34">
                  <c:v>2.0834059897232189</c:v>
                </c:pt>
                <c:pt idx="35">
                  <c:v>2.3127010659724232</c:v>
                </c:pt>
                <c:pt idx="36">
                  <c:v>2.285933068015245</c:v>
                </c:pt>
                <c:pt idx="37">
                  <c:v>2.6180182735320159</c:v>
                </c:pt>
                <c:pt idx="38">
                  <c:v>2.2092882397667069</c:v>
                </c:pt>
                <c:pt idx="39">
                  <c:v>2.3059596792872163</c:v>
                </c:pt>
                <c:pt idx="40">
                  <c:v>2.3854342842152505</c:v>
                </c:pt>
                <c:pt idx="41">
                  <c:v>2.4229203879923435</c:v>
                </c:pt>
                <c:pt idx="42">
                  <c:v>2.506117763727536</c:v>
                </c:pt>
                <c:pt idx="43">
                  <c:v>2.5869981290581094</c:v>
                </c:pt>
                <c:pt idx="44">
                  <c:v>2.6025360464109042</c:v>
                </c:pt>
                <c:pt idx="45">
                  <c:v>2.8099048472906629</c:v>
                </c:pt>
                <c:pt idx="46">
                  <c:v>2.6551747456106725</c:v>
                </c:pt>
                <c:pt idx="47">
                  <c:v>2.9516158638104519</c:v>
                </c:pt>
                <c:pt idx="48">
                  <c:v>2.6771521113401144</c:v>
                </c:pt>
                <c:pt idx="49">
                  <c:v>2.9652539497951409</c:v>
                </c:pt>
                <c:pt idx="50">
                  <c:v>2.8853366348892759</c:v>
                </c:pt>
                <c:pt idx="51">
                  <c:v>3.0048455251742379</c:v>
                </c:pt>
                <c:pt idx="52">
                  <c:v>2.937160159270011</c:v>
                </c:pt>
                <c:pt idx="53">
                  <c:v>2.9528530286149262</c:v>
                </c:pt>
                <c:pt idx="54">
                  <c:v>3.0696665699102912</c:v>
                </c:pt>
                <c:pt idx="55">
                  <c:v>3.1211621989893841</c:v>
                </c:pt>
                <c:pt idx="56">
                  <c:v>3.2953756332364028</c:v>
                </c:pt>
                <c:pt idx="57">
                  <c:v>3.2225418862147945</c:v>
                </c:pt>
                <c:pt idx="58">
                  <c:v>3.3736205502055325</c:v>
                </c:pt>
                <c:pt idx="59">
                  <c:v>3.2803531676959277</c:v>
                </c:pt>
                <c:pt idx="60">
                  <c:v>3.4805072034612765</c:v>
                </c:pt>
                <c:pt idx="61">
                  <c:v>3.2505233362371877</c:v>
                </c:pt>
                <c:pt idx="62">
                  <c:v>3.338962221995434</c:v>
                </c:pt>
                <c:pt idx="63">
                  <c:v>3.8350456350804496</c:v>
                </c:pt>
                <c:pt idx="64">
                  <c:v>3.7745211628893696</c:v>
                </c:pt>
                <c:pt idx="65">
                  <c:v>3.6019549027605535</c:v>
                </c:pt>
                <c:pt idx="66">
                  <c:v>3.5330993838211988</c:v>
                </c:pt>
                <c:pt idx="67">
                  <c:v>3.443630171782095</c:v>
                </c:pt>
                <c:pt idx="68">
                  <c:v>3.5710549925003905</c:v>
                </c:pt>
                <c:pt idx="69">
                  <c:v>3.5377541018945795</c:v>
                </c:pt>
                <c:pt idx="70">
                  <c:v>3.5858674018840118</c:v>
                </c:pt>
                <c:pt idx="71">
                  <c:v>3.7011687958708448</c:v>
                </c:pt>
                <c:pt idx="72">
                  <c:v>3.7097315988824011</c:v>
                </c:pt>
                <c:pt idx="73">
                  <c:v>4.0187115204510349</c:v>
                </c:pt>
                <c:pt idx="74">
                  <c:v>3.8325700203960693</c:v>
                </c:pt>
                <c:pt idx="75">
                  <c:v>3.9983651772465931</c:v>
                </c:pt>
                <c:pt idx="76">
                  <c:v>3.9207880666348052</c:v>
                </c:pt>
                <c:pt idx="77">
                  <c:v>4.1423820979691763</c:v>
                </c:pt>
                <c:pt idx="78">
                  <c:v>4.0762782048687463</c:v>
                </c:pt>
                <c:pt idx="79">
                  <c:v>4.4771929225017226</c:v>
                </c:pt>
                <c:pt idx="80">
                  <c:v>4.1540174143676243</c:v>
                </c:pt>
                <c:pt idx="81">
                  <c:v>3.9683486537798878</c:v>
                </c:pt>
                <c:pt idx="82">
                  <c:v>4.095081969050737</c:v>
                </c:pt>
                <c:pt idx="83">
                  <c:v>4.5681938980835994</c:v>
                </c:pt>
                <c:pt idx="84">
                  <c:v>4.4519031867219656</c:v>
                </c:pt>
                <c:pt idx="85">
                  <c:v>4.4284617518606328</c:v>
                </c:pt>
                <c:pt idx="86">
                  <c:v>4.4577842984499672</c:v>
                </c:pt>
                <c:pt idx="87">
                  <c:v>5.0615849790745475</c:v>
                </c:pt>
                <c:pt idx="88">
                  <c:v>5.1816430262150801</c:v>
                </c:pt>
                <c:pt idx="89">
                  <c:v>4.6896066970938115</c:v>
                </c:pt>
                <c:pt idx="90">
                  <c:v>4.766713147215599</c:v>
                </c:pt>
                <c:pt idx="91">
                  <c:v>6.6383717755985945</c:v>
                </c:pt>
                <c:pt idx="92">
                  <c:v>4.9215147632100313</c:v>
                </c:pt>
                <c:pt idx="93">
                  <c:v>5.2318859841887093</c:v>
                </c:pt>
                <c:pt idx="94">
                  <c:v>5.2395196259650962</c:v>
                </c:pt>
                <c:pt idx="95">
                  <c:v>4.8910521490276029</c:v>
                </c:pt>
                <c:pt idx="96">
                  <c:v>5.0408618377185652</c:v>
                </c:pt>
                <c:pt idx="97">
                  <c:v>5.0962212595470948</c:v>
                </c:pt>
                <c:pt idx="98">
                  <c:v>5.1194026666642767</c:v>
                </c:pt>
                <c:pt idx="99">
                  <c:v>5.1656098478126484</c:v>
                </c:pt>
                <c:pt idx="100">
                  <c:v>5.2245692721712889</c:v>
                </c:pt>
                <c:pt idx="101">
                  <c:v>5.1022995981363373</c:v>
                </c:pt>
                <c:pt idx="102">
                  <c:v>5.5223612407172045</c:v>
                </c:pt>
                <c:pt idx="103">
                  <c:v>5.4151966880770281</c:v>
                </c:pt>
                <c:pt idx="104">
                  <c:v>5.7115122455141467</c:v>
                </c:pt>
                <c:pt idx="105">
                  <c:v>5.7561108036906994</c:v>
                </c:pt>
                <c:pt idx="106">
                  <c:v>5.9290423953778619</c:v>
                </c:pt>
                <c:pt idx="107">
                  <c:v>5.901815760356862</c:v>
                </c:pt>
                <c:pt idx="108">
                  <c:v>6.2884702355355939</c:v>
                </c:pt>
                <c:pt idx="109">
                  <c:v>6.0980035566857786</c:v>
                </c:pt>
                <c:pt idx="110">
                  <c:v>5.9035279021658322</c:v>
                </c:pt>
                <c:pt idx="111">
                  <c:v>6.6014151065390916</c:v>
                </c:pt>
                <c:pt idx="112">
                  <c:v>6.5665445334273684</c:v>
                </c:pt>
                <c:pt idx="113">
                  <c:v>7.044485924975179</c:v>
                </c:pt>
                <c:pt idx="114">
                  <c:v>7.3852256009862067</c:v>
                </c:pt>
                <c:pt idx="115">
                  <c:v>7.1120737036295214</c:v>
                </c:pt>
                <c:pt idx="116">
                  <c:v>7.523348039019675</c:v>
                </c:pt>
                <c:pt idx="117">
                  <c:v>9.2443504348428593</c:v>
                </c:pt>
                <c:pt idx="118">
                  <c:v>7.5179754649908421</c:v>
                </c:pt>
                <c:pt idx="119">
                  <c:v>7.9895124777322248</c:v>
                </c:pt>
                <c:pt idx="120">
                  <c:v>7.8864029945470335</c:v>
                </c:pt>
                <c:pt idx="121">
                  <c:v>8.1108617266139156</c:v>
                </c:pt>
                <c:pt idx="122">
                  <c:v>7.9161603156697105</c:v>
                </c:pt>
                <c:pt idx="123">
                  <c:v>7.6887677753271459</c:v>
                </c:pt>
                <c:pt idx="124">
                  <c:v>7.8591011266391266</c:v>
                </c:pt>
                <c:pt idx="125">
                  <c:v>8.0380952501523861</c:v>
                </c:pt>
                <c:pt idx="126">
                  <c:v>8.39989700989649</c:v>
                </c:pt>
                <c:pt idx="127">
                  <c:v>9.0048426697282657</c:v>
                </c:pt>
                <c:pt idx="128">
                  <c:v>8.7829249441389301</c:v>
                </c:pt>
                <c:pt idx="129">
                  <c:v>9.2193129502389368</c:v>
                </c:pt>
                <c:pt idx="130">
                  <c:v>9.3034928847618268</c:v>
                </c:pt>
                <c:pt idx="131">
                  <c:v>9.7320411174715993</c:v>
                </c:pt>
                <c:pt idx="132">
                  <c:v>9.4379734995968949</c:v>
                </c:pt>
                <c:pt idx="133">
                  <c:v>9.1732481433665374</c:v>
                </c:pt>
                <c:pt idx="134">
                  <c:v>8.8630554486715862</c:v>
                </c:pt>
                <c:pt idx="135">
                  <c:v>9.6828274659807292</c:v>
                </c:pt>
                <c:pt idx="136">
                  <c:v>9.5750912572895075</c:v>
                </c:pt>
                <c:pt idx="137">
                  <c:v>9.3405518458710119</c:v>
                </c:pt>
                <c:pt idx="138">
                  <c:v>9.3580783263099239</c:v>
                </c:pt>
                <c:pt idx="139">
                  <c:v>9.9209079422413353</c:v>
                </c:pt>
                <c:pt idx="140">
                  <c:v>9.8232278057419578</c:v>
                </c:pt>
                <c:pt idx="141">
                  <c:v>11.09147902942334</c:v>
                </c:pt>
                <c:pt idx="142">
                  <c:v>10.646558011775053</c:v>
                </c:pt>
                <c:pt idx="143">
                  <c:v>10.835157276836199</c:v>
                </c:pt>
                <c:pt idx="144">
                  <c:v>10.790926625285346</c:v>
                </c:pt>
                <c:pt idx="145">
                  <c:v>10.417814287991069</c:v>
                </c:pt>
                <c:pt idx="146">
                  <c:v>10.826419684196768</c:v>
                </c:pt>
                <c:pt idx="147">
                  <c:v>11.991874080958638</c:v>
                </c:pt>
                <c:pt idx="148">
                  <c:v>11.496763548396316</c:v>
                </c:pt>
                <c:pt idx="149">
                  <c:v>11.749261998938</c:v>
                </c:pt>
                <c:pt idx="150">
                  <c:v>10.640539131496638</c:v>
                </c:pt>
                <c:pt idx="151">
                  <c:v>11.215968601719876</c:v>
                </c:pt>
                <c:pt idx="152">
                  <c:v>11.509478112280107</c:v>
                </c:pt>
                <c:pt idx="153">
                  <c:v>11.707342782614157</c:v>
                </c:pt>
                <c:pt idx="154">
                  <c:v>11.530143528460041</c:v>
                </c:pt>
                <c:pt idx="155">
                  <c:v>11.240897126755304</c:v>
                </c:pt>
                <c:pt idx="156">
                  <c:v>12.327506921878982</c:v>
                </c:pt>
                <c:pt idx="157">
                  <c:v>11.816358351879801</c:v>
                </c:pt>
                <c:pt idx="158">
                  <c:v>11.488555876560765</c:v>
                </c:pt>
                <c:pt idx="159">
                  <c:v>10.945269610175203</c:v>
                </c:pt>
                <c:pt idx="160">
                  <c:v>12.078446434027915</c:v>
                </c:pt>
                <c:pt idx="161">
                  <c:v>12.428398156177398</c:v>
                </c:pt>
                <c:pt idx="162">
                  <c:v>12.380842137930653</c:v>
                </c:pt>
                <c:pt idx="163">
                  <c:v>12.841804190714695</c:v>
                </c:pt>
                <c:pt idx="164">
                  <c:v>12.753469599640514</c:v>
                </c:pt>
                <c:pt idx="165">
                  <c:v>14.303985920379871</c:v>
                </c:pt>
                <c:pt idx="166">
                  <c:v>11.838646684126692</c:v>
                </c:pt>
                <c:pt idx="167">
                  <c:v>11.89485164161632</c:v>
                </c:pt>
                <c:pt idx="168">
                  <c:v>12.733011663259731</c:v>
                </c:pt>
                <c:pt idx="169">
                  <c:v>12.779421551921178</c:v>
                </c:pt>
                <c:pt idx="170">
                  <c:v>12.631562938973659</c:v>
                </c:pt>
                <c:pt idx="171">
                  <c:v>12.828687170920016</c:v>
                </c:pt>
                <c:pt idx="172">
                  <c:v>13.045753858721948</c:v>
                </c:pt>
                <c:pt idx="173">
                  <c:v>12.631875290690694</c:v>
                </c:pt>
                <c:pt idx="174">
                  <c:v>12.615465108720221</c:v>
                </c:pt>
                <c:pt idx="175">
                  <c:v>12.015179268960669</c:v>
                </c:pt>
                <c:pt idx="176">
                  <c:v>12.008302461871114</c:v>
                </c:pt>
                <c:pt idx="177">
                  <c:v>13.58123201547421</c:v>
                </c:pt>
                <c:pt idx="178">
                  <c:v>13.204548628220888</c:v>
                </c:pt>
                <c:pt idx="179">
                  <c:v>14.041565980048883</c:v>
                </c:pt>
                <c:pt idx="180">
                  <c:v>13.356290198124341</c:v>
                </c:pt>
                <c:pt idx="181">
                  <c:v>13.137280346691334</c:v>
                </c:pt>
                <c:pt idx="182">
                  <c:v>13.653847883500791</c:v>
                </c:pt>
                <c:pt idx="183">
                  <c:v>13.364853495095581</c:v>
                </c:pt>
                <c:pt idx="184">
                  <c:v>16.485541158275293</c:v>
                </c:pt>
                <c:pt idx="185">
                  <c:v>15.14758944830427</c:v>
                </c:pt>
                <c:pt idx="186">
                  <c:v>15.520612147741671</c:v>
                </c:pt>
                <c:pt idx="187">
                  <c:v>15.879148272411204</c:v>
                </c:pt>
                <c:pt idx="188">
                  <c:v>14.923054052337049</c:v>
                </c:pt>
                <c:pt idx="189">
                  <c:v>16.757605190950297</c:v>
                </c:pt>
                <c:pt idx="190">
                  <c:v>16.318948061832437</c:v>
                </c:pt>
                <c:pt idx="191">
                  <c:v>16.081457742991418</c:v>
                </c:pt>
                <c:pt idx="192">
                  <c:v>18.358080099137617</c:v>
                </c:pt>
                <c:pt idx="193">
                  <c:v>17.666274094761942</c:v>
                </c:pt>
                <c:pt idx="194">
                  <c:v>17.863807997488443</c:v>
                </c:pt>
                <c:pt idx="195">
                  <c:v>17.366803427425335</c:v>
                </c:pt>
                <c:pt idx="196">
                  <c:v>19.681044247775262</c:v>
                </c:pt>
                <c:pt idx="197">
                  <c:v>19.58663204215112</c:v>
                </c:pt>
                <c:pt idx="198">
                  <c:v>21.750803569890763</c:v>
                </c:pt>
                <c:pt idx="199">
                  <c:v>18.428795357228843</c:v>
                </c:pt>
                <c:pt idx="200">
                  <c:v>19.917258490553074</c:v>
                </c:pt>
                <c:pt idx="201">
                  <c:v>22.547471890706497</c:v>
                </c:pt>
                <c:pt idx="202">
                  <c:v>21.616933699869733</c:v>
                </c:pt>
                <c:pt idx="203">
                  <c:v>25.252813121258001</c:v>
                </c:pt>
                <c:pt idx="204">
                  <c:v>24.908039211913334</c:v>
                </c:pt>
                <c:pt idx="205">
                  <c:v>24.872817507927579</c:v>
                </c:pt>
                <c:pt idx="206">
                  <c:v>25.913775523636033</c:v>
                </c:pt>
                <c:pt idx="207">
                  <c:v>25.345318541718591</c:v>
                </c:pt>
                <c:pt idx="208">
                  <c:v>26.071173994583052</c:v>
                </c:pt>
                <c:pt idx="209">
                  <c:v>25.031382766324469</c:v>
                </c:pt>
                <c:pt idx="210">
                  <c:v>27.895669216384629</c:v>
                </c:pt>
                <c:pt idx="211">
                  <c:v>27.16922547286191</c:v>
                </c:pt>
                <c:pt idx="212">
                  <c:v>27.932994714542719</c:v>
                </c:pt>
                <c:pt idx="213">
                  <c:v>27.735290367538873</c:v>
                </c:pt>
                <c:pt idx="214">
                  <c:v>27.796105904656841</c:v>
                </c:pt>
                <c:pt idx="215">
                  <c:v>31.490327711647989</c:v>
                </c:pt>
                <c:pt idx="216">
                  <c:v>29.700139992657995</c:v>
                </c:pt>
                <c:pt idx="217">
                  <c:v>27.37862969866967</c:v>
                </c:pt>
                <c:pt idx="218">
                  <c:v>27.377176197957724</c:v>
                </c:pt>
                <c:pt idx="219">
                  <c:v>28.665623054641024</c:v>
                </c:pt>
                <c:pt idx="220">
                  <c:v>28.60903438316743</c:v>
                </c:pt>
                <c:pt idx="221">
                  <c:v>29.096559309123478</c:v>
                </c:pt>
                <c:pt idx="222">
                  <c:v>28.555566077949742</c:v>
                </c:pt>
                <c:pt idx="223">
                  <c:v>31.824714219806783</c:v>
                </c:pt>
                <c:pt idx="224">
                  <c:v>32.221420985586832</c:v>
                </c:pt>
                <c:pt idx="225">
                  <c:v>32.616358692278325</c:v>
                </c:pt>
                <c:pt idx="226">
                  <c:v>34.684221345360228</c:v>
                </c:pt>
                <c:pt idx="227">
                  <c:v>36.110723716317239</c:v>
                </c:pt>
                <c:pt idx="228">
                  <c:v>35.118040143938487</c:v>
                </c:pt>
                <c:pt idx="229">
                  <c:v>42.079066409207755</c:v>
                </c:pt>
                <c:pt idx="230">
                  <c:v>42.306726269837441</c:v>
                </c:pt>
                <c:pt idx="231">
                  <c:v>47.320258516095137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9FB-4958-B5BA-E0CD5DB0B42E}"/>
            </c:ext>
          </c:extLst>
        </c:ser>
        <c:ser>
          <c:idx val="0"/>
          <c:order val="1"/>
          <c:tx>
            <c:strRef>
              <c:f>'Speed Up (New)'!$C$1</c:f>
              <c:strCache>
                <c:ptCount val="1"/>
                <c:pt idx="0">
                  <c:v>2 GPU</c:v>
                </c:pt>
              </c:strCache>
            </c:strRef>
          </c:tx>
          <c:spPr>
            <a:ln w="25400" cap="rnd" cmpd="sng">
              <a:solidFill>
                <a:sysClr val="windowText" lastClr="000000"/>
              </a:solidFill>
            </a:ln>
            <a:effectLst>
              <a:glow rad="139700">
                <a:schemeClr val="accent3">
                  <a:tint val="58000"/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'Speed Up (New)'!$A$2:$A$233</c:f>
              <c:numCache>
                <c:formatCode>General</c:formatCode>
                <c:ptCount val="232"/>
                <c:pt idx="0">
                  <c:v>1100</c:v>
                </c:pt>
                <c:pt idx="1">
                  <c:v>1200</c:v>
                </c:pt>
                <c:pt idx="2">
                  <c:v>1200</c:v>
                </c:pt>
                <c:pt idx="3">
                  <c:v>1300</c:v>
                </c:pt>
                <c:pt idx="4">
                  <c:v>1300</c:v>
                </c:pt>
                <c:pt idx="5">
                  <c:v>1400</c:v>
                </c:pt>
                <c:pt idx="6">
                  <c:v>1500</c:v>
                </c:pt>
                <c:pt idx="7">
                  <c:v>1800</c:v>
                </c:pt>
                <c:pt idx="8">
                  <c:v>1900</c:v>
                </c:pt>
                <c:pt idx="9">
                  <c:v>2000</c:v>
                </c:pt>
                <c:pt idx="10">
                  <c:v>2200</c:v>
                </c:pt>
                <c:pt idx="11">
                  <c:v>2400</c:v>
                </c:pt>
                <c:pt idx="12">
                  <c:v>2900</c:v>
                </c:pt>
                <c:pt idx="13">
                  <c:v>3000</c:v>
                </c:pt>
                <c:pt idx="14">
                  <c:v>3100</c:v>
                </c:pt>
                <c:pt idx="15">
                  <c:v>3200</c:v>
                </c:pt>
                <c:pt idx="16">
                  <c:v>3300</c:v>
                </c:pt>
                <c:pt idx="17">
                  <c:v>3900</c:v>
                </c:pt>
                <c:pt idx="18">
                  <c:v>4000</c:v>
                </c:pt>
                <c:pt idx="19">
                  <c:v>4100</c:v>
                </c:pt>
                <c:pt idx="20">
                  <c:v>4200</c:v>
                </c:pt>
                <c:pt idx="21">
                  <c:v>4800</c:v>
                </c:pt>
                <c:pt idx="22">
                  <c:v>4900</c:v>
                </c:pt>
                <c:pt idx="23">
                  <c:v>5300</c:v>
                </c:pt>
                <c:pt idx="24">
                  <c:v>5700</c:v>
                </c:pt>
                <c:pt idx="25">
                  <c:v>5800</c:v>
                </c:pt>
                <c:pt idx="26">
                  <c:v>5900</c:v>
                </c:pt>
                <c:pt idx="27">
                  <c:v>6000</c:v>
                </c:pt>
                <c:pt idx="28">
                  <c:v>6700</c:v>
                </c:pt>
                <c:pt idx="29">
                  <c:v>6800</c:v>
                </c:pt>
                <c:pt idx="30">
                  <c:v>7200</c:v>
                </c:pt>
                <c:pt idx="31">
                  <c:v>8400</c:v>
                </c:pt>
                <c:pt idx="32">
                  <c:v>9000</c:v>
                </c:pt>
                <c:pt idx="33">
                  <c:v>9300</c:v>
                </c:pt>
                <c:pt idx="34">
                  <c:v>10000</c:v>
                </c:pt>
                <c:pt idx="35">
                  <c:v>11000</c:v>
                </c:pt>
                <c:pt idx="36">
                  <c:v>11200</c:v>
                </c:pt>
                <c:pt idx="37">
                  <c:v>11300</c:v>
                </c:pt>
                <c:pt idx="38">
                  <c:v>11400</c:v>
                </c:pt>
                <c:pt idx="39">
                  <c:v>12000</c:v>
                </c:pt>
                <c:pt idx="40">
                  <c:v>12000</c:v>
                </c:pt>
                <c:pt idx="41">
                  <c:v>12400</c:v>
                </c:pt>
                <c:pt idx="42">
                  <c:v>12800</c:v>
                </c:pt>
                <c:pt idx="43">
                  <c:v>13200</c:v>
                </c:pt>
                <c:pt idx="44">
                  <c:v>13300</c:v>
                </c:pt>
                <c:pt idx="45">
                  <c:v>13620</c:v>
                </c:pt>
                <c:pt idx="46">
                  <c:v>14000</c:v>
                </c:pt>
                <c:pt idx="47">
                  <c:v>15200</c:v>
                </c:pt>
                <c:pt idx="48">
                  <c:v>15490</c:v>
                </c:pt>
                <c:pt idx="49">
                  <c:v>16000</c:v>
                </c:pt>
                <c:pt idx="50">
                  <c:v>16000</c:v>
                </c:pt>
                <c:pt idx="51">
                  <c:v>16200</c:v>
                </c:pt>
                <c:pt idx="52">
                  <c:v>16210</c:v>
                </c:pt>
                <c:pt idx="53">
                  <c:v>16400</c:v>
                </c:pt>
                <c:pt idx="54">
                  <c:v>16670</c:v>
                </c:pt>
                <c:pt idx="55">
                  <c:v>16700</c:v>
                </c:pt>
                <c:pt idx="56">
                  <c:v>18000</c:v>
                </c:pt>
                <c:pt idx="57">
                  <c:v>18000</c:v>
                </c:pt>
                <c:pt idx="58">
                  <c:v>18000</c:v>
                </c:pt>
                <c:pt idx="59">
                  <c:v>18000</c:v>
                </c:pt>
                <c:pt idx="60">
                  <c:v>18000</c:v>
                </c:pt>
                <c:pt idx="61">
                  <c:v>18000</c:v>
                </c:pt>
                <c:pt idx="62">
                  <c:v>18200</c:v>
                </c:pt>
                <c:pt idx="63">
                  <c:v>19500</c:v>
                </c:pt>
                <c:pt idx="64">
                  <c:v>19900</c:v>
                </c:pt>
                <c:pt idx="65">
                  <c:v>20100</c:v>
                </c:pt>
                <c:pt idx="66">
                  <c:v>20300</c:v>
                </c:pt>
                <c:pt idx="67">
                  <c:v>20300</c:v>
                </c:pt>
                <c:pt idx="68">
                  <c:v>20310</c:v>
                </c:pt>
                <c:pt idx="69">
                  <c:v>20670</c:v>
                </c:pt>
                <c:pt idx="70">
                  <c:v>21180</c:v>
                </c:pt>
                <c:pt idx="71">
                  <c:v>22190</c:v>
                </c:pt>
                <c:pt idx="72">
                  <c:v>22200</c:v>
                </c:pt>
                <c:pt idx="73">
                  <c:v>22340</c:v>
                </c:pt>
                <c:pt idx="74">
                  <c:v>22800</c:v>
                </c:pt>
                <c:pt idx="75">
                  <c:v>24000</c:v>
                </c:pt>
                <c:pt idx="76">
                  <c:v>24100</c:v>
                </c:pt>
                <c:pt idx="77">
                  <c:v>24100</c:v>
                </c:pt>
                <c:pt idx="78">
                  <c:v>24100</c:v>
                </c:pt>
                <c:pt idx="79">
                  <c:v>24150</c:v>
                </c:pt>
                <c:pt idx="80">
                  <c:v>24500</c:v>
                </c:pt>
                <c:pt idx="81">
                  <c:v>25000</c:v>
                </c:pt>
                <c:pt idx="82">
                  <c:v>25350</c:v>
                </c:pt>
                <c:pt idx="83">
                  <c:v>26330</c:v>
                </c:pt>
                <c:pt idx="84">
                  <c:v>26780</c:v>
                </c:pt>
                <c:pt idx="85">
                  <c:v>29500</c:v>
                </c:pt>
                <c:pt idx="86">
                  <c:v>29500</c:v>
                </c:pt>
                <c:pt idx="87">
                  <c:v>30090</c:v>
                </c:pt>
                <c:pt idx="88">
                  <c:v>30100</c:v>
                </c:pt>
                <c:pt idx="89">
                  <c:v>30200</c:v>
                </c:pt>
                <c:pt idx="90">
                  <c:v>30880</c:v>
                </c:pt>
                <c:pt idx="91">
                  <c:v>30900</c:v>
                </c:pt>
                <c:pt idx="92">
                  <c:v>31226</c:v>
                </c:pt>
                <c:pt idx="93">
                  <c:v>32400</c:v>
                </c:pt>
                <c:pt idx="94">
                  <c:v>32400</c:v>
                </c:pt>
                <c:pt idx="95">
                  <c:v>32500</c:v>
                </c:pt>
                <c:pt idx="96">
                  <c:v>32700</c:v>
                </c:pt>
                <c:pt idx="97">
                  <c:v>33300</c:v>
                </c:pt>
                <c:pt idx="98">
                  <c:v>34520</c:v>
                </c:pt>
                <c:pt idx="99">
                  <c:v>34900</c:v>
                </c:pt>
                <c:pt idx="100">
                  <c:v>35340</c:v>
                </c:pt>
                <c:pt idx="101">
                  <c:v>35460</c:v>
                </c:pt>
                <c:pt idx="102">
                  <c:v>37400</c:v>
                </c:pt>
                <c:pt idx="103">
                  <c:v>38300</c:v>
                </c:pt>
                <c:pt idx="104">
                  <c:v>39000</c:v>
                </c:pt>
                <c:pt idx="105">
                  <c:v>39600</c:v>
                </c:pt>
                <c:pt idx="106">
                  <c:v>41600</c:v>
                </c:pt>
                <c:pt idx="107">
                  <c:v>42700</c:v>
                </c:pt>
                <c:pt idx="108">
                  <c:v>43700</c:v>
                </c:pt>
                <c:pt idx="109">
                  <c:v>45000</c:v>
                </c:pt>
                <c:pt idx="110">
                  <c:v>45100</c:v>
                </c:pt>
                <c:pt idx="111">
                  <c:v>45600</c:v>
                </c:pt>
                <c:pt idx="112">
                  <c:v>47164</c:v>
                </c:pt>
                <c:pt idx="113">
                  <c:v>50070</c:v>
                </c:pt>
                <c:pt idx="114">
                  <c:v>51190</c:v>
                </c:pt>
                <c:pt idx="115">
                  <c:v>52888</c:v>
                </c:pt>
                <c:pt idx="116">
                  <c:v>54500</c:v>
                </c:pt>
                <c:pt idx="117">
                  <c:v>56000</c:v>
                </c:pt>
                <c:pt idx="118">
                  <c:v>56400</c:v>
                </c:pt>
                <c:pt idx="119">
                  <c:v>56452</c:v>
                </c:pt>
                <c:pt idx="120">
                  <c:v>58000</c:v>
                </c:pt>
                <c:pt idx="121">
                  <c:v>58070</c:v>
                </c:pt>
                <c:pt idx="122">
                  <c:v>58600</c:v>
                </c:pt>
                <c:pt idx="123">
                  <c:v>58600</c:v>
                </c:pt>
                <c:pt idx="124">
                  <c:v>58800</c:v>
                </c:pt>
                <c:pt idx="125">
                  <c:v>58900</c:v>
                </c:pt>
                <c:pt idx="126">
                  <c:v>62870</c:v>
                </c:pt>
                <c:pt idx="127">
                  <c:v>63100</c:v>
                </c:pt>
                <c:pt idx="128">
                  <c:v>65100</c:v>
                </c:pt>
                <c:pt idx="129">
                  <c:v>66100</c:v>
                </c:pt>
                <c:pt idx="130">
                  <c:v>66340</c:v>
                </c:pt>
                <c:pt idx="131">
                  <c:v>67670</c:v>
                </c:pt>
                <c:pt idx="132">
                  <c:v>68060</c:v>
                </c:pt>
                <c:pt idx="133">
                  <c:v>68100</c:v>
                </c:pt>
                <c:pt idx="134">
                  <c:v>68600</c:v>
                </c:pt>
                <c:pt idx="135">
                  <c:v>68600</c:v>
                </c:pt>
                <c:pt idx="136">
                  <c:v>68780</c:v>
                </c:pt>
                <c:pt idx="137">
                  <c:v>69600</c:v>
                </c:pt>
                <c:pt idx="138">
                  <c:v>70300</c:v>
                </c:pt>
                <c:pt idx="139">
                  <c:v>72000</c:v>
                </c:pt>
                <c:pt idx="140">
                  <c:v>73100</c:v>
                </c:pt>
                <c:pt idx="141">
                  <c:v>73200</c:v>
                </c:pt>
                <c:pt idx="142">
                  <c:v>75200</c:v>
                </c:pt>
                <c:pt idx="143">
                  <c:v>75520</c:v>
                </c:pt>
                <c:pt idx="144">
                  <c:v>75700</c:v>
                </c:pt>
                <c:pt idx="145">
                  <c:v>75700</c:v>
                </c:pt>
                <c:pt idx="146">
                  <c:v>76050</c:v>
                </c:pt>
                <c:pt idx="147">
                  <c:v>77900</c:v>
                </c:pt>
                <c:pt idx="148">
                  <c:v>78500</c:v>
                </c:pt>
                <c:pt idx="149">
                  <c:v>79400</c:v>
                </c:pt>
                <c:pt idx="150">
                  <c:v>79600</c:v>
                </c:pt>
                <c:pt idx="151">
                  <c:v>79700</c:v>
                </c:pt>
                <c:pt idx="152">
                  <c:v>80500</c:v>
                </c:pt>
                <c:pt idx="153">
                  <c:v>81700</c:v>
                </c:pt>
                <c:pt idx="154">
                  <c:v>82300</c:v>
                </c:pt>
                <c:pt idx="155">
                  <c:v>84038</c:v>
                </c:pt>
                <c:pt idx="156">
                  <c:v>84490</c:v>
                </c:pt>
                <c:pt idx="157">
                  <c:v>84500</c:v>
                </c:pt>
                <c:pt idx="158">
                  <c:v>85370</c:v>
                </c:pt>
                <c:pt idx="159">
                  <c:v>85700</c:v>
                </c:pt>
                <c:pt idx="160">
                  <c:v>86220</c:v>
                </c:pt>
                <c:pt idx="161">
                  <c:v>86600</c:v>
                </c:pt>
                <c:pt idx="162">
                  <c:v>86900</c:v>
                </c:pt>
                <c:pt idx="163">
                  <c:v>87430</c:v>
                </c:pt>
                <c:pt idx="164">
                  <c:v>87900</c:v>
                </c:pt>
                <c:pt idx="165">
                  <c:v>88700</c:v>
                </c:pt>
                <c:pt idx="166">
                  <c:v>89400</c:v>
                </c:pt>
                <c:pt idx="167">
                  <c:v>90600</c:v>
                </c:pt>
                <c:pt idx="168">
                  <c:v>91000</c:v>
                </c:pt>
                <c:pt idx="169">
                  <c:v>91100</c:v>
                </c:pt>
                <c:pt idx="170">
                  <c:v>91200</c:v>
                </c:pt>
                <c:pt idx="171">
                  <c:v>91300</c:v>
                </c:pt>
                <c:pt idx="172">
                  <c:v>92100</c:v>
                </c:pt>
                <c:pt idx="173">
                  <c:v>92700</c:v>
                </c:pt>
                <c:pt idx="174">
                  <c:v>94370</c:v>
                </c:pt>
                <c:pt idx="175">
                  <c:v>95100</c:v>
                </c:pt>
                <c:pt idx="176">
                  <c:v>96028</c:v>
                </c:pt>
                <c:pt idx="177">
                  <c:v>96300</c:v>
                </c:pt>
                <c:pt idx="178">
                  <c:v>97100</c:v>
                </c:pt>
                <c:pt idx="179">
                  <c:v>97400</c:v>
                </c:pt>
                <c:pt idx="180">
                  <c:v>97600</c:v>
                </c:pt>
                <c:pt idx="181">
                  <c:v>97700</c:v>
                </c:pt>
                <c:pt idx="182">
                  <c:v>98900</c:v>
                </c:pt>
                <c:pt idx="183">
                  <c:v>99800</c:v>
                </c:pt>
                <c:pt idx="184">
                  <c:v>108770</c:v>
                </c:pt>
                <c:pt idx="185">
                  <c:v>114194</c:v>
                </c:pt>
                <c:pt idx="186">
                  <c:v>117750</c:v>
                </c:pt>
                <c:pt idx="187">
                  <c:v>120182</c:v>
                </c:pt>
                <c:pt idx="188">
                  <c:v>131446</c:v>
                </c:pt>
                <c:pt idx="189">
                  <c:v>138820</c:v>
                </c:pt>
                <c:pt idx="190">
                  <c:v>143640</c:v>
                </c:pt>
                <c:pt idx="191">
                  <c:v>145294</c:v>
                </c:pt>
                <c:pt idx="192">
                  <c:v>153762</c:v>
                </c:pt>
                <c:pt idx="193">
                  <c:v>161732</c:v>
                </c:pt>
                <c:pt idx="194">
                  <c:v>165768</c:v>
                </c:pt>
                <c:pt idx="195">
                  <c:v>168078</c:v>
                </c:pt>
                <c:pt idx="196">
                  <c:v>178766</c:v>
                </c:pt>
                <c:pt idx="197">
                  <c:v>183778</c:v>
                </c:pt>
                <c:pt idx="198">
                  <c:v>194278</c:v>
                </c:pt>
                <c:pt idx="199">
                  <c:v>197788</c:v>
                </c:pt>
                <c:pt idx="200">
                  <c:v>214092</c:v>
                </c:pt>
                <c:pt idx="201">
                  <c:v>237918</c:v>
                </c:pt>
                <c:pt idx="202">
                  <c:v>238934</c:v>
                </c:pt>
                <c:pt idx="203">
                  <c:v>254272</c:v>
                </c:pt>
                <c:pt idx="204">
                  <c:v>321474</c:v>
                </c:pt>
                <c:pt idx="205">
                  <c:v>330296</c:v>
                </c:pt>
                <c:pt idx="206">
                  <c:v>346836</c:v>
                </c:pt>
                <c:pt idx="207">
                  <c:v>367312</c:v>
                </c:pt>
                <c:pt idx="208">
                  <c:v>407244</c:v>
                </c:pt>
                <c:pt idx="209">
                  <c:v>408498</c:v>
                </c:pt>
                <c:pt idx="210">
                  <c:v>438914</c:v>
                </c:pt>
                <c:pt idx="211">
                  <c:v>441498</c:v>
                </c:pt>
                <c:pt idx="212">
                  <c:v>470496</c:v>
                </c:pt>
                <c:pt idx="213">
                  <c:v>472116</c:v>
                </c:pt>
                <c:pt idx="214">
                  <c:v>497678</c:v>
                </c:pt>
                <c:pt idx="215">
                  <c:v>515688</c:v>
                </c:pt>
                <c:pt idx="216">
                  <c:v>528338</c:v>
                </c:pt>
                <c:pt idx="217">
                  <c:v>536428</c:v>
                </c:pt>
                <c:pt idx="218">
                  <c:v>579538</c:v>
                </c:pt>
                <c:pt idx="219">
                  <c:v>582112</c:v>
                </c:pt>
                <c:pt idx="220">
                  <c:v>584930</c:v>
                </c:pt>
                <c:pt idx="221">
                  <c:v>587880</c:v>
                </c:pt>
                <c:pt idx="222">
                  <c:v>628490</c:v>
                </c:pt>
                <c:pt idx="223">
                  <c:v>875119</c:v>
                </c:pt>
                <c:pt idx="224">
                  <c:v>981708</c:v>
                </c:pt>
                <c:pt idx="225">
                  <c:v>1007798</c:v>
                </c:pt>
                <c:pt idx="226">
                  <c:v>1442518</c:v>
                </c:pt>
                <c:pt idx="227">
                  <c:v>1580742</c:v>
                </c:pt>
                <c:pt idx="228">
                  <c:v>1845655</c:v>
                </c:pt>
                <c:pt idx="229">
                  <c:v>4575718</c:v>
                </c:pt>
                <c:pt idx="230">
                  <c:v>4843992</c:v>
                </c:pt>
                <c:pt idx="231">
                  <c:v>6797972</c:v>
                </c:pt>
              </c:numCache>
            </c:numRef>
          </c:xVal>
          <c:yVal>
            <c:numRef>
              <c:f>'Speed Up (New)'!$C$2:$C$233</c:f>
              <c:numCache>
                <c:formatCode>General</c:formatCode>
                <c:ptCount val="232"/>
                <c:pt idx="0">
                  <c:v>0.27630869445946615</c:v>
                </c:pt>
                <c:pt idx="1">
                  <c:v>0.29959856096443344</c:v>
                </c:pt>
                <c:pt idx="2">
                  <c:v>0.30464364344911665</c:v>
                </c:pt>
                <c:pt idx="3">
                  <c:v>0.34013009218256074</c:v>
                </c:pt>
                <c:pt idx="4">
                  <c:v>0.32307215391993005</c:v>
                </c:pt>
                <c:pt idx="5">
                  <c:v>0.34533280831593477</c:v>
                </c:pt>
                <c:pt idx="6">
                  <c:v>0.39207846031879678</c:v>
                </c:pt>
                <c:pt idx="7">
                  <c:v>0.46157912493162567</c:v>
                </c:pt>
                <c:pt idx="8">
                  <c:v>0.47933385073329793</c:v>
                </c:pt>
                <c:pt idx="9">
                  <c:v>0.5013979265377887</c:v>
                </c:pt>
                <c:pt idx="10">
                  <c:v>0.54940541428626988</c:v>
                </c:pt>
                <c:pt idx="11">
                  <c:v>0.59184955322074329</c:v>
                </c:pt>
                <c:pt idx="12">
                  <c:v>0.74889453120833349</c:v>
                </c:pt>
                <c:pt idx="13">
                  <c:v>0.75463252712036777</c:v>
                </c:pt>
                <c:pt idx="14">
                  <c:v>0.7954188942463758</c:v>
                </c:pt>
                <c:pt idx="15">
                  <c:v>0.80870470483037837</c:v>
                </c:pt>
                <c:pt idx="16">
                  <c:v>0.82976601095330649</c:v>
                </c:pt>
                <c:pt idx="17">
                  <c:v>0.98765945790375753</c:v>
                </c:pt>
                <c:pt idx="18">
                  <c:v>0.9933568903302934</c:v>
                </c:pt>
                <c:pt idx="19">
                  <c:v>0.97481624755088125</c:v>
                </c:pt>
                <c:pt idx="20">
                  <c:v>1.0182881431499977</c:v>
                </c:pt>
                <c:pt idx="21">
                  <c:v>1.1463614705788805</c:v>
                </c:pt>
                <c:pt idx="22">
                  <c:v>1.169405003894203</c:v>
                </c:pt>
                <c:pt idx="23">
                  <c:v>1.1537014855891208</c:v>
                </c:pt>
                <c:pt idx="24">
                  <c:v>1.2405198991817508</c:v>
                </c:pt>
                <c:pt idx="25">
                  <c:v>1.3351995461002482</c:v>
                </c:pt>
                <c:pt idx="26">
                  <c:v>1.2824815681369059</c:v>
                </c:pt>
                <c:pt idx="27">
                  <c:v>1.3052579308100039</c:v>
                </c:pt>
                <c:pt idx="28">
                  <c:v>1.509732568376583</c:v>
                </c:pt>
                <c:pt idx="29">
                  <c:v>1.4426419082997788</c:v>
                </c:pt>
                <c:pt idx="30">
                  <c:v>1.5179720935045418</c:v>
                </c:pt>
                <c:pt idx="31">
                  <c:v>1.6668620217275674</c:v>
                </c:pt>
                <c:pt idx="32">
                  <c:v>1.6660325130365286</c:v>
                </c:pt>
                <c:pt idx="33">
                  <c:v>1.9112346649829592</c:v>
                </c:pt>
                <c:pt idx="34">
                  <c:v>1.9054062067960642</c:v>
                </c:pt>
                <c:pt idx="35">
                  <c:v>2.1864356194339818</c:v>
                </c:pt>
                <c:pt idx="36">
                  <c:v>2.0291135325667797</c:v>
                </c:pt>
                <c:pt idx="37">
                  <c:v>2.4440387472838019</c:v>
                </c:pt>
                <c:pt idx="38">
                  <c:v>2.1064054940422197</c:v>
                </c:pt>
                <c:pt idx="39">
                  <c:v>2.1815372627273262</c:v>
                </c:pt>
                <c:pt idx="40">
                  <c:v>2.1643061691496519</c:v>
                </c:pt>
                <c:pt idx="41">
                  <c:v>2.3455731080394298</c:v>
                </c:pt>
                <c:pt idx="42">
                  <c:v>2.2789072377519322</c:v>
                </c:pt>
                <c:pt idx="43">
                  <c:v>2.4670931513409311</c:v>
                </c:pt>
                <c:pt idx="44">
                  <c:v>2.4770677403875538</c:v>
                </c:pt>
                <c:pt idx="45">
                  <c:v>2.6481868307314853</c:v>
                </c:pt>
                <c:pt idx="46">
                  <c:v>2.4298841379198683</c:v>
                </c:pt>
                <c:pt idx="47">
                  <c:v>2.6718365718968897</c:v>
                </c:pt>
                <c:pt idx="48">
                  <c:v>2.7740453849699902</c:v>
                </c:pt>
                <c:pt idx="49">
                  <c:v>2.7752973140517909</c:v>
                </c:pt>
                <c:pt idx="50">
                  <c:v>2.7437506875029527</c:v>
                </c:pt>
                <c:pt idx="51">
                  <c:v>2.8801776247829265</c:v>
                </c:pt>
                <c:pt idx="52">
                  <c:v>2.7942767656456615</c:v>
                </c:pt>
                <c:pt idx="53">
                  <c:v>2.8251048681729851</c:v>
                </c:pt>
                <c:pt idx="54">
                  <c:v>2.9368397617225162</c:v>
                </c:pt>
                <c:pt idx="55">
                  <c:v>2.9360409353462069</c:v>
                </c:pt>
                <c:pt idx="56">
                  <c:v>3.3058317527418577</c:v>
                </c:pt>
                <c:pt idx="57">
                  <c:v>3.0839672474784008</c:v>
                </c:pt>
                <c:pt idx="58">
                  <c:v>3.160443497711924</c:v>
                </c:pt>
                <c:pt idx="59">
                  <c:v>3.1536889525639946</c:v>
                </c:pt>
                <c:pt idx="60">
                  <c:v>3.5267683085901966</c:v>
                </c:pt>
                <c:pt idx="61">
                  <c:v>3.2916540192990831</c:v>
                </c:pt>
                <c:pt idx="62">
                  <c:v>3.3480120840721757</c:v>
                </c:pt>
                <c:pt idx="63">
                  <c:v>3.7622273672567634</c:v>
                </c:pt>
                <c:pt idx="64">
                  <c:v>3.7319809764442979</c:v>
                </c:pt>
                <c:pt idx="65">
                  <c:v>3.4677626598204947</c:v>
                </c:pt>
                <c:pt idx="66">
                  <c:v>3.5384487024039473</c:v>
                </c:pt>
                <c:pt idx="67">
                  <c:v>3.5357196134179532</c:v>
                </c:pt>
                <c:pt idx="68">
                  <c:v>3.5350424236246951</c:v>
                </c:pt>
                <c:pt idx="69">
                  <c:v>3.5314867114845994</c:v>
                </c:pt>
                <c:pt idx="70">
                  <c:v>3.6647832856303824</c:v>
                </c:pt>
                <c:pt idx="71">
                  <c:v>4.0588547344605646</c:v>
                </c:pt>
                <c:pt idx="72">
                  <c:v>3.7687386607144093</c:v>
                </c:pt>
                <c:pt idx="73">
                  <c:v>4.0534574080648822</c:v>
                </c:pt>
                <c:pt idx="74">
                  <c:v>3.9934655663421958</c:v>
                </c:pt>
                <c:pt idx="75">
                  <c:v>4.1246991581099497</c:v>
                </c:pt>
                <c:pt idx="76">
                  <c:v>3.9998449185485079</c:v>
                </c:pt>
                <c:pt idx="77">
                  <c:v>4.1858320532634252</c:v>
                </c:pt>
                <c:pt idx="78">
                  <c:v>4.4311703067987454</c:v>
                </c:pt>
                <c:pt idx="79">
                  <c:v>4.5075356040589298</c:v>
                </c:pt>
                <c:pt idx="80">
                  <c:v>4.1669183179919589</c:v>
                </c:pt>
                <c:pt idx="81">
                  <c:v>4.2377746595167194</c:v>
                </c:pt>
                <c:pt idx="82">
                  <c:v>4.249145679078854</c:v>
                </c:pt>
                <c:pt idx="83">
                  <c:v>4.9326253779339879</c:v>
                </c:pt>
                <c:pt idx="84">
                  <c:v>5.0249171212177011</c:v>
                </c:pt>
                <c:pt idx="85">
                  <c:v>4.9298301794717663</c:v>
                </c:pt>
                <c:pt idx="86">
                  <c:v>4.7824367786006654</c:v>
                </c:pt>
                <c:pt idx="87">
                  <c:v>5.4578425074567996</c:v>
                </c:pt>
                <c:pt idx="88">
                  <c:v>5.7893450336244392</c:v>
                </c:pt>
                <c:pt idx="89">
                  <c:v>4.8747662978840056</c:v>
                </c:pt>
                <c:pt idx="90">
                  <c:v>5.1575230738207676</c:v>
                </c:pt>
                <c:pt idx="91">
                  <c:v>7.1528777356951139</c:v>
                </c:pt>
                <c:pt idx="92">
                  <c:v>5.1772279131754342</c:v>
                </c:pt>
                <c:pt idx="93">
                  <c:v>5.5986171299565717</c:v>
                </c:pt>
                <c:pt idx="94">
                  <c:v>5.6960749563626782</c:v>
                </c:pt>
                <c:pt idx="95">
                  <c:v>5.4107958721252878</c:v>
                </c:pt>
                <c:pt idx="96">
                  <c:v>5.3681691252557107</c:v>
                </c:pt>
                <c:pt idx="97">
                  <c:v>5.160702902352277</c:v>
                </c:pt>
                <c:pt idx="98">
                  <c:v>5.3793817848418115</c:v>
                </c:pt>
                <c:pt idx="99">
                  <c:v>5.4074929073881846</c:v>
                </c:pt>
                <c:pt idx="100">
                  <c:v>5.8128626479609249</c:v>
                </c:pt>
                <c:pt idx="101">
                  <c:v>5.499598807547958</c:v>
                </c:pt>
                <c:pt idx="102">
                  <c:v>6.0026664891683339</c:v>
                </c:pt>
                <c:pt idx="103">
                  <c:v>5.9615939321693405</c:v>
                </c:pt>
                <c:pt idx="104">
                  <c:v>5.9958682938148566</c:v>
                </c:pt>
                <c:pt idx="105">
                  <c:v>6.0264537222239065</c:v>
                </c:pt>
                <c:pt idx="106">
                  <c:v>6.4359703202749117</c:v>
                </c:pt>
                <c:pt idx="107">
                  <c:v>6.869083091120106</c:v>
                </c:pt>
                <c:pt idx="108">
                  <c:v>6.9021962135874215</c:v>
                </c:pt>
                <c:pt idx="109">
                  <c:v>7.1858876759195489</c:v>
                </c:pt>
                <c:pt idx="110">
                  <c:v>6.9544555748821626</c:v>
                </c:pt>
                <c:pt idx="111">
                  <c:v>7.1376351953345347</c:v>
                </c:pt>
                <c:pt idx="112">
                  <c:v>7.3732900984139516</c:v>
                </c:pt>
                <c:pt idx="113">
                  <c:v>7.7770248015430763</c:v>
                </c:pt>
                <c:pt idx="114">
                  <c:v>8.1731324354631045</c:v>
                </c:pt>
                <c:pt idx="115">
                  <c:v>8.4721748849909559</c:v>
                </c:pt>
                <c:pt idx="116">
                  <c:v>8.6221396267450139</c:v>
                </c:pt>
                <c:pt idx="117">
                  <c:v>10.982959213682591</c:v>
                </c:pt>
                <c:pt idx="118">
                  <c:v>8.4069667494526179</c:v>
                </c:pt>
                <c:pt idx="119">
                  <c:v>8.9202238808742997</c:v>
                </c:pt>
                <c:pt idx="120">
                  <c:v>9.0994974903958621</c:v>
                </c:pt>
                <c:pt idx="121">
                  <c:v>9.2111099931769509</c:v>
                </c:pt>
                <c:pt idx="122">
                  <c:v>9.1451751483887591</c:v>
                </c:pt>
                <c:pt idx="123">
                  <c:v>8.6757709938722236</c:v>
                </c:pt>
                <c:pt idx="124">
                  <c:v>9.289103454242408</c:v>
                </c:pt>
                <c:pt idx="125">
                  <c:v>9.1937117013988505</c:v>
                </c:pt>
                <c:pt idx="126">
                  <c:v>9.8640790897668698</c:v>
                </c:pt>
                <c:pt idx="127">
                  <c:v>10.450226539011906</c:v>
                </c:pt>
                <c:pt idx="128">
                  <c:v>9.9262344217923619</c:v>
                </c:pt>
                <c:pt idx="129">
                  <c:v>10.505720636033853</c:v>
                </c:pt>
                <c:pt idx="130">
                  <c:v>10.635779639594393</c:v>
                </c:pt>
                <c:pt idx="131">
                  <c:v>11.095964638902053</c:v>
                </c:pt>
                <c:pt idx="132">
                  <c:v>11.570826142646007</c:v>
                </c:pt>
                <c:pt idx="133">
                  <c:v>10.660707411243738</c:v>
                </c:pt>
                <c:pt idx="134">
                  <c:v>10.661902820178252</c:v>
                </c:pt>
                <c:pt idx="135">
                  <c:v>11.208074955133858</c:v>
                </c:pt>
                <c:pt idx="136">
                  <c:v>11.048065943467497</c:v>
                </c:pt>
                <c:pt idx="137">
                  <c:v>11.148985918001296</c:v>
                </c:pt>
                <c:pt idx="138">
                  <c:v>10.935716139574515</c:v>
                </c:pt>
                <c:pt idx="139">
                  <c:v>11.374700817427428</c:v>
                </c:pt>
                <c:pt idx="140">
                  <c:v>11.43344413133488</c:v>
                </c:pt>
                <c:pt idx="141">
                  <c:v>12.241306120662763</c:v>
                </c:pt>
                <c:pt idx="142">
                  <c:v>12.687596785036009</c:v>
                </c:pt>
                <c:pt idx="143">
                  <c:v>12.664550403838406</c:v>
                </c:pt>
                <c:pt idx="144">
                  <c:v>12.283185781856444</c:v>
                </c:pt>
                <c:pt idx="145">
                  <c:v>12.103535781357234</c:v>
                </c:pt>
                <c:pt idx="146">
                  <c:v>12.365071225609912</c:v>
                </c:pt>
                <c:pt idx="147">
                  <c:v>13.733731739848146</c:v>
                </c:pt>
                <c:pt idx="148">
                  <c:v>13.237762429723581</c:v>
                </c:pt>
                <c:pt idx="149">
                  <c:v>13.709782882675217</c:v>
                </c:pt>
                <c:pt idx="150">
                  <c:v>12.545387222420409</c:v>
                </c:pt>
                <c:pt idx="151">
                  <c:v>13.061873430367779</c:v>
                </c:pt>
                <c:pt idx="152">
                  <c:v>13.334112360261027</c:v>
                </c:pt>
                <c:pt idx="153">
                  <c:v>13.544811670013321</c:v>
                </c:pt>
                <c:pt idx="154">
                  <c:v>13.641063264421764</c:v>
                </c:pt>
                <c:pt idx="155">
                  <c:v>13.080125608093471</c:v>
                </c:pt>
                <c:pt idx="156">
                  <c:v>13.689073340130655</c:v>
                </c:pt>
                <c:pt idx="157">
                  <c:v>14.176705417916375</c:v>
                </c:pt>
                <c:pt idx="158">
                  <c:v>13.600972843506826</c:v>
                </c:pt>
                <c:pt idx="159">
                  <c:v>13.681930123322285</c:v>
                </c:pt>
                <c:pt idx="160">
                  <c:v>14.106203576798986</c:v>
                </c:pt>
                <c:pt idx="161">
                  <c:v>14.386729196398186</c:v>
                </c:pt>
                <c:pt idx="162">
                  <c:v>14.311297391859128</c:v>
                </c:pt>
                <c:pt idx="163">
                  <c:v>15.288548324693449</c:v>
                </c:pt>
                <c:pt idx="164">
                  <c:v>14.913246482389663</c:v>
                </c:pt>
                <c:pt idx="165">
                  <c:v>17.634768326018431</c:v>
                </c:pt>
                <c:pt idx="166">
                  <c:v>15.123020623612376</c:v>
                </c:pt>
                <c:pt idx="167">
                  <c:v>14.913942623238921</c:v>
                </c:pt>
                <c:pt idx="168">
                  <c:v>14.847967237034116</c:v>
                </c:pt>
                <c:pt idx="169">
                  <c:v>14.929812635711551</c:v>
                </c:pt>
                <c:pt idx="170">
                  <c:v>15.193436451286225</c:v>
                </c:pt>
                <c:pt idx="171">
                  <c:v>14.997815937787299</c:v>
                </c:pt>
                <c:pt idx="172">
                  <c:v>15.382792088660572</c:v>
                </c:pt>
                <c:pt idx="173">
                  <c:v>15.038647226308548</c:v>
                </c:pt>
                <c:pt idx="174">
                  <c:v>15.579082446244996</c:v>
                </c:pt>
                <c:pt idx="175">
                  <c:v>15.440733578118399</c:v>
                </c:pt>
                <c:pt idx="176">
                  <c:v>15.480893778304059</c:v>
                </c:pt>
                <c:pt idx="177">
                  <c:v>16.322408259401737</c:v>
                </c:pt>
                <c:pt idx="178">
                  <c:v>15.526085384575641</c:v>
                </c:pt>
                <c:pt idx="179">
                  <c:v>17.168911930872447</c:v>
                </c:pt>
                <c:pt idx="180">
                  <c:v>15.921846010238799</c:v>
                </c:pt>
                <c:pt idx="181">
                  <c:v>15.804378399859738</c:v>
                </c:pt>
                <c:pt idx="182">
                  <c:v>15.856393518773302</c:v>
                </c:pt>
                <c:pt idx="183">
                  <c:v>15.987023097304627</c:v>
                </c:pt>
                <c:pt idx="184">
                  <c:v>20.413768248021846</c:v>
                </c:pt>
                <c:pt idx="185">
                  <c:v>18.878676339971307</c:v>
                </c:pt>
                <c:pt idx="186">
                  <c:v>18.482570767593664</c:v>
                </c:pt>
                <c:pt idx="187">
                  <c:v>18.945558877553829</c:v>
                </c:pt>
                <c:pt idx="188">
                  <c:v>18.588857893454858</c:v>
                </c:pt>
                <c:pt idx="189">
                  <c:v>20.237833675361067</c:v>
                </c:pt>
                <c:pt idx="190">
                  <c:v>19.600964864654607</c:v>
                </c:pt>
                <c:pt idx="191">
                  <c:v>21.222378323225684</c:v>
                </c:pt>
                <c:pt idx="192">
                  <c:v>22.886807819932567</c:v>
                </c:pt>
                <c:pt idx="193">
                  <c:v>21.832086253156561</c:v>
                </c:pt>
                <c:pt idx="194">
                  <c:v>22.271394386760676</c:v>
                </c:pt>
                <c:pt idx="195">
                  <c:v>22.182319186984497</c:v>
                </c:pt>
                <c:pt idx="196">
                  <c:v>26.77161073555331</c:v>
                </c:pt>
                <c:pt idx="197">
                  <c:v>26.265241574820863</c:v>
                </c:pt>
                <c:pt idx="198">
                  <c:v>28.496711337276807</c:v>
                </c:pt>
                <c:pt idx="199">
                  <c:v>24.527103277796478</c:v>
                </c:pt>
                <c:pt idx="200">
                  <c:v>27.370127273106775</c:v>
                </c:pt>
                <c:pt idx="201">
                  <c:v>29.403945078307512</c:v>
                </c:pt>
                <c:pt idx="202">
                  <c:v>26.264081180709862</c:v>
                </c:pt>
                <c:pt idx="203">
                  <c:v>35.803415760356629</c:v>
                </c:pt>
                <c:pt idx="204">
                  <c:v>33.872815035337069</c:v>
                </c:pt>
                <c:pt idx="205">
                  <c:v>37.465359962783381</c:v>
                </c:pt>
                <c:pt idx="206">
                  <c:v>34.799609108251893</c:v>
                </c:pt>
                <c:pt idx="207">
                  <c:v>33.045158714588283</c:v>
                </c:pt>
                <c:pt idx="208">
                  <c:v>34.413534775576025</c:v>
                </c:pt>
                <c:pt idx="209">
                  <c:v>33.041647241432585</c:v>
                </c:pt>
                <c:pt idx="210">
                  <c:v>33.61093299930441</c:v>
                </c:pt>
                <c:pt idx="211">
                  <c:v>35.604982982682188</c:v>
                </c:pt>
                <c:pt idx="212">
                  <c:v>35.730807713031453</c:v>
                </c:pt>
                <c:pt idx="213">
                  <c:v>37.302197813067167</c:v>
                </c:pt>
                <c:pt idx="214">
                  <c:v>35.651582544501181</c:v>
                </c:pt>
                <c:pt idx="215">
                  <c:v>40.273387734198536</c:v>
                </c:pt>
                <c:pt idx="216">
                  <c:v>39.812250582829201</c:v>
                </c:pt>
                <c:pt idx="217">
                  <c:v>36.286219619048332</c:v>
                </c:pt>
                <c:pt idx="218">
                  <c:v>37.266264324016689</c:v>
                </c:pt>
                <c:pt idx="219">
                  <c:v>36.956882110442962</c:v>
                </c:pt>
                <c:pt idx="220">
                  <c:v>38.318936070394209</c:v>
                </c:pt>
                <c:pt idx="221">
                  <c:v>38.851680914974764</c:v>
                </c:pt>
                <c:pt idx="222">
                  <c:v>39.204031408029699</c:v>
                </c:pt>
                <c:pt idx="223">
                  <c:v>42.282128367168404</c:v>
                </c:pt>
                <c:pt idx="224">
                  <c:v>45.812828615273332</c:v>
                </c:pt>
                <c:pt idx="225">
                  <c:v>46.491963300599124</c:v>
                </c:pt>
                <c:pt idx="226">
                  <c:v>51.348257851448075</c:v>
                </c:pt>
                <c:pt idx="227">
                  <c:v>50.778073344110602</c:v>
                </c:pt>
                <c:pt idx="228">
                  <c:v>51.354536164131758</c:v>
                </c:pt>
                <c:pt idx="229">
                  <c:v>59.644247018483981</c:v>
                </c:pt>
                <c:pt idx="230">
                  <c:v>64.58762714558074</c:v>
                </c:pt>
                <c:pt idx="231">
                  <c:v>73.043947895885282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AF66-48E1-A1E5-D052A0E2C563}"/>
            </c:ext>
          </c:extLst>
        </c:ser>
        <c:ser>
          <c:idx val="2"/>
          <c:order val="2"/>
          <c:tx>
            <c:strRef>
              <c:f>'Speed Up (New)'!$D$1</c:f>
              <c:strCache>
                <c:ptCount val="1"/>
                <c:pt idx="0">
                  <c:v>4 GPU</c:v>
                </c:pt>
              </c:strCache>
            </c:strRef>
          </c:tx>
          <c:spPr>
            <a:ln w="25400" cap="rnd">
              <a:solidFill>
                <a:srgbClr val="FF0000"/>
              </a:solidFill>
            </a:ln>
            <a:effectLst>
              <a:glow rad="139700">
                <a:schemeClr val="accent3">
                  <a:shade val="86000"/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'Speed Up (New)'!$A$2:$A$233</c:f>
              <c:numCache>
                <c:formatCode>General</c:formatCode>
                <c:ptCount val="232"/>
                <c:pt idx="0">
                  <c:v>1100</c:v>
                </c:pt>
                <c:pt idx="1">
                  <c:v>1200</c:v>
                </c:pt>
                <c:pt idx="2">
                  <c:v>1200</c:v>
                </c:pt>
                <c:pt idx="3">
                  <c:v>1300</c:v>
                </c:pt>
                <c:pt idx="4">
                  <c:v>1300</c:v>
                </c:pt>
                <c:pt idx="5">
                  <c:v>1400</c:v>
                </c:pt>
                <c:pt idx="6">
                  <c:v>1500</c:v>
                </c:pt>
                <c:pt idx="7">
                  <c:v>1800</c:v>
                </c:pt>
                <c:pt idx="8">
                  <c:v>1900</c:v>
                </c:pt>
                <c:pt idx="9">
                  <c:v>2000</c:v>
                </c:pt>
                <c:pt idx="10">
                  <c:v>2200</c:v>
                </c:pt>
                <c:pt idx="11">
                  <c:v>2400</c:v>
                </c:pt>
                <c:pt idx="12">
                  <c:v>2900</c:v>
                </c:pt>
                <c:pt idx="13">
                  <c:v>3000</c:v>
                </c:pt>
                <c:pt idx="14">
                  <c:v>3100</c:v>
                </c:pt>
                <c:pt idx="15">
                  <c:v>3200</c:v>
                </c:pt>
                <c:pt idx="16">
                  <c:v>3300</c:v>
                </c:pt>
                <c:pt idx="17">
                  <c:v>3900</c:v>
                </c:pt>
                <c:pt idx="18">
                  <c:v>4000</c:v>
                </c:pt>
                <c:pt idx="19">
                  <c:v>4100</c:v>
                </c:pt>
                <c:pt idx="20">
                  <c:v>4200</c:v>
                </c:pt>
                <c:pt idx="21">
                  <c:v>4800</c:v>
                </c:pt>
                <c:pt idx="22">
                  <c:v>4900</c:v>
                </c:pt>
                <c:pt idx="23">
                  <c:v>5300</c:v>
                </c:pt>
                <c:pt idx="24">
                  <c:v>5700</c:v>
                </c:pt>
                <c:pt idx="25">
                  <c:v>5800</c:v>
                </c:pt>
                <c:pt idx="26">
                  <c:v>5900</c:v>
                </c:pt>
                <c:pt idx="27">
                  <c:v>6000</c:v>
                </c:pt>
                <c:pt idx="28">
                  <c:v>6700</c:v>
                </c:pt>
                <c:pt idx="29">
                  <c:v>6800</c:v>
                </c:pt>
                <c:pt idx="30">
                  <c:v>7200</c:v>
                </c:pt>
                <c:pt idx="31">
                  <c:v>8400</c:v>
                </c:pt>
                <c:pt idx="32">
                  <c:v>9000</c:v>
                </c:pt>
                <c:pt idx="33">
                  <c:v>9300</c:v>
                </c:pt>
                <c:pt idx="34">
                  <c:v>10000</c:v>
                </c:pt>
                <c:pt idx="35">
                  <c:v>11000</c:v>
                </c:pt>
                <c:pt idx="36">
                  <c:v>11200</c:v>
                </c:pt>
                <c:pt idx="37">
                  <c:v>11300</c:v>
                </c:pt>
                <c:pt idx="38">
                  <c:v>11400</c:v>
                </c:pt>
                <c:pt idx="39">
                  <c:v>12000</c:v>
                </c:pt>
                <c:pt idx="40">
                  <c:v>12000</c:v>
                </c:pt>
                <c:pt idx="41">
                  <c:v>12400</c:v>
                </c:pt>
                <c:pt idx="42">
                  <c:v>12800</c:v>
                </c:pt>
                <c:pt idx="43">
                  <c:v>13200</c:v>
                </c:pt>
                <c:pt idx="44">
                  <c:v>13300</c:v>
                </c:pt>
                <c:pt idx="45">
                  <c:v>13620</c:v>
                </c:pt>
                <c:pt idx="46">
                  <c:v>14000</c:v>
                </c:pt>
                <c:pt idx="47">
                  <c:v>15200</c:v>
                </c:pt>
                <c:pt idx="48">
                  <c:v>15490</c:v>
                </c:pt>
                <c:pt idx="49">
                  <c:v>16000</c:v>
                </c:pt>
                <c:pt idx="50">
                  <c:v>16000</c:v>
                </c:pt>
                <c:pt idx="51">
                  <c:v>16200</c:v>
                </c:pt>
                <c:pt idx="52">
                  <c:v>16210</c:v>
                </c:pt>
                <c:pt idx="53">
                  <c:v>16400</c:v>
                </c:pt>
                <c:pt idx="54">
                  <c:v>16670</c:v>
                </c:pt>
                <c:pt idx="55">
                  <c:v>16700</c:v>
                </c:pt>
                <c:pt idx="56">
                  <c:v>18000</c:v>
                </c:pt>
                <c:pt idx="57">
                  <c:v>18000</c:v>
                </c:pt>
                <c:pt idx="58">
                  <c:v>18000</c:v>
                </c:pt>
                <c:pt idx="59">
                  <c:v>18000</c:v>
                </c:pt>
                <c:pt idx="60">
                  <c:v>18000</c:v>
                </c:pt>
                <c:pt idx="61">
                  <c:v>18000</c:v>
                </c:pt>
                <c:pt idx="62">
                  <c:v>18200</c:v>
                </c:pt>
                <c:pt idx="63">
                  <c:v>19500</c:v>
                </c:pt>
                <c:pt idx="64">
                  <c:v>19900</c:v>
                </c:pt>
                <c:pt idx="65">
                  <c:v>20100</c:v>
                </c:pt>
                <c:pt idx="66">
                  <c:v>20300</c:v>
                </c:pt>
                <c:pt idx="67">
                  <c:v>20300</c:v>
                </c:pt>
                <c:pt idx="68">
                  <c:v>20310</c:v>
                </c:pt>
                <c:pt idx="69">
                  <c:v>20670</c:v>
                </c:pt>
                <c:pt idx="70">
                  <c:v>21180</c:v>
                </c:pt>
                <c:pt idx="71">
                  <c:v>22190</c:v>
                </c:pt>
                <c:pt idx="72">
                  <c:v>22200</c:v>
                </c:pt>
                <c:pt idx="73">
                  <c:v>22340</c:v>
                </c:pt>
                <c:pt idx="74">
                  <c:v>22800</c:v>
                </c:pt>
                <c:pt idx="75">
                  <c:v>24000</c:v>
                </c:pt>
                <c:pt idx="76">
                  <c:v>24100</c:v>
                </c:pt>
                <c:pt idx="77">
                  <c:v>24100</c:v>
                </c:pt>
                <c:pt idx="78">
                  <c:v>24100</c:v>
                </c:pt>
                <c:pt idx="79">
                  <c:v>24150</c:v>
                </c:pt>
                <c:pt idx="80">
                  <c:v>24500</c:v>
                </c:pt>
                <c:pt idx="81">
                  <c:v>25000</c:v>
                </c:pt>
                <c:pt idx="82">
                  <c:v>25350</c:v>
                </c:pt>
                <c:pt idx="83">
                  <c:v>26330</c:v>
                </c:pt>
                <c:pt idx="84">
                  <c:v>26780</c:v>
                </c:pt>
                <c:pt idx="85">
                  <c:v>29500</c:v>
                </c:pt>
                <c:pt idx="86">
                  <c:v>29500</c:v>
                </c:pt>
                <c:pt idx="87">
                  <c:v>30090</c:v>
                </c:pt>
                <c:pt idx="88">
                  <c:v>30100</c:v>
                </c:pt>
                <c:pt idx="89">
                  <c:v>30200</c:v>
                </c:pt>
                <c:pt idx="90">
                  <c:v>30880</c:v>
                </c:pt>
                <c:pt idx="91">
                  <c:v>30900</c:v>
                </c:pt>
                <c:pt idx="92">
                  <c:v>31226</c:v>
                </c:pt>
                <c:pt idx="93">
                  <c:v>32400</c:v>
                </c:pt>
                <c:pt idx="94">
                  <c:v>32400</c:v>
                </c:pt>
                <c:pt idx="95">
                  <c:v>32500</c:v>
                </c:pt>
                <c:pt idx="96">
                  <c:v>32700</c:v>
                </c:pt>
                <c:pt idx="97">
                  <c:v>33300</c:v>
                </c:pt>
                <c:pt idx="98">
                  <c:v>34520</c:v>
                </c:pt>
                <c:pt idx="99">
                  <c:v>34900</c:v>
                </c:pt>
                <c:pt idx="100">
                  <c:v>35340</c:v>
                </c:pt>
                <c:pt idx="101">
                  <c:v>35460</c:v>
                </c:pt>
                <c:pt idx="102">
                  <c:v>37400</c:v>
                </c:pt>
                <c:pt idx="103">
                  <c:v>38300</c:v>
                </c:pt>
                <c:pt idx="104">
                  <c:v>39000</c:v>
                </c:pt>
                <c:pt idx="105">
                  <c:v>39600</c:v>
                </c:pt>
                <c:pt idx="106">
                  <c:v>41600</c:v>
                </c:pt>
                <c:pt idx="107">
                  <c:v>42700</c:v>
                </c:pt>
                <c:pt idx="108">
                  <c:v>43700</c:v>
                </c:pt>
                <c:pt idx="109">
                  <c:v>45000</c:v>
                </c:pt>
                <c:pt idx="110">
                  <c:v>45100</c:v>
                </c:pt>
                <c:pt idx="111">
                  <c:v>45600</c:v>
                </c:pt>
                <c:pt idx="112">
                  <c:v>47164</c:v>
                </c:pt>
                <c:pt idx="113">
                  <c:v>50070</c:v>
                </c:pt>
                <c:pt idx="114">
                  <c:v>51190</c:v>
                </c:pt>
                <c:pt idx="115">
                  <c:v>52888</c:v>
                </c:pt>
                <c:pt idx="116">
                  <c:v>54500</c:v>
                </c:pt>
                <c:pt idx="117">
                  <c:v>56000</c:v>
                </c:pt>
                <c:pt idx="118">
                  <c:v>56400</c:v>
                </c:pt>
                <c:pt idx="119">
                  <c:v>56452</c:v>
                </c:pt>
                <c:pt idx="120">
                  <c:v>58000</c:v>
                </c:pt>
                <c:pt idx="121">
                  <c:v>58070</c:v>
                </c:pt>
                <c:pt idx="122">
                  <c:v>58600</c:v>
                </c:pt>
                <c:pt idx="123">
                  <c:v>58600</c:v>
                </c:pt>
                <c:pt idx="124">
                  <c:v>58800</c:v>
                </c:pt>
                <c:pt idx="125">
                  <c:v>58900</c:v>
                </c:pt>
                <c:pt idx="126">
                  <c:v>62870</c:v>
                </c:pt>
                <c:pt idx="127">
                  <c:v>63100</c:v>
                </c:pt>
                <c:pt idx="128">
                  <c:v>65100</c:v>
                </c:pt>
                <c:pt idx="129">
                  <c:v>66100</c:v>
                </c:pt>
                <c:pt idx="130">
                  <c:v>66340</c:v>
                </c:pt>
                <c:pt idx="131">
                  <c:v>67670</c:v>
                </c:pt>
                <c:pt idx="132">
                  <c:v>68060</c:v>
                </c:pt>
                <c:pt idx="133">
                  <c:v>68100</c:v>
                </c:pt>
                <c:pt idx="134">
                  <c:v>68600</c:v>
                </c:pt>
                <c:pt idx="135">
                  <c:v>68600</c:v>
                </c:pt>
                <c:pt idx="136">
                  <c:v>68780</c:v>
                </c:pt>
                <c:pt idx="137">
                  <c:v>69600</c:v>
                </c:pt>
                <c:pt idx="138">
                  <c:v>70300</c:v>
                </c:pt>
                <c:pt idx="139">
                  <c:v>72000</c:v>
                </c:pt>
                <c:pt idx="140">
                  <c:v>73100</c:v>
                </c:pt>
                <c:pt idx="141">
                  <c:v>73200</c:v>
                </c:pt>
                <c:pt idx="142">
                  <c:v>75200</c:v>
                </c:pt>
                <c:pt idx="143">
                  <c:v>75520</c:v>
                </c:pt>
                <c:pt idx="144">
                  <c:v>75700</c:v>
                </c:pt>
                <c:pt idx="145">
                  <c:v>75700</c:v>
                </c:pt>
                <c:pt idx="146">
                  <c:v>76050</c:v>
                </c:pt>
                <c:pt idx="147">
                  <c:v>77900</c:v>
                </c:pt>
                <c:pt idx="148">
                  <c:v>78500</c:v>
                </c:pt>
                <c:pt idx="149">
                  <c:v>79400</c:v>
                </c:pt>
                <c:pt idx="150">
                  <c:v>79600</c:v>
                </c:pt>
                <c:pt idx="151">
                  <c:v>79700</c:v>
                </c:pt>
                <c:pt idx="152">
                  <c:v>80500</c:v>
                </c:pt>
                <c:pt idx="153">
                  <c:v>81700</c:v>
                </c:pt>
                <c:pt idx="154">
                  <c:v>82300</c:v>
                </c:pt>
                <c:pt idx="155">
                  <c:v>84038</c:v>
                </c:pt>
                <c:pt idx="156">
                  <c:v>84490</c:v>
                </c:pt>
                <c:pt idx="157">
                  <c:v>84500</c:v>
                </c:pt>
                <c:pt idx="158">
                  <c:v>85370</c:v>
                </c:pt>
                <c:pt idx="159">
                  <c:v>85700</c:v>
                </c:pt>
                <c:pt idx="160">
                  <c:v>86220</c:v>
                </c:pt>
                <c:pt idx="161">
                  <c:v>86600</c:v>
                </c:pt>
                <c:pt idx="162">
                  <c:v>86900</c:v>
                </c:pt>
                <c:pt idx="163">
                  <c:v>87430</c:v>
                </c:pt>
                <c:pt idx="164">
                  <c:v>87900</c:v>
                </c:pt>
                <c:pt idx="165">
                  <c:v>88700</c:v>
                </c:pt>
                <c:pt idx="166">
                  <c:v>89400</c:v>
                </c:pt>
                <c:pt idx="167">
                  <c:v>90600</c:v>
                </c:pt>
                <c:pt idx="168">
                  <c:v>91000</c:v>
                </c:pt>
                <c:pt idx="169">
                  <c:v>91100</c:v>
                </c:pt>
                <c:pt idx="170">
                  <c:v>91200</c:v>
                </c:pt>
                <c:pt idx="171">
                  <c:v>91300</c:v>
                </c:pt>
                <c:pt idx="172">
                  <c:v>92100</c:v>
                </c:pt>
                <c:pt idx="173">
                  <c:v>92700</c:v>
                </c:pt>
                <c:pt idx="174">
                  <c:v>94370</c:v>
                </c:pt>
                <c:pt idx="175">
                  <c:v>95100</c:v>
                </c:pt>
                <c:pt idx="176">
                  <c:v>96028</c:v>
                </c:pt>
                <c:pt idx="177">
                  <c:v>96300</c:v>
                </c:pt>
                <c:pt idx="178">
                  <c:v>97100</c:v>
                </c:pt>
                <c:pt idx="179">
                  <c:v>97400</c:v>
                </c:pt>
                <c:pt idx="180">
                  <c:v>97600</c:v>
                </c:pt>
                <c:pt idx="181">
                  <c:v>97700</c:v>
                </c:pt>
                <c:pt idx="182">
                  <c:v>98900</c:v>
                </c:pt>
                <c:pt idx="183">
                  <c:v>99800</c:v>
                </c:pt>
                <c:pt idx="184">
                  <c:v>108770</c:v>
                </c:pt>
                <c:pt idx="185">
                  <c:v>114194</c:v>
                </c:pt>
                <c:pt idx="186">
                  <c:v>117750</c:v>
                </c:pt>
                <c:pt idx="187">
                  <c:v>120182</c:v>
                </c:pt>
                <c:pt idx="188">
                  <c:v>131446</c:v>
                </c:pt>
                <c:pt idx="189">
                  <c:v>138820</c:v>
                </c:pt>
                <c:pt idx="190">
                  <c:v>143640</c:v>
                </c:pt>
                <c:pt idx="191">
                  <c:v>145294</c:v>
                </c:pt>
                <c:pt idx="192">
                  <c:v>153762</c:v>
                </c:pt>
                <c:pt idx="193">
                  <c:v>161732</c:v>
                </c:pt>
                <c:pt idx="194">
                  <c:v>165768</c:v>
                </c:pt>
                <c:pt idx="195">
                  <c:v>168078</c:v>
                </c:pt>
                <c:pt idx="196">
                  <c:v>178766</c:v>
                </c:pt>
                <c:pt idx="197">
                  <c:v>183778</c:v>
                </c:pt>
                <c:pt idx="198">
                  <c:v>194278</c:v>
                </c:pt>
                <c:pt idx="199">
                  <c:v>197788</c:v>
                </c:pt>
                <c:pt idx="200">
                  <c:v>214092</c:v>
                </c:pt>
                <c:pt idx="201">
                  <c:v>237918</c:v>
                </c:pt>
                <c:pt idx="202">
                  <c:v>238934</c:v>
                </c:pt>
                <c:pt idx="203">
                  <c:v>254272</c:v>
                </c:pt>
                <c:pt idx="204">
                  <c:v>321474</c:v>
                </c:pt>
                <c:pt idx="205">
                  <c:v>330296</c:v>
                </c:pt>
                <c:pt idx="206">
                  <c:v>346836</c:v>
                </c:pt>
                <c:pt idx="207">
                  <c:v>367312</c:v>
                </c:pt>
                <c:pt idx="208">
                  <c:v>407244</c:v>
                </c:pt>
                <c:pt idx="209">
                  <c:v>408498</c:v>
                </c:pt>
                <c:pt idx="210">
                  <c:v>438914</c:v>
                </c:pt>
                <c:pt idx="211">
                  <c:v>441498</c:v>
                </c:pt>
                <c:pt idx="212">
                  <c:v>470496</c:v>
                </c:pt>
                <c:pt idx="213">
                  <c:v>472116</c:v>
                </c:pt>
                <c:pt idx="214">
                  <c:v>497678</c:v>
                </c:pt>
                <c:pt idx="215">
                  <c:v>515688</c:v>
                </c:pt>
                <c:pt idx="216">
                  <c:v>528338</c:v>
                </c:pt>
                <c:pt idx="217">
                  <c:v>536428</c:v>
                </c:pt>
                <c:pt idx="218">
                  <c:v>579538</c:v>
                </c:pt>
                <c:pt idx="219">
                  <c:v>582112</c:v>
                </c:pt>
                <c:pt idx="220">
                  <c:v>584930</c:v>
                </c:pt>
                <c:pt idx="221">
                  <c:v>587880</c:v>
                </c:pt>
                <c:pt idx="222">
                  <c:v>628490</c:v>
                </c:pt>
                <c:pt idx="223">
                  <c:v>875119</c:v>
                </c:pt>
                <c:pt idx="224">
                  <c:v>981708</c:v>
                </c:pt>
                <c:pt idx="225">
                  <c:v>1007798</c:v>
                </c:pt>
                <c:pt idx="226">
                  <c:v>1442518</c:v>
                </c:pt>
                <c:pt idx="227">
                  <c:v>1580742</c:v>
                </c:pt>
                <c:pt idx="228">
                  <c:v>1845655</c:v>
                </c:pt>
                <c:pt idx="229">
                  <c:v>4575718</c:v>
                </c:pt>
                <c:pt idx="230">
                  <c:v>4843992</c:v>
                </c:pt>
                <c:pt idx="231">
                  <c:v>6797972</c:v>
                </c:pt>
              </c:numCache>
            </c:numRef>
          </c:xVal>
          <c:yVal>
            <c:numRef>
              <c:f>'Speed Up (New)'!$D$2:$D$233</c:f>
              <c:numCache>
                <c:formatCode>General</c:formatCode>
                <c:ptCount val="232"/>
                <c:pt idx="0">
                  <c:v>0.28739195320756433</c:v>
                </c:pt>
                <c:pt idx="1">
                  <c:v>0.31472777806848928</c:v>
                </c:pt>
                <c:pt idx="2">
                  <c:v>0.29325326901441517</c:v>
                </c:pt>
                <c:pt idx="3">
                  <c:v>0.31495661442833267</c:v>
                </c:pt>
                <c:pt idx="4">
                  <c:v>0.33638115537725088</c:v>
                </c:pt>
                <c:pt idx="5">
                  <c:v>0.3701022391685837</c:v>
                </c:pt>
                <c:pt idx="6">
                  <c:v>0.36037445822982672</c:v>
                </c:pt>
                <c:pt idx="7">
                  <c:v>0.4546817470112553</c:v>
                </c:pt>
                <c:pt idx="8">
                  <c:v>0.45993839558510635</c:v>
                </c:pt>
                <c:pt idx="9">
                  <c:v>0.50699299759706329</c:v>
                </c:pt>
                <c:pt idx="10">
                  <c:v>0.61914833797182256</c:v>
                </c:pt>
                <c:pt idx="11">
                  <c:v>0.63255967283260994</c:v>
                </c:pt>
                <c:pt idx="12">
                  <c:v>0.71776434344681195</c:v>
                </c:pt>
                <c:pt idx="13">
                  <c:v>0.73596553660357444</c:v>
                </c:pt>
                <c:pt idx="14">
                  <c:v>0.79747987230827988</c:v>
                </c:pt>
                <c:pt idx="15">
                  <c:v>0.81094094942191708</c:v>
                </c:pt>
                <c:pt idx="16">
                  <c:v>0.84473098623967169</c:v>
                </c:pt>
                <c:pt idx="17">
                  <c:v>0.95877136185219713</c:v>
                </c:pt>
                <c:pt idx="18">
                  <c:v>1.0134569701524372</c:v>
                </c:pt>
                <c:pt idx="19">
                  <c:v>0.94303160166121813</c:v>
                </c:pt>
                <c:pt idx="20">
                  <c:v>0.9937418386190946</c:v>
                </c:pt>
                <c:pt idx="21">
                  <c:v>1.1382251118958799</c:v>
                </c:pt>
                <c:pt idx="22">
                  <c:v>1.1735196678564879</c:v>
                </c:pt>
                <c:pt idx="23">
                  <c:v>1.158269421481982</c:v>
                </c:pt>
                <c:pt idx="24">
                  <c:v>1.2947151880197314</c:v>
                </c:pt>
                <c:pt idx="25">
                  <c:v>1.4108656881324575</c:v>
                </c:pt>
                <c:pt idx="26">
                  <c:v>1.2582432708899065</c:v>
                </c:pt>
                <c:pt idx="27">
                  <c:v>1.3011854338116295</c:v>
                </c:pt>
                <c:pt idx="28">
                  <c:v>1.5972813551196343</c:v>
                </c:pt>
                <c:pt idx="29">
                  <c:v>1.5223820987613643</c:v>
                </c:pt>
                <c:pt idx="30">
                  <c:v>1.6056613627374894</c:v>
                </c:pt>
                <c:pt idx="31">
                  <c:v>1.7368617002021072</c:v>
                </c:pt>
                <c:pt idx="32">
                  <c:v>1.7978580710386685</c:v>
                </c:pt>
                <c:pt idx="33">
                  <c:v>1.8512599499056999</c:v>
                </c:pt>
                <c:pt idx="34">
                  <c:v>1.8844505831573761</c:v>
                </c:pt>
                <c:pt idx="35">
                  <c:v>2.2526681983860888</c:v>
                </c:pt>
                <c:pt idx="36">
                  <c:v>2.1762626677123529</c:v>
                </c:pt>
                <c:pt idx="37">
                  <c:v>2.4489620187827934</c:v>
                </c:pt>
                <c:pt idx="38">
                  <c:v>2.0962017438202638</c:v>
                </c:pt>
                <c:pt idx="39">
                  <c:v>2.231869479559534</c:v>
                </c:pt>
                <c:pt idx="40">
                  <c:v>2.2587293589481767</c:v>
                </c:pt>
                <c:pt idx="41">
                  <c:v>2.3177991786343268</c:v>
                </c:pt>
                <c:pt idx="42">
                  <c:v>2.325087230743101</c:v>
                </c:pt>
                <c:pt idx="43">
                  <c:v>2.4308191079621846</c:v>
                </c:pt>
                <c:pt idx="44">
                  <c:v>2.4956235239460289</c:v>
                </c:pt>
                <c:pt idx="45">
                  <c:v>2.6602387900105469</c:v>
                </c:pt>
                <c:pt idx="46">
                  <c:v>2.7080554247629407</c:v>
                </c:pt>
                <c:pt idx="47">
                  <c:v>2.8865758689484493</c:v>
                </c:pt>
                <c:pt idx="48">
                  <c:v>2.8194417941951104</c:v>
                </c:pt>
                <c:pt idx="49">
                  <c:v>2.8534799995432052</c:v>
                </c:pt>
                <c:pt idx="50">
                  <c:v>2.8912737611137724</c:v>
                </c:pt>
                <c:pt idx="51">
                  <c:v>3.13364178481494</c:v>
                </c:pt>
                <c:pt idx="52">
                  <c:v>2.9151261922219422</c:v>
                </c:pt>
                <c:pt idx="53">
                  <c:v>2.9891543070093554</c:v>
                </c:pt>
                <c:pt idx="54">
                  <c:v>2.880520021706626</c:v>
                </c:pt>
                <c:pt idx="55">
                  <c:v>3.0704510608085629</c:v>
                </c:pt>
                <c:pt idx="56">
                  <c:v>3.3444638208204811</c:v>
                </c:pt>
                <c:pt idx="57">
                  <c:v>3.1872546202955014</c:v>
                </c:pt>
                <c:pt idx="58">
                  <c:v>3.262723391331507</c:v>
                </c:pt>
                <c:pt idx="59">
                  <c:v>3.192563363990871</c:v>
                </c:pt>
                <c:pt idx="60">
                  <c:v>3.5931547142330889</c:v>
                </c:pt>
                <c:pt idx="61">
                  <c:v>3.4279936239742637</c:v>
                </c:pt>
                <c:pt idx="62">
                  <c:v>3.509806222157196</c:v>
                </c:pt>
                <c:pt idx="63">
                  <c:v>3.8256304681020601</c:v>
                </c:pt>
                <c:pt idx="64">
                  <c:v>4.0476103816782762</c:v>
                </c:pt>
                <c:pt idx="65">
                  <c:v>3.7358185519767568</c:v>
                </c:pt>
                <c:pt idx="66">
                  <c:v>3.700723696318208</c:v>
                </c:pt>
                <c:pt idx="67">
                  <c:v>3.6541468572671327</c:v>
                </c:pt>
                <c:pt idx="68">
                  <c:v>3.5868320060940064</c:v>
                </c:pt>
                <c:pt idx="69">
                  <c:v>3.5664630020356527</c:v>
                </c:pt>
                <c:pt idx="70">
                  <c:v>3.8002064806097811</c:v>
                </c:pt>
                <c:pt idx="71">
                  <c:v>4.2693776626003004</c:v>
                </c:pt>
                <c:pt idx="72">
                  <c:v>4.1423277445969351</c:v>
                </c:pt>
                <c:pt idx="73">
                  <c:v>4.1902874942018151</c:v>
                </c:pt>
                <c:pt idx="74">
                  <c:v>4.1631807120726698</c:v>
                </c:pt>
                <c:pt idx="75">
                  <c:v>4.212228453296742</c:v>
                </c:pt>
                <c:pt idx="76">
                  <c:v>4.1737800903043452</c:v>
                </c:pt>
                <c:pt idx="77">
                  <c:v>4.4202279389820074</c:v>
                </c:pt>
                <c:pt idx="78">
                  <c:v>4.5659960562527804</c:v>
                </c:pt>
                <c:pt idx="79">
                  <c:v>4.7095531740534176</c:v>
                </c:pt>
                <c:pt idx="80">
                  <c:v>4.3509164059751146</c:v>
                </c:pt>
                <c:pt idx="81">
                  <c:v>4.285357751428311</c:v>
                </c:pt>
                <c:pt idx="82">
                  <c:v>4.3752488064534383</c:v>
                </c:pt>
                <c:pt idx="83">
                  <c:v>5.159874670726353</c:v>
                </c:pt>
                <c:pt idx="84">
                  <c:v>5.3219299601887551</c:v>
                </c:pt>
                <c:pt idx="85">
                  <c:v>5.2393508195301361</c:v>
                </c:pt>
                <c:pt idx="86">
                  <c:v>5.0199185592016029</c:v>
                </c:pt>
                <c:pt idx="87">
                  <c:v>5.7423943639451043</c:v>
                </c:pt>
                <c:pt idx="88">
                  <c:v>6.0322941561072643</c:v>
                </c:pt>
                <c:pt idx="89">
                  <c:v>5.3157655737534864</c:v>
                </c:pt>
                <c:pt idx="90">
                  <c:v>5.3770114029051959</c:v>
                </c:pt>
                <c:pt idx="91">
                  <c:v>7.3765684339822455</c:v>
                </c:pt>
                <c:pt idx="92">
                  <c:v>5.4470736405417881</c:v>
                </c:pt>
                <c:pt idx="93">
                  <c:v>5.7164816873536211</c:v>
                </c:pt>
                <c:pt idx="94">
                  <c:v>5.9718894392331769</c:v>
                </c:pt>
                <c:pt idx="95">
                  <c:v>5.6139792759763578</c:v>
                </c:pt>
                <c:pt idx="96">
                  <c:v>5.7193245328301998</c:v>
                </c:pt>
                <c:pt idx="97">
                  <c:v>5.657752470072527</c:v>
                </c:pt>
                <c:pt idx="98">
                  <c:v>6.0401765321206176</c:v>
                </c:pt>
                <c:pt idx="99">
                  <c:v>5.8627515113458832</c:v>
                </c:pt>
                <c:pt idx="100">
                  <c:v>6.1072354627818202</c:v>
                </c:pt>
                <c:pt idx="101">
                  <c:v>5.9559619230803875</c:v>
                </c:pt>
                <c:pt idx="102">
                  <c:v>6.2651066801731092</c:v>
                </c:pt>
                <c:pt idx="103">
                  <c:v>6.3569797212331052</c:v>
                </c:pt>
                <c:pt idx="104">
                  <c:v>6.3916665082250264</c:v>
                </c:pt>
                <c:pt idx="105">
                  <c:v>6.791774134721174</c:v>
                </c:pt>
                <c:pt idx="106">
                  <c:v>7.151712769775358</c:v>
                </c:pt>
                <c:pt idx="107">
                  <c:v>7.3947269954850201</c:v>
                </c:pt>
                <c:pt idx="108">
                  <c:v>7.8007187112121397</c:v>
                </c:pt>
                <c:pt idx="109">
                  <c:v>7.6361293654947247</c:v>
                </c:pt>
                <c:pt idx="110">
                  <c:v>7.8711581698124089</c:v>
                </c:pt>
                <c:pt idx="111">
                  <c:v>7.5818342217602455</c:v>
                </c:pt>
                <c:pt idx="112">
                  <c:v>7.8424720695751393</c:v>
                </c:pt>
                <c:pt idx="113">
                  <c:v>8.7949275514346148</c:v>
                </c:pt>
                <c:pt idx="114">
                  <c:v>9.0088069334947942</c:v>
                </c:pt>
                <c:pt idx="115">
                  <c:v>9.264266520426915</c:v>
                </c:pt>
                <c:pt idx="116">
                  <c:v>9.2451617424073795</c:v>
                </c:pt>
                <c:pt idx="117">
                  <c:v>11.939564335060689</c:v>
                </c:pt>
                <c:pt idx="118">
                  <c:v>9.7241251914569258</c:v>
                </c:pt>
                <c:pt idx="119">
                  <c:v>9.8202436352383149</c:v>
                </c:pt>
                <c:pt idx="120">
                  <c:v>10.429403305268174</c:v>
                </c:pt>
                <c:pt idx="121">
                  <c:v>10.164972333657428</c:v>
                </c:pt>
                <c:pt idx="122">
                  <c:v>10.318006423034774</c:v>
                </c:pt>
                <c:pt idx="123">
                  <c:v>9.9975666552518678</c:v>
                </c:pt>
                <c:pt idx="124">
                  <c:v>10.347991794935862</c:v>
                </c:pt>
                <c:pt idx="125">
                  <c:v>10.571788833628402</c:v>
                </c:pt>
                <c:pt idx="126">
                  <c:v>11.632769714723455</c:v>
                </c:pt>
                <c:pt idx="127">
                  <c:v>11.7166230878065</c:v>
                </c:pt>
                <c:pt idx="128">
                  <c:v>11.251044204350491</c:v>
                </c:pt>
                <c:pt idx="129">
                  <c:v>12.264254789173826</c:v>
                </c:pt>
                <c:pt idx="130">
                  <c:v>12.123070366526807</c:v>
                </c:pt>
                <c:pt idx="131">
                  <c:v>12.903291561454198</c:v>
                </c:pt>
                <c:pt idx="132">
                  <c:v>12.470520434821481</c:v>
                </c:pt>
                <c:pt idx="133">
                  <c:v>12.401479820972845</c:v>
                </c:pt>
                <c:pt idx="134">
                  <c:v>12.538040444286546</c:v>
                </c:pt>
                <c:pt idx="135">
                  <c:v>12.957591554204893</c:v>
                </c:pt>
                <c:pt idx="136">
                  <c:v>12.329910309095474</c:v>
                </c:pt>
                <c:pt idx="137">
                  <c:v>12.32896072151267</c:v>
                </c:pt>
                <c:pt idx="138">
                  <c:v>12.412933345164214</c:v>
                </c:pt>
                <c:pt idx="139">
                  <c:v>12.963302961162945</c:v>
                </c:pt>
                <c:pt idx="140">
                  <c:v>13.583361121522049</c:v>
                </c:pt>
                <c:pt idx="141">
                  <c:v>14.573776514830374</c:v>
                </c:pt>
                <c:pt idx="142">
                  <c:v>14.567015307514083</c:v>
                </c:pt>
                <c:pt idx="143">
                  <c:v>14.616101137748046</c:v>
                </c:pt>
                <c:pt idx="144">
                  <c:v>14.193611341113643</c:v>
                </c:pt>
                <c:pt idx="145">
                  <c:v>14.304021818030003</c:v>
                </c:pt>
                <c:pt idx="146">
                  <c:v>14.012546559051042</c:v>
                </c:pt>
                <c:pt idx="147">
                  <c:v>15.958836097338164</c:v>
                </c:pt>
                <c:pt idx="148">
                  <c:v>14.87418966302517</c:v>
                </c:pt>
                <c:pt idx="149">
                  <c:v>15.345830832177111</c:v>
                </c:pt>
                <c:pt idx="150">
                  <c:v>15.081222576063595</c:v>
                </c:pt>
                <c:pt idx="151">
                  <c:v>14.974487486684616</c:v>
                </c:pt>
                <c:pt idx="152">
                  <c:v>15.193802939979273</c:v>
                </c:pt>
                <c:pt idx="153">
                  <c:v>15.645910040127688</c:v>
                </c:pt>
                <c:pt idx="154">
                  <c:v>15.972474708679002</c:v>
                </c:pt>
                <c:pt idx="155">
                  <c:v>16.327813743910198</c:v>
                </c:pt>
                <c:pt idx="156">
                  <c:v>16.25123048197473</c:v>
                </c:pt>
                <c:pt idx="157">
                  <c:v>16.020861938615141</c:v>
                </c:pt>
                <c:pt idx="158">
                  <c:v>16.230191743907092</c:v>
                </c:pt>
                <c:pt idx="159">
                  <c:v>16.236498585424084</c:v>
                </c:pt>
                <c:pt idx="160">
                  <c:v>16.399787473395076</c:v>
                </c:pt>
                <c:pt idx="161">
                  <c:v>17.408952128150474</c:v>
                </c:pt>
                <c:pt idx="162">
                  <c:v>17.5957722888609</c:v>
                </c:pt>
                <c:pt idx="163">
                  <c:v>17.883188711457237</c:v>
                </c:pt>
                <c:pt idx="164">
                  <c:v>17.216313580950455</c:v>
                </c:pt>
                <c:pt idx="165">
                  <c:v>20.774593056221434</c:v>
                </c:pt>
                <c:pt idx="166">
                  <c:v>17.803445842589682</c:v>
                </c:pt>
                <c:pt idx="167">
                  <c:v>17.670793013408179</c:v>
                </c:pt>
                <c:pt idx="168">
                  <c:v>17.743362317204184</c:v>
                </c:pt>
                <c:pt idx="169">
                  <c:v>17.340153586338221</c:v>
                </c:pt>
                <c:pt idx="170">
                  <c:v>17.064329366918841</c:v>
                </c:pt>
                <c:pt idx="171">
                  <c:v>17.181865249589329</c:v>
                </c:pt>
                <c:pt idx="172">
                  <c:v>17.940598255488339</c:v>
                </c:pt>
                <c:pt idx="173">
                  <c:v>17.792588799716153</c:v>
                </c:pt>
                <c:pt idx="174">
                  <c:v>18.199575517783636</c:v>
                </c:pt>
                <c:pt idx="175">
                  <c:v>18.286620880910608</c:v>
                </c:pt>
                <c:pt idx="176">
                  <c:v>18.230046254407846</c:v>
                </c:pt>
                <c:pt idx="177">
                  <c:v>19.060183982526766</c:v>
                </c:pt>
                <c:pt idx="178">
                  <c:v>18.7956819304279</c:v>
                </c:pt>
                <c:pt idx="179">
                  <c:v>19.491638878551313</c:v>
                </c:pt>
                <c:pt idx="180">
                  <c:v>18.561941666871284</c:v>
                </c:pt>
                <c:pt idx="181">
                  <c:v>18.443220129077691</c:v>
                </c:pt>
                <c:pt idx="182">
                  <c:v>19.346569137536342</c:v>
                </c:pt>
                <c:pt idx="183">
                  <c:v>18.555929752191631</c:v>
                </c:pt>
                <c:pt idx="184">
                  <c:v>24.391187635436609</c:v>
                </c:pt>
                <c:pt idx="185">
                  <c:v>21.668284954378521</c:v>
                </c:pt>
                <c:pt idx="186">
                  <c:v>21.800159988086158</c:v>
                </c:pt>
                <c:pt idx="187">
                  <c:v>22.748329911172526</c:v>
                </c:pt>
                <c:pt idx="188">
                  <c:v>21.326481745685122</c:v>
                </c:pt>
                <c:pt idx="189">
                  <c:v>24.27582916908878</c:v>
                </c:pt>
                <c:pt idx="190">
                  <c:v>24.246029489770319</c:v>
                </c:pt>
                <c:pt idx="191">
                  <c:v>23.820124419763275</c:v>
                </c:pt>
                <c:pt idx="192">
                  <c:v>27.625723959126425</c:v>
                </c:pt>
                <c:pt idx="193">
                  <c:v>25.854883872869404</c:v>
                </c:pt>
                <c:pt idx="194">
                  <c:v>26.224160162633474</c:v>
                </c:pt>
                <c:pt idx="195">
                  <c:v>26.10628315444</c:v>
                </c:pt>
                <c:pt idx="196">
                  <c:v>31.922802896333003</c:v>
                </c:pt>
                <c:pt idx="197">
                  <c:v>30.671022147894668</c:v>
                </c:pt>
                <c:pt idx="198">
                  <c:v>35.869868841003907</c:v>
                </c:pt>
                <c:pt idx="199">
                  <c:v>28.676503719606536</c:v>
                </c:pt>
                <c:pt idx="200">
                  <c:v>33.083483665547135</c:v>
                </c:pt>
                <c:pt idx="201">
                  <c:v>36.212785086738407</c:v>
                </c:pt>
                <c:pt idx="202">
                  <c:v>33.435388248229486</c:v>
                </c:pt>
                <c:pt idx="203">
                  <c:v>44.159795369554715</c:v>
                </c:pt>
                <c:pt idx="204">
                  <c:v>40.898500120786181</c:v>
                </c:pt>
                <c:pt idx="205">
                  <c:v>42.610924702111767</c:v>
                </c:pt>
                <c:pt idx="206">
                  <c:v>42.346908400527369</c:v>
                </c:pt>
                <c:pt idx="207">
                  <c:v>38.426129939820974</c:v>
                </c:pt>
                <c:pt idx="208">
                  <c:v>41.51167866192457</c:v>
                </c:pt>
                <c:pt idx="209">
                  <c:v>43.194148256995319</c:v>
                </c:pt>
                <c:pt idx="210">
                  <c:v>43.318368606986077</c:v>
                </c:pt>
                <c:pt idx="211">
                  <c:v>45.647539157261704</c:v>
                </c:pt>
                <c:pt idx="212">
                  <c:v>45.761002874490003</c:v>
                </c:pt>
                <c:pt idx="213">
                  <c:v>44.9828941490033</c:v>
                </c:pt>
                <c:pt idx="214">
                  <c:v>45.929752871748974</c:v>
                </c:pt>
                <c:pt idx="215">
                  <c:v>51.37211347945032</c:v>
                </c:pt>
                <c:pt idx="216">
                  <c:v>50.785672299708992</c:v>
                </c:pt>
                <c:pt idx="217">
                  <c:v>46.411834986025781</c:v>
                </c:pt>
                <c:pt idx="218">
                  <c:v>49.79237943527464</c:v>
                </c:pt>
                <c:pt idx="219">
                  <c:v>41.44523630187485</c:v>
                </c:pt>
                <c:pt idx="220">
                  <c:v>47.537338431127161</c:v>
                </c:pt>
                <c:pt idx="221">
                  <c:v>45.058935484668687</c:v>
                </c:pt>
                <c:pt idx="222">
                  <c:v>47.940713231890868</c:v>
                </c:pt>
                <c:pt idx="223">
                  <c:v>55.462375995203509</c:v>
                </c:pt>
                <c:pt idx="224">
                  <c:v>63.053086478331352</c:v>
                </c:pt>
                <c:pt idx="225">
                  <c:v>59.30355612157777</c:v>
                </c:pt>
                <c:pt idx="226">
                  <c:v>71.806666632325033</c:v>
                </c:pt>
                <c:pt idx="227">
                  <c:v>72.975355827569643</c:v>
                </c:pt>
                <c:pt idx="228">
                  <c:v>77.199456608394954</c:v>
                </c:pt>
                <c:pt idx="229">
                  <c:v>91.226102249463281</c:v>
                </c:pt>
                <c:pt idx="230">
                  <c:v>92.315246998357352</c:v>
                </c:pt>
                <c:pt idx="231">
                  <c:v>104.46923644876486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AF66-48E1-A1E5-D052A0E2C563}"/>
            </c:ext>
          </c:extLst>
        </c:ser>
        <c:ser>
          <c:idx val="3"/>
          <c:order val="3"/>
          <c:tx>
            <c:strRef>
              <c:f>'Speed Up (New)'!$E$1</c:f>
              <c:strCache>
                <c:ptCount val="1"/>
                <c:pt idx="0">
                  <c:v>8 GPU</c:v>
                </c:pt>
              </c:strCache>
            </c:strRef>
          </c:tx>
          <c:spPr>
            <a:ln w="25400" cap="rnd">
              <a:solidFill>
                <a:srgbClr val="00B050"/>
              </a:solidFill>
            </a:ln>
            <a:effectLst>
              <a:glow rad="139700">
                <a:schemeClr val="accent3">
                  <a:shade val="58000"/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'Speed Up (New)'!$A$2:$A$233</c:f>
              <c:numCache>
                <c:formatCode>General</c:formatCode>
                <c:ptCount val="232"/>
                <c:pt idx="0">
                  <c:v>1100</c:v>
                </c:pt>
                <c:pt idx="1">
                  <c:v>1200</c:v>
                </c:pt>
                <c:pt idx="2">
                  <c:v>1200</c:v>
                </c:pt>
                <c:pt idx="3">
                  <c:v>1300</c:v>
                </c:pt>
                <c:pt idx="4">
                  <c:v>1300</c:v>
                </c:pt>
                <c:pt idx="5">
                  <c:v>1400</c:v>
                </c:pt>
                <c:pt idx="6">
                  <c:v>1500</c:v>
                </c:pt>
                <c:pt idx="7">
                  <c:v>1800</c:v>
                </c:pt>
                <c:pt idx="8">
                  <c:v>1900</c:v>
                </c:pt>
                <c:pt idx="9">
                  <c:v>2000</c:v>
                </c:pt>
                <c:pt idx="10">
                  <c:v>2200</c:v>
                </c:pt>
                <c:pt idx="11">
                  <c:v>2400</c:v>
                </c:pt>
                <c:pt idx="12">
                  <c:v>2900</c:v>
                </c:pt>
                <c:pt idx="13">
                  <c:v>3000</c:v>
                </c:pt>
                <c:pt idx="14">
                  <c:v>3100</c:v>
                </c:pt>
                <c:pt idx="15">
                  <c:v>3200</c:v>
                </c:pt>
                <c:pt idx="16">
                  <c:v>3300</c:v>
                </c:pt>
                <c:pt idx="17">
                  <c:v>3900</c:v>
                </c:pt>
                <c:pt idx="18">
                  <c:v>4000</c:v>
                </c:pt>
                <c:pt idx="19">
                  <c:v>4100</c:v>
                </c:pt>
                <c:pt idx="20">
                  <c:v>4200</c:v>
                </c:pt>
                <c:pt idx="21">
                  <c:v>4800</c:v>
                </c:pt>
                <c:pt idx="22">
                  <c:v>4900</c:v>
                </c:pt>
                <c:pt idx="23">
                  <c:v>5300</c:v>
                </c:pt>
                <c:pt idx="24">
                  <c:v>5700</c:v>
                </c:pt>
                <c:pt idx="25">
                  <c:v>5800</c:v>
                </c:pt>
                <c:pt idx="26">
                  <c:v>5900</c:v>
                </c:pt>
                <c:pt idx="27">
                  <c:v>6000</c:v>
                </c:pt>
                <c:pt idx="28">
                  <c:v>6700</c:v>
                </c:pt>
                <c:pt idx="29">
                  <c:v>6800</c:v>
                </c:pt>
                <c:pt idx="30">
                  <c:v>7200</c:v>
                </c:pt>
                <c:pt idx="31">
                  <c:v>8400</c:v>
                </c:pt>
                <c:pt idx="32">
                  <c:v>9000</c:v>
                </c:pt>
                <c:pt idx="33">
                  <c:v>9300</c:v>
                </c:pt>
                <c:pt idx="34">
                  <c:v>10000</c:v>
                </c:pt>
                <c:pt idx="35">
                  <c:v>11000</c:v>
                </c:pt>
                <c:pt idx="36">
                  <c:v>11200</c:v>
                </c:pt>
                <c:pt idx="37">
                  <c:v>11300</c:v>
                </c:pt>
                <c:pt idx="38">
                  <c:v>11400</c:v>
                </c:pt>
                <c:pt idx="39">
                  <c:v>12000</c:v>
                </c:pt>
                <c:pt idx="40">
                  <c:v>12000</c:v>
                </c:pt>
                <c:pt idx="41">
                  <c:v>12400</c:v>
                </c:pt>
                <c:pt idx="42">
                  <c:v>12800</c:v>
                </c:pt>
                <c:pt idx="43">
                  <c:v>13200</c:v>
                </c:pt>
                <c:pt idx="44">
                  <c:v>13300</c:v>
                </c:pt>
                <c:pt idx="45">
                  <c:v>13620</c:v>
                </c:pt>
                <c:pt idx="46">
                  <c:v>14000</c:v>
                </c:pt>
                <c:pt idx="47">
                  <c:v>15200</c:v>
                </c:pt>
                <c:pt idx="48">
                  <c:v>15490</c:v>
                </c:pt>
                <c:pt idx="49">
                  <c:v>16000</c:v>
                </c:pt>
                <c:pt idx="50">
                  <c:v>16000</c:v>
                </c:pt>
                <c:pt idx="51">
                  <c:v>16200</c:v>
                </c:pt>
                <c:pt idx="52">
                  <c:v>16210</c:v>
                </c:pt>
                <c:pt idx="53">
                  <c:v>16400</c:v>
                </c:pt>
                <c:pt idx="54">
                  <c:v>16670</c:v>
                </c:pt>
                <c:pt idx="55">
                  <c:v>16700</c:v>
                </c:pt>
                <c:pt idx="56">
                  <c:v>18000</c:v>
                </c:pt>
                <c:pt idx="57">
                  <c:v>18000</c:v>
                </c:pt>
                <c:pt idx="58">
                  <c:v>18000</c:v>
                </c:pt>
                <c:pt idx="59">
                  <c:v>18000</c:v>
                </c:pt>
                <c:pt idx="60">
                  <c:v>18000</c:v>
                </c:pt>
                <c:pt idx="61">
                  <c:v>18000</c:v>
                </c:pt>
                <c:pt idx="62">
                  <c:v>18200</c:v>
                </c:pt>
                <c:pt idx="63">
                  <c:v>19500</c:v>
                </c:pt>
                <c:pt idx="64">
                  <c:v>19900</c:v>
                </c:pt>
                <c:pt idx="65">
                  <c:v>20100</c:v>
                </c:pt>
                <c:pt idx="66">
                  <c:v>20300</c:v>
                </c:pt>
                <c:pt idx="67">
                  <c:v>20300</c:v>
                </c:pt>
                <c:pt idx="68">
                  <c:v>20310</c:v>
                </c:pt>
                <c:pt idx="69">
                  <c:v>20670</c:v>
                </c:pt>
                <c:pt idx="70">
                  <c:v>21180</c:v>
                </c:pt>
                <c:pt idx="71">
                  <c:v>22190</c:v>
                </c:pt>
                <c:pt idx="72">
                  <c:v>22200</c:v>
                </c:pt>
                <c:pt idx="73">
                  <c:v>22340</c:v>
                </c:pt>
                <c:pt idx="74">
                  <c:v>22800</c:v>
                </c:pt>
                <c:pt idx="75">
                  <c:v>24000</c:v>
                </c:pt>
                <c:pt idx="76">
                  <c:v>24100</c:v>
                </c:pt>
                <c:pt idx="77">
                  <c:v>24100</c:v>
                </c:pt>
                <c:pt idx="78">
                  <c:v>24100</c:v>
                </c:pt>
                <c:pt idx="79">
                  <c:v>24150</c:v>
                </c:pt>
                <c:pt idx="80">
                  <c:v>24500</c:v>
                </c:pt>
                <c:pt idx="81">
                  <c:v>25000</c:v>
                </c:pt>
                <c:pt idx="82">
                  <c:v>25350</c:v>
                </c:pt>
                <c:pt idx="83">
                  <c:v>26330</c:v>
                </c:pt>
                <c:pt idx="84">
                  <c:v>26780</c:v>
                </c:pt>
                <c:pt idx="85">
                  <c:v>29500</c:v>
                </c:pt>
                <c:pt idx="86">
                  <c:v>29500</c:v>
                </c:pt>
                <c:pt idx="87">
                  <c:v>30090</c:v>
                </c:pt>
                <c:pt idx="88">
                  <c:v>30100</c:v>
                </c:pt>
                <c:pt idx="89">
                  <c:v>30200</c:v>
                </c:pt>
                <c:pt idx="90">
                  <c:v>30880</c:v>
                </c:pt>
                <c:pt idx="91">
                  <c:v>30900</c:v>
                </c:pt>
                <c:pt idx="92">
                  <c:v>31226</c:v>
                </c:pt>
                <c:pt idx="93">
                  <c:v>32400</c:v>
                </c:pt>
                <c:pt idx="94">
                  <c:v>32400</c:v>
                </c:pt>
                <c:pt idx="95">
                  <c:v>32500</c:v>
                </c:pt>
                <c:pt idx="96">
                  <c:v>32700</c:v>
                </c:pt>
                <c:pt idx="97">
                  <c:v>33300</c:v>
                </c:pt>
                <c:pt idx="98">
                  <c:v>34520</c:v>
                </c:pt>
                <c:pt idx="99">
                  <c:v>34900</c:v>
                </c:pt>
                <c:pt idx="100">
                  <c:v>35340</c:v>
                </c:pt>
                <c:pt idx="101">
                  <c:v>35460</c:v>
                </c:pt>
                <c:pt idx="102">
                  <c:v>37400</c:v>
                </c:pt>
                <c:pt idx="103">
                  <c:v>38300</c:v>
                </c:pt>
                <c:pt idx="104">
                  <c:v>39000</c:v>
                </c:pt>
                <c:pt idx="105">
                  <c:v>39600</c:v>
                </c:pt>
                <c:pt idx="106">
                  <c:v>41600</c:v>
                </c:pt>
                <c:pt idx="107">
                  <c:v>42700</c:v>
                </c:pt>
                <c:pt idx="108">
                  <c:v>43700</c:v>
                </c:pt>
                <c:pt idx="109">
                  <c:v>45000</c:v>
                </c:pt>
                <c:pt idx="110">
                  <c:v>45100</c:v>
                </c:pt>
                <c:pt idx="111">
                  <c:v>45600</c:v>
                </c:pt>
                <c:pt idx="112">
                  <c:v>47164</c:v>
                </c:pt>
                <c:pt idx="113">
                  <c:v>50070</c:v>
                </c:pt>
                <c:pt idx="114">
                  <c:v>51190</c:v>
                </c:pt>
                <c:pt idx="115">
                  <c:v>52888</c:v>
                </c:pt>
                <c:pt idx="116">
                  <c:v>54500</c:v>
                </c:pt>
                <c:pt idx="117">
                  <c:v>56000</c:v>
                </c:pt>
                <c:pt idx="118">
                  <c:v>56400</c:v>
                </c:pt>
                <c:pt idx="119">
                  <c:v>56452</c:v>
                </c:pt>
                <c:pt idx="120">
                  <c:v>58000</c:v>
                </c:pt>
                <c:pt idx="121">
                  <c:v>58070</c:v>
                </c:pt>
                <c:pt idx="122">
                  <c:v>58600</c:v>
                </c:pt>
                <c:pt idx="123">
                  <c:v>58600</c:v>
                </c:pt>
                <c:pt idx="124">
                  <c:v>58800</c:v>
                </c:pt>
                <c:pt idx="125">
                  <c:v>58900</c:v>
                </c:pt>
                <c:pt idx="126">
                  <c:v>62870</c:v>
                </c:pt>
                <c:pt idx="127">
                  <c:v>63100</c:v>
                </c:pt>
                <c:pt idx="128">
                  <c:v>65100</c:v>
                </c:pt>
                <c:pt idx="129">
                  <c:v>66100</c:v>
                </c:pt>
                <c:pt idx="130">
                  <c:v>66340</c:v>
                </c:pt>
                <c:pt idx="131">
                  <c:v>67670</c:v>
                </c:pt>
                <c:pt idx="132">
                  <c:v>68060</c:v>
                </c:pt>
                <c:pt idx="133">
                  <c:v>68100</c:v>
                </c:pt>
                <c:pt idx="134">
                  <c:v>68600</c:v>
                </c:pt>
                <c:pt idx="135">
                  <c:v>68600</c:v>
                </c:pt>
                <c:pt idx="136">
                  <c:v>68780</c:v>
                </c:pt>
                <c:pt idx="137">
                  <c:v>69600</c:v>
                </c:pt>
                <c:pt idx="138">
                  <c:v>70300</c:v>
                </c:pt>
                <c:pt idx="139">
                  <c:v>72000</c:v>
                </c:pt>
                <c:pt idx="140">
                  <c:v>73100</c:v>
                </c:pt>
                <c:pt idx="141">
                  <c:v>73200</c:v>
                </c:pt>
                <c:pt idx="142">
                  <c:v>75200</c:v>
                </c:pt>
                <c:pt idx="143">
                  <c:v>75520</c:v>
                </c:pt>
                <c:pt idx="144">
                  <c:v>75700</c:v>
                </c:pt>
                <c:pt idx="145">
                  <c:v>75700</c:v>
                </c:pt>
                <c:pt idx="146">
                  <c:v>76050</c:v>
                </c:pt>
                <c:pt idx="147">
                  <c:v>77900</c:v>
                </c:pt>
                <c:pt idx="148">
                  <c:v>78500</c:v>
                </c:pt>
                <c:pt idx="149">
                  <c:v>79400</c:v>
                </c:pt>
                <c:pt idx="150">
                  <c:v>79600</c:v>
                </c:pt>
                <c:pt idx="151">
                  <c:v>79700</c:v>
                </c:pt>
                <c:pt idx="152">
                  <c:v>80500</c:v>
                </c:pt>
                <c:pt idx="153">
                  <c:v>81700</c:v>
                </c:pt>
                <c:pt idx="154">
                  <c:v>82300</c:v>
                </c:pt>
                <c:pt idx="155">
                  <c:v>84038</c:v>
                </c:pt>
                <c:pt idx="156">
                  <c:v>84490</c:v>
                </c:pt>
                <c:pt idx="157">
                  <c:v>84500</c:v>
                </c:pt>
                <c:pt idx="158">
                  <c:v>85370</c:v>
                </c:pt>
                <c:pt idx="159">
                  <c:v>85700</c:v>
                </c:pt>
                <c:pt idx="160">
                  <c:v>86220</c:v>
                </c:pt>
                <c:pt idx="161">
                  <c:v>86600</c:v>
                </c:pt>
                <c:pt idx="162">
                  <c:v>86900</c:v>
                </c:pt>
                <c:pt idx="163">
                  <c:v>87430</c:v>
                </c:pt>
                <c:pt idx="164">
                  <c:v>87900</c:v>
                </c:pt>
                <c:pt idx="165">
                  <c:v>88700</c:v>
                </c:pt>
                <c:pt idx="166">
                  <c:v>89400</c:v>
                </c:pt>
                <c:pt idx="167">
                  <c:v>90600</c:v>
                </c:pt>
                <c:pt idx="168">
                  <c:v>91000</c:v>
                </c:pt>
                <c:pt idx="169">
                  <c:v>91100</c:v>
                </c:pt>
                <c:pt idx="170">
                  <c:v>91200</c:v>
                </c:pt>
                <c:pt idx="171">
                  <c:v>91300</c:v>
                </c:pt>
                <c:pt idx="172">
                  <c:v>92100</c:v>
                </c:pt>
                <c:pt idx="173">
                  <c:v>92700</c:v>
                </c:pt>
                <c:pt idx="174">
                  <c:v>94370</c:v>
                </c:pt>
                <c:pt idx="175">
                  <c:v>95100</c:v>
                </c:pt>
                <c:pt idx="176">
                  <c:v>96028</c:v>
                </c:pt>
                <c:pt idx="177">
                  <c:v>96300</c:v>
                </c:pt>
                <c:pt idx="178">
                  <c:v>97100</c:v>
                </c:pt>
                <c:pt idx="179">
                  <c:v>97400</c:v>
                </c:pt>
                <c:pt idx="180">
                  <c:v>97600</c:v>
                </c:pt>
                <c:pt idx="181">
                  <c:v>97700</c:v>
                </c:pt>
                <c:pt idx="182">
                  <c:v>98900</c:v>
                </c:pt>
                <c:pt idx="183">
                  <c:v>99800</c:v>
                </c:pt>
                <c:pt idx="184">
                  <c:v>108770</c:v>
                </c:pt>
                <c:pt idx="185">
                  <c:v>114194</c:v>
                </c:pt>
                <c:pt idx="186">
                  <c:v>117750</c:v>
                </c:pt>
                <c:pt idx="187">
                  <c:v>120182</c:v>
                </c:pt>
                <c:pt idx="188">
                  <c:v>131446</c:v>
                </c:pt>
                <c:pt idx="189">
                  <c:v>138820</c:v>
                </c:pt>
                <c:pt idx="190">
                  <c:v>143640</c:v>
                </c:pt>
                <c:pt idx="191">
                  <c:v>145294</c:v>
                </c:pt>
                <c:pt idx="192">
                  <c:v>153762</c:v>
                </c:pt>
                <c:pt idx="193">
                  <c:v>161732</c:v>
                </c:pt>
                <c:pt idx="194">
                  <c:v>165768</c:v>
                </c:pt>
                <c:pt idx="195">
                  <c:v>168078</c:v>
                </c:pt>
                <c:pt idx="196">
                  <c:v>178766</c:v>
                </c:pt>
                <c:pt idx="197">
                  <c:v>183778</c:v>
                </c:pt>
                <c:pt idx="198">
                  <c:v>194278</c:v>
                </c:pt>
                <c:pt idx="199">
                  <c:v>197788</c:v>
                </c:pt>
                <c:pt idx="200">
                  <c:v>214092</c:v>
                </c:pt>
                <c:pt idx="201">
                  <c:v>237918</c:v>
                </c:pt>
                <c:pt idx="202">
                  <c:v>238934</c:v>
                </c:pt>
                <c:pt idx="203">
                  <c:v>254272</c:v>
                </c:pt>
                <c:pt idx="204">
                  <c:v>321474</c:v>
                </c:pt>
                <c:pt idx="205">
                  <c:v>330296</c:v>
                </c:pt>
                <c:pt idx="206">
                  <c:v>346836</c:v>
                </c:pt>
                <c:pt idx="207">
                  <c:v>367312</c:v>
                </c:pt>
                <c:pt idx="208">
                  <c:v>407244</c:v>
                </c:pt>
                <c:pt idx="209">
                  <c:v>408498</c:v>
                </c:pt>
                <c:pt idx="210">
                  <c:v>438914</c:v>
                </c:pt>
                <c:pt idx="211">
                  <c:v>441498</c:v>
                </c:pt>
                <c:pt idx="212">
                  <c:v>470496</c:v>
                </c:pt>
                <c:pt idx="213">
                  <c:v>472116</c:v>
                </c:pt>
                <c:pt idx="214">
                  <c:v>497678</c:v>
                </c:pt>
                <c:pt idx="215">
                  <c:v>515688</c:v>
                </c:pt>
                <c:pt idx="216">
                  <c:v>528338</c:v>
                </c:pt>
                <c:pt idx="217">
                  <c:v>536428</c:v>
                </c:pt>
                <c:pt idx="218">
                  <c:v>579538</c:v>
                </c:pt>
                <c:pt idx="219">
                  <c:v>582112</c:v>
                </c:pt>
                <c:pt idx="220">
                  <c:v>584930</c:v>
                </c:pt>
                <c:pt idx="221">
                  <c:v>587880</c:v>
                </c:pt>
                <c:pt idx="222">
                  <c:v>628490</c:v>
                </c:pt>
                <c:pt idx="223">
                  <c:v>875119</c:v>
                </c:pt>
                <c:pt idx="224">
                  <c:v>981708</c:v>
                </c:pt>
                <c:pt idx="225">
                  <c:v>1007798</c:v>
                </c:pt>
                <c:pt idx="226">
                  <c:v>1442518</c:v>
                </c:pt>
                <c:pt idx="227">
                  <c:v>1580742</c:v>
                </c:pt>
                <c:pt idx="228">
                  <c:v>1845655</c:v>
                </c:pt>
                <c:pt idx="229">
                  <c:v>4575718</c:v>
                </c:pt>
                <c:pt idx="230">
                  <c:v>4843992</c:v>
                </c:pt>
                <c:pt idx="231">
                  <c:v>6797972</c:v>
                </c:pt>
              </c:numCache>
            </c:numRef>
          </c:xVal>
          <c:yVal>
            <c:numRef>
              <c:f>'Speed Up (New)'!$E$2:$E$233</c:f>
              <c:numCache>
                <c:formatCode>General</c:formatCode>
                <c:ptCount val="232"/>
                <c:pt idx="0">
                  <c:v>0.27174760651541052</c:v>
                </c:pt>
                <c:pt idx="1">
                  <c:v>0.29645448483776599</c:v>
                </c:pt>
                <c:pt idx="2">
                  <c:v>0.29783865899072842</c:v>
                </c:pt>
                <c:pt idx="3">
                  <c:v>0.31928187047162004</c:v>
                </c:pt>
                <c:pt idx="4">
                  <c:v>0.31576888203423492</c:v>
                </c:pt>
                <c:pt idx="5">
                  <c:v>0.34423425156682985</c:v>
                </c:pt>
                <c:pt idx="6">
                  <c:v>0.37423514042127182</c:v>
                </c:pt>
                <c:pt idx="7">
                  <c:v>0.44782943603453096</c:v>
                </c:pt>
                <c:pt idx="8">
                  <c:v>0.47221021457471307</c:v>
                </c:pt>
                <c:pt idx="9">
                  <c:v>0.49554097512044426</c:v>
                </c:pt>
                <c:pt idx="10">
                  <c:v>0.57289132043464075</c:v>
                </c:pt>
                <c:pt idx="11">
                  <c:v>0.60488517257293917</c:v>
                </c:pt>
                <c:pt idx="12">
                  <c:v>0.72549071035494217</c:v>
                </c:pt>
                <c:pt idx="13">
                  <c:v>0.75666580862497035</c:v>
                </c:pt>
                <c:pt idx="14">
                  <c:v>0.78796004180888157</c:v>
                </c:pt>
                <c:pt idx="15">
                  <c:v>0.80175849031203361</c:v>
                </c:pt>
                <c:pt idx="16">
                  <c:v>0.83218350687185938</c:v>
                </c:pt>
                <c:pt idx="17">
                  <c:v>0.99833515071537582</c:v>
                </c:pt>
                <c:pt idx="18">
                  <c:v>0.98781967411805294</c:v>
                </c:pt>
                <c:pt idx="19">
                  <c:v>0.97507111488585707</c:v>
                </c:pt>
                <c:pt idx="20">
                  <c:v>1.0165384998909039</c:v>
                </c:pt>
                <c:pt idx="21">
                  <c:v>1.1395499985449948</c:v>
                </c:pt>
                <c:pt idx="22">
                  <c:v>1.1670806049975881</c:v>
                </c:pt>
                <c:pt idx="23">
                  <c:v>1.1996909766685755</c:v>
                </c:pt>
                <c:pt idx="24">
                  <c:v>1.2785091106386068</c:v>
                </c:pt>
                <c:pt idx="25">
                  <c:v>1.3504177106963104</c:v>
                </c:pt>
                <c:pt idx="26">
                  <c:v>1.3030224396013677</c:v>
                </c:pt>
                <c:pt idx="27">
                  <c:v>1.3431529212877145</c:v>
                </c:pt>
                <c:pt idx="28">
                  <c:v>1.5504540801268289</c:v>
                </c:pt>
                <c:pt idx="29">
                  <c:v>1.4675993298076158</c:v>
                </c:pt>
                <c:pt idx="30">
                  <c:v>1.5428740088983832</c:v>
                </c:pt>
                <c:pt idx="31">
                  <c:v>1.8038072851883513</c:v>
                </c:pt>
                <c:pt idx="32">
                  <c:v>1.8230578528230303</c:v>
                </c:pt>
                <c:pt idx="33">
                  <c:v>1.9627612566774426</c:v>
                </c:pt>
                <c:pt idx="34">
                  <c:v>1.9638456652622431</c:v>
                </c:pt>
                <c:pt idx="35">
                  <c:v>2.2406099489446456</c:v>
                </c:pt>
                <c:pt idx="36">
                  <c:v>2.2317725257863898</c:v>
                </c:pt>
                <c:pt idx="37">
                  <c:v>2.5634731991580999</c:v>
                </c:pt>
                <c:pt idx="38">
                  <c:v>2.2435867380645371</c:v>
                </c:pt>
                <c:pt idx="39">
                  <c:v>2.3193735719194266</c:v>
                </c:pt>
                <c:pt idx="40">
                  <c:v>2.3475366779728168</c:v>
                </c:pt>
                <c:pt idx="41">
                  <c:v>2.4255537126218991</c:v>
                </c:pt>
                <c:pt idx="42">
                  <c:v>2.463632272137346</c:v>
                </c:pt>
                <c:pt idx="43">
                  <c:v>2.5731128774899781</c:v>
                </c:pt>
                <c:pt idx="44">
                  <c:v>2.590717897873227</c:v>
                </c:pt>
                <c:pt idx="45">
                  <c:v>2.8210248570155994</c:v>
                </c:pt>
                <c:pt idx="46">
                  <c:v>2.7344498452682391</c:v>
                </c:pt>
                <c:pt idx="47">
                  <c:v>2.9571657347059257</c:v>
                </c:pt>
                <c:pt idx="48">
                  <c:v>2.9426719649422761</c:v>
                </c:pt>
                <c:pt idx="49">
                  <c:v>2.9989375826893987</c:v>
                </c:pt>
                <c:pt idx="50">
                  <c:v>3.0832643020428891</c:v>
                </c:pt>
                <c:pt idx="51">
                  <c:v>3.214011979697653</c:v>
                </c:pt>
                <c:pt idx="52">
                  <c:v>3.0308624343525095</c:v>
                </c:pt>
                <c:pt idx="53">
                  <c:v>3.1605098372170297</c:v>
                </c:pt>
                <c:pt idx="54">
                  <c:v>3.1586652100985528</c:v>
                </c:pt>
                <c:pt idx="55">
                  <c:v>3.1779873449912293</c:v>
                </c:pt>
                <c:pt idx="56">
                  <c:v>3.5132417095858175</c:v>
                </c:pt>
                <c:pt idx="57">
                  <c:v>3.4376941759007456</c:v>
                </c:pt>
                <c:pt idx="58">
                  <c:v>3.4578834935241591</c:v>
                </c:pt>
                <c:pt idx="59">
                  <c:v>3.432165939478784</c:v>
                </c:pt>
                <c:pt idx="60">
                  <c:v>3.9154095364770045</c:v>
                </c:pt>
                <c:pt idx="61">
                  <c:v>3.4867344836617207</c:v>
                </c:pt>
                <c:pt idx="62">
                  <c:v>3.649951447099081</c:v>
                </c:pt>
                <c:pt idx="63">
                  <c:v>4.0513647493072495</c:v>
                </c:pt>
                <c:pt idx="64">
                  <c:v>4.1748513356974204</c:v>
                </c:pt>
                <c:pt idx="65">
                  <c:v>3.8482264115732967</c:v>
                </c:pt>
                <c:pt idx="66">
                  <c:v>3.9422493469013835</c:v>
                </c:pt>
                <c:pt idx="67">
                  <c:v>3.826755446999635</c:v>
                </c:pt>
                <c:pt idx="68">
                  <c:v>3.7715111635776033</c:v>
                </c:pt>
                <c:pt idx="69">
                  <c:v>3.8283172538307411</c:v>
                </c:pt>
                <c:pt idx="70">
                  <c:v>3.9393400204172031</c:v>
                </c:pt>
                <c:pt idx="71">
                  <c:v>4.3325845912279242</c:v>
                </c:pt>
                <c:pt idx="72">
                  <c:v>4.0418667907634056</c:v>
                </c:pt>
                <c:pt idx="73">
                  <c:v>4.3365346724404734</c:v>
                </c:pt>
                <c:pt idx="74">
                  <c:v>4.3464683983384376</c:v>
                </c:pt>
                <c:pt idx="75">
                  <c:v>4.3984009599888596</c:v>
                </c:pt>
                <c:pt idx="76">
                  <c:v>4.4255519120911657</c:v>
                </c:pt>
                <c:pt idx="77">
                  <c:v>4.4845674886434903</c:v>
                </c:pt>
                <c:pt idx="78">
                  <c:v>4.8401526347014521</c:v>
                </c:pt>
                <c:pt idx="79">
                  <c:v>4.9857778112221425</c:v>
                </c:pt>
                <c:pt idx="80">
                  <c:v>4.5236344119499394</c:v>
                </c:pt>
                <c:pt idx="81">
                  <c:v>4.5625461490299006</c:v>
                </c:pt>
                <c:pt idx="82">
                  <c:v>4.6122933996442415</c:v>
                </c:pt>
                <c:pt idx="83">
                  <c:v>5.4424349879270384</c:v>
                </c:pt>
                <c:pt idx="84">
                  <c:v>5.5415348470392356</c:v>
                </c:pt>
                <c:pt idx="85">
                  <c:v>5.6949034410570434</c:v>
                </c:pt>
                <c:pt idx="86">
                  <c:v>5.3114128209925635</c:v>
                </c:pt>
                <c:pt idx="87">
                  <c:v>5.9410589306550943</c:v>
                </c:pt>
                <c:pt idx="88">
                  <c:v>6.2734860419877903</c:v>
                </c:pt>
                <c:pt idx="89">
                  <c:v>5.5179281371204709</c:v>
                </c:pt>
                <c:pt idx="90">
                  <c:v>5.6766258263138649</c:v>
                </c:pt>
                <c:pt idx="91">
                  <c:v>7.6624469502861974</c:v>
                </c:pt>
                <c:pt idx="92">
                  <c:v>5.9229711123129736</c:v>
                </c:pt>
                <c:pt idx="93">
                  <c:v>6.0737313169747384</c:v>
                </c:pt>
                <c:pt idx="94">
                  <c:v>6.2474351113029822</c:v>
                </c:pt>
                <c:pt idx="95">
                  <c:v>5.8844921426360877</c:v>
                </c:pt>
                <c:pt idx="96">
                  <c:v>5.9522329610328288</c:v>
                </c:pt>
                <c:pt idx="97">
                  <c:v>5.8652007979762821</c:v>
                </c:pt>
                <c:pt idx="98">
                  <c:v>6.2416972632608907</c:v>
                </c:pt>
                <c:pt idx="99">
                  <c:v>6.2488788658432171</c:v>
                </c:pt>
                <c:pt idx="100">
                  <c:v>6.4516861066557754</c:v>
                </c:pt>
                <c:pt idx="101">
                  <c:v>6.3244632969063002</c:v>
                </c:pt>
                <c:pt idx="102">
                  <c:v>6.7202231328450948</c:v>
                </c:pt>
                <c:pt idx="103">
                  <c:v>6.6682663870699344</c:v>
                </c:pt>
                <c:pt idx="104">
                  <c:v>6.9742072876539547</c:v>
                </c:pt>
                <c:pt idx="105">
                  <c:v>7.2097546355810804</c:v>
                </c:pt>
                <c:pt idx="106">
                  <c:v>7.4693137475450211</c:v>
                </c:pt>
                <c:pt idx="107">
                  <c:v>7.8156383033289485</c:v>
                </c:pt>
                <c:pt idx="108">
                  <c:v>8.6253041384751441</c:v>
                </c:pt>
                <c:pt idx="109">
                  <c:v>8.2021084387539211</c:v>
                </c:pt>
                <c:pt idx="110">
                  <c:v>8.1136895444674977</c:v>
                </c:pt>
                <c:pt idx="111">
                  <c:v>8.2400732767918452</c:v>
                </c:pt>
                <c:pt idx="112">
                  <c:v>8.6456934827329555</c:v>
                </c:pt>
                <c:pt idx="113">
                  <c:v>9.4587083918793873</c:v>
                </c:pt>
                <c:pt idx="114">
                  <c:v>9.9228275227979008</c:v>
                </c:pt>
                <c:pt idx="115">
                  <c:v>9.9974321751269208</c:v>
                </c:pt>
                <c:pt idx="116">
                  <c:v>10.212886968042044</c:v>
                </c:pt>
                <c:pt idx="117">
                  <c:v>13.213208345973433</c:v>
                </c:pt>
                <c:pt idx="118">
                  <c:v>10.544077748680115</c:v>
                </c:pt>
                <c:pt idx="119">
                  <c:v>10.584445842489785</c:v>
                </c:pt>
                <c:pt idx="120">
                  <c:v>11.424803710618374</c:v>
                </c:pt>
                <c:pt idx="121">
                  <c:v>11.155354998858497</c:v>
                </c:pt>
                <c:pt idx="122">
                  <c:v>11.088656153122205</c:v>
                </c:pt>
                <c:pt idx="123">
                  <c:v>11.052730662203349</c:v>
                </c:pt>
                <c:pt idx="124">
                  <c:v>11.014670013586649</c:v>
                </c:pt>
                <c:pt idx="125">
                  <c:v>11.404596058047535</c:v>
                </c:pt>
                <c:pt idx="126">
                  <c:v>12.746548826429748</c:v>
                </c:pt>
                <c:pt idx="127">
                  <c:v>13.430813811576019</c:v>
                </c:pt>
                <c:pt idx="128">
                  <c:v>12.878953908752957</c:v>
                </c:pt>
                <c:pt idx="129">
                  <c:v>13.603072916655167</c:v>
                </c:pt>
                <c:pt idx="130">
                  <c:v>13.568612447174004</c:v>
                </c:pt>
                <c:pt idx="131">
                  <c:v>14.460916878459514</c:v>
                </c:pt>
                <c:pt idx="132">
                  <c:v>14.129908779329021</c:v>
                </c:pt>
                <c:pt idx="133">
                  <c:v>14.023158414889544</c:v>
                </c:pt>
                <c:pt idx="134">
                  <c:v>13.676243414175122</c:v>
                </c:pt>
                <c:pt idx="135">
                  <c:v>14.529241522760834</c:v>
                </c:pt>
                <c:pt idx="136">
                  <c:v>13.757893776766551</c:v>
                </c:pt>
                <c:pt idx="137">
                  <c:v>14.351913617625902</c:v>
                </c:pt>
                <c:pt idx="138">
                  <c:v>14.109170286201364</c:v>
                </c:pt>
                <c:pt idx="139">
                  <c:v>14.761507218892016</c:v>
                </c:pt>
                <c:pt idx="140">
                  <c:v>15.330673580931446</c:v>
                </c:pt>
                <c:pt idx="141">
                  <c:v>15.919672005160574</c:v>
                </c:pt>
                <c:pt idx="142">
                  <c:v>15.822500446805428</c:v>
                </c:pt>
                <c:pt idx="143">
                  <c:v>16.419326152687731</c:v>
                </c:pt>
                <c:pt idx="144">
                  <c:v>15.754661913427618</c:v>
                </c:pt>
                <c:pt idx="145">
                  <c:v>16.067131863696279</c:v>
                </c:pt>
                <c:pt idx="146">
                  <c:v>16.232759212267315</c:v>
                </c:pt>
                <c:pt idx="147">
                  <c:v>18.044510102022635</c:v>
                </c:pt>
                <c:pt idx="148">
                  <c:v>16.373333099077382</c:v>
                </c:pt>
                <c:pt idx="149">
                  <c:v>17.715667874706959</c:v>
                </c:pt>
                <c:pt idx="150">
                  <c:v>17.018141484760839</c:v>
                </c:pt>
                <c:pt idx="151">
                  <c:v>17.181312001746036</c:v>
                </c:pt>
                <c:pt idx="152">
                  <c:v>17.089592167750649</c:v>
                </c:pt>
                <c:pt idx="153">
                  <c:v>17.80063715165376</c:v>
                </c:pt>
                <c:pt idx="154">
                  <c:v>17.821509172680909</c:v>
                </c:pt>
                <c:pt idx="155">
                  <c:v>17.844773228954558</c:v>
                </c:pt>
                <c:pt idx="156">
                  <c:v>18.355319041504689</c:v>
                </c:pt>
                <c:pt idx="157">
                  <c:v>18.671100922384795</c:v>
                </c:pt>
                <c:pt idx="158">
                  <c:v>18.860232980320436</c:v>
                </c:pt>
                <c:pt idx="159">
                  <c:v>18.35270330194799</c:v>
                </c:pt>
                <c:pt idx="160">
                  <c:v>18.490212806417908</c:v>
                </c:pt>
                <c:pt idx="161">
                  <c:v>20.073629987231371</c:v>
                </c:pt>
                <c:pt idx="162">
                  <c:v>20.010577464501864</c:v>
                </c:pt>
                <c:pt idx="163">
                  <c:v>20.147045692672805</c:v>
                </c:pt>
                <c:pt idx="164">
                  <c:v>20.104225178744034</c:v>
                </c:pt>
                <c:pt idx="165">
                  <c:v>23.035879142731446</c:v>
                </c:pt>
                <c:pt idx="166">
                  <c:v>20.533806586308494</c:v>
                </c:pt>
                <c:pt idx="167">
                  <c:v>20.190222077369135</c:v>
                </c:pt>
                <c:pt idx="168">
                  <c:v>19.904581071667327</c:v>
                </c:pt>
                <c:pt idx="169">
                  <c:v>20.113298901777206</c:v>
                </c:pt>
                <c:pt idx="170">
                  <c:v>20.110925319019366</c:v>
                </c:pt>
                <c:pt idx="171">
                  <c:v>20.838718797854618</c:v>
                </c:pt>
                <c:pt idx="172">
                  <c:v>20.679038593331548</c:v>
                </c:pt>
                <c:pt idx="173">
                  <c:v>20.408171841992289</c:v>
                </c:pt>
                <c:pt idx="174">
                  <c:v>19.630425742186258</c:v>
                </c:pt>
                <c:pt idx="175">
                  <c:v>20.527164943356201</c:v>
                </c:pt>
                <c:pt idx="176">
                  <c:v>20.372528600132693</c:v>
                </c:pt>
                <c:pt idx="177">
                  <c:v>21.793554921368035</c:v>
                </c:pt>
                <c:pt idx="178">
                  <c:v>21.521712976182354</c:v>
                </c:pt>
                <c:pt idx="179">
                  <c:v>22.524171819389494</c:v>
                </c:pt>
                <c:pt idx="180">
                  <c:v>21.62124467626203</c:v>
                </c:pt>
                <c:pt idx="181">
                  <c:v>21.318271509010252</c:v>
                </c:pt>
                <c:pt idx="182">
                  <c:v>21.099236494310667</c:v>
                </c:pt>
                <c:pt idx="183">
                  <c:v>22.618216731723194</c:v>
                </c:pt>
                <c:pt idx="184">
                  <c:v>27.854967852091391</c:v>
                </c:pt>
                <c:pt idx="185">
                  <c:v>25.322325187451945</c:v>
                </c:pt>
                <c:pt idx="186">
                  <c:v>26.184479557329276</c:v>
                </c:pt>
                <c:pt idx="187">
                  <c:v>25.028303157038675</c:v>
                </c:pt>
                <c:pt idx="188">
                  <c:v>24.361848857034161</c:v>
                </c:pt>
                <c:pt idx="189">
                  <c:v>26.69527557318624</c:v>
                </c:pt>
                <c:pt idx="190">
                  <c:v>27.246264728597549</c:v>
                </c:pt>
                <c:pt idx="191">
                  <c:v>26.375411774776506</c:v>
                </c:pt>
                <c:pt idx="192">
                  <c:v>30.972654052809581</c:v>
                </c:pt>
                <c:pt idx="193">
                  <c:v>29.786241900739803</c:v>
                </c:pt>
                <c:pt idx="194">
                  <c:v>29.394080035602112</c:v>
                </c:pt>
                <c:pt idx="195">
                  <c:v>29.19284877013639</c:v>
                </c:pt>
                <c:pt idx="196">
                  <c:v>37.027746798985497</c:v>
                </c:pt>
                <c:pt idx="197">
                  <c:v>34.921985020267996</c:v>
                </c:pt>
                <c:pt idx="198">
                  <c:v>41.537235781751917</c:v>
                </c:pt>
                <c:pt idx="199">
                  <c:v>35.498840629657806</c:v>
                </c:pt>
                <c:pt idx="200">
                  <c:v>36.728397402774917</c:v>
                </c:pt>
                <c:pt idx="201">
                  <c:v>41.359768603336313</c:v>
                </c:pt>
                <c:pt idx="202">
                  <c:v>36.266660610695553</c:v>
                </c:pt>
                <c:pt idx="203">
                  <c:v>51.996797422460617</c:v>
                </c:pt>
                <c:pt idx="204">
                  <c:v>49.838074209557014</c:v>
                </c:pt>
                <c:pt idx="205">
                  <c:v>54.688876998218703</c:v>
                </c:pt>
                <c:pt idx="206">
                  <c:v>53.857196634313055</c:v>
                </c:pt>
                <c:pt idx="207">
                  <c:v>48.098428318525841</c:v>
                </c:pt>
                <c:pt idx="208">
                  <c:v>51.112755498491552</c:v>
                </c:pt>
                <c:pt idx="209">
                  <c:v>53.384470869030807</c:v>
                </c:pt>
                <c:pt idx="210">
                  <c:v>55.813672136001998</c:v>
                </c:pt>
                <c:pt idx="211">
                  <c:v>49.234271986428617</c:v>
                </c:pt>
                <c:pt idx="212">
                  <c:v>51.616713549057138</c:v>
                </c:pt>
                <c:pt idx="213">
                  <c:v>56.38558297596245</c:v>
                </c:pt>
                <c:pt idx="214">
                  <c:v>52.174556656883809</c:v>
                </c:pt>
                <c:pt idx="215">
                  <c:v>62.558821776787795</c:v>
                </c:pt>
                <c:pt idx="216">
                  <c:v>61.030575801049238</c:v>
                </c:pt>
                <c:pt idx="217">
                  <c:v>55.916238237932852</c:v>
                </c:pt>
                <c:pt idx="218">
                  <c:v>59.803611081272592</c:v>
                </c:pt>
                <c:pt idx="219">
                  <c:v>55.794467115912212</c:v>
                </c:pt>
                <c:pt idx="220">
                  <c:v>54.734032086018942</c:v>
                </c:pt>
                <c:pt idx="221">
                  <c:v>53.492406680822135</c:v>
                </c:pt>
                <c:pt idx="222">
                  <c:v>61.384958978612218</c:v>
                </c:pt>
                <c:pt idx="223">
                  <c:v>61.380668507290238</c:v>
                </c:pt>
                <c:pt idx="224">
                  <c:v>69.945832970096916</c:v>
                </c:pt>
                <c:pt idx="225">
                  <c:v>76.834462568884788</c:v>
                </c:pt>
                <c:pt idx="226">
                  <c:v>79.001785591946117</c:v>
                </c:pt>
                <c:pt idx="227">
                  <c:v>89.042965887234331</c:v>
                </c:pt>
                <c:pt idx="228">
                  <c:v>85.373420563813795</c:v>
                </c:pt>
                <c:pt idx="229">
                  <c:v>111.53963649201353</c:v>
                </c:pt>
                <c:pt idx="230">
                  <c:v>112.58109304153902</c:v>
                </c:pt>
                <c:pt idx="231">
                  <c:v>123.93602685635813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AF66-48E1-A1E5-D052A0E2C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446760"/>
        <c:axId val="337444016"/>
      </c:scatterChart>
      <c:valAx>
        <c:axId val="337446760"/>
        <c:scaling>
          <c:logBase val="10"/>
          <c:orientation val="minMax"/>
          <c:min val="100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dirty="0" smtClean="0"/>
                  <a:t>Number of Nodes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[&gt;999999]#,,&quot;M&quot;;[&gt;999]#,&quot;K&quot;;#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37444016"/>
        <c:crossesAt val="3.1250000000000007E-2"/>
        <c:crossBetween val="midCat"/>
      </c:valAx>
      <c:valAx>
        <c:axId val="337444016"/>
        <c:scaling>
          <c:logBase val="2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dirty="0" smtClean="0"/>
                  <a:t>Speed Up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\ ??/??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374467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00751958127581"/>
          <c:y val="1.2907889301941346E-2"/>
          <c:w val="0.57984960837448374"/>
          <c:h val="6.5403360360624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426E77-CE43-4233-80F3-55CE96B262B0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B5FCF2-21BF-43B3-98F1-1DAEDCA79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4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12AF9-3C99-4022-8ED5-E79DE3925987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761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97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54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62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62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01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63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12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63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50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9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129F3-249A-4BDC-991A-4233F7933D4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77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51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48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19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82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38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0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976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013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125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7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267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533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431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2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74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578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546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50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0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21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07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34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50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5FCF2-21BF-43B3-98F1-1DAEDCA798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4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2" y="1380070"/>
            <a:ext cx="8574623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8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63E44-1868-4689-8040-0652A44D5F95}" type="datetime1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7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33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2822-E084-413D-B552-2D08125C76CB}" type="datetime1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6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4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70EF-91B0-4AEE-BD78-D0C83E2E816D}" type="datetime1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21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1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3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A38B-105E-46FC-BDD4-E73FB9C5A7E8}" type="datetime1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5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11EC-0489-4B24-A686-2DC72B9E36BD}" type="datetime1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55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1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4" y="3886200"/>
            <a:ext cx="1001871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947C-7EDC-483F-BE50-BD7242CCC40B}" type="datetime1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64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1E85-6757-41F4-AD6C-D986497AE601}" type="datetime1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05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194D-1116-4BED-8BE1-347BEB830613}" type="datetime1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07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7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3" y="685800"/>
            <a:ext cx="8019743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4915-5DBF-48C4-928C-C5066017D335}" type="datetime1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497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3B1B412D-F933-4CF1-AB68-140CCFCE28D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8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78923" y="685801"/>
            <a:ext cx="9966832" cy="62390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DB939-0D97-43C6-B335-3D5852268447}" type="datetime1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13783" y="6135214"/>
            <a:ext cx="551167" cy="365125"/>
          </a:xfrm>
        </p:spPr>
        <p:txBody>
          <a:bodyPr/>
          <a:lstStyle>
            <a:lvl1pPr>
              <a:defRPr sz="1400"/>
            </a:lvl1pPr>
          </a:lstStyle>
          <a:p>
            <a:fld id="{0E50FDB1-8CC7-2E4C-9BD1-7073472F2D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907792" y="1361825"/>
            <a:ext cx="7315200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578922" y="1546792"/>
            <a:ext cx="9966833" cy="4351337"/>
          </a:xfrm>
        </p:spPr>
        <p:txBody>
          <a:bodyPr anchor="t"/>
          <a:lstStyle>
            <a:lvl1pPr marL="341305" indent="-341305">
              <a:spcBef>
                <a:spcPts val="2000"/>
              </a:spcBef>
              <a:spcAft>
                <a:spcPts val="0"/>
              </a:spcAft>
              <a:buSzPct val="90000"/>
              <a:defRPr/>
            </a:lvl1pPr>
            <a:lvl2pPr marL="803255" indent="-346066"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3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80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9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1832-0A14-4037-B4CB-B752B452AA38}" type="datetime1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09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4" y="2667001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DD40-0526-4DCA-8ED9-84E6CA5562EE}" type="datetime1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8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9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F115-6514-4747-AD79-E4457C705965}" type="datetime1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2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298ED-EECB-4842-87DF-5521E85BA7C2}" type="datetime1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6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9285-EA2B-402B-A380-193D69BFF9DD}" type="datetime1">
              <a:rPr lang="en-US" smtClean="0"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6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4" y="685801"/>
            <a:ext cx="6240991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3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F669-0A3D-4B5C-980B-A746FDF8BA4F}" type="datetime1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7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5" y="1752599"/>
            <a:ext cx="542615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5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5" y="3124199"/>
            <a:ext cx="542615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09AD-B656-40CA-AA8A-9622C374F081}" type="datetime1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8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50812" y="2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2667001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85A9FC-5671-401D-83EB-F39EB4830125}" type="datetime1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81" y="5883277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8" y="5883277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50FDB1-8CC7-2E4C-9BD1-7073472F2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9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  <p:sldLayoutId id="2147483981" r:id="rId16"/>
    <p:sldLayoutId id="2147483982" r:id="rId17"/>
    <p:sldLayoutId id="2147483983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00000"/>
        <a:buFont typeface="Wingdings 2" panose="05020102010507070707" pitchFamily="18" charset="2"/>
        <a:buChar char="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rgbClr val="595959"/>
        </a:buClr>
        <a:buSzPct val="100000"/>
        <a:buFont typeface="Wingdings 2" panose="05020102010507070707" pitchFamily="18" charset="2"/>
        <a:buChar char="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00000"/>
        <a:buFont typeface="Wingdings 2" panose="05020102010507070707" pitchFamily="18" charset="2"/>
        <a:buChar char="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00000"/>
        <a:buFont typeface="Wingdings 2" panose="05020102010507070707" pitchFamily="18" charset="2"/>
        <a:buChar char="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00000"/>
        <a:buFont typeface="Wingdings 2" panose="05020102010507070707" pitchFamily="18" charset="2"/>
        <a:buChar char="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9048" y="267415"/>
            <a:ext cx="6448171" cy="2740763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Accelerating BFS Shortest Paths Calculations Using CUDA for Internet Topology Measurements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8746" y="3674818"/>
            <a:ext cx="77084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Eric </a:t>
            </a:r>
            <a:r>
              <a:rPr lang="en-US" sz="2000" b="1" dirty="0" smtClean="0"/>
              <a:t>Klukovich</a:t>
            </a:r>
            <a:r>
              <a:rPr lang="en-US" sz="2000" b="1" baseline="30000" dirty="0" smtClean="0"/>
              <a:t>1</a:t>
            </a:r>
            <a:r>
              <a:rPr lang="en-US" sz="2000" b="1" dirty="0" smtClean="0"/>
              <a:t>, </a:t>
            </a:r>
            <a:r>
              <a:rPr lang="en-US" sz="2000" b="1" dirty="0"/>
              <a:t>Mehmet </a:t>
            </a:r>
            <a:r>
              <a:rPr lang="en-US" sz="2000" b="1" dirty="0" err="1"/>
              <a:t>Hadi</a:t>
            </a:r>
            <a:r>
              <a:rPr lang="en-US" sz="2000" b="1" dirty="0"/>
              <a:t> </a:t>
            </a:r>
            <a:r>
              <a:rPr lang="en-US" sz="2000" b="1" dirty="0" smtClean="0"/>
              <a:t>Gunes</a:t>
            </a:r>
            <a:r>
              <a:rPr lang="en-US" sz="2000" b="1" baseline="30000" dirty="0" smtClean="0"/>
              <a:t>1</a:t>
            </a:r>
            <a:r>
              <a:rPr lang="en-US" sz="2000" b="1" dirty="0" smtClean="0"/>
              <a:t>, </a:t>
            </a:r>
          </a:p>
          <a:p>
            <a:pPr algn="r"/>
            <a:r>
              <a:rPr lang="en-US" sz="2000" b="1" dirty="0" smtClean="0"/>
              <a:t>Lee Barford</a:t>
            </a:r>
            <a:r>
              <a:rPr lang="en-US" sz="2000" b="1" baseline="30000" dirty="0" smtClean="0"/>
              <a:t>1,2</a:t>
            </a:r>
            <a:r>
              <a:rPr lang="en-US" sz="2000" b="1" dirty="0" smtClean="0"/>
              <a:t>, and Frederick </a:t>
            </a:r>
            <a:r>
              <a:rPr lang="en-US" sz="2000" b="1" dirty="0"/>
              <a:t>C. Harris, </a:t>
            </a:r>
            <a:r>
              <a:rPr lang="en-US" sz="2000" b="1" dirty="0" smtClean="0"/>
              <a:t>Jr.</a:t>
            </a:r>
            <a:r>
              <a:rPr lang="en-US" sz="2000" b="1" baseline="30000" dirty="0" smtClean="0"/>
              <a:t>1</a:t>
            </a:r>
          </a:p>
          <a:p>
            <a:pPr algn="r"/>
            <a:endParaRPr lang="en-US" sz="2000" b="1" dirty="0" smtClean="0"/>
          </a:p>
          <a:p>
            <a:pPr algn="r"/>
            <a:r>
              <a:rPr lang="en-US" sz="2000" b="1" baseline="30000" dirty="0" smtClean="0"/>
              <a:t>1</a:t>
            </a:r>
            <a:r>
              <a:rPr lang="en-US" sz="2000" b="1" dirty="0" smtClean="0"/>
              <a:t>Department </a:t>
            </a:r>
            <a:r>
              <a:rPr lang="en-US" sz="2000" b="1" dirty="0"/>
              <a:t>of Computer Science and Engineering</a:t>
            </a:r>
          </a:p>
          <a:p>
            <a:pPr algn="r"/>
            <a:r>
              <a:rPr lang="en-US" sz="2000" b="1" dirty="0"/>
              <a:t>University of Nevada, Reno</a:t>
            </a:r>
          </a:p>
          <a:p>
            <a:pPr algn="r"/>
            <a:endParaRPr lang="en-US" sz="2000" b="1" dirty="0"/>
          </a:p>
          <a:p>
            <a:pPr algn="r"/>
            <a:r>
              <a:rPr lang="en-US" sz="2000" b="1" baseline="30000" dirty="0" smtClean="0"/>
              <a:t>2</a:t>
            </a:r>
            <a:r>
              <a:rPr lang="en-US" sz="2000" b="1" dirty="0" smtClean="0"/>
              <a:t>Keysight Laboratories, </a:t>
            </a:r>
            <a:r>
              <a:rPr lang="en-US" sz="2000" b="1" dirty="0" err="1" smtClean="0"/>
              <a:t>Keysight</a:t>
            </a:r>
            <a:r>
              <a:rPr lang="en-US" sz="2000" b="1" dirty="0" smtClean="0"/>
              <a:t> </a:t>
            </a:r>
            <a:r>
              <a:rPr lang="en-US" sz="2000" b="1" dirty="0"/>
              <a:t>Technologies</a:t>
            </a:r>
          </a:p>
          <a:p>
            <a:pPr algn="r"/>
            <a:endParaRPr lang="en-US" sz="2000" b="1" dirty="0"/>
          </a:p>
          <a:p>
            <a:pPr algn="r"/>
            <a:r>
              <a:rPr lang="en-US" sz="2000" b="1" dirty="0"/>
              <a:t>HPCS 2016</a:t>
            </a:r>
          </a:p>
          <a:p>
            <a:pPr algn="r"/>
            <a:endParaRPr lang="en-US" sz="2000" b="1" dirty="0"/>
          </a:p>
        </p:txBody>
      </p:sp>
      <p:pic>
        <p:nvPicPr>
          <p:cNvPr id="1026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8" y="192542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6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551342" y="1597492"/>
            <a:ext cx="6613693" cy="4319322"/>
            <a:chOff x="3165101" y="1536402"/>
            <a:chExt cx="6613693" cy="4319322"/>
          </a:xfrm>
        </p:grpSpPr>
        <p:sp>
          <p:nvSpPr>
            <p:cNvPr id="162" name="Cloud 161"/>
            <p:cNvSpPr/>
            <p:nvPr/>
          </p:nvSpPr>
          <p:spPr>
            <a:xfrm rot="961989">
              <a:off x="3165101" y="1536402"/>
              <a:ext cx="6257766" cy="3761265"/>
            </a:xfrm>
            <a:prstGeom prst="cloud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926863" y="1840052"/>
              <a:ext cx="5851931" cy="4015672"/>
              <a:chOff x="4033619" y="1916416"/>
              <a:chExt cx="5246532" cy="3515878"/>
            </a:xfrm>
          </p:grpSpPr>
          <p:pic>
            <p:nvPicPr>
              <p:cNvPr id="164" name="Picture 16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3619" y="2213782"/>
                <a:ext cx="720533" cy="720534"/>
              </a:xfrm>
              <a:prstGeom prst="rect">
                <a:avLst/>
              </a:prstGeom>
            </p:spPr>
          </p:pic>
          <p:pic>
            <p:nvPicPr>
              <p:cNvPr id="165" name="Picture 16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4236" y="1934913"/>
                <a:ext cx="720533" cy="720534"/>
              </a:xfrm>
              <a:prstGeom prst="rect">
                <a:avLst/>
              </a:prstGeom>
            </p:spPr>
          </p:pic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0453" y="2432520"/>
                <a:ext cx="720533" cy="720534"/>
              </a:xfrm>
              <a:prstGeom prst="rect">
                <a:avLst/>
              </a:prstGeom>
            </p:spPr>
          </p:pic>
          <p:sp>
            <p:nvSpPr>
              <p:cNvPr id="167" name="Oval 166"/>
              <p:cNvSpPr/>
              <p:nvPr/>
            </p:nvSpPr>
            <p:spPr>
              <a:xfrm>
                <a:off x="4366470" y="4231335"/>
                <a:ext cx="189323" cy="19668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5243644" y="3395561"/>
                <a:ext cx="189323" cy="19668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6055150" y="3766035"/>
                <a:ext cx="189323" cy="19668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7012775" y="4446520"/>
                <a:ext cx="189323" cy="19668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5550065" y="2902832"/>
                <a:ext cx="189323" cy="19668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6811138" y="3662995"/>
                <a:ext cx="189323" cy="19668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7580803" y="4185729"/>
                <a:ext cx="189323" cy="19668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7095038" y="3242460"/>
                <a:ext cx="189323" cy="19668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4676031" y="3139520"/>
                <a:ext cx="189323" cy="19668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77" name="Straight Arrow Connector 176"/>
              <p:cNvCxnSpPr>
                <a:stCxn id="167" idx="7"/>
                <a:endCxn id="168" idx="3"/>
              </p:cNvCxnSpPr>
              <p:nvPr/>
            </p:nvCxnSpPr>
            <p:spPr>
              <a:xfrm flipV="1">
                <a:off x="4528067" y="3563445"/>
                <a:ext cx="743303" cy="696694"/>
              </a:xfrm>
              <a:prstGeom prst="straightConnector1">
                <a:avLst/>
              </a:prstGeom>
              <a:ln w="15875" cmpd="sng">
                <a:solidFill>
                  <a:srgbClr val="FF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/>
              <p:cNvCxnSpPr>
                <a:stCxn id="168" idx="7"/>
                <a:endCxn id="171" idx="3"/>
              </p:cNvCxnSpPr>
              <p:nvPr/>
            </p:nvCxnSpPr>
            <p:spPr>
              <a:xfrm flipV="1">
                <a:off x="5405241" y="3070716"/>
                <a:ext cx="172550" cy="353649"/>
              </a:xfrm>
              <a:prstGeom prst="straightConnector1">
                <a:avLst/>
              </a:prstGeom>
              <a:ln w="15875" cmpd="sng">
                <a:solidFill>
                  <a:srgbClr val="FF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/>
              <p:cNvCxnSpPr>
                <a:stCxn id="174" idx="0"/>
              </p:cNvCxnSpPr>
              <p:nvPr/>
            </p:nvCxnSpPr>
            <p:spPr>
              <a:xfrm flipV="1">
                <a:off x="7189700" y="3109774"/>
                <a:ext cx="380753" cy="132686"/>
              </a:xfrm>
              <a:prstGeom prst="straightConnector1">
                <a:avLst/>
              </a:prstGeom>
              <a:ln w="15875" cmpd="sng">
                <a:solidFill>
                  <a:srgbClr val="FF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>
                <a:stCxn id="175" idx="5"/>
              </p:cNvCxnSpPr>
              <p:nvPr/>
            </p:nvCxnSpPr>
            <p:spPr>
              <a:xfrm>
                <a:off x="4837628" y="3307404"/>
                <a:ext cx="397399" cy="14891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>
                <a:endCxn id="169" idx="1"/>
              </p:cNvCxnSpPr>
              <p:nvPr/>
            </p:nvCxnSpPr>
            <p:spPr>
              <a:xfrm>
                <a:off x="5437433" y="3522709"/>
                <a:ext cx="645443" cy="27213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>
                <a:stCxn id="170" idx="6"/>
                <a:endCxn id="173" idx="3"/>
              </p:cNvCxnSpPr>
              <p:nvPr/>
            </p:nvCxnSpPr>
            <p:spPr>
              <a:xfrm flipV="1">
                <a:off x="7202098" y="4353613"/>
                <a:ext cx="406431" cy="19125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>
                <a:stCxn id="170" idx="0"/>
                <a:endCxn id="172" idx="4"/>
              </p:cNvCxnSpPr>
              <p:nvPr/>
            </p:nvCxnSpPr>
            <p:spPr>
              <a:xfrm flipH="1" flipV="1">
                <a:off x="6905800" y="3859683"/>
                <a:ext cx="201637" cy="58683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>
                <a:stCxn id="169" idx="5"/>
                <a:endCxn id="170" idx="2"/>
              </p:cNvCxnSpPr>
              <p:nvPr/>
            </p:nvCxnSpPr>
            <p:spPr>
              <a:xfrm>
                <a:off x="6216747" y="3933919"/>
                <a:ext cx="796028" cy="61094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>
                <a:stCxn id="171" idx="4"/>
                <a:endCxn id="169" idx="0"/>
              </p:cNvCxnSpPr>
              <p:nvPr/>
            </p:nvCxnSpPr>
            <p:spPr>
              <a:xfrm>
                <a:off x="5644727" y="3099520"/>
                <a:ext cx="505085" cy="66651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>
                <a:stCxn id="175" idx="6"/>
                <a:endCxn id="171" idx="2"/>
              </p:cNvCxnSpPr>
              <p:nvPr/>
            </p:nvCxnSpPr>
            <p:spPr>
              <a:xfrm flipV="1">
                <a:off x="4865354" y="3001176"/>
                <a:ext cx="684711" cy="23668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TextBox 84"/>
              <p:cNvSpPr txBox="1"/>
              <p:nvPr/>
            </p:nvSpPr>
            <p:spPr>
              <a:xfrm>
                <a:off x="4184950" y="1916416"/>
                <a:ext cx="15950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1600" b="1" dirty="0" smtClean="0"/>
                  <a:t>Destination 1</a:t>
                </a:r>
                <a:endParaRPr lang="en-US" sz="1600" b="1" dirty="0"/>
              </a:p>
            </p:txBody>
          </p:sp>
          <p:sp>
            <p:nvSpPr>
              <p:cNvPr id="189" name="TextBox 85"/>
              <p:cNvSpPr txBox="1"/>
              <p:nvPr/>
            </p:nvSpPr>
            <p:spPr>
              <a:xfrm>
                <a:off x="6055150" y="2498319"/>
                <a:ext cx="17720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1600" b="1" dirty="0" smtClean="0"/>
                  <a:t>Destination 2</a:t>
                </a:r>
                <a:endParaRPr lang="en-US" b="1" dirty="0"/>
              </a:p>
            </p:txBody>
          </p:sp>
          <p:sp>
            <p:nvSpPr>
              <p:cNvPr id="190" name="TextBox 86"/>
              <p:cNvSpPr txBox="1"/>
              <p:nvPr/>
            </p:nvSpPr>
            <p:spPr>
              <a:xfrm>
                <a:off x="7566731" y="3142701"/>
                <a:ext cx="17134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1600" b="1" dirty="0" smtClean="0"/>
                  <a:t>Destination 3</a:t>
                </a:r>
                <a:endParaRPr lang="en-US" sz="1600" b="1" dirty="0"/>
              </a:p>
            </p:txBody>
          </p:sp>
          <p:sp>
            <p:nvSpPr>
              <p:cNvPr id="191" name="TextBox 86"/>
              <p:cNvSpPr txBox="1"/>
              <p:nvPr/>
            </p:nvSpPr>
            <p:spPr>
              <a:xfrm>
                <a:off x="4242503" y="4446520"/>
                <a:ext cx="1713420" cy="51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1600" b="1" dirty="0" smtClean="0"/>
                  <a:t>Ingress </a:t>
                </a:r>
              </a:p>
              <a:p>
                <a:r>
                  <a:rPr lang="en-US" sz="1600" b="1" dirty="0" smtClean="0"/>
                  <a:t>Node 1</a:t>
                </a:r>
                <a:endParaRPr lang="en-US" sz="1600" b="1" dirty="0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7553999" y="4709186"/>
                <a:ext cx="189323" cy="19668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93" name="Straight Connector 192"/>
              <p:cNvCxnSpPr>
                <a:stCxn id="170" idx="5"/>
                <a:endCxn id="192" idx="1"/>
              </p:cNvCxnSpPr>
              <p:nvPr/>
            </p:nvCxnSpPr>
            <p:spPr>
              <a:xfrm>
                <a:off x="7174372" y="4614404"/>
                <a:ext cx="407352" cy="12358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TextBox 86"/>
              <p:cNvSpPr txBox="1"/>
              <p:nvPr/>
            </p:nvSpPr>
            <p:spPr>
              <a:xfrm>
                <a:off x="6879183" y="4909074"/>
                <a:ext cx="17134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r>
                  <a:rPr lang="en-US" sz="1600" b="1" dirty="0" smtClean="0"/>
                  <a:t>Ingress </a:t>
                </a:r>
              </a:p>
              <a:p>
                <a:r>
                  <a:rPr lang="en-US" sz="1600" b="1" dirty="0" smtClean="0"/>
                  <a:t>Node 2</a:t>
                </a:r>
                <a:endParaRPr lang="en-US" sz="1600" b="1" dirty="0"/>
              </a:p>
            </p:txBody>
          </p:sp>
          <p:cxnSp>
            <p:nvCxnSpPr>
              <p:cNvPr id="198" name="Straight Arrow Connector 197"/>
              <p:cNvCxnSpPr>
                <a:stCxn id="192" idx="0"/>
                <a:endCxn id="173" idx="4"/>
              </p:cNvCxnSpPr>
              <p:nvPr/>
            </p:nvCxnSpPr>
            <p:spPr>
              <a:xfrm flipV="1">
                <a:off x="7648661" y="4382417"/>
                <a:ext cx="26804" cy="326770"/>
              </a:xfrm>
              <a:prstGeom prst="straightConnector1">
                <a:avLst/>
              </a:prstGeom>
              <a:ln w="15875">
                <a:solidFill>
                  <a:srgbClr val="3057A9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>
                <a:stCxn id="173" idx="1"/>
                <a:endCxn id="172" idx="5"/>
              </p:cNvCxnSpPr>
              <p:nvPr/>
            </p:nvCxnSpPr>
            <p:spPr>
              <a:xfrm flipH="1" flipV="1">
                <a:off x="6972735" y="3830879"/>
                <a:ext cx="635794" cy="383654"/>
              </a:xfrm>
              <a:prstGeom prst="straightConnector1">
                <a:avLst/>
              </a:prstGeom>
              <a:ln w="15875">
                <a:solidFill>
                  <a:srgbClr val="3057A9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>
                <a:stCxn id="172" idx="7"/>
                <a:endCxn id="174" idx="3"/>
              </p:cNvCxnSpPr>
              <p:nvPr/>
            </p:nvCxnSpPr>
            <p:spPr>
              <a:xfrm flipV="1">
                <a:off x="6972735" y="3410344"/>
                <a:ext cx="150029" cy="281455"/>
              </a:xfrm>
              <a:prstGeom prst="straightConnector1">
                <a:avLst/>
              </a:prstGeom>
              <a:ln w="15875">
                <a:solidFill>
                  <a:srgbClr val="3057A9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Arrow Connector 200"/>
              <p:cNvCxnSpPr>
                <a:stCxn id="174" idx="6"/>
              </p:cNvCxnSpPr>
              <p:nvPr/>
            </p:nvCxnSpPr>
            <p:spPr>
              <a:xfrm flipV="1">
                <a:off x="7284361" y="3105325"/>
                <a:ext cx="288366" cy="235479"/>
              </a:xfrm>
              <a:prstGeom prst="straightConnector1">
                <a:avLst/>
              </a:prstGeom>
              <a:ln w="15875">
                <a:solidFill>
                  <a:srgbClr val="3057A9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>
                <a:stCxn id="175" idx="3"/>
                <a:endCxn id="167" idx="0"/>
              </p:cNvCxnSpPr>
              <p:nvPr/>
            </p:nvCxnSpPr>
            <p:spPr>
              <a:xfrm flipH="1">
                <a:off x="4461132" y="3307404"/>
                <a:ext cx="242625" cy="92393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>
                <a:stCxn id="167" idx="6"/>
                <a:endCxn id="169" idx="2"/>
              </p:cNvCxnSpPr>
              <p:nvPr/>
            </p:nvCxnSpPr>
            <p:spPr>
              <a:xfrm flipV="1">
                <a:off x="4555793" y="3864379"/>
                <a:ext cx="1499357" cy="4653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>
                <a:stCxn id="171" idx="7"/>
              </p:cNvCxnSpPr>
              <p:nvPr/>
            </p:nvCxnSpPr>
            <p:spPr>
              <a:xfrm flipV="1">
                <a:off x="5711662" y="2637904"/>
                <a:ext cx="81554" cy="29373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>
                <a:endCxn id="175" idx="1"/>
              </p:cNvCxnSpPr>
              <p:nvPr/>
            </p:nvCxnSpPr>
            <p:spPr>
              <a:xfrm>
                <a:off x="4460057" y="2867866"/>
                <a:ext cx="243700" cy="30045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>
                <a:stCxn id="172" idx="2"/>
                <a:endCxn id="169" idx="7"/>
              </p:cNvCxnSpPr>
              <p:nvPr/>
            </p:nvCxnSpPr>
            <p:spPr>
              <a:xfrm flipH="1">
                <a:off x="6216747" y="3761339"/>
                <a:ext cx="594391" cy="335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/>
              <p:cNvCxnSpPr>
                <a:stCxn id="171" idx="6"/>
                <a:endCxn id="174" idx="1"/>
              </p:cNvCxnSpPr>
              <p:nvPr/>
            </p:nvCxnSpPr>
            <p:spPr>
              <a:xfrm>
                <a:off x="5739388" y="3001176"/>
                <a:ext cx="1383376" cy="270088"/>
              </a:xfrm>
              <a:prstGeom prst="straightConnector1">
                <a:avLst/>
              </a:prstGeom>
              <a:ln w="15875" cmpd="sng">
                <a:solidFill>
                  <a:srgbClr val="FF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192" y="308698"/>
            <a:ext cx="10067544" cy="138504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AS Subnetwork</a:t>
            </a:r>
            <a:endParaRPr lang="en-US" sz="36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10</a:t>
            </a:fld>
            <a:endParaRPr lang="en-US"/>
          </a:p>
        </p:txBody>
      </p:sp>
      <p:pic>
        <p:nvPicPr>
          <p:cNvPr id="70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Content Placeholder 5"/>
          <p:cNvPicPr>
            <a:picLocks noGrp="1"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8597" y="4955730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6" name="Straight Arrow Connector 175"/>
          <p:cNvCxnSpPr>
            <a:stCxn id="163" idx="3"/>
            <a:endCxn id="167" idx="3"/>
          </p:cNvCxnSpPr>
          <p:nvPr/>
        </p:nvCxnSpPr>
        <p:spPr>
          <a:xfrm flipV="1">
            <a:off x="4044397" y="4736884"/>
            <a:ext cx="670891" cy="561746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TextBox 81"/>
          <p:cNvSpPr txBox="1"/>
          <p:nvPr/>
        </p:nvSpPr>
        <p:spPr>
          <a:xfrm>
            <a:off x="3008336" y="5528424"/>
            <a:ext cx="1386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 b="1" dirty="0" smtClean="0"/>
              <a:t>Monitor 1 </a:t>
            </a:r>
            <a:endParaRPr lang="en-US" sz="1600" b="1" dirty="0"/>
          </a:p>
        </p:txBody>
      </p:sp>
      <p:pic>
        <p:nvPicPr>
          <p:cNvPr id="195" name="Content Placeholder 5"/>
          <p:cNvPicPr>
            <a:picLocks noGrp="1"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4629" y="5394777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" name="TextBox 81"/>
          <p:cNvSpPr txBox="1"/>
          <p:nvPr/>
        </p:nvSpPr>
        <p:spPr>
          <a:xfrm>
            <a:off x="8634368" y="5978645"/>
            <a:ext cx="1386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 b="1" dirty="0" smtClean="0"/>
              <a:t>Monitor 2 </a:t>
            </a:r>
            <a:endParaRPr lang="en-US" sz="1600" b="1" dirty="0"/>
          </a:p>
        </p:txBody>
      </p:sp>
      <p:cxnSp>
        <p:nvCxnSpPr>
          <p:cNvPr id="197" name="Straight Arrow Connector 196"/>
          <p:cNvCxnSpPr>
            <a:stCxn id="195" idx="1"/>
            <a:endCxn id="192" idx="5"/>
          </p:cNvCxnSpPr>
          <p:nvPr/>
        </p:nvCxnSpPr>
        <p:spPr>
          <a:xfrm flipH="1" flipV="1">
            <a:off x="8419946" y="5282663"/>
            <a:ext cx="564683" cy="455014"/>
          </a:xfrm>
          <a:prstGeom prst="straightConnector1">
            <a:avLst/>
          </a:prstGeom>
          <a:ln w="19050">
            <a:solidFill>
              <a:srgbClr val="3057A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3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Topology Generators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BRITE is a parameterized topology generation tool</a:t>
            </a:r>
          </a:p>
          <a:p>
            <a:pPr lvl="1"/>
            <a:r>
              <a:rPr lang="en-US" dirty="0"/>
              <a:t>Flexible to control various parameters - connectivity and growth models</a:t>
            </a:r>
          </a:p>
          <a:p>
            <a:pPr lvl="1"/>
            <a:r>
              <a:rPr lang="en-US" dirty="0"/>
              <a:t>Can be used to study various properties </a:t>
            </a:r>
          </a:p>
          <a:p>
            <a:pPr lvl="2"/>
            <a:r>
              <a:rPr lang="en-US" dirty="0"/>
              <a:t>Power laws</a:t>
            </a:r>
          </a:p>
          <a:p>
            <a:pPr lvl="2"/>
            <a:r>
              <a:rPr lang="en-US" dirty="0"/>
              <a:t>Path length </a:t>
            </a:r>
          </a:p>
          <a:p>
            <a:pPr lvl="2"/>
            <a:r>
              <a:rPr lang="en-US" dirty="0"/>
              <a:t>Clustering coefficient</a:t>
            </a:r>
          </a:p>
          <a:p>
            <a:r>
              <a:rPr lang="en-US" dirty="0"/>
              <a:t>Uses Router </a:t>
            </a:r>
            <a:r>
              <a:rPr lang="en-US" dirty="0" err="1"/>
              <a:t>Barabasi</a:t>
            </a:r>
            <a:r>
              <a:rPr lang="en-US" dirty="0"/>
              <a:t>-Albert</a:t>
            </a:r>
          </a:p>
          <a:p>
            <a:pPr lvl="1"/>
            <a:r>
              <a:rPr lang="en-US" dirty="0"/>
              <a:t>Creates realistic scale-free graphs (heavy tailed distribution)</a:t>
            </a:r>
          </a:p>
          <a:p>
            <a:pPr lvl="1"/>
            <a:r>
              <a:rPr lang="en-US" dirty="0"/>
              <a:t>Uses a preferential attachment mechanism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9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Overview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Background</a:t>
            </a:r>
          </a:p>
          <a:p>
            <a:pPr>
              <a:spcBef>
                <a:spcPts val="600"/>
              </a:spcBef>
            </a:pPr>
            <a:r>
              <a:rPr lang="en-US" b="1" dirty="0"/>
              <a:t>Related Work</a:t>
            </a:r>
          </a:p>
          <a:p>
            <a:pPr>
              <a:spcBef>
                <a:spcPts val="600"/>
              </a:spcBef>
            </a:pPr>
            <a:r>
              <a:rPr lang="en-US" dirty="0"/>
              <a:t>Algorithms and Implementation</a:t>
            </a:r>
          </a:p>
          <a:p>
            <a:pPr>
              <a:spcBef>
                <a:spcPts val="600"/>
              </a:spcBef>
            </a:pPr>
            <a:r>
              <a:rPr lang="en-US" dirty="0"/>
              <a:t>Performance Results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Conclusion </a:t>
            </a:r>
            <a:r>
              <a:rPr lang="en-US" dirty="0"/>
              <a:t>and Future Work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15200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Related Work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922" y="1546789"/>
            <a:ext cx="9966833" cy="4643699"/>
          </a:xfrm>
        </p:spPr>
        <p:txBody>
          <a:bodyPr>
            <a:norm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latin typeface="Calibri" panose="020F0502020204030204" pitchFamily="34" charset="0"/>
              </a:rPr>
              <a:t>2007</a:t>
            </a:r>
            <a:r>
              <a:rPr lang="en-US" dirty="0" smtClean="0"/>
              <a:t>] Harish </a:t>
            </a:r>
            <a:r>
              <a:rPr lang="en-US" dirty="0"/>
              <a:t>and </a:t>
            </a:r>
            <a:r>
              <a:rPr lang="en-US" dirty="0" smtClean="0"/>
              <a:t>Narayanan provide </a:t>
            </a:r>
            <a:r>
              <a:rPr lang="en-US" dirty="0"/>
              <a:t>one of the first studies to implement </a:t>
            </a:r>
            <a:r>
              <a:rPr lang="en-US" dirty="0" smtClean="0"/>
              <a:t>BFS </a:t>
            </a:r>
            <a:r>
              <a:rPr lang="en-US" dirty="0"/>
              <a:t>and other shortest path algorithms using </a:t>
            </a:r>
            <a:r>
              <a:rPr lang="en-US" dirty="0" smtClean="0"/>
              <a:t>CUDA</a:t>
            </a:r>
          </a:p>
          <a:p>
            <a:pPr lvl="1"/>
            <a:r>
              <a:rPr lang="en-US" dirty="0" smtClean="0"/>
              <a:t>Processed </a:t>
            </a:r>
            <a:r>
              <a:rPr lang="en-US" dirty="0" smtClean="0"/>
              <a:t>vertices instead of edges</a:t>
            </a:r>
          </a:p>
          <a:p>
            <a:pPr lvl="1"/>
            <a:r>
              <a:rPr lang="en-US" dirty="0" smtClean="0"/>
              <a:t>Focused </a:t>
            </a:r>
            <a:r>
              <a:rPr lang="en-US" dirty="0"/>
              <a:t>on large scale random graphs </a:t>
            </a:r>
            <a:r>
              <a:rPr lang="en-US" dirty="0" smtClean="0"/>
              <a:t>(&gt;</a:t>
            </a:r>
            <a:r>
              <a:rPr lang="en-US" dirty="0" smtClean="0">
                <a:latin typeface="Calibri" panose="020F0502020204030204" pitchFamily="34" charset="0"/>
              </a:rPr>
              <a:t>1</a:t>
            </a:r>
            <a:r>
              <a:rPr lang="en-US" dirty="0" smtClean="0"/>
              <a:t> million </a:t>
            </a:r>
            <a:r>
              <a:rPr lang="en-US" dirty="0"/>
              <a:t>nodes) </a:t>
            </a:r>
            <a:endParaRPr lang="en-US" dirty="0" smtClean="0"/>
          </a:p>
          <a:p>
            <a:pPr lvl="2"/>
            <a:r>
              <a:rPr lang="en-US" dirty="0" smtClean="0"/>
              <a:t>Showed </a:t>
            </a:r>
            <a:r>
              <a:rPr lang="en-US" dirty="0">
                <a:latin typeface="Calibri" panose="020F0502020204030204" pitchFamily="34" charset="0"/>
              </a:rPr>
              <a:t>20</a:t>
            </a:r>
            <a:r>
              <a:rPr lang="en-US" dirty="0"/>
              <a:t>x to </a:t>
            </a:r>
            <a:r>
              <a:rPr lang="en-US" dirty="0">
                <a:latin typeface="Calibri" panose="020F0502020204030204" pitchFamily="34" charset="0"/>
              </a:rPr>
              <a:t>60</a:t>
            </a:r>
            <a:r>
              <a:rPr lang="en-US" dirty="0"/>
              <a:t>x speed up using an NVIDIA </a:t>
            </a:r>
            <a:r>
              <a:rPr lang="en-US" dirty="0">
                <a:latin typeface="Calibri" panose="020F0502020204030204" pitchFamily="34" charset="0"/>
              </a:rPr>
              <a:t>8800</a:t>
            </a:r>
            <a:r>
              <a:rPr lang="en-US" dirty="0"/>
              <a:t> GTX </a:t>
            </a:r>
            <a:r>
              <a:rPr lang="en-US" dirty="0" smtClean="0"/>
              <a:t>GPU</a:t>
            </a:r>
          </a:p>
          <a:p>
            <a:pPr lvl="1"/>
            <a:r>
              <a:rPr lang="en-US" dirty="0" smtClean="0"/>
              <a:t> They </a:t>
            </a:r>
            <a:r>
              <a:rPr lang="en-US" dirty="0"/>
              <a:t>also provided </a:t>
            </a:r>
            <a:r>
              <a:rPr lang="en-US" dirty="0" smtClean="0"/>
              <a:t>results </a:t>
            </a:r>
            <a:r>
              <a:rPr lang="en-US" dirty="0"/>
              <a:t>using real world </a:t>
            </a:r>
            <a:r>
              <a:rPr lang="en-US" dirty="0" smtClean="0"/>
              <a:t>data</a:t>
            </a:r>
          </a:p>
          <a:p>
            <a:pPr lvl="2"/>
            <a:r>
              <a:rPr lang="en-US" dirty="0" smtClean="0"/>
              <a:t>Did </a:t>
            </a:r>
            <a:r>
              <a:rPr lang="en-US" dirty="0"/>
              <a:t>not achieve </a:t>
            </a:r>
            <a:r>
              <a:rPr lang="en-US" dirty="0" smtClean="0"/>
              <a:t>significant </a:t>
            </a:r>
            <a:r>
              <a:rPr lang="en-US" dirty="0"/>
              <a:t>speed up due to the nature of the </a:t>
            </a:r>
            <a:r>
              <a:rPr lang="en-US" dirty="0" smtClean="0"/>
              <a:t>data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Related Work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922" y="1546789"/>
            <a:ext cx="9966833" cy="4643699"/>
          </a:xfrm>
        </p:spPr>
        <p:txBody>
          <a:bodyPr>
            <a:norm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latin typeface="Calibri" panose="020F0502020204030204" pitchFamily="34" charset="0"/>
              </a:rPr>
              <a:t>2010</a:t>
            </a:r>
            <a:r>
              <a:rPr lang="en-US" dirty="0" smtClean="0"/>
              <a:t>] Luo </a:t>
            </a:r>
            <a:r>
              <a:rPr lang="en-US" i="1" dirty="0" smtClean="0"/>
              <a:t>et al. </a:t>
            </a:r>
            <a:r>
              <a:rPr lang="en-US" dirty="0" smtClean="0"/>
              <a:t>improved </a:t>
            </a:r>
            <a:r>
              <a:rPr lang="en-US" dirty="0"/>
              <a:t>the work </a:t>
            </a:r>
            <a:r>
              <a:rPr lang="en-US" dirty="0" smtClean="0"/>
              <a:t>by </a:t>
            </a:r>
            <a:r>
              <a:rPr lang="en-US" dirty="0"/>
              <a:t>Harish and Narayanan </a:t>
            </a:r>
            <a:endParaRPr lang="en-US" dirty="0" smtClean="0"/>
          </a:p>
          <a:p>
            <a:pPr lvl="1"/>
            <a:r>
              <a:rPr lang="en-US" dirty="0" smtClean="0"/>
              <a:t>Added </a:t>
            </a:r>
            <a:r>
              <a:rPr lang="en-US" dirty="0"/>
              <a:t>a hierarchical queue management technique and a three-layer kernel arrangement strategy for </a:t>
            </a:r>
            <a:r>
              <a:rPr lang="en-US" dirty="0" smtClean="0"/>
              <a:t>BFS </a:t>
            </a:r>
          </a:p>
          <a:p>
            <a:pPr lvl="1"/>
            <a:r>
              <a:rPr lang="en-US" dirty="0" smtClean="0"/>
              <a:t>Achieved a </a:t>
            </a:r>
            <a:r>
              <a:rPr lang="en-US" dirty="0">
                <a:latin typeface="Calibri" panose="020F0502020204030204" pitchFamily="34" charset="0"/>
              </a:rPr>
              <a:t>2</a:t>
            </a:r>
            <a:r>
              <a:rPr lang="en-US" dirty="0"/>
              <a:t>x to </a:t>
            </a:r>
            <a:r>
              <a:rPr lang="en-US" dirty="0">
                <a:latin typeface="Calibri" panose="020F0502020204030204" pitchFamily="34" charset="0"/>
              </a:rPr>
              <a:t>6</a:t>
            </a:r>
            <a:r>
              <a:rPr lang="en-US" dirty="0"/>
              <a:t>x speed up on the real world data used </a:t>
            </a:r>
            <a:r>
              <a:rPr lang="en-US" dirty="0" smtClean="0"/>
              <a:t>in by Harish </a:t>
            </a:r>
            <a:r>
              <a:rPr lang="en-US" dirty="0"/>
              <a:t>and Narayanan </a:t>
            </a:r>
          </a:p>
          <a:p>
            <a:r>
              <a:rPr lang="en-US" dirty="0" smtClean="0"/>
              <a:t>[</a:t>
            </a:r>
            <a:r>
              <a:rPr lang="en-US" dirty="0" smtClean="0">
                <a:latin typeface="Calibri" panose="020F0502020204030204" pitchFamily="34" charset="0"/>
              </a:rPr>
              <a:t>2013</a:t>
            </a:r>
            <a:r>
              <a:rPr lang="en-US" dirty="0" smtClean="0"/>
              <a:t>] </a:t>
            </a:r>
            <a:r>
              <a:rPr lang="en-US" dirty="0" err="1" smtClean="0"/>
              <a:t>Singla</a:t>
            </a:r>
            <a:r>
              <a:rPr lang="en-US" dirty="0" smtClean="0"/>
              <a:t>  </a:t>
            </a:r>
            <a:r>
              <a:rPr lang="en-US" i="1" dirty="0" smtClean="0"/>
              <a:t>et al.</a:t>
            </a:r>
            <a:r>
              <a:rPr lang="en-US" dirty="0" smtClean="0"/>
              <a:t> parallelized </a:t>
            </a:r>
            <a:r>
              <a:rPr lang="en-US" dirty="0"/>
              <a:t>BFS by processing the edges </a:t>
            </a:r>
            <a:r>
              <a:rPr lang="en-US" dirty="0" smtClean="0"/>
              <a:t>instead of vertices </a:t>
            </a:r>
            <a:r>
              <a:rPr lang="en-US" dirty="0"/>
              <a:t>for graphs with large amounts of </a:t>
            </a:r>
            <a:r>
              <a:rPr lang="en-US" dirty="0" smtClean="0"/>
              <a:t>edges</a:t>
            </a:r>
          </a:p>
          <a:p>
            <a:pPr lvl="1"/>
            <a:r>
              <a:rPr lang="en-US" dirty="0" smtClean="0"/>
              <a:t>Obtained </a:t>
            </a:r>
            <a:r>
              <a:rPr lang="en-US" dirty="0"/>
              <a:t>a </a:t>
            </a:r>
            <a:r>
              <a:rPr lang="en-US" dirty="0">
                <a:latin typeface="Calibri" panose="020F0502020204030204" pitchFamily="34" charset="0"/>
              </a:rPr>
              <a:t>5</a:t>
            </a:r>
            <a:r>
              <a:rPr lang="en-US" dirty="0"/>
              <a:t>x to </a:t>
            </a:r>
            <a:r>
              <a:rPr lang="en-US" dirty="0" smtClean="0">
                <a:latin typeface="Calibri" panose="020F0502020204030204" pitchFamily="34" charset="0"/>
              </a:rPr>
              <a:t>11</a:t>
            </a:r>
            <a:r>
              <a:rPr lang="en-US" dirty="0" smtClean="0"/>
              <a:t>x </a:t>
            </a:r>
            <a:r>
              <a:rPr lang="en-US" dirty="0"/>
              <a:t>speed up 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ound </a:t>
            </a:r>
            <a:r>
              <a:rPr lang="en-US" dirty="0"/>
              <a:t>that the BFS is more efficient for graphs with a large number of </a:t>
            </a:r>
            <a:r>
              <a:rPr lang="en-US" dirty="0" smtClean="0"/>
              <a:t>edges</a:t>
            </a:r>
            <a:endParaRPr lang="en-US" dirty="0"/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0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Related Work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922" y="1546789"/>
            <a:ext cx="9966833" cy="4643699"/>
          </a:xfrm>
        </p:spPr>
        <p:txBody>
          <a:bodyPr>
            <a:norm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latin typeface="Calibri" panose="020F0502020204030204" pitchFamily="34" charset="0"/>
              </a:rPr>
              <a:t>2014</a:t>
            </a:r>
            <a:r>
              <a:rPr lang="en-US" dirty="0" smtClean="0"/>
              <a:t>] Fu </a:t>
            </a:r>
            <a:r>
              <a:rPr lang="en-US" i="1" dirty="0" smtClean="0"/>
              <a:t>et al. </a:t>
            </a:r>
            <a:r>
              <a:rPr lang="en-US" dirty="0" smtClean="0"/>
              <a:t>implement </a:t>
            </a:r>
            <a:r>
              <a:rPr lang="en-US" dirty="0"/>
              <a:t>BFS on a distributed GPU clusters </a:t>
            </a:r>
            <a:endParaRPr lang="en-US" dirty="0" smtClean="0"/>
          </a:p>
          <a:p>
            <a:pPr lvl="1"/>
            <a:r>
              <a:rPr lang="en-US" dirty="0" smtClean="0"/>
              <a:t>Had </a:t>
            </a:r>
            <a:r>
              <a:rPr lang="en-US" dirty="0" smtClean="0"/>
              <a:t>a total </a:t>
            </a:r>
            <a:r>
              <a:rPr lang="en-US" dirty="0"/>
              <a:t>of </a:t>
            </a:r>
            <a:r>
              <a:rPr lang="en-US" dirty="0">
                <a:latin typeface="Calibri" panose="020F0502020204030204" pitchFamily="34" charset="0"/>
              </a:rPr>
              <a:t>64</a:t>
            </a:r>
            <a:r>
              <a:rPr lang="en-US" dirty="0"/>
              <a:t> </a:t>
            </a:r>
            <a:r>
              <a:rPr lang="en-US" dirty="0" smtClean="0"/>
              <a:t>GPUs</a:t>
            </a:r>
          </a:p>
          <a:p>
            <a:pPr lvl="1"/>
            <a:r>
              <a:rPr lang="en-US" dirty="0" smtClean="0"/>
              <a:t>Partitioned the </a:t>
            </a:r>
            <a:r>
              <a:rPr lang="en-US" dirty="0"/>
              <a:t>graph's adjacency matrix</a:t>
            </a:r>
            <a:r>
              <a:rPr lang="en-US" dirty="0" smtClean="0"/>
              <a:t> </a:t>
            </a:r>
            <a:r>
              <a:rPr lang="en-US" dirty="0"/>
              <a:t>in two dimensions based on the number of GPUs </a:t>
            </a:r>
            <a:r>
              <a:rPr lang="en-US" dirty="0" smtClean="0"/>
              <a:t>available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the Graph </a:t>
            </a:r>
            <a:r>
              <a:rPr lang="en-US" dirty="0">
                <a:latin typeface="Calibri" panose="020F0502020204030204" pitchFamily="34" charset="0"/>
              </a:rPr>
              <a:t>500</a:t>
            </a:r>
            <a:r>
              <a:rPr lang="en-US" dirty="0"/>
              <a:t> generator to create large scale </a:t>
            </a:r>
            <a:r>
              <a:rPr lang="en-US" dirty="0" smtClean="0"/>
              <a:t>graphs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largest graph had </a:t>
            </a:r>
            <a:r>
              <a:rPr lang="en-US" dirty="0">
                <a:latin typeface="Calibri" panose="020F0502020204030204" pitchFamily="34" charset="0"/>
              </a:rPr>
              <a:t>134</a:t>
            </a:r>
            <a:r>
              <a:rPr lang="en-US" dirty="0"/>
              <a:t> million vertices and </a:t>
            </a:r>
            <a:r>
              <a:rPr lang="en-US" dirty="0">
                <a:latin typeface="Calibri" panose="020F0502020204030204" pitchFamily="34" charset="0"/>
              </a:rPr>
              <a:t>4.3</a:t>
            </a:r>
            <a:r>
              <a:rPr lang="en-US" dirty="0"/>
              <a:t> billion directed </a:t>
            </a:r>
            <a:r>
              <a:rPr lang="en-US" dirty="0" smtClean="0"/>
              <a:t>edges</a:t>
            </a:r>
          </a:p>
          <a:p>
            <a:pPr lvl="2"/>
            <a:r>
              <a:rPr lang="en-US" dirty="0" smtClean="0"/>
              <a:t>They </a:t>
            </a:r>
            <a:r>
              <a:rPr lang="en-US" dirty="0"/>
              <a:t>were able to achieve full edge-to-edge traversal in </a:t>
            </a:r>
            <a:r>
              <a:rPr lang="en-US" dirty="0">
                <a:latin typeface="Calibri" panose="020F0502020204030204" pitchFamily="34" charset="0"/>
              </a:rPr>
              <a:t>~0.148 </a:t>
            </a:r>
            <a:r>
              <a:rPr lang="en-US" dirty="0" smtClean="0"/>
              <a:t>seconds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4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Related Work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922" y="1546789"/>
            <a:ext cx="9966833" cy="4643699"/>
          </a:xfrm>
        </p:spPr>
        <p:txBody>
          <a:bodyPr>
            <a:normAutofit/>
          </a:bodyPr>
          <a:lstStyle/>
          <a:p>
            <a:r>
              <a:rPr lang="en-US" dirty="0"/>
              <a:t>[</a:t>
            </a:r>
            <a:r>
              <a:rPr lang="en-US" dirty="0">
                <a:latin typeface="Calibri" panose="020F0502020204030204" pitchFamily="34" charset="0"/>
              </a:rPr>
              <a:t>2012</a:t>
            </a:r>
            <a:r>
              <a:rPr lang="en-US" dirty="0"/>
              <a:t>] Ahmad and </a:t>
            </a:r>
            <a:r>
              <a:rPr lang="en-US" dirty="0" err="1"/>
              <a:t>Guha</a:t>
            </a:r>
            <a:r>
              <a:rPr lang="en-US" dirty="0"/>
              <a:t> also implement APSP on the GPU </a:t>
            </a:r>
          </a:p>
          <a:p>
            <a:pPr lvl="1"/>
            <a:r>
              <a:rPr lang="en-US" dirty="0"/>
              <a:t>Used CAIDA as their topology generator </a:t>
            </a:r>
          </a:p>
          <a:p>
            <a:pPr lvl="1"/>
            <a:r>
              <a:rPr lang="en-US" dirty="0"/>
              <a:t>They had a </a:t>
            </a:r>
            <a:r>
              <a:rPr lang="en-US" dirty="0">
                <a:latin typeface="Calibri" panose="020F0502020204030204" pitchFamily="34" charset="0"/>
              </a:rPr>
              <a:t>2</a:t>
            </a:r>
            <a:r>
              <a:rPr lang="en-US" dirty="0"/>
              <a:t>x to </a:t>
            </a:r>
            <a:r>
              <a:rPr lang="en-US" dirty="0">
                <a:latin typeface="Calibri" panose="020F0502020204030204" pitchFamily="34" charset="0"/>
              </a:rPr>
              <a:t>35</a:t>
            </a:r>
            <a:r>
              <a:rPr lang="en-US" dirty="0"/>
              <a:t>x speed up over their sequential algorithm on graphs less than </a:t>
            </a:r>
            <a:r>
              <a:rPr lang="en-US" dirty="0">
                <a:latin typeface="Calibri" panose="020F0502020204030204" pitchFamily="34" charset="0"/>
              </a:rPr>
              <a:t>12,000</a:t>
            </a:r>
            <a:r>
              <a:rPr lang="en-US" dirty="0"/>
              <a:t> </a:t>
            </a:r>
            <a:r>
              <a:rPr lang="en-US" dirty="0" smtClean="0"/>
              <a:t>nodes</a:t>
            </a:r>
          </a:p>
          <a:p>
            <a:r>
              <a:rPr lang="en-US" dirty="0" smtClean="0"/>
              <a:t>[2013] Swenson </a:t>
            </a:r>
            <a:r>
              <a:rPr lang="en-US" i="1" dirty="0" smtClean="0"/>
              <a:t>et al. </a:t>
            </a:r>
            <a:r>
              <a:rPr lang="en-US" dirty="0" smtClean="0"/>
              <a:t>implemented a </a:t>
            </a:r>
            <a:r>
              <a:rPr lang="en-US" dirty="0"/>
              <a:t>CUDA </a:t>
            </a:r>
            <a:r>
              <a:rPr lang="en-US" dirty="0" smtClean="0"/>
              <a:t>all-pairs </a:t>
            </a:r>
            <a:r>
              <a:rPr lang="en-US" dirty="0"/>
              <a:t>shortest path (APSP) algorithm </a:t>
            </a:r>
            <a:r>
              <a:rPr lang="en-US" dirty="0" smtClean="0"/>
              <a:t>to </a:t>
            </a:r>
            <a:r>
              <a:rPr lang="en-US" dirty="0"/>
              <a:t>analyze the routing paths </a:t>
            </a:r>
            <a:r>
              <a:rPr lang="en-US" dirty="0" smtClean="0"/>
              <a:t>for Internet topology graphs</a:t>
            </a:r>
          </a:p>
          <a:p>
            <a:pPr lvl="1"/>
            <a:r>
              <a:rPr lang="en-US" dirty="0" smtClean="0"/>
              <a:t>Used the BRITE topology generator</a:t>
            </a:r>
          </a:p>
          <a:p>
            <a:pPr lvl="1"/>
            <a:r>
              <a:rPr lang="en-US" dirty="0" smtClean="0"/>
              <a:t> Achieved </a:t>
            </a:r>
            <a:r>
              <a:rPr lang="en-US" dirty="0"/>
              <a:t>a significant performance </a:t>
            </a:r>
            <a:r>
              <a:rPr lang="en-US" dirty="0" smtClean="0"/>
              <a:t>increase for </a:t>
            </a:r>
            <a:r>
              <a:rPr lang="en-US" dirty="0"/>
              <a:t>graphs with less than </a:t>
            </a:r>
            <a:r>
              <a:rPr lang="en-US" dirty="0">
                <a:latin typeface="Calibri" panose="020F0502020204030204" pitchFamily="34" charset="0"/>
              </a:rPr>
              <a:t>10,000</a:t>
            </a:r>
            <a:r>
              <a:rPr lang="en-US" dirty="0"/>
              <a:t> </a:t>
            </a:r>
            <a:r>
              <a:rPr lang="en-US" dirty="0" smtClean="0"/>
              <a:t>nodes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0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Overview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Background</a:t>
            </a:r>
          </a:p>
          <a:p>
            <a:pPr>
              <a:spcBef>
                <a:spcPts val="600"/>
              </a:spcBef>
            </a:pPr>
            <a:r>
              <a:rPr lang="en-US" dirty="0"/>
              <a:t>Related Work</a:t>
            </a:r>
          </a:p>
          <a:p>
            <a:pPr>
              <a:spcBef>
                <a:spcPts val="600"/>
              </a:spcBef>
            </a:pPr>
            <a:r>
              <a:rPr lang="en-US" b="1" dirty="0"/>
              <a:t>Algorithms and Implementation</a:t>
            </a:r>
          </a:p>
          <a:p>
            <a:pPr>
              <a:spcBef>
                <a:spcPts val="600"/>
              </a:spcBef>
            </a:pPr>
            <a:r>
              <a:rPr lang="en-US" dirty="0"/>
              <a:t>Performance Results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Conclusion </a:t>
            </a:r>
            <a:r>
              <a:rPr lang="en-US" dirty="0"/>
              <a:t>and Future Work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15200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8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Breadth  First Search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Commonly </a:t>
            </a:r>
            <a:r>
              <a:rPr lang="en-US" dirty="0"/>
              <a:t>used algorithm in graph theory </a:t>
            </a:r>
            <a:endParaRPr lang="en-US" dirty="0" smtClean="0"/>
          </a:p>
          <a:p>
            <a:pPr lvl="1"/>
            <a:r>
              <a:rPr lang="en-US" dirty="0" smtClean="0"/>
              <a:t>Can </a:t>
            </a:r>
            <a:r>
              <a:rPr lang="en-US" dirty="0"/>
              <a:t>be applied to many different applications to process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Processes </a:t>
            </a:r>
            <a:r>
              <a:rPr lang="en-US" dirty="0"/>
              <a:t>tree-like </a:t>
            </a:r>
            <a:r>
              <a:rPr lang="en-US" dirty="0" smtClean="0"/>
              <a:t>structures</a:t>
            </a:r>
          </a:p>
          <a:p>
            <a:pPr lvl="1"/>
            <a:r>
              <a:rPr lang="en-US" dirty="0" smtClean="0"/>
              <a:t>Starts at </a:t>
            </a:r>
            <a:r>
              <a:rPr lang="en-US" dirty="0"/>
              <a:t>the root of the tree (the source) and explores the neighboring nodes </a:t>
            </a:r>
            <a:r>
              <a:rPr lang="en-US" dirty="0" smtClean="0"/>
              <a:t>first </a:t>
            </a:r>
          </a:p>
          <a:p>
            <a:pPr lvl="1"/>
            <a:r>
              <a:rPr lang="en-US" dirty="0" smtClean="0"/>
              <a:t>Once </a:t>
            </a:r>
            <a:r>
              <a:rPr lang="en-US" dirty="0"/>
              <a:t>all </a:t>
            </a:r>
            <a:r>
              <a:rPr lang="en-US" dirty="0" smtClean="0"/>
              <a:t>neighbors </a:t>
            </a:r>
            <a:r>
              <a:rPr lang="en-US" dirty="0"/>
              <a:t>are processed, then the next </a:t>
            </a:r>
            <a:r>
              <a:rPr lang="en-US" dirty="0" smtClean="0"/>
              <a:t>level </a:t>
            </a:r>
            <a:r>
              <a:rPr lang="en-US" dirty="0"/>
              <a:t>of nodes are </a:t>
            </a:r>
            <a:r>
              <a:rPr lang="en-US" dirty="0" smtClean="0"/>
              <a:t>processed</a:t>
            </a:r>
          </a:p>
          <a:p>
            <a:pPr lvl="1"/>
            <a:r>
              <a:rPr lang="en-US" dirty="0" smtClean="0"/>
              <a:t>Repeated </a:t>
            </a:r>
            <a:r>
              <a:rPr lang="en-US" dirty="0"/>
              <a:t>until all of the levels have been </a:t>
            </a:r>
            <a:r>
              <a:rPr lang="en-US" dirty="0" smtClean="0"/>
              <a:t>visited</a:t>
            </a:r>
          </a:p>
          <a:p>
            <a:r>
              <a:rPr lang="en-US" dirty="0" smtClean="0"/>
              <a:t>Finds the </a:t>
            </a:r>
            <a:r>
              <a:rPr lang="en-US" dirty="0"/>
              <a:t>shortest paths from a source node to all the nodes in an unweighted graph </a:t>
            </a:r>
            <a:r>
              <a:rPr lang="en-US" dirty="0" smtClean="0"/>
              <a:t>G(</a:t>
            </a:r>
            <a:r>
              <a:rPr lang="en-US" i="1" dirty="0" smtClean="0"/>
              <a:t>V,E</a:t>
            </a:r>
            <a:r>
              <a:rPr lang="en-US" dirty="0" smtClean="0"/>
              <a:t>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3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Sequential Implementation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922" y="1546792"/>
            <a:ext cx="9966833" cy="4663508"/>
          </a:xfrm>
        </p:spPr>
        <p:txBody>
          <a:bodyPr>
            <a:normAutofit/>
          </a:bodyPr>
          <a:lstStyle/>
          <a:p>
            <a:r>
              <a:rPr lang="en-US" dirty="0" smtClean="0"/>
              <a:t>Need to keep </a:t>
            </a:r>
            <a:r>
              <a:rPr lang="en-US" dirty="0"/>
              <a:t>track of which nodes need to be processed </a:t>
            </a:r>
            <a:endParaRPr lang="en-US" dirty="0" smtClean="0"/>
          </a:p>
          <a:p>
            <a:pPr lvl="1"/>
            <a:r>
              <a:rPr lang="en-US" dirty="0" smtClean="0"/>
              <a:t>Can use a </a:t>
            </a:r>
            <a:r>
              <a:rPr lang="en-US" dirty="0"/>
              <a:t>queue (FIFO) data structure, where the ingress node is used as the source </a:t>
            </a:r>
            <a:endParaRPr lang="en-US" dirty="0" smtClean="0"/>
          </a:p>
          <a:p>
            <a:r>
              <a:rPr lang="en-US" dirty="0" smtClean="0"/>
              <a:t>Process </a:t>
            </a:r>
            <a:r>
              <a:rPr lang="en-US" dirty="0"/>
              <a:t>nodes until the queue is </a:t>
            </a:r>
            <a:r>
              <a:rPr lang="en-US" dirty="0" smtClean="0"/>
              <a:t>empty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a node needs to be processed, all of the node's edges are checked if they have been </a:t>
            </a:r>
            <a:r>
              <a:rPr lang="en-US" dirty="0" smtClean="0"/>
              <a:t>visited</a:t>
            </a:r>
          </a:p>
          <a:p>
            <a:pPr lvl="1"/>
            <a:r>
              <a:rPr lang="en-US" dirty="0" smtClean="0"/>
              <a:t>If not </a:t>
            </a:r>
            <a:r>
              <a:rPr lang="en-US" dirty="0"/>
              <a:t>visited, then the cost is incremented and the node is put in the </a:t>
            </a:r>
            <a:r>
              <a:rPr lang="en-US" dirty="0" smtClean="0"/>
              <a:t>queue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node has been visited, then it is </a:t>
            </a:r>
            <a:r>
              <a:rPr lang="en-US" dirty="0" smtClean="0"/>
              <a:t>ignored</a:t>
            </a:r>
          </a:p>
          <a:p>
            <a:r>
              <a:rPr lang="en-US" dirty="0" smtClean="0"/>
              <a:t>Has </a:t>
            </a:r>
            <a:r>
              <a:rPr lang="en-US" dirty="0"/>
              <a:t>a time complexity of </a:t>
            </a:r>
            <a:r>
              <a:rPr lang="en-US" i="1" dirty="0" smtClean="0"/>
              <a:t>O</a:t>
            </a:r>
            <a:r>
              <a:rPr lang="en-US" i="1" dirty="0"/>
              <a:t>(|V|+|E</a:t>
            </a:r>
            <a:r>
              <a:rPr lang="en-US" i="1" dirty="0" smtClean="0"/>
              <a:t>|)</a:t>
            </a:r>
            <a:endParaRPr lang="en-US" dirty="0"/>
          </a:p>
          <a:p>
            <a:pPr lvl="1"/>
            <a:r>
              <a:rPr lang="en-US" dirty="0" smtClean="0"/>
              <a:t>large </a:t>
            </a:r>
            <a:r>
              <a:rPr lang="en-US" dirty="0"/>
              <a:t>graphs to take a long time to process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3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Reno, Nevada</a:t>
            </a:r>
          </a:p>
        </p:txBody>
      </p:sp>
      <p:pic>
        <p:nvPicPr>
          <p:cNvPr id="21507" name="Picture 3" descr="nevad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990600"/>
            <a:ext cx="3429000" cy="4572000"/>
          </a:xfrm>
          <a:noFill/>
          <a:ln>
            <a:solidFill>
              <a:schemeClr val="bg1"/>
            </a:solidFill>
          </a:ln>
        </p:spPr>
      </p:pic>
      <p:pic>
        <p:nvPicPr>
          <p:cNvPr id="21522" name="Picture 18" descr="5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143001"/>
            <a:ext cx="5334000" cy="3497263"/>
          </a:xfrm>
          <a:prstGeom prst="rect">
            <a:avLst/>
          </a:prstGeom>
          <a:noFill/>
        </p:spPr>
      </p:pic>
      <p:pic>
        <p:nvPicPr>
          <p:cNvPr id="21520" name="Picture 16" descr="rgj_hm2_07_marypat_hor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657601"/>
            <a:ext cx="3962400" cy="2974975"/>
          </a:xfrm>
          <a:prstGeom prst="rect">
            <a:avLst/>
          </a:prstGeom>
          <a:noFill/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3657600"/>
            <a:ext cx="4343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05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Graph Representation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Typically done in two ways</a:t>
            </a:r>
          </a:p>
          <a:p>
            <a:pPr lvl="1"/>
            <a:r>
              <a:rPr lang="en-US" dirty="0"/>
              <a:t>Adjacency matrix – used for dense graphs</a:t>
            </a:r>
          </a:p>
          <a:p>
            <a:pPr lvl="1"/>
            <a:r>
              <a:rPr lang="en-US" dirty="0"/>
              <a:t>Adjacency list – used for spare graphs</a:t>
            </a:r>
          </a:p>
          <a:p>
            <a:r>
              <a:rPr lang="en-US" dirty="0"/>
              <a:t>Adjacency lists are commonly used for GPUs due to the lower memory available</a:t>
            </a:r>
          </a:p>
          <a:p>
            <a:pPr lvl="1"/>
            <a:r>
              <a:rPr lang="en-US" dirty="0"/>
              <a:t>Store the lists into a packed array</a:t>
            </a:r>
          </a:p>
          <a:p>
            <a:pPr lvl="1"/>
            <a:r>
              <a:rPr lang="en-US" dirty="0"/>
              <a:t>Requires two arrays one for all the vertices and one for all the edges</a:t>
            </a:r>
          </a:p>
          <a:p>
            <a:pPr lvl="1"/>
            <a:r>
              <a:rPr lang="en-US" dirty="0"/>
              <a:t>Removes the pointer memory requirements in the linked adjacency list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Graph Representation</a:t>
            </a:r>
            <a:endParaRPr lang="en-US" b="1" dirty="0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551" y="1490765"/>
            <a:ext cx="8764395" cy="519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CUDA Implementation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BFS on the GPU is highly parallelizable due to the ability to perform level </a:t>
            </a:r>
            <a:r>
              <a:rPr lang="en-US" dirty="0" smtClean="0"/>
              <a:t>synchronization 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level can be processed in parallel because there are no data </a:t>
            </a:r>
            <a:r>
              <a:rPr lang="en-US" dirty="0" smtClean="0"/>
              <a:t>dependencies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previous levels </a:t>
            </a:r>
            <a:r>
              <a:rPr lang="en-US" dirty="0" smtClean="0"/>
              <a:t>are </a:t>
            </a:r>
            <a:r>
              <a:rPr lang="en-US" dirty="0"/>
              <a:t>not </a:t>
            </a:r>
            <a:r>
              <a:rPr lang="en-US" dirty="0" smtClean="0"/>
              <a:t>processed again</a:t>
            </a:r>
          </a:p>
          <a:p>
            <a:r>
              <a:rPr lang="en-US" dirty="0" smtClean="0"/>
              <a:t>BFS </a:t>
            </a:r>
            <a:r>
              <a:rPr lang="en-US" dirty="0"/>
              <a:t>uses </a:t>
            </a:r>
            <a:r>
              <a:rPr lang="en-US" dirty="0" smtClean="0"/>
              <a:t>a </a:t>
            </a:r>
            <a:r>
              <a:rPr lang="en-US" dirty="0"/>
              <a:t>frontier which </a:t>
            </a:r>
            <a:r>
              <a:rPr lang="en-US" dirty="0" smtClean="0"/>
              <a:t>separates </a:t>
            </a:r>
            <a:r>
              <a:rPr lang="en-US" dirty="0"/>
              <a:t>out </a:t>
            </a:r>
            <a:r>
              <a:rPr lang="en-US" dirty="0" smtClean="0"/>
              <a:t>the visited</a:t>
            </a:r>
            <a:r>
              <a:rPr lang="en-US" dirty="0"/>
              <a:t> and not visited vertices</a:t>
            </a:r>
            <a:endParaRPr lang="en-US" dirty="0" smtClean="0"/>
          </a:p>
          <a:p>
            <a:pPr lvl="1"/>
            <a:r>
              <a:rPr lang="en-US" dirty="0" smtClean="0"/>
              <a:t>Only holds </a:t>
            </a:r>
            <a:r>
              <a:rPr lang="en-US" dirty="0"/>
              <a:t>the recently visited </a:t>
            </a:r>
            <a:r>
              <a:rPr lang="en-US" dirty="0" smtClean="0"/>
              <a:t>nodes</a:t>
            </a:r>
          </a:p>
          <a:p>
            <a:pPr lvl="1"/>
            <a:r>
              <a:rPr lang="en-US" dirty="0" smtClean="0"/>
              <a:t>Helps find </a:t>
            </a:r>
            <a:r>
              <a:rPr lang="en-US" dirty="0"/>
              <a:t>the nodes that need to be processed in the next </a:t>
            </a:r>
            <a:r>
              <a:rPr lang="en-US" dirty="0" smtClean="0"/>
              <a:t>level</a:t>
            </a:r>
          </a:p>
          <a:p>
            <a:r>
              <a:rPr lang="en-US" dirty="0" smtClean="0"/>
              <a:t>Does </a:t>
            </a:r>
            <a:r>
              <a:rPr lang="en-US" dirty="0"/>
              <a:t>not use a </a:t>
            </a:r>
            <a:r>
              <a:rPr lang="en-US" dirty="0" smtClean="0"/>
              <a:t>queue because implementing </a:t>
            </a:r>
            <a:r>
              <a:rPr lang="en-US" dirty="0"/>
              <a:t>a queue on the GPU is not </a:t>
            </a:r>
            <a:r>
              <a:rPr lang="en-US" dirty="0" smtClean="0"/>
              <a:t>efficient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Single GPU</a:t>
            </a:r>
            <a:endParaRPr lang="en-US" b="1" dirty="0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139" y="2134707"/>
            <a:ext cx="7772400" cy="258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Process Graph  </a:t>
            </a:r>
            <a:endParaRPr lang="en-US" b="1" dirty="0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139" y="1465521"/>
            <a:ext cx="7772400" cy="512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BFS CUDA Kernel</a:t>
            </a:r>
            <a:endParaRPr lang="en-US" b="1" dirty="0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139" y="1739118"/>
            <a:ext cx="7772400" cy="437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BFS Update CUDA Kernel</a:t>
            </a:r>
            <a:endParaRPr lang="en-US" b="1" dirty="0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3764" y="1788233"/>
            <a:ext cx="7772400" cy="328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Multiple GPU </a:t>
            </a:r>
            <a:endParaRPr lang="en-US" b="1" dirty="0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192" y="1413944"/>
            <a:ext cx="4920294" cy="529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Overview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Background</a:t>
            </a:r>
          </a:p>
          <a:p>
            <a:pPr>
              <a:spcBef>
                <a:spcPts val="600"/>
              </a:spcBef>
            </a:pPr>
            <a:r>
              <a:rPr lang="en-US" dirty="0"/>
              <a:t>Related Work</a:t>
            </a:r>
          </a:p>
          <a:p>
            <a:pPr>
              <a:spcBef>
                <a:spcPts val="600"/>
              </a:spcBef>
            </a:pPr>
            <a:r>
              <a:rPr lang="en-US" dirty="0"/>
              <a:t>Algorithms and Implementation</a:t>
            </a:r>
          </a:p>
          <a:p>
            <a:pPr>
              <a:spcBef>
                <a:spcPts val="600"/>
              </a:spcBef>
            </a:pPr>
            <a:r>
              <a:rPr lang="en-US" b="1" dirty="0"/>
              <a:t>Performance Results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Conclusion </a:t>
            </a:r>
            <a:r>
              <a:rPr lang="en-US" dirty="0"/>
              <a:t>and Future Work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15200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3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Measurement Platform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922" y="1546791"/>
            <a:ext cx="9966833" cy="4646620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measurements were </a:t>
            </a:r>
            <a:r>
              <a:rPr lang="en-US" dirty="0"/>
              <a:t>carried out </a:t>
            </a:r>
            <a:r>
              <a:rPr lang="en-US" dirty="0" smtClean="0"/>
              <a:t>using a </a:t>
            </a:r>
            <a:r>
              <a:rPr lang="en-US" dirty="0"/>
              <a:t>PC </a:t>
            </a:r>
            <a:r>
              <a:rPr lang="en-US" dirty="0" smtClean="0"/>
              <a:t>with: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2</a:t>
            </a:r>
            <a:r>
              <a:rPr lang="en-US" dirty="0" smtClean="0"/>
              <a:t> Intel </a:t>
            </a:r>
            <a:r>
              <a:rPr lang="en-US" dirty="0"/>
              <a:t>Xeon </a:t>
            </a:r>
            <a:r>
              <a:rPr lang="en-US" dirty="0">
                <a:latin typeface="Calibri" panose="020F0502020204030204" pitchFamily="34" charset="0"/>
              </a:rPr>
              <a:t>E5-2620</a:t>
            </a:r>
            <a:r>
              <a:rPr lang="en-US" dirty="0"/>
              <a:t> CPU at </a:t>
            </a:r>
            <a:r>
              <a:rPr lang="en-US" dirty="0">
                <a:latin typeface="Calibri" panose="020F0502020204030204" pitchFamily="34" charset="0"/>
              </a:rPr>
              <a:t>2.0</a:t>
            </a:r>
            <a:r>
              <a:rPr lang="en-US" dirty="0"/>
              <a:t> </a:t>
            </a:r>
            <a:r>
              <a:rPr lang="en-US" dirty="0" smtClean="0"/>
              <a:t>GHz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64</a:t>
            </a:r>
            <a:r>
              <a:rPr lang="en-US" dirty="0" smtClean="0"/>
              <a:t> </a:t>
            </a:r>
            <a:r>
              <a:rPr lang="en-US" dirty="0"/>
              <a:t>GB </a:t>
            </a:r>
            <a:r>
              <a:rPr lang="en-US" dirty="0" smtClean="0"/>
              <a:t>RAM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8 </a:t>
            </a:r>
            <a:r>
              <a:rPr lang="en-US" dirty="0" smtClean="0"/>
              <a:t>NVIDIA </a:t>
            </a:r>
            <a:r>
              <a:rPr lang="en-US" dirty="0"/>
              <a:t>GeForce GTX </a:t>
            </a:r>
            <a:r>
              <a:rPr lang="en-US" dirty="0">
                <a:latin typeface="Calibri" panose="020F0502020204030204" pitchFamily="34" charset="0"/>
              </a:rPr>
              <a:t>780</a:t>
            </a:r>
            <a:r>
              <a:rPr lang="en-US" dirty="0"/>
              <a:t> </a:t>
            </a:r>
            <a:r>
              <a:rPr lang="en-US" dirty="0" smtClean="0"/>
              <a:t>GPUs </a:t>
            </a:r>
          </a:p>
          <a:p>
            <a:pPr lvl="2"/>
            <a:r>
              <a:rPr lang="en-US" dirty="0" smtClean="0"/>
              <a:t> each with </a:t>
            </a:r>
            <a:r>
              <a:rPr lang="en-US" dirty="0" smtClean="0">
                <a:latin typeface="Calibri" panose="020F0502020204030204" pitchFamily="34" charset="0"/>
              </a:rPr>
              <a:t>3 </a:t>
            </a:r>
            <a:r>
              <a:rPr lang="en-US" dirty="0"/>
              <a:t>GB </a:t>
            </a:r>
            <a:r>
              <a:rPr lang="en-US" dirty="0" smtClean="0"/>
              <a:t>RAM and </a:t>
            </a:r>
            <a:r>
              <a:rPr lang="en-US" dirty="0" smtClean="0">
                <a:latin typeface="Calibri" panose="020F0502020204030204" pitchFamily="34" charset="0"/>
              </a:rPr>
              <a:t>2304 </a:t>
            </a:r>
            <a:r>
              <a:rPr lang="en-US" dirty="0" smtClean="0"/>
              <a:t>CUDA cores </a:t>
            </a:r>
          </a:p>
          <a:p>
            <a:r>
              <a:rPr lang="en-US" dirty="0" smtClean="0"/>
              <a:t>The </a:t>
            </a:r>
            <a:r>
              <a:rPr lang="en-US" dirty="0"/>
              <a:t>algorithms were written using </a:t>
            </a:r>
            <a:endParaRPr lang="en-US" dirty="0" smtClean="0"/>
          </a:p>
          <a:p>
            <a:pPr lvl="1"/>
            <a:r>
              <a:rPr lang="en-US" dirty="0" smtClean="0"/>
              <a:t>C</a:t>
            </a:r>
            <a:r>
              <a:rPr lang="en-US" dirty="0">
                <a:latin typeface="Calibri" panose="020F0502020204030204" pitchFamily="34" charset="0"/>
              </a:rPr>
              <a:t>++</a:t>
            </a:r>
            <a:r>
              <a:rPr lang="en-US" dirty="0" smtClean="0">
                <a:latin typeface="Calibri" panose="020F0502020204030204" pitchFamily="34" charset="0"/>
              </a:rPr>
              <a:t>11</a:t>
            </a:r>
          </a:p>
          <a:p>
            <a:pPr lvl="1"/>
            <a:r>
              <a:rPr lang="en-US" dirty="0" smtClean="0"/>
              <a:t>CUDA </a:t>
            </a:r>
            <a:r>
              <a:rPr lang="en-US" dirty="0" smtClean="0">
                <a:latin typeface="Calibri" panose="020F0502020204030204" pitchFamily="34" charset="0"/>
              </a:rPr>
              <a:t>7.0</a:t>
            </a:r>
          </a:p>
          <a:p>
            <a:pPr lvl="1"/>
            <a:r>
              <a:rPr lang="en-US" dirty="0" smtClean="0"/>
              <a:t>C</a:t>
            </a:r>
            <a:r>
              <a:rPr lang="en-US" dirty="0"/>
              <a:t>++ standard template </a:t>
            </a:r>
            <a:r>
              <a:rPr lang="en-US" dirty="0" smtClean="0"/>
              <a:t>library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30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/>
              <a:t>University of Nevada, Reno</a:t>
            </a:r>
          </a:p>
        </p:txBody>
      </p:sp>
      <p:pic>
        <p:nvPicPr>
          <p:cNvPr id="26638" name="Picture 14" descr="5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143000"/>
            <a:ext cx="8229600" cy="5391150"/>
          </a:xfrm>
          <a:prstGeom prst="rect">
            <a:avLst/>
          </a:prstGeom>
          <a:noFill/>
        </p:spPr>
      </p:pic>
      <p:pic>
        <p:nvPicPr>
          <p:cNvPr id="2664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43201"/>
            <a:ext cx="5867400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7" name="Picture 1" descr="C:\Users\fredh\Downloads\All sizes   The Quad and Mackay School of Mines   Flickr - Photo Sharing!_files\4952309294_754a94c27f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1" y="1143000"/>
            <a:ext cx="5260489" cy="3493294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fredh\Downloads\All sizes   The Joe Crowley Student Union and IGT Knowledge Center   Flickr - Photo Sharing!_files\4949440616_e1d4a20c94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143000"/>
            <a:ext cx="4913376" cy="2898124"/>
          </a:xfrm>
          <a:prstGeom prst="rect">
            <a:avLst/>
          </a:prstGeom>
          <a:noFill/>
        </p:spPr>
      </p:pic>
      <p:pic>
        <p:nvPicPr>
          <p:cNvPr id="8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62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Data Set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922" y="1546791"/>
            <a:ext cx="9966833" cy="4646620"/>
          </a:xfrm>
        </p:spPr>
        <p:txBody>
          <a:bodyPr>
            <a:normAutofit/>
          </a:bodyPr>
          <a:lstStyle/>
          <a:p>
            <a:r>
              <a:rPr lang="en-US" dirty="0" smtClean="0"/>
              <a:t>Data was collected using traceroute method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Contains data for 47,000</a:t>
            </a:r>
            <a:r>
              <a:rPr lang="en-US" dirty="0" smtClean="0"/>
              <a:t> </a:t>
            </a:r>
            <a:r>
              <a:rPr lang="en-US" dirty="0"/>
              <a:t>out of the </a:t>
            </a:r>
            <a:r>
              <a:rPr lang="en-US" dirty="0">
                <a:latin typeface="Calibri" panose="020F0502020204030204" pitchFamily="34" charset="0"/>
              </a:rPr>
              <a:t>51,171</a:t>
            </a:r>
            <a:r>
              <a:rPr lang="en-US" dirty="0"/>
              <a:t> </a:t>
            </a:r>
            <a:r>
              <a:rPr lang="en-US" dirty="0" err="1"/>
              <a:t>ASes</a:t>
            </a:r>
            <a:r>
              <a:rPr lang="en-US" dirty="0"/>
              <a:t> available </a:t>
            </a:r>
            <a:r>
              <a:rPr lang="en-US" dirty="0" smtClean="0"/>
              <a:t>today </a:t>
            </a:r>
          </a:p>
          <a:p>
            <a:pPr lvl="1"/>
            <a:r>
              <a:rPr lang="en-US" dirty="0" smtClean="0"/>
              <a:t>AS subnetwork </a:t>
            </a:r>
            <a:r>
              <a:rPr lang="en-US" dirty="0"/>
              <a:t>ranged from </a:t>
            </a:r>
            <a:r>
              <a:rPr lang="en-US" dirty="0">
                <a:latin typeface="Calibri" panose="020F0502020204030204" pitchFamily="34" charset="0"/>
              </a:rPr>
              <a:t>1,100</a:t>
            </a:r>
            <a:r>
              <a:rPr lang="en-US" dirty="0"/>
              <a:t> to </a:t>
            </a:r>
            <a:r>
              <a:rPr lang="en-US" dirty="0">
                <a:latin typeface="Calibri" panose="020F0502020204030204" pitchFamily="34" charset="0"/>
              </a:rPr>
              <a:t>6.8</a:t>
            </a:r>
            <a:r>
              <a:rPr lang="en-US" dirty="0"/>
              <a:t> million </a:t>
            </a:r>
            <a:r>
              <a:rPr lang="en-US" dirty="0" smtClean="0"/>
              <a:t>routers </a:t>
            </a:r>
          </a:p>
          <a:p>
            <a:r>
              <a:rPr lang="en-US" dirty="0" smtClean="0"/>
              <a:t>Measured </a:t>
            </a:r>
            <a:r>
              <a:rPr lang="en-US" dirty="0"/>
              <a:t>the BFS performance of </a:t>
            </a:r>
            <a:r>
              <a:rPr lang="en-US" dirty="0">
                <a:latin typeface="Calibri" panose="020F0502020204030204" pitchFamily="34" charset="0"/>
              </a:rPr>
              <a:t>230</a:t>
            </a:r>
            <a:r>
              <a:rPr lang="en-US" dirty="0"/>
              <a:t> </a:t>
            </a:r>
            <a:r>
              <a:rPr lang="en-US" dirty="0" err="1" smtClean="0"/>
              <a:t>Ases</a:t>
            </a:r>
            <a:endParaRPr lang="en-US" dirty="0" smtClean="0"/>
          </a:p>
          <a:p>
            <a:pPr lvl="1"/>
            <a:r>
              <a:rPr lang="en-US" dirty="0" smtClean="0"/>
              <a:t>Used unique AS sizes </a:t>
            </a:r>
            <a:r>
              <a:rPr lang="en-US" dirty="0"/>
              <a:t>and to provide a fair sampling of the data </a:t>
            </a:r>
            <a:r>
              <a:rPr lang="en-US" dirty="0" smtClean="0"/>
              <a:t>range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number of ingress nodes </a:t>
            </a:r>
            <a:r>
              <a:rPr lang="en-US" dirty="0" smtClean="0"/>
              <a:t>was </a:t>
            </a:r>
            <a:r>
              <a:rPr lang="en-US" dirty="0"/>
              <a:t>averaged </a:t>
            </a:r>
            <a:r>
              <a:rPr lang="en-US" dirty="0" smtClean="0"/>
              <a:t>to be directly compared</a:t>
            </a:r>
          </a:p>
          <a:p>
            <a:pPr lvl="2"/>
            <a:r>
              <a:rPr lang="en-US" dirty="0" smtClean="0"/>
              <a:t>Used </a:t>
            </a:r>
            <a:r>
              <a:rPr lang="en-US" dirty="0" smtClean="0">
                <a:latin typeface="Calibri" panose="020F0502020204030204" pitchFamily="34" charset="0"/>
              </a:rPr>
              <a:t>50</a:t>
            </a:r>
            <a:r>
              <a:rPr lang="en-US" dirty="0" smtClean="0"/>
              <a:t> and </a:t>
            </a:r>
            <a:r>
              <a:rPr lang="en-US" dirty="0" smtClean="0">
                <a:latin typeface="Calibri" panose="020F0502020204030204" pitchFamily="34" charset="0"/>
              </a:rPr>
              <a:t>100</a:t>
            </a:r>
            <a:r>
              <a:rPr lang="en-US" dirty="0" smtClean="0"/>
              <a:t> ingress nodes in the measurements</a:t>
            </a:r>
          </a:p>
          <a:p>
            <a:r>
              <a:rPr lang="en-US" dirty="0" smtClean="0"/>
              <a:t>The </a:t>
            </a:r>
            <a:r>
              <a:rPr lang="en-US" dirty="0"/>
              <a:t>number of </a:t>
            </a:r>
            <a:r>
              <a:rPr lang="en-US" dirty="0" smtClean="0"/>
              <a:t>GPU blocks used were </a:t>
            </a:r>
            <a:r>
              <a:rPr lang="en-US" dirty="0"/>
              <a:t>calculated based on the </a:t>
            </a:r>
            <a:r>
              <a:rPr lang="en-US" dirty="0" smtClean="0"/>
              <a:t>graph size</a:t>
            </a:r>
          </a:p>
          <a:p>
            <a:pPr lvl="1"/>
            <a:r>
              <a:rPr lang="en-US" dirty="0" smtClean="0"/>
              <a:t>Each vertex was </a:t>
            </a:r>
            <a:r>
              <a:rPr lang="en-US" dirty="0"/>
              <a:t>given a </a:t>
            </a:r>
            <a:r>
              <a:rPr lang="en-US" dirty="0" smtClean="0"/>
              <a:t>thread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30</a:t>
            </a:fld>
            <a:endParaRPr lang="en-US"/>
          </a:p>
        </p:txBody>
      </p:sp>
      <p:pic>
        <p:nvPicPr>
          <p:cNvPr id="10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Sequential Results (100 Ingress Nodes)</a:t>
            </a:r>
            <a:endParaRPr lang="en-US" b="1" dirty="0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982550"/>
              </p:ext>
            </p:extLst>
          </p:nvPr>
        </p:nvGraphicFramePr>
        <p:xfrm>
          <a:off x="2900167" y="1580867"/>
          <a:ext cx="7324344" cy="491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Parallel Results </a:t>
            </a:r>
            <a:r>
              <a:rPr lang="en-US" b="1" dirty="0" smtClean="0"/>
              <a:t>(100 Ingress Nodes)</a:t>
            </a:r>
            <a:endParaRPr lang="en-US" b="1" dirty="0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32</a:t>
            </a:fld>
            <a:endParaRPr lang="en-US"/>
          </a:p>
        </p:txBody>
      </p:sp>
      <p:pic>
        <p:nvPicPr>
          <p:cNvPr id="15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61136"/>
              </p:ext>
            </p:extLst>
          </p:nvPr>
        </p:nvGraphicFramePr>
        <p:xfrm>
          <a:off x="2900167" y="1510935"/>
          <a:ext cx="7324344" cy="491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741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Parallel Results </a:t>
            </a:r>
            <a:r>
              <a:rPr lang="en-US" b="1" dirty="0" smtClean="0"/>
              <a:t>(100 Ingress Nodes)</a:t>
            </a:r>
            <a:endParaRPr lang="en-US" b="1" dirty="0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33</a:t>
            </a:fld>
            <a:endParaRPr lang="en-US"/>
          </a:p>
        </p:txBody>
      </p:sp>
      <p:pic>
        <p:nvPicPr>
          <p:cNvPr id="15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449925"/>
              </p:ext>
            </p:extLst>
          </p:nvPr>
        </p:nvGraphicFramePr>
        <p:xfrm>
          <a:off x="2900167" y="1580867"/>
          <a:ext cx="7324344" cy="491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717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Parallel Results </a:t>
            </a:r>
            <a:r>
              <a:rPr lang="en-US" b="1" dirty="0" smtClean="0"/>
              <a:t>(100 Ingress Nodes)</a:t>
            </a:r>
            <a:endParaRPr lang="en-US" b="1" dirty="0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34</a:t>
            </a:fld>
            <a:endParaRPr lang="en-US"/>
          </a:p>
        </p:txBody>
      </p:sp>
      <p:pic>
        <p:nvPicPr>
          <p:cNvPr id="15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290452"/>
              </p:ext>
            </p:extLst>
          </p:nvPr>
        </p:nvGraphicFramePr>
        <p:xfrm>
          <a:off x="2361787" y="1669666"/>
          <a:ext cx="8416354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53834">
                  <a:extLst>
                    <a:ext uri="{9D8B030D-6E8A-4147-A177-3AD203B41FA5}">
                      <a16:colId xmlns="" xmlns:a16="http://schemas.microsoft.com/office/drawing/2014/main" val="2054871269"/>
                    </a:ext>
                  </a:extLst>
                </a:gridCol>
                <a:gridCol w="960120">
                  <a:extLst>
                    <a:ext uri="{9D8B030D-6E8A-4147-A177-3AD203B41FA5}">
                      <a16:colId xmlns="" xmlns:a16="http://schemas.microsoft.com/office/drawing/2014/main" val="407693499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356192999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529343367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18924957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987046575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64627370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295475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97799443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404418308"/>
                    </a:ext>
                  </a:extLst>
                </a:gridCol>
              </a:tblGrid>
              <a:tr h="37084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Execution </a:t>
                      </a:r>
                      <a: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</a:rPr>
                        <a:t>Time (sec)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51660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Graph Size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Sequential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1 GPU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2 GPUs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3 GPUs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4 GPUs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5 GPUs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6 GPUs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7 GPUs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8 GPUs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4225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4.6 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19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4.8 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39421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6.8 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1080.73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6863229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806139"/>
              </p:ext>
            </p:extLst>
          </p:nvPr>
        </p:nvGraphicFramePr>
        <p:xfrm>
          <a:off x="2472978" y="3786547"/>
          <a:ext cx="8178722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53834">
                  <a:extLst>
                    <a:ext uri="{9D8B030D-6E8A-4147-A177-3AD203B41FA5}">
                      <a16:colId xmlns="" xmlns:a16="http://schemas.microsoft.com/office/drawing/2014/main" val="2054871269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356192999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1529343367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189249571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2987046575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64627370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2954754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97799443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4044183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</a:rPr>
                        <a:t>Speed Up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51660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Graph Size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1 GPU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2 GPUs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3 GPUs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4 GPUs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5 GPUs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6 GPUs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7 GPUs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8 GPUs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4225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4.6 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19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4.8 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39421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6.8 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68632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98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Optimization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multiple GPU algorithm </a:t>
            </a:r>
            <a:r>
              <a:rPr lang="en-US" dirty="0" smtClean="0"/>
              <a:t>can </a:t>
            </a:r>
            <a:r>
              <a:rPr lang="en-US" dirty="0"/>
              <a:t>be optimized </a:t>
            </a:r>
            <a:endParaRPr lang="en-US" dirty="0" smtClean="0"/>
          </a:p>
          <a:p>
            <a:pPr lvl="1"/>
            <a:r>
              <a:rPr lang="en-US" dirty="0" smtClean="0"/>
              <a:t>Must </a:t>
            </a:r>
            <a:r>
              <a:rPr lang="en-US" dirty="0"/>
              <a:t>wait for all </a:t>
            </a:r>
            <a:r>
              <a:rPr lang="en-US" dirty="0" smtClean="0"/>
              <a:t>GPUs </a:t>
            </a:r>
            <a:r>
              <a:rPr lang="en-US" dirty="0"/>
              <a:t>to finish processing </a:t>
            </a:r>
            <a:r>
              <a:rPr lang="en-US" dirty="0" smtClean="0"/>
              <a:t>before </a:t>
            </a:r>
            <a:r>
              <a:rPr lang="en-US" dirty="0"/>
              <a:t>a new batch of nodes is </a:t>
            </a:r>
            <a:r>
              <a:rPr lang="en-US" dirty="0" smtClean="0"/>
              <a:t>given </a:t>
            </a:r>
          </a:p>
          <a:p>
            <a:pPr lvl="1"/>
            <a:r>
              <a:rPr lang="en-US" dirty="0" smtClean="0"/>
              <a:t>Processing time is dependent on the graph structure</a:t>
            </a:r>
          </a:p>
          <a:p>
            <a:r>
              <a:rPr lang="en-US" dirty="0" smtClean="0"/>
              <a:t>Can use a </a:t>
            </a:r>
            <a:r>
              <a:rPr lang="en-US" dirty="0"/>
              <a:t>striding scheme </a:t>
            </a:r>
            <a:r>
              <a:rPr lang="en-US" dirty="0" smtClean="0"/>
              <a:t>to overcome this issue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GPU is given a set of nodes ahead of time to </a:t>
            </a:r>
            <a:r>
              <a:rPr lang="en-US" dirty="0" smtClean="0"/>
              <a:t>process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852584"/>
              </p:ext>
            </p:extLst>
          </p:nvPr>
        </p:nvGraphicFramePr>
        <p:xfrm>
          <a:off x="2311312" y="4065722"/>
          <a:ext cx="8517304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2416">
                  <a:extLst>
                    <a:ext uri="{9D8B030D-6E8A-4147-A177-3AD203B41FA5}">
                      <a16:colId xmlns="" xmlns:a16="http://schemas.microsoft.com/office/drawing/2014/main" val="2054871269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356192999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1529343367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189249571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2987046575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64627370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2954754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97799443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4044183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</a:rPr>
                        <a:t>Speed Up</a:t>
                      </a:r>
                      <a:r>
                        <a:rPr lang="en-US" sz="20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for 6.8M Graph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51660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1 GPU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2 GPUs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3 GPUs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4 GPUs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5 GPUs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6 GPUs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7 GPUs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8 GPUs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4225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Optimized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05497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Optimized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3841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Calibri" panose="020F0502020204030204" pitchFamily="34" charset="0"/>
                        </a:rPr>
                        <a:t>Delta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19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8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Conclusion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Internet has </a:t>
            </a:r>
            <a:r>
              <a:rPr lang="en-US" dirty="0"/>
              <a:t>become a popular research area to study the structure and how it has evolved over </a:t>
            </a:r>
            <a:r>
              <a:rPr lang="en-US" dirty="0" smtClean="0"/>
              <a:t>time </a:t>
            </a:r>
          </a:p>
          <a:p>
            <a:pPr lvl="1"/>
            <a:r>
              <a:rPr lang="en-US" dirty="0" smtClean="0"/>
              <a:t>Requires very large graphs that need to be processed</a:t>
            </a:r>
          </a:p>
          <a:p>
            <a:r>
              <a:rPr lang="en-US" dirty="0" smtClean="0"/>
              <a:t>Successfully </a:t>
            </a:r>
            <a:r>
              <a:rPr lang="en-US" dirty="0"/>
              <a:t>implemented single and multiple GPU BFS algorithms to perform analysis on different topology </a:t>
            </a:r>
            <a:r>
              <a:rPr lang="en-US" dirty="0" smtClean="0"/>
              <a:t>graphs</a:t>
            </a:r>
          </a:p>
          <a:p>
            <a:pPr lvl="1"/>
            <a:r>
              <a:rPr lang="en-US" dirty="0" smtClean="0"/>
              <a:t>Generated graphs based on real-world topology data </a:t>
            </a:r>
          </a:p>
          <a:p>
            <a:r>
              <a:rPr lang="en-US" dirty="0" smtClean="0"/>
              <a:t>Measured </a:t>
            </a:r>
            <a:r>
              <a:rPr lang="en-US" dirty="0"/>
              <a:t>the algorithm performance with </a:t>
            </a:r>
            <a:r>
              <a:rPr lang="en-US" dirty="0">
                <a:latin typeface="Calibri" panose="020F0502020204030204" pitchFamily="34" charset="0"/>
              </a:rPr>
              <a:t>50</a:t>
            </a:r>
            <a:r>
              <a:rPr lang="en-US" dirty="0"/>
              <a:t> and </a:t>
            </a:r>
            <a:r>
              <a:rPr lang="en-US" dirty="0">
                <a:latin typeface="Calibri" panose="020F0502020204030204" pitchFamily="34" charset="0"/>
              </a:rPr>
              <a:t>100</a:t>
            </a:r>
            <a:r>
              <a:rPr lang="en-US" dirty="0"/>
              <a:t> ingress nodes </a:t>
            </a:r>
            <a:endParaRPr lang="en-US" dirty="0" smtClean="0"/>
          </a:p>
          <a:p>
            <a:pPr lvl="1"/>
            <a:r>
              <a:rPr lang="en-US" dirty="0" smtClean="0"/>
              <a:t>Max </a:t>
            </a:r>
            <a:r>
              <a:rPr lang="en-US" dirty="0"/>
              <a:t>speed up of </a:t>
            </a:r>
            <a:r>
              <a:rPr lang="en-US" dirty="0" smtClean="0">
                <a:latin typeface="Calibri" panose="020F0502020204030204" pitchFamily="34" charset="0"/>
              </a:rPr>
              <a:t>124x</a:t>
            </a:r>
            <a:r>
              <a:rPr lang="en-US" dirty="0" smtClean="0"/>
              <a:t> </a:t>
            </a:r>
            <a:r>
              <a:rPr lang="en-US" dirty="0"/>
              <a:t>for a </a:t>
            </a:r>
            <a:r>
              <a:rPr lang="en-US" dirty="0">
                <a:latin typeface="Calibri" panose="020F0502020204030204" pitchFamily="34" charset="0"/>
              </a:rPr>
              <a:t>6.8 </a:t>
            </a:r>
            <a:r>
              <a:rPr lang="en-US" dirty="0"/>
              <a:t>million node graph with 100 ingress nodes using </a:t>
            </a:r>
            <a:r>
              <a:rPr lang="en-US" dirty="0" smtClean="0"/>
              <a:t>8 GPUs </a:t>
            </a:r>
          </a:p>
          <a:p>
            <a:pPr lvl="1"/>
            <a:r>
              <a:rPr lang="en-US" dirty="0" smtClean="0"/>
              <a:t>The performance was found to be </a:t>
            </a:r>
            <a:r>
              <a:rPr lang="en-US" dirty="0"/>
              <a:t>easily </a:t>
            </a:r>
            <a:r>
              <a:rPr lang="en-US" dirty="0" smtClean="0"/>
              <a:t>increased with </a:t>
            </a:r>
            <a:r>
              <a:rPr lang="en-US" dirty="0"/>
              <a:t>additional </a:t>
            </a:r>
            <a:r>
              <a:rPr lang="en-US" dirty="0" smtClean="0"/>
              <a:t>GPUs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3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Future Work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 code for a distributed system to see </a:t>
            </a:r>
            <a:r>
              <a:rPr lang="en-US" dirty="0"/>
              <a:t>how well these algorithms </a:t>
            </a:r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machine </a:t>
            </a:r>
            <a:r>
              <a:rPr lang="en-US" dirty="0" smtClean="0"/>
              <a:t>can provide one or more GPUs </a:t>
            </a:r>
          </a:p>
          <a:p>
            <a:pPr lvl="1"/>
            <a:r>
              <a:rPr lang="en-US" dirty="0"/>
              <a:t>Determine the threshold where additional GPUs will no longer be </a:t>
            </a:r>
            <a:r>
              <a:rPr lang="en-US" dirty="0" smtClean="0"/>
              <a:t>beneficial</a:t>
            </a:r>
          </a:p>
          <a:p>
            <a:r>
              <a:rPr lang="en-US" dirty="0" smtClean="0"/>
              <a:t>Optimize multiple GPU algorithm to have better load balancing</a:t>
            </a:r>
          </a:p>
          <a:p>
            <a:r>
              <a:rPr lang="en-US" dirty="0" smtClean="0"/>
              <a:t>Measure the algorithm performance on a dataset with a larger number of edges</a:t>
            </a:r>
          </a:p>
          <a:p>
            <a:pPr lvl="1"/>
            <a:r>
              <a:rPr lang="en-US" dirty="0" smtClean="0"/>
              <a:t>The number of edges impacts the memory usage and processing time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6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2124" y="986350"/>
            <a:ext cx="9977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D344A"/>
                </a:solidFill>
              </a:rPr>
              <a:t>Questions?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61" y="2521517"/>
            <a:ext cx="9063844" cy="302128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5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Overview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/>
              <a:t>Background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Related Work</a:t>
            </a: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dirty="0" smtClean="0"/>
              <a:t>Algorithms and Implementation</a:t>
            </a: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dirty="0" smtClean="0"/>
              <a:t>Performance Results</a:t>
            </a: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dirty="0"/>
              <a:t>Conclusion and Future Work</a:t>
            </a:r>
          </a:p>
          <a:p>
            <a:pPr>
              <a:spcBef>
                <a:spcPts val="600"/>
              </a:spcBef>
            </a:pP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15200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1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The Internet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922" y="1546792"/>
            <a:ext cx="9966833" cy="4588422"/>
          </a:xfrm>
        </p:spPr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interconnection of Autonomous Systems (AS) </a:t>
            </a:r>
            <a:endParaRPr lang="en-US" dirty="0" smtClean="0"/>
          </a:p>
          <a:p>
            <a:pPr lvl="1"/>
            <a:r>
              <a:rPr lang="en-US" dirty="0"/>
              <a:t>A collection of networks that are </a:t>
            </a:r>
            <a:r>
              <a:rPr lang="en-US" dirty="0" smtClean="0"/>
              <a:t>managed </a:t>
            </a:r>
            <a:r>
              <a:rPr lang="en-US" dirty="0"/>
              <a:t>by a single entity or </a:t>
            </a:r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Telefonica, Sky, Orange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AS is assigned a group of IP addresses </a:t>
            </a:r>
            <a:endParaRPr lang="en-US" dirty="0" smtClean="0"/>
          </a:p>
          <a:p>
            <a:pPr lvl="1"/>
            <a:r>
              <a:rPr lang="en-US" dirty="0" smtClean="0"/>
              <a:t>Manages </a:t>
            </a:r>
            <a:r>
              <a:rPr lang="en-US" dirty="0"/>
              <a:t>one or multiple networks comprised of many different </a:t>
            </a:r>
            <a:r>
              <a:rPr lang="en-US" dirty="0" smtClean="0"/>
              <a:t>routers</a:t>
            </a:r>
          </a:p>
          <a:p>
            <a:r>
              <a:rPr lang="en-US" dirty="0" smtClean="0"/>
              <a:t>Organized into </a:t>
            </a:r>
            <a:r>
              <a:rPr lang="en-US" dirty="0"/>
              <a:t>a two-level </a:t>
            </a:r>
            <a:r>
              <a:rPr lang="en-US" dirty="0" smtClean="0"/>
              <a:t>hierarchy:</a:t>
            </a:r>
          </a:p>
          <a:p>
            <a:pPr lvl="1"/>
            <a:r>
              <a:rPr lang="en-US" dirty="0" smtClean="0"/>
              <a:t>First </a:t>
            </a:r>
            <a:r>
              <a:rPr lang="en-US" dirty="0"/>
              <a:t>tier defines </a:t>
            </a:r>
            <a:r>
              <a:rPr lang="en-US" dirty="0" smtClean="0"/>
              <a:t>the routing </a:t>
            </a:r>
            <a:r>
              <a:rPr lang="en-US" dirty="0"/>
              <a:t>within the </a:t>
            </a:r>
            <a:r>
              <a:rPr lang="en-US" dirty="0" smtClean="0"/>
              <a:t>AS</a:t>
            </a:r>
          </a:p>
          <a:p>
            <a:pPr lvl="1"/>
            <a:r>
              <a:rPr lang="en-US" dirty="0" smtClean="0"/>
              <a:t>Second </a:t>
            </a:r>
            <a:r>
              <a:rPr lang="en-US" dirty="0"/>
              <a:t>tier defines </a:t>
            </a:r>
            <a:r>
              <a:rPr lang="en-US" dirty="0" smtClean="0"/>
              <a:t>the routing </a:t>
            </a:r>
            <a:r>
              <a:rPr lang="en-US" dirty="0"/>
              <a:t>to systems outside of the </a:t>
            </a:r>
            <a:r>
              <a:rPr lang="en-US" dirty="0" smtClean="0"/>
              <a:t>AS</a:t>
            </a:r>
          </a:p>
          <a:p>
            <a:pPr lvl="2"/>
            <a:r>
              <a:rPr lang="en-US" dirty="0"/>
              <a:t>Handled through a Border </a:t>
            </a:r>
            <a:r>
              <a:rPr lang="en-US" dirty="0" smtClean="0"/>
              <a:t>Gateway Protocol router, also called an </a:t>
            </a:r>
            <a:r>
              <a:rPr lang="en-US" b="1" dirty="0" smtClean="0"/>
              <a:t>Ingress Node</a:t>
            </a:r>
            <a:r>
              <a:rPr lang="en-US" dirty="0" smtClean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6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Autonomous </a:t>
            </a:r>
            <a:r>
              <a:rPr lang="en-US" b="1" dirty="0"/>
              <a:t>Systems</a:t>
            </a:r>
            <a:endParaRPr lang="en-US" b="1" dirty="0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378964" y="1561401"/>
            <a:ext cx="8382000" cy="4648200"/>
            <a:chOff x="466166" y="1773870"/>
            <a:chExt cx="8382000" cy="4648200"/>
          </a:xfrm>
        </p:grpSpPr>
        <p:sp>
          <p:nvSpPr>
            <p:cNvPr id="10" name="Rectangle 9"/>
            <p:cNvSpPr/>
            <p:nvPr/>
          </p:nvSpPr>
          <p:spPr>
            <a:xfrm>
              <a:off x="466166" y="1773870"/>
              <a:ext cx="8382000" cy="4648200"/>
            </a:xfrm>
            <a:prstGeom prst="rect">
              <a:avLst/>
            </a:prstGeom>
            <a:noFill/>
            <a:ln>
              <a:noFill/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23786" y="1851174"/>
              <a:ext cx="8266760" cy="4493593"/>
              <a:chOff x="301779" y="1783400"/>
              <a:chExt cx="6864929" cy="3731598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884616" y="2367342"/>
                <a:ext cx="2282092" cy="157870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023814" y="4235229"/>
                <a:ext cx="1883509" cy="127976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859691" y="2726852"/>
                <a:ext cx="1883509" cy="127976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071445" y="3748720"/>
                <a:ext cx="1883509" cy="127976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743200" y="2170011"/>
                <a:ext cx="1883509" cy="1279769"/>
              </a:xfrm>
              <a:prstGeom prst="ellipse">
                <a:avLst/>
              </a:prstGeom>
              <a:solidFill>
                <a:srgbClr val="FC812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pic>
            <p:nvPicPr>
              <p:cNvPr id="17" name="Picture 16" descr="network-router-th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231261" y="2537573"/>
                <a:ext cx="395447" cy="234000"/>
              </a:xfrm>
              <a:prstGeom prst="rect">
                <a:avLst/>
              </a:prstGeom>
            </p:spPr>
          </p:pic>
          <p:pic>
            <p:nvPicPr>
              <p:cNvPr id="18" name="Picture 17" descr="network-router-th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59507" y="4051153"/>
                <a:ext cx="395447" cy="234000"/>
              </a:xfrm>
              <a:prstGeom prst="rect">
                <a:avLst/>
              </a:prstGeom>
            </p:spPr>
          </p:pic>
          <p:pic>
            <p:nvPicPr>
              <p:cNvPr id="19" name="Content Placeholder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74258" y="2771127"/>
                <a:ext cx="563569" cy="563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Content Placeholder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873109" y="3330357"/>
                <a:ext cx="563569" cy="563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Content Placeholder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19660" y="4792071"/>
                <a:ext cx="563569" cy="563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TextBox 21"/>
              <p:cNvSpPr txBox="1"/>
              <p:nvPr/>
            </p:nvSpPr>
            <p:spPr>
              <a:xfrm>
                <a:off x="6050831" y="3052912"/>
                <a:ext cx="778099" cy="536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Target </a:t>
                </a:r>
                <a:endParaRPr kumimoji="0" lang="en-US" sz="18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Server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2"/>
              <p:cNvSpPr txBox="1"/>
              <p:nvPr/>
            </p:nvSpPr>
            <p:spPr>
              <a:xfrm>
                <a:off x="1508166" y="4448047"/>
                <a:ext cx="579327" cy="306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PC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5" name="TextBox 23"/>
              <p:cNvSpPr txBox="1"/>
              <p:nvPr/>
            </p:nvSpPr>
            <p:spPr>
              <a:xfrm>
                <a:off x="1395317" y="3614816"/>
                <a:ext cx="579327" cy="306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PC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6" name="TextBox 24"/>
              <p:cNvSpPr txBox="1"/>
              <p:nvPr/>
            </p:nvSpPr>
            <p:spPr>
              <a:xfrm>
                <a:off x="887183" y="3170332"/>
                <a:ext cx="579327" cy="306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PC 1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055446" y="2440175"/>
                <a:ext cx="2268964" cy="602267"/>
              </a:xfrm>
              <a:custGeom>
                <a:avLst/>
                <a:gdLst>
                  <a:gd name="connsiteX0" fmla="*/ 0 w 2268963"/>
                  <a:gd name="connsiteY0" fmla="*/ 521143 h 602266"/>
                  <a:gd name="connsiteX1" fmla="*/ 390769 w 2268963"/>
                  <a:gd name="connsiteY1" fmla="*/ 591481 h 602266"/>
                  <a:gd name="connsiteX2" fmla="*/ 593969 w 2268963"/>
                  <a:gd name="connsiteY2" fmla="*/ 317943 h 602266"/>
                  <a:gd name="connsiteX3" fmla="*/ 1086339 w 2268963"/>
                  <a:gd name="connsiteY3" fmla="*/ 396096 h 602266"/>
                  <a:gd name="connsiteX4" fmla="*/ 1477108 w 2268963"/>
                  <a:gd name="connsiteY4" fmla="*/ 5327 h 602266"/>
                  <a:gd name="connsiteX5" fmla="*/ 2203939 w 2268963"/>
                  <a:gd name="connsiteY5" fmla="*/ 169450 h 602266"/>
                  <a:gd name="connsiteX6" fmla="*/ 2188308 w 2268963"/>
                  <a:gd name="connsiteY6" fmla="*/ 169450 h 602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68963" h="602266">
                    <a:moveTo>
                      <a:pt x="0" y="521143"/>
                    </a:moveTo>
                    <a:cubicBezTo>
                      <a:pt x="145887" y="573245"/>
                      <a:pt x="291774" y="625348"/>
                      <a:pt x="390769" y="591481"/>
                    </a:cubicBezTo>
                    <a:cubicBezTo>
                      <a:pt x="489764" y="557614"/>
                      <a:pt x="478041" y="350507"/>
                      <a:pt x="593969" y="317943"/>
                    </a:cubicBezTo>
                    <a:cubicBezTo>
                      <a:pt x="709897" y="285379"/>
                      <a:pt x="939149" y="448199"/>
                      <a:pt x="1086339" y="396096"/>
                    </a:cubicBezTo>
                    <a:cubicBezTo>
                      <a:pt x="1233529" y="343993"/>
                      <a:pt x="1290841" y="43101"/>
                      <a:pt x="1477108" y="5327"/>
                    </a:cubicBezTo>
                    <a:cubicBezTo>
                      <a:pt x="1663375" y="-32447"/>
                      <a:pt x="2085406" y="142096"/>
                      <a:pt x="2203939" y="169450"/>
                    </a:cubicBezTo>
                    <a:cubicBezTo>
                      <a:pt x="2322472" y="196804"/>
                      <a:pt x="2255390" y="183127"/>
                      <a:pt x="2188308" y="16945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333399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322629" y="3799763"/>
                <a:ext cx="2265003" cy="677742"/>
              </a:xfrm>
              <a:custGeom>
                <a:avLst/>
                <a:gdLst>
                  <a:gd name="connsiteX0" fmla="*/ 0 w 2180493"/>
                  <a:gd name="connsiteY0" fmla="*/ 0 h 687754"/>
                  <a:gd name="connsiteX1" fmla="*/ 343877 w 2180493"/>
                  <a:gd name="connsiteY1" fmla="*/ 398585 h 687754"/>
                  <a:gd name="connsiteX2" fmla="*/ 773724 w 2180493"/>
                  <a:gd name="connsiteY2" fmla="*/ 586154 h 687754"/>
                  <a:gd name="connsiteX3" fmla="*/ 1101970 w 2180493"/>
                  <a:gd name="connsiteY3" fmla="*/ 687754 h 687754"/>
                  <a:gd name="connsiteX4" fmla="*/ 1578708 w 2180493"/>
                  <a:gd name="connsiteY4" fmla="*/ 586154 h 687754"/>
                  <a:gd name="connsiteX5" fmla="*/ 1828800 w 2180493"/>
                  <a:gd name="connsiteY5" fmla="*/ 547077 h 687754"/>
                  <a:gd name="connsiteX6" fmla="*/ 2110154 w 2180493"/>
                  <a:gd name="connsiteY6" fmla="*/ 406400 h 687754"/>
                  <a:gd name="connsiteX7" fmla="*/ 2180493 w 2180493"/>
                  <a:gd name="connsiteY7" fmla="*/ 382954 h 68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80493" h="687754">
                    <a:moveTo>
                      <a:pt x="0" y="0"/>
                    </a:moveTo>
                    <a:cubicBezTo>
                      <a:pt x="107461" y="150446"/>
                      <a:pt x="214923" y="300893"/>
                      <a:pt x="343877" y="398585"/>
                    </a:cubicBezTo>
                    <a:cubicBezTo>
                      <a:pt x="472831" y="496277"/>
                      <a:pt x="647375" y="537959"/>
                      <a:pt x="773724" y="586154"/>
                    </a:cubicBezTo>
                    <a:cubicBezTo>
                      <a:pt x="900073" y="634349"/>
                      <a:pt x="967806" y="687754"/>
                      <a:pt x="1101970" y="687754"/>
                    </a:cubicBezTo>
                    <a:cubicBezTo>
                      <a:pt x="1236134" y="687754"/>
                      <a:pt x="1457570" y="609600"/>
                      <a:pt x="1578708" y="586154"/>
                    </a:cubicBezTo>
                    <a:cubicBezTo>
                      <a:pt x="1699846" y="562708"/>
                      <a:pt x="1740226" y="577036"/>
                      <a:pt x="1828800" y="547077"/>
                    </a:cubicBezTo>
                    <a:cubicBezTo>
                      <a:pt x="1917374" y="517118"/>
                      <a:pt x="2051539" y="433754"/>
                      <a:pt x="2110154" y="406400"/>
                    </a:cubicBezTo>
                    <a:cubicBezTo>
                      <a:pt x="2168769" y="379046"/>
                      <a:pt x="2174631" y="381000"/>
                      <a:pt x="2180493" y="382954"/>
                    </a:cubicBezTo>
                  </a:path>
                </a:pathLst>
              </a:custGeom>
              <a:noFill/>
              <a:ln w="25400" cap="flat" cmpd="sng" algn="ctr">
                <a:solidFill>
                  <a:srgbClr val="333399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977291" y="4266490"/>
                <a:ext cx="2798777" cy="1052894"/>
              </a:xfrm>
              <a:custGeom>
                <a:avLst/>
                <a:gdLst>
                  <a:gd name="connsiteX0" fmla="*/ 0 w 2798776"/>
                  <a:gd name="connsiteY0" fmla="*/ 930031 h 1052892"/>
                  <a:gd name="connsiteX1" fmla="*/ 468923 w 2798776"/>
                  <a:gd name="connsiteY1" fmla="*/ 1047261 h 1052892"/>
                  <a:gd name="connsiteX2" fmla="*/ 1101970 w 2798776"/>
                  <a:gd name="connsiteY2" fmla="*/ 1000369 h 1052892"/>
                  <a:gd name="connsiteX3" fmla="*/ 1430216 w 2798776"/>
                  <a:gd name="connsiteY3" fmla="*/ 711200 h 1052892"/>
                  <a:gd name="connsiteX4" fmla="*/ 1750646 w 2798776"/>
                  <a:gd name="connsiteY4" fmla="*/ 422031 h 1052892"/>
                  <a:gd name="connsiteX5" fmla="*/ 2250831 w 2798776"/>
                  <a:gd name="connsiteY5" fmla="*/ 523631 h 1052892"/>
                  <a:gd name="connsiteX6" fmla="*/ 2711939 w 2798776"/>
                  <a:gd name="connsiteY6" fmla="*/ 289169 h 1052892"/>
                  <a:gd name="connsiteX7" fmla="*/ 2797908 w 2798776"/>
                  <a:gd name="connsiteY7" fmla="*/ 0 h 1052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8776" h="1052892">
                    <a:moveTo>
                      <a:pt x="0" y="930031"/>
                    </a:moveTo>
                    <a:cubicBezTo>
                      <a:pt x="142630" y="982784"/>
                      <a:pt x="285261" y="1035538"/>
                      <a:pt x="468923" y="1047261"/>
                    </a:cubicBezTo>
                    <a:cubicBezTo>
                      <a:pt x="652585" y="1058984"/>
                      <a:pt x="941755" y="1056379"/>
                      <a:pt x="1101970" y="1000369"/>
                    </a:cubicBezTo>
                    <a:cubicBezTo>
                      <a:pt x="1262185" y="944359"/>
                      <a:pt x="1322103" y="807590"/>
                      <a:pt x="1430216" y="711200"/>
                    </a:cubicBezTo>
                    <a:cubicBezTo>
                      <a:pt x="1538329" y="614810"/>
                      <a:pt x="1613877" y="453293"/>
                      <a:pt x="1750646" y="422031"/>
                    </a:cubicBezTo>
                    <a:cubicBezTo>
                      <a:pt x="1887415" y="390769"/>
                      <a:pt x="2090616" y="545775"/>
                      <a:pt x="2250831" y="523631"/>
                    </a:cubicBezTo>
                    <a:cubicBezTo>
                      <a:pt x="2411046" y="501487"/>
                      <a:pt x="2620760" y="376441"/>
                      <a:pt x="2711939" y="289169"/>
                    </a:cubicBezTo>
                    <a:cubicBezTo>
                      <a:pt x="2803118" y="201897"/>
                      <a:pt x="2800513" y="100948"/>
                      <a:pt x="2797908" y="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333399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4634523" y="2468713"/>
                <a:ext cx="1211386" cy="242513"/>
              </a:xfrm>
              <a:custGeom>
                <a:avLst/>
                <a:gdLst>
                  <a:gd name="connsiteX0" fmla="*/ 0 w 1211385"/>
                  <a:gd name="connsiteY0" fmla="*/ 203435 h 242512"/>
                  <a:gd name="connsiteX1" fmla="*/ 633046 w 1211385"/>
                  <a:gd name="connsiteY1" fmla="*/ 235 h 242512"/>
                  <a:gd name="connsiteX2" fmla="*/ 1062892 w 1211385"/>
                  <a:gd name="connsiteY2" fmla="*/ 164358 h 242512"/>
                  <a:gd name="connsiteX3" fmla="*/ 1211385 w 1211385"/>
                  <a:gd name="connsiteY3" fmla="*/ 242512 h 24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1385" h="242512">
                    <a:moveTo>
                      <a:pt x="0" y="203435"/>
                    </a:moveTo>
                    <a:cubicBezTo>
                      <a:pt x="227948" y="105091"/>
                      <a:pt x="455897" y="6748"/>
                      <a:pt x="633046" y="235"/>
                    </a:cubicBezTo>
                    <a:cubicBezTo>
                      <a:pt x="810195" y="-6278"/>
                      <a:pt x="966502" y="123979"/>
                      <a:pt x="1062892" y="164358"/>
                    </a:cubicBezTo>
                    <a:cubicBezTo>
                      <a:pt x="1159282" y="204737"/>
                      <a:pt x="1185333" y="223624"/>
                      <a:pt x="1211385" y="242512"/>
                    </a:cubicBezTo>
                  </a:path>
                </a:pathLst>
              </a:custGeom>
              <a:noFill/>
              <a:ln w="25400" cap="flat" cmpd="sng" algn="ctr">
                <a:solidFill>
                  <a:srgbClr val="333399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4884616" y="3203595"/>
                <a:ext cx="992554" cy="867509"/>
              </a:xfrm>
              <a:custGeom>
                <a:avLst/>
                <a:gdLst>
                  <a:gd name="connsiteX0" fmla="*/ 0 w 992554"/>
                  <a:gd name="connsiteY0" fmla="*/ 867508 h 867508"/>
                  <a:gd name="connsiteX1" fmla="*/ 515816 w 992554"/>
                  <a:gd name="connsiteY1" fmla="*/ 703385 h 867508"/>
                  <a:gd name="connsiteX2" fmla="*/ 836247 w 992554"/>
                  <a:gd name="connsiteY2" fmla="*/ 351693 h 867508"/>
                  <a:gd name="connsiteX3" fmla="*/ 992554 w 992554"/>
                  <a:gd name="connsiteY3" fmla="*/ 0 h 867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2554" h="867508">
                    <a:moveTo>
                      <a:pt x="0" y="867508"/>
                    </a:moveTo>
                    <a:cubicBezTo>
                      <a:pt x="188221" y="828431"/>
                      <a:pt x="376442" y="789354"/>
                      <a:pt x="515816" y="703385"/>
                    </a:cubicBezTo>
                    <a:cubicBezTo>
                      <a:pt x="655191" y="617416"/>
                      <a:pt x="756791" y="468924"/>
                      <a:pt x="836247" y="351693"/>
                    </a:cubicBezTo>
                    <a:cubicBezTo>
                      <a:pt x="915703" y="234462"/>
                      <a:pt x="954128" y="117231"/>
                      <a:pt x="992554" y="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333399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pic>
            <p:nvPicPr>
              <p:cNvPr id="32" name="Picture 31" descr="network-router-th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358206" y="4316416"/>
                <a:ext cx="395447" cy="234000"/>
              </a:xfrm>
              <a:prstGeom prst="rect">
                <a:avLst/>
              </a:prstGeom>
            </p:spPr>
          </p:pic>
          <p:pic>
            <p:nvPicPr>
              <p:cNvPr id="33" name="Picture 32" descr="network-router-th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453684" y="4607356"/>
                <a:ext cx="395447" cy="234000"/>
              </a:xfrm>
              <a:prstGeom prst="rect">
                <a:avLst/>
              </a:prstGeom>
            </p:spPr>
          </p:pic>
          <p:pic>
            <p:nvPicPr>
              <p:cNvPr id="34" name="Picture 33" descr="network-router-th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875461" y="2749053"/>
                <a:ext cx="395447" cy="234000"/>
              </a:xfrm>
              <a:prstGeom prst="rect">
                <a:avLst/>
              </a:prstGeom>
            </p:spPr>
          </p:pic>
          <p:sp>
            <p:nvSpPr>
              <p:cNvPr id="35" name="TextBox 36"/>
              <p:cNvSpPr txBox="1"/>
              <p:nvPr/>
            </p:nvSpPr>
            <p:spPr>
              <a:xfrm>
                <a:off x="1434800" y="2335046"/>
                <a:ext cx="655311" cy="332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AS A</a:t>
                </a:r>
              </a:p>
            </p:txBody>
          </p:sp>
          <p:sp>
            <p:nvSpPr>
              <p:cNvPr id="36" name="TextBox 37"/>
              <p:cNvSpPr txBox="1"/>
              <p:nvPr/>
            </p:nvSpPr>
            <p:spPr>
              <a:xfrm>
                <a:off x="3296181" y="1783400"/>
                <a:ext cx="663192" cy="332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AS B</a:t>
                </a:r>
              </a:p>
            </p:txBody>
          </p:sp>
          <p:sp>
            <p:nvSpPr>
              <p:cNvPr id="37" name="TextBox 38"/>
              <p:cNvSpPr txBox="1"/>
              <p:nvPr/>
            </p:nvSpPr>
            <p:spPr>
              <a:xfrm>
                <a:off x="5862275" y="1974728"/>
                <a:ext cx="663192" cy="332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AS C</a:t>
                </a:r>
              </a:p>
            </p:txBody>
          </p:sp>
          <p:sp>
            <p:nvSpPr>
              <p:cNvPr id="38" name="TextBox 39"/>
              <p:cNvSpPr txBox="1"/>
              <p:nvPr/>
            </p:nvSpPr>
            <p:spPr>
              <a:xfrm>
                <a:off x="3734244" y="5059529"/>
                <a:ext cx="663192" cy="332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AS D</a:t>
                </a:r>
              </a:p>
            </p:txBody>
          </p:sp>
          <p:sp>
            <p:nvSpPr>
              <p:cNvPr id="39" name="TextBox 40"/>
              <p:cNvSpPr txBox="1"/>
              <p:nvPr/>
            </p:nvSpPr>
            <p:spPr>
              <a:xfrm>
                <a:off x="301779" y="4792064"/>
                <a:ext cx="651211" cy="332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AS E</a:t>
                </a:r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5527" y="2515278"/>
                <a:ext cx="808404" cy="80840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086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Internet Topology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922" y="1546792"/>
            <a:ext cx="9966833" cy="4588422"/>
          </a:xfrm>
        </p:spPr>
        <p:txBody>
          <a:bodyPr>
            <a:normAutofit/>
          </a:bodyPr>
          <a:lstStyle/>
          <a:p>
            <a:r>
              <a:rPr lang="en-US" dirty="0" smtClean="0"/>
              <a:t>Studying the large structure and complexity of the Internet has become a research focus</a:t>
            </a:r>
          </a:p>
          <a:p>
            <a:pPr lvl="1"/>
            <a:r>
              <a:rPr lang="en-US" dirty="0" smtClean="0"/>
              <a:t>Identify vulnerabilities </a:t>
            </a:r>
            <a:r>
              <a:rPr lang="en-US" dirty="0"/>
              <a:t>and threat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Develop </a:t>
            </a:r>
            <a:r>
              <a:rPr lang="en-US" dirty="0"/>
              <a:t>new protocols and simulations </a:t>
            </a:r>
            <a:endParaRPr lang="en-US" dirty="0" smtClean="0"/>
          </a:p>
          <a:p>
            <a:pPr lvl="1"/>
            <a:r>
              <a:rPr lang="en-US" dirty="0" smtClean="0"/>
              <a:t>Monitor </a:t>
            </a:r>
            <a:r>
              <a:rPr lang="en-US" dirty="0" smtClean="0"/>
              <a:t>network </a:t>
            </a:r>
            <a:r>
              <a:rPr lang="en-US" dirty="0" smtClean="0"/>
              <a:t>evolution </a:t>
            </a:r>
          </a:p>
          <a:p>
            <a:pPr lvl="1"/>
            <a:r>
              <a:rPr lang="en-US" dirty="0" smtClean="0"/>
              <a:t>Analyze </a:t>
            </a:r>
            <a:r>
              <a:rPr lang="en-US" dirty="0"/>
              <a:t>the economic benefits of connecting to other </a:t>
            </a:r>
            <a:r>
              <a:rPr lang="en-US" dirty="0" err="1" smtClean="0"/>
              <a:t>ASes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data for each AS is collected and put through a topology generator in order to create the topology for the entire </a:t>
            </a:r>
            <a:r>
              <a:rPr lang="en-US" dirty="0" smtClean="0"/>
              <a:t>Internet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Data Collection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922" y="1546789"/>
            <a:ext cx="9966833" cy="4701611"/>
          </a:xfrm>
        </p:spPr>
        <p:txBody>
          <a:bodyPr>
            <a:normAutofit/>
          </a:bodyPr>
          <a:lstStyle/>
          <a:p>
            <a:r>
              <a:rPr lang="en-US" dirty="0" smtClean="0"/>
              <a:t>Need data about </a:t>
            </a:r>
            <a:r>
              <a:rPr lang="en-US" dirty="0" err="1" smtClean="0"/>
              <a:t>ASes</a:t>
            </a:r>
            <a:r>
              <a:rPr lang="en-US" dirty="0" smtClean="0"/>
              <a:t> and subnetworks to </a:t>
            </a:r>
            <a:r>
              <a:rPr lang="en-US" dirty="0"/>
              <a:t>generate an accurate topology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computing </a:t>
            </a:r>
            <a:r>
              <a:rPr lang="en-US" dirty="0" smtClean="0"/>
              <a:t>systems (vantage points)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machine uses traceroute to send an </a:t>
            </a:r>
            <a:r>
              <a:rPr lang="en-US" dirty="0" smtClean="0"/>
              <a:t>packet </a:t>
            </a:r>
            <a:r>
              <a:rPr lang="en-US" dirty="0"/>
              <a:t>towards the </a:t>
            </a:r>
            <a:r>
              <a:rPr lang="en-US" dirty="0" smtClean="0"/>
              <a:t>destination address </a:t>
            </a:r>
          </a:p>
          <a:p>
            <a:r>
              <a:rPr lang="en-US" dirty="0" smtClean="0"/>
              <a:t>The </a:t>
            </a:r>
            <a:r>
              <a:rPr lang="en-US" dirty="0"/>
              <a:t>packet has a time to live (TTL) value that starts with an initial value and is decremented as it goes from router to </a:t>
            </a:r>
            <a:r>
              <a:rPr lang="en-US" dirty="0" smtClean="0"/>
              <a:t>router</a:t>
            </a:r>
          </a:p>
          <a:p>
            <a:pPr lvl="1"/>
            <a:r>
              <a:rPr lang="en-US" dirty="0" smtClean="0"/>
              <a:t>Once the TTL value is </a:t>
            </a:r>
            <a:r>
              <a:rPr lang="en-US" dirty="0" smtClean="0">
                <a:latin typeface="Calibri" panose="020F0502020204030204" pitchFamily="34" charset="0"/>
              </a:rPr>
              <a:t>0</a:t>
            </a:r>
            <a:r>
              <a:rPr lang="en-US" dirty="0" smtClean="0"/>
              <a:t>, then a response is sent to the sender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50" name="Object 5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118771"/>
              </p:ext>
            </p:extLst>
          </p:nvPr>
        </p:nvGraphicFramePr>
        <p:xfrm>
          <a:off x="9244013" y="5007894"/>
          <a:ext cx="6556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21507" name="Object 5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4013" y="5007894"/>
                        <a:ext cx="6556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1" name="Object 5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26451"/>
              </p:ext>
            </p:extLst>
          </p:nvPr>
        </p:nvGraphicFramePr>
        <p:xfrm>
          <a:off x="3695700" y="5084094"/>
          <a:ext cx="6556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Clip" r:id="rId8" imgW="1307263" imgH="1084139" progId="MS_ClipArt_Gallery.2">
                  <p:embed/>
                </p:oleObj>
              </mc:Choice>
              <mc:Fallback>
                <p:oleObj name="Clip" r:id="rId8" imgW="1307263" imgH="1084139" progId="MS_ClipArt_Gallery.2">
                  <p:embed/>
                  <p:pic>
                    <p:nvPicPr>
                      <p:cNvPr id="21508" name="Object 5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5084094"/>
                        <a:ext cx="6556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2" name="Group 58"/>
          <p:cNvGrpSpPr>
            <a:grpSpLocks/>
          </p:cNvGrpSpPr>
          <p:nvPr/>
        </p:nvGrpSpPr>
        <p:grpSpPr bwMode="auto">
          <a:xfrm>
            <a:off x="7353300" y="4699919"/>
            <a:ext cx="1600200" cy="1143000"/>
            <a:chOff x="1056" y="1114"/>
            <a:chExt cx="1008" cy="720"/>
          </a:xfrm>
        </p:grpSpPr>
        <p:grpSp>
          <p:nvGrpSpPr>
            <p:cNvPr id="953" name="Group 59"/>
            <p:cNvGrpSpPr>
              <a:grpSpLocks/>
            </p:cNvGrpSpPr>
            <p:nvPr/>
          </p:nvGrpSpPr>
          <p:grpSpPr bwMode="auto">
            <a:xfrm>
              <a:off x="1323" y="1148"/>
              <a:ext cx="474" cy="487"/>
              <a:chOff x="4612" y="2920"/>
              <a:chExt cx="303" cy="343"/>
            </a:xfrm>
          </p:grpSpPr>
          <p:sp>
            <p:nvSpPr>
              <p:cNvPr id="966" name="Freeform 60"/>
              <p:cNvSpPr>
                <a:spLocks/>
              </p:cNvSpPr>
              <p:nvPr/>
            </p:nvSpPr>
            <p:spPr bwMode="auto">
              <a:xfrm>
                <a:off x="4612" y="3139"/>
                <a:ext cx="301" cy="110"/>
              </a:xfrm>
              <a:custGeom>
                <a:avLst/>
                <a:gdLst>
                  <a:gd name="T0" fmla="*/ 0 w 603"/>
                  <a:gd name="T1" fmla="*/ 1 h 219"/>
                  <a:gd name="T2" fmla="*/ 0 w 603"/>
                  <a:gd name="T3" fmla="*/ 1 h 219"/>
                  <a:gd name="T4" fmla="*/ 0 w 603"/>
                  <a:gd name="T5" fmla="*/ 1 h 219"/>
                  <a:gd name="T6" fmla="*/ 0 w 603"/>
                  <a:gd name="T7" fmla="*/ 1 h 219"/>
                  <a:gd name="T8" fmla="*/ 0 w 603"/>
                  <a:gd name="T9" fmla="*/ 1 h 219"/>
                  <a:gd name="T10" fmla="*/ 0 w 603"/>
                  <a:gd name="T11" fmla="*/ 1 h 219"/>
                  <a:gd name="T12" fmla="*/ 0 w 603"/>
                  <a:gd name="T13" fmla="*/ 1 h 219"/>
                  <a:gd name="T14" fmla="*/ 0 w 603"/>
                  <a:gd name="T15" fmla="*/ 1 h 219"/>
                  <a:gd name="T16" fmla="*/ 0 w 603"/>
                  <a:gd name="T17" fmla="*/ 1 h 219"/>
                  <a:gd name="T18" fmla="*/ 0 w 603"/>
                  <a:gd name="T19" fmla="*/ 1 h 219"/>
                  <a:gd name="T20" fmla="*/ 0 w 603"/>
                  <a:gd name="T21" fmla="*/ 1 h 219"/>
                  <a:gd name="T22" fmla="*/ 0 w 603"/>
                  <a:gd name="T23" fmla="*/ 1 h 219"/>
                  <a:gd name="T24" fmla="*/ 0 w 603"/>
                  <a:gd name="T25" fmla="*/ 1 h 219"/>
                  <a:gd name="T26" fmla="*/ 0 w 603"/>
                  <a:gd name="T27" fmla="*/ 1 h 219"/>
                  <a:gd name="T28" fmla="*/ 0 w 603"/>
                  <a:gd name="T29" fmla="*/ 1 h 219"/>
                  <a:gd name="T30" fmla="*/ 0 w 603"/>
                  <a:gd name="T31" fmla="*/ 1 h 219"/>
                  <a:gd name="T32" fmla="*/ 0 w 603"/>
                  <a:gd name="T33" fmla="*/ 1 h 219"/>
                  <a:gd name="T34" fmla="*/ 0 w 603"/>
                  <a:gd name="T35" fmla="*/ 1 h 219"/>
                  <a:gd name="T36" fmla="*/ 0 w 603"/>
                  <a:gd name="T37" fmla="*/ 1 h 219"/>
                  <a:gd name="T38" fmla="*/ 0 w 603"/>
                  <a:gd name="T39" fmla="*/ 1 h 219"/>
                  <a:gd name="T40" fmla="*/ 0 w 603"/>
                  <a:gd name="T41" fmla="*/ 1 h 219"/>
                  <a:gd name="T42" fmla="*/ 0 w 603"/>
                  <a:gd name="T43" fmla="*/ 1 h 219"/>
                  <a:gd name="T44" fmla="*/ 0 w 603"/>
                  <a:gd name="T45" fmla="*/ 1 h 219"/>
                  <a:gd name="T46" fmla="*/ 0 w 603"/>
                  <a:gd name="T47" fmla="*/ 1 h 219"/>
                  <a:gd name="T48" fmla="*/ 0 w 603"/>
                  <a:gd name="T49" fmla="*/ 1 h 219"/>
                  <a:gd name="T50" fmla="*/ 0 w 603"/>
                  <a:gd name="T51" fmla="*/ 1 h 219"/>
                  <a:gd name="T52" fmla="*/ 0 w 603"/>
                  <a:gd name="T53" fmla="*/ 1 h 219"/>
                  <a:gd name="T54" fmla="*/ 0 w 603"/>
                  <a:gd name="T55" fmla="*/ 1 h 219"/>
                  <a:gd name="T56" fmla="*/ 0 w 603"/>
                  <a:gd name="T57" fmla="*/ 1 h 219"/>
                  <a:gd name="T58" fmla="*/ 0 w 603"/>
                  <a:gd name="T59" fmla="*/ 1 h 219"/>
                  <a:gd name="T60" fmla="*/ 0 w 603"/>
                  <a:gd name="T61" fmla="*/ 1 h 219"/>
                  <a:gd name="T62" fmla="*/ 0 w 603"/>
                  <a:gd name="T63" fmla="*/ 0 h 219"/>
                  <a:gd name="T64" fmla="*/ 0 w 603"/>
                  <a:gd name="T65" fmla="*/ 0 h 219"/>
                  <a:gd name="T66" fmla="*/ 0 w 603"/>
                  <a:gd name="T67" fmla="*/ 1 h 219"/>
                  <a:gd name="T68" fmla="*/ 0 w 603"/>
                  <a:gd name="T69" fmla="*/ 1 h 219"/>
                  <a:gd name="T70" fmla="*/ 0 w 603"/>
                  <a:gd name="T71" fmla="*/ 1 h 219"/>
                  <a:gd name="T72" fmla="*/ 0 w 603"/>
                  <a:gd name="T73" fmla="*/ 1 h 219"/>
                  <a:gd name="T74" fmla="*/ 0 w 603"/>
                  <a:gd name="T75" fmla="*/ 1 h 219"/>
                  <a:gd name="T76" fmla="*/ 0 w 603"/>
                  <a:gd name="T77" fmla="*/ 1 h 219"/>
                  <a:gd name="T78" fmla="*/ 0 w 603"/>
                  <a:gd name="T79" fmla="*/ 1 h 219"/>
                  <a:gd name="T80" fmla="*/ 0 w 603"/>
                  <a:gd name="T81" fmla="*/ 1 h 219"/>
                  <a:gd name="T82" fmla="*/ 0 w 603"/>
                  <a:gd name="T83" fmla="*/ 1 h 219"/>
                  <a:gd name="T84" fmla="*/ 0 w 603"/>
                  <a:gd name="T85" fmla="*/ 1 h 2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03"/>
                  <a:gd name="T130" fmla="*/ 0 h 219"/>
                  <a:gd name="T131" fmla="*/ 603 w 603"/>
                  <a:gd name="T132" fmla="*/ 219 h 21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03" h="219">
                    <a:moveTo>
                      <a:pt x="603" y="109"/>
                    </a:moveTo>
                    <a:lnTo>
                      <a:pt x="599" y="125"/>
                    </a:lnTo>
                    <a:lnTo>
                      <a:pt x="589" y="142"/>
                    </a:lnTo>
                    <a:lnTo>
                      <a:pt x="572" y="157"/>
                    </a:lnTo>
                    <a:lnTo>
                      <a:pt x="549" y="171"/>
                    </a:lnTo>
                    <a:lnTo>
                      <a:pt x="522" y="183"/>
                    </a:lnTo>
                    <a:lnTo>
                      <a:pt x="489" y="195"/>
                    </a:lnTo>
                    <a:lnTo>
                      <a:pt x="452" y="204"/>
                    </a:lnTo>
                    <a:lnTo>
                      <a:pt x="412" y="210"/>
                    </a:lnTo>
                    <a:lnTo>
                      <a:pt x="369" y="216"/>
                    </a:lnTo>
                    <a:lnTo>
                      <a:pt x="325" y="219"/>
                    </a:lnTo>
                    <a:lnTo>
                      <a:pt x="280" y="219"/>
                    </a:lnTo>
                    <a:lnTo>
                      <a:pt x="235" y="216"/>
                    </a:lnTo>
                    <a:lnTo>
                      <a:pt x="192" y="210"/>
                    </a:lnTo>
                    <a:lnTo>
                      <a:pt x="151" y="204"/>
                    </a:lnTo>
                    <a:lnTo>
                      <a:pt x="114" y="195"/>
                    </a:lnTo>
                    <a:lnTo>
                      <a:pt x="81" y="183"/>
                    </a:lnTo>
                    <a:lnTo>
                      <a:pt x="53" y="171"/>
                    </a:lnTo>
                    <a:lnTo>
                      <a:pt x="31" y="157"/>
                    </a:lnTo>
                    <a:lnTo>
                      <a:pt x="14" y="142"/>
                    </a:lnTo>
                    <a:lnTo>
                      <a:pt x="4" y="125"/>
                    </a:lnTo>
                    <a:lnTo>
                      <a:pt x="0" y="109"/>
                    </a:lnTo>
                    <a:lnTo>
                      <a:pt x="4" y="92"/>
                    </a:lnTo>
                    <a:lnTo>
                      <a:pt x="14" y="77"/>
                    </a:lnTo>
                    <a:lnTo>
                      <a:pt x="31" y="61"/>
                    </a:lnTo>
                    <a:lnTo>
                      <a:pt x="53" y="48"/>
                    </a:lnTo>
                    <a:lnTo>
                      <a:pt x="81" y="34"/>
                    </a:lnTo>
                    <a:lnTo>
                      <a:pt x="114" y="24"/>
                    </a:lnTo>
                    <a:lnTo>
                      <a:pt x="151" y="14"/>
                    </a:lnTo>
                    <a:lnTo>
                      <a:pt x="192" y="7"/>
                    </a:lnTo>
                    <a:lnTo>
                      <a:pt x="235" y="2"/>
                    </a:lnTo>
                    <a:lnTo>
                      <a:pt x="280" y="0"/>
                    </a:lnTo>
                    <a:lnTo>
                      <a:pt x="325" y="0"/>
                    </a:lnTo>
                    <a:lnTo>
                      <a:pt x="369" y="2"/>
                    </a:lnTo>
                    <a:lnTo>
                      <a:pt x="412" y="7"/>
                    </a:lnTo>
                    <a:lnTo>
                      <a:pt x="452" y="14"/>
                    </a:lnTo>
                    <a:lnTo>
                      <a:pt x="489" y="24"/>
                    </a:lnTo>
                    <a:lnTo>
                      <a:pt x="522" y="34"/>
                    </a:lnTo>
                    <a:lnTo>
                      <a:pt x="549" y="48"/>
                    </a:lnTo>
                    <a:lnTo>
                      <a:pt x="572" y="61"/>
                    </a:lnTo>
                    <a:lnTo>
                      <a:pt x="589" y="77"/>
                    </a:lnTo>
                    <a:lnTo>
                      <a:pt x="599" y="92"/>
                    </a:lnTo>
                    <a:lnTo>
                      <a:pt x="603" y="109"/>
                    </a:lnTo>
                    <a:close/>
                  </a:path>
                </a:pathLst>
              </a:custGeom>
              <a:solidFill>
                <a:srgbClr val="0078AA"/>
              </a:solidFill>
              <a:ln w="14288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Rectangle 61"/>
              <p:cNvSpPr>
                <a:spLocks noChangeArrowheads="1"/>
              </p:cNvSpPr>
              <p:nvPr/>
            </p:nvSpPr>
            <p:spPr bwMode="auto">
              <a:xfrm>
                <a:off x="4612" y="3117"/>
                <a:ext cx="303" cy="80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/>
              </a:p>
            </p:txBody>
          </p:sp>
          <p:sp>
            <p:nvSpPr>
              <p:cNvPr id="968" name="Rectangle 62"/>
              <p:cNvSpPr>
                <a:spLocks noChangeArrowheads="1"/>
              </p:cNvSpPr>
              <p:nvPr/>
            </p:nvSpPr>
            <p:spPr bwMode="auto">
              <a:xfrm>
                <a:off x="4612" y="3117"/>
                <a:ext cx="303" cy="80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/>
              </a:p>
            </p:txBody>
          </p:sp>
          <p:sp>
            <p:nvSpPr>
              <p:cNvPr id="969" name="Freeform 63"/>
              <p:cNvSpPr>
                <a:spLocks/>
              </p:cNvSpPr>
              <p:nvPr/>
            </p:nvSpPr>
            <p:spPr bwMode="auto">
              <a:xfrm>
                <a:off x="4612" y="3060"/>
                <a:ext cx="301" cy="109"/>
              </a:xfrm>
              <a:custGeom>
                <a:avLst/>
                <a:gdLst>
                  <a:gd name="T0" fmla="*/ 0 w 603"/>
                  <a:gd name="T1" fmla="*/ 1 h 217"/>
                  <a:gd name="T2" fmla="*/ 0 w 603"/>
                  <a:gd name="T3" fmla="*/ 1 h 217"/>
                  <a:gd name="T4" fmla="*/ 0 w 603"/>
                  <a:gd name="T5" fmla="*/ 1 h 217"/>
                  <a:gd name="T6" fmla="*/ 0 w 603"/>
                  <a:gd name="T7" fmla="*/ 1 h 217"/>
                  <a:gd name="T8" fmla="*/ 0 w 603"/>
                  <a:gd name="T9" fmla="*/ 1 h 217"/>
                  <a:gd name="T10" fmla="*/ 0 w 603"/>
                  <a:gd name="T11" fmla="*/ 1 h 217"/>
                  <a:gd name="T12" fmla="*/ 0 w 603"/>
                  <a:gd name="T13" fmla="*/ 1 h 217"/>
                  <a:gd name="T14" fmla="*/ 0 w 603"/>
                  <a:gd name="T15" fmla="*/ 1 h 217"/>
                  <a:gd name="T16" fmla="*/ 0 w 603"/>
                  <a:gd name="T17" fmla="*/ 1 h 217"/>
                  <a:gd name="T18" fmla="*/ 0 w 603"/>
                  <a:gd name="T19" fmla="*/ 1 h 217"/>
                  <a:gd name="T20" fmla="*/ 0 w 603"/>
                  <a:gd name="T21" fmla="*/ 1 h 217"/>
                  <a:gd name="T22" fmla="*/ 0 w 603"/>
                  <a:gd name="T23" fmla="*/ 1 h 217"/>
                  <a:gd name="T24" fmla="*/ 0 w 603"/>
                  <a:gd name="T25" fmla="*/ 1 h 217"/>
                  <a:gd name="T26" fmla="*/ 0 w 603"/>
                  <a:gd name="T27" fmla="*/ 1 h 217"/>
                  <a:gd name="T28" fmla="*/ 0 w 603"/>
                  <a:gd name="T29" fmla="*/ 1 h 217"/>
                  <a:gd name="T30" fmla="*/ 0 w 603"/>
                  <a:gd name="T31" fmla="*/ 1 h 217"/>
                  <a:gd name="T32" fmla="*/ 0 w 603"/>
                  <a:gd name="T33" fmla="*/ 1 h 217"/>
                  <a:gd name="T34" fmla="*/ 0 w 603"/>
                  <a:gd name="T35" fmla="*/ 1 h 217"/>
                  <a:gd name="T36" fmla="*/ 0 w 603"/>
                  <a:gd name="T37" fmla="*/ 1 h 217"/>
                  <a:gd name="T38" fmla="*/ 0 w 603"/>
                  <a:gd name="T39" fmla="*/ 1 h 217"/>
                  <a:gd name="T40" fmla="*/ 0 w 603"/>
                  <a:gd name="T41" fmla="*/ 1 h 217"/>
                  <a:gd name="T42" fmla="*/ 0 w 603"/>
                  <a:gd name="T43" fmla="*/ 1 h 217"/>
                  <a:gd name="T44" fmla="*/ 0 w 603"/>
                  <a:gd name="T45" fmla="*/ 1 h 217"/>
                  <a:gd name="T46" fmla="*/ 0 w 603"/>
                  <a:gd name="T47" fmla="*/ 1 h 217"/>
                  <a:gd name="T48" fmla="*/ 0 w 603"/>
                  <a:gd name="T49" fmla="*/ 1 h 217"/>
                  <a:gd name="T50" fmla="*/ 0 w 603"/>
                  <a:gd name="T51" fmla="*/ 1 h 217"/>
                  <a:gd name="T52" fmla="*/ 0 w 603"/>
                  <a:gd name="T53" fmla="*/ 1 h 217"/>
                  <a:gd name="T54" fmla="*/ 0 w 603"/>
                  <a:gd name="T55" fmla="*/ 1 h 217"/>
                  <a:gd name="T56" fmla="*/ 0 w 603"/>
                  <a:gd name="T57" fmla="*/ 1 h 217"/>
                  <a:gd name="T58" fmla="*/ 0 w 603"/>
                  <a:gd name="T59" fmla="*/ 1 h 217"/>
                  <a:gd name="T60" fmla="*/ 0 w 603"/>
                  <a:gd name="T61" fmla="*/ 1 h 217"/>
                  <a:gd name="T62" fmla="*/ 0 w 603"/>
                  <a:gd name="T63" fmla="*/ 0 h 217"/>
                  <a:gd name="T64" fmla="*/ 0 w 603"/>
                  <a:gd name="T65" fmla="*/ 0 h 217"/>
                  <a:gd name="T66" fmla="*/ 0 w 603"/>
                  <a:gd name="T67" fmla="*/ 1 h 217"/>
                  <a:gd name="T68" fmla="*/ 0 w 603"/>
                  <a:gd name="T69" fmla="*/ 1 h 217"/>
                  <a:gd name="T70" fmla="*/ 0 w 603"/>
                  <a:gd name="T71" fmla="*/ 1 h 217"/>
                  <a:gd name="T72" fmla="*/ 0 w 603"/>
                  <a:gd name="T73" fmla="*/ 1 h 217"/>
                  <a:gd name="T74" fmla="*/ 0 w 603"/>
                  <a:gd name="T75" fmla="*/ 1 h 217"/>
                  <a:gd name="T76" fmla="*/ 0 w 603"/>
                  <a:gd name="T77" fmla="*/ 1 h 217"/>
                  <a:gd name="T78" fmla="*/ 0 w 603"/>
                  <a:gd name="T79" fmla="*/ 1 h 217"/>
                  <a:gd name="T80" fmla="*/ 0 w 603"/>
                  <a:gd name="T81" fmla="*/ 1 h 217"/>
                  <a:gd name="T82" fmla="*/ 0 w 603"/>
                  <a:gd name="T83" fmla="*/ 1 h 217"/>
                  <a:gd name="T84" fmla="*/ 0 w 603"/>
                  <a:gd name="T85" fmla="*/ 1 h 2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03"/>
                  <a:gd name="T130" fmla="*/ 0 h 217"/>
                  <a:gd name="T131" fmla="*/ 603 w 603"/>
                  <a:gd name="T132" fmla="*/ 217 h 21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03" h="217">
                    <a:moveTo>
                      <a:pt x="603" y="109"/>
                    </a:moveTo>
                    <a:lnTo>
                      <a:pt x="599" y="125"/>
                    </a:lnTo>
                    <a:lnTo>
                      <a:pt x="589" y="142"/>
                    </a:lnTo>
                    <a:lnTo>
                      <a:pt x="572" y="155"/>
                    </a:lnTo>
                    <a:lnTo>
                      <a:pt x="549" y="171"/>
                    </a:lnTo>
                    <a:lnTo>
                      <a:pt x="522" y="183"/>
                    </a:lnTo>
                    <a:lnTo>
                      <a:pt x="489" y="195"/>
                    </a:lnTo>
                    <a:lnTo>
                      <a:pt x="452" y="203"/>
                    </a:lnTo>
                    <a:lnTo>
                      <a:pt x="412" y="210"/>
                    </a:lnTo>
                    <a:lnTo>
                      <a:pt x="369" y="215"/>
                    </a:lnTo>
                    <a:lnTo>
                      <a:pt x="325" y="217"/>
                    </a:lnTo>
                    <a:lnTo>
                      <a:pt x="280" y="217"/>
                    </a:lnTo>
                    <a:lnTo>
                      <a:pt x="235" y="215"/>
                    </a:lnTo>
                    <a:lnTo>
                      <a:pt x="192" y="210"/>
                    </a:lnTo>
                    <a:lnTo>
                      <a:pt x="151" y="203"/>
                    </a:lnTo>
                    <a:lnTo>
                      <a:pt x="114" y="195"/>
                    </a:lnTo>
                    <a:lnTo>
                      <a:pt x="81" y="183"/>
                    </a:lnTo>
                    <a:lnTo>
                      <a:pt x="53" y="171"/>
                    </a:lnTo>
                    <a:lnTo>
                      <a:pt x="31" y="155"/>
                    </a:lnTo>
                    <a:lnTo>
                      <a:pt x="14" y="142"/>
                    </a:lnTo>
                    <a:lnTo>
                      <a:pt x="4" y="125"/>
                    </a:lnTo>
                    <a:lnTo>
                      <a:pt x="0" y="109"/>
                    </a:lnTo>
                    <a:lnTo>
                      <a:pt x="4" y="92"/>
                    </a:lnTo>
                    <a:lnTo>
                      <a:pt x="14" y="77"/>
                    </a:lnTo>
                    <a:lnTo>
                      <a:pt x="31" y="61"/>
                    </a:lnTo>
                    <a:lnTo>
                      <a:pt x="53" y="48"/>
                    </a:lnTo>
                    <a:lnTo>
                      <a:pt x="81" y="34"/>
                    </a:lnTo>
                    <a:lnTo>
                      <a:pt x="114" y="24"/>
                    </a:lnTo>
                    <a:lnTo>
                      <a:pt x="151" y="13"/>
                    </a:lnTo>
                    <a:lnTo>
                      <a:pt x="192" y="6"/>
                    </a:lnTo>
                    <a:lnTo>
                      <a:pt x="235" y="1"/>
                    </a:lnTo>
                    <a:lnTo>
                      <a:pt x="280" y="0"/>
                    </a:lnTo>
                    <a:lnTo>
                      <a:pt x="325" y="0"/>
                    </a:lnTo>
                    <a:lnTo>
                      <a:pt x="369" y="1"/>
                    </a:lnTo>
                    <a:lnTo>
                      <a:pt x="412" y="6"/>
                    </a:lnTo>
                    <a:lnTo>
                      <a:pt x="452" y="13"/>
                    </a:lnTo>
                    <a:lnTo>
                      <a:pt x="489" y="24"/>
                    </a:lnTo>
                    <a:lnTo>
                      <a:pt x="522" y="34"/>
                    </a:lnTo>
                    <a:lnTo>
                      <a:pt x="549" y="48"/>
                    </a:lnTo>
                    <a:lnTo>
                      <a:pt x="572" y="61"/>
                    </a:lnTo>
                    <a:lnTo>
                      <a:pt x="589" y="77"/>
                    </a:lnTo>
                    <a:lnTo>
                      <a:pt x="599" y="92"/>
                    </a:lnTo>
                    <a:lnTo>
                      <a:pt x="603" y="109"/>
                    </a:lnTo>
                    <a:close/>
                  </a:path>
                </a:pathLst>
              </a:custGeom>
              <a:solidFill>
                <a:srgbClr val="00B4FF"/>
              </a:solidFill>
              <a:ln w="14288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Freeform 64"/>
              <p:cNvSpPr>
                <a:spLocks/>
              </p:cNvSpPr>
              <p:nvPr/>
            </p:nvSpPr>
            <p:spPr bwMode="auto">
              <a:xfrm>
                <a:off x="4767" y="3075"/>
                <a:ext cx="100" cy="36"/>
              </a:xfrm>
              <a:custGeom>
                <a:avLst/>
                <a:gdLst>
                  <a:gd name="T0" fmla="*/ 0 w 199"/>
                  <a:gd name="T1" fmla="*/ 1 h 72"/>
                  <a:gd name="T2" fmla="*/ 1 w 199"/>
                  <a:gd name="T3" fmla="*/ 1 h 72"/>
                  <a:gd name="T4" fmla="*/ 1 w 199"/>
                  <a:gd name="T5" fmla="*/ 1 h 72"/>
                  <a:gd name="T6" fmla="*/ 1 w 199"/>
                  <a:gd name="T7" fmla="*/ 1 h 72"/>
                  <a:gd name="T8" fmla="*/ 1 w 199"/>
                  <a:gd name="T9" fmla="*/ 0 h 72"/>
                  <a:gd name="T10" fmla="*/ 1 w 199"/>
                  <a:gd name="T11" fmla="*/ 0 h 72"/>
                  <a:gd name="T12" fmla="*/ 1 w 199"/>
                  <a:gd name="T13" fmla="*/ 1 h 72"/>
                  <a:gd name="T14" fmla="*/ 0 w 199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0" y="57"/>
                    </a:moveTo>
                    <a:lnTo>
                      <a:pt x="45" y="72"/>
                    </a:lnTo>
                    <a:lnTo>
                      <a:pt x="151" y="24"/>
                    </a:lnTo>
                    <a:lnTo>
                      <a:pt x="199" y="40"/>
                    </a:lnTo>
                    <a:lnTo>
                      <a:pt x="173" y="0"/>
                    </a:lnTo>
                    <a:lnTo>
                      <a:pt x="48" y="0"/>
                    </a:lnTo>
                    <a:lnTo>
                      <a:pt x="99" y="1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Freeform 65"/>
              <p:cNvSpPr>
                <a:spLocks/>
              </p:cNvSpPr>
              <p:nvPr/>
            </p:nvSpPr>
            <p:spPr bwMode="auto">
              <a:xfrm>
                <a:off x="4767" y="3075"/>
                <a:ext cx="100" cy="36"/>
              </a:xfrm>
              <a:custGeom>
                <a:avLst/>
                <a:gdLst>
                  <a:gd name="T0" fmla="*/ 0 w 199"/>
                  <a:gd name="T1" fmla="*/ 1 h 72"/>
                  <a:gd name="T2" fmla="*/ 1 w 199"/>
                  <a:gd name="T3" fmla="*/ 1 h 72"/>
                  <a:gd name="T4" fmla="*/ 1 w 199"/>
                  <a:gd name="T5" fmla="*/ 1 h 72"/>
                  <a:gd name="T6" fmla="*/ 1 w 199"/>
                  <a:gd name="T7" fmla="*/ 1 h 72"/>
                  <a:gd name="T8" fmla="*/ 1 w 199"/>
                  <a:gd name="T9" fmla="*/ 0 h 72"/>
                  <a:gd name="T10" fmla="*/ 1 w 199"/>
                  <a:gd name="T11" fmla="*/ 0 h 72"/>
                  <a:gd name="T12" fmla="*/ 1 w 199"/>
                  <a:gd name="T13" fmla="*/ 1 h 72"/>
                  <a:gd name="T14" fmla="*/ 0 w 199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0" y="57"/>
                    </a:moveTo>
                    <a:lnTo>
                      <a:pt x="45" y="72"/>
                    </a:lnTo>
                    <a:lnTo>
                      <a:pt x="151" y="24"/>
                    </a:lnTo>
                    <a:lnTo>
                      <a:pt x="199" y="40"/>
                    </a:lnTo>
                    <a:lnTo>
                      <a:pt x="173" y="0"/>
                    </a:lnTo>
                    <a:lnTo>
                      <a:pt x="48" y="0"/>
                    </a:lnTo>
                    <a:lnTo>
                      <a:pt x="99" y="1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" name="Freeform 66"/>
              <p:cNvSpPr>
                <a:spLocks/>
              </p:cNvSpPr>
              <p:nvPr/>
            </p:nvSpPr>
            <p:spPr bwMode="auto">
              <a:xfrm>
                <a:off x="4658" y="3117"/>
                <a:ext cx="100" cy="38"/>
              </a:xfrm>
              <a:custGeom>
                <a:avLst/>
                <a:gdLst>
                  <a:gd name="T0" fmla="*/ 1 w 199"/>
                  <a:gd name="T1" fmla="*/ 1 h 76"/>
                  <a:gd name="T2" fmla="*/ 1 w 199"/>
                  <a:gd name="T3" fmla="*/ 0 h 76"/>
                  <a:gd name="T4" fmla="*/ 1 w 199"/>
                  <a:gd name="T5" fmla="*/ 1 h 76"/>
                  <a:gd name="T6" fmla="*/ 0 w 199"/>
                  <a:gd name="T7" fmla="*/ 1 h 76"/>
                  <a:gd name="T8" fmla="*/ 1 w 199"/>
                  <a:gd name="T9" fmla="*/ 1 h 76"/>
                  <a:gd name="T10" fmla="*/ 1 w 199"/>
                  <a:gd name="T11" fmla="*/ 1 h 76"/>
                  <a:gd name="T12" fmla="*/ 1 w 199"/>
                  <a:gd name="T13" fmla="*/ 1 h 76"/>
                  <a:gd name="T14" fmla="*/ 1 w 199"/>
                  <a:gd name="T15" fmla="*/ 1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6"/>
                  <a:gd name="T26" fmla="*/ 199 w 199"/>
                  <a:gd name="T27" fmla="*/ 76 h 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6">
                    <a:moveTo>
                      <a:pt x="199" y="16"/>
                    </a:moveTo>
                    <a:lnTo>
                      <a:pt x="156" y="0"/>
                    </a:lnTo>
                    <a:lnTo>
                      <a:pt x="51" y="48"/>
                    </a:lnTo>
                    <a:lnTo>
                      <a:pt x="0" y="33"/>
                    </a:lnTo>
                    <a:lnTo>
                      <a:pt x="26" y="76"/>
                    </a:lnTo>
                    <a:lnTo>
                      <a:pt x="156" y="76"/>
                    </a:lnTo>
                    <a:lnTo>
                      <a:pt x="99" y="60"/>
                    </a:lnTo>
                    <a:lnTo>
                      <a:pt x="199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" name="Freeform 67"/>
              <p:cNvSpPr>
                <a:spLocks/>
              </p:cNvSpPr>
              <p:nvPr/>
            </p:nvSpPr>
            <p:spPr bwMode="auto">
              <a:xfrm>
                <a:off x="4658" y="3117"/>
                <a:ext cx="100" cy="38"/>
              </a:xfrm>
              <a:custGeom>
                <a:avLst/>
                <a:gdLst>
                  <a:gd name="T0" fmla="*/ 1 w 199"/>
                  <a:gd name="T1" fmla="*/ 1 h 76"/>
                  <a:gd name="T2" fmla="*/ 1 w 199"/>
                  <a:gd name="T3" fmla="*/ 0 h 76"/>
                  <a:gd name="T4" fmla="*/ 1 w 199"/>
                  <a:gd name="T5" fmla="*/ 1 h 76"/>
                  <a:gd name="T6" fmla="*/ 0 w 199"/>
                  <a:gd name="T7" fmla="*/ 1 h 76"/>
                  <a:gd name="T8" fmla="*/ 1 w 199"/>
                  <a:gd name="T9" fmla="*/ 1 h 76"/>
                  <a:gd name="T10" fmla="*/ 1 w 199"/>
                  <a:gd name="T11" fmla="*/ 1 h 76"/>
                  <a:gd name="T12" fmla="*/ 1 w 199"/>
                  <a:gd name="T13" fmla="*/ 1 h 76"/>
                  <a:gd name="T14" fmla="*/ 1 w 199"/>
                  <a:gd name="T15" fmla="*/ 1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6"/>
                  <a:gd name="T26" fmla="*/ 199 w 199"/>
                  <a:gd name="T27" fmla="*/ 76 h 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6">
                    <a:moveTo>
                      <a:pt x="199" y="16"/>
                    </a:moveTo>
                    <a:lnTo>
                      <a:pt x="156" y="0"/>
                    </a:lnTo>
                    <a:lnTo>
                      <a:pt x="51" y="48"/>
                    </a:lnTo>
                    <a:lnTo>
                      <a:pt x="0" y="33"/>
                    </a:lnTo>
                    <a:lnTo>
                      <a:pt x="26" y="76"/>
                    </a:lnTo>
                    <a:lnTo>
                      <a:pt x="156" y="76"/>
                    </a:lnTo>
                    <a:lnTo>
                      <a:pt x="99" y="60"/>
                    </a:lnTo>
                    <a:lnTo>
                      <a:pt x="199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" name="Freeform 68"/>
              <p:cNvSpPr>
                <a:spLocks/>
              </p:cNvSpPr>
              <p:nvPr/>
            </p:nvSpPr>
            <p:spPr bwMode="auto">
              <a:xfrm>
                <a:off x="4664" y="3074"/>
                <a:ext cx="100" cy="35"/>
              </a:xfrm>
              <a:custGeom>
                <a:avLst/>
                <a:gdLst>
                  <a:gd name="T0" fmla="*/ 0 w 199"/>
                  <a:gd name="T1" fmla="*/ 0 h 72"/>
                  <a:gd name="T2" fmla="*/ 1 w 199"/>
                  <a:gd name="T3" fmla="*/ 0 h 72"/>
                  <a:gd name="T4" fmla="*/ 1 w 199"/>
                  <a:gd name="T5" fmla="*/ 0 h 72"/>
                  <a:gd name="T6" fmla="*/ 1 w 199"/>
                  <a:gd name="T7" fmla="*/ 0 h 72"/>
                  <a:gd name="T8" fmla="*/ 1 w 199"/>
                  <a:gd name="T9" fmla="*/ 0 h 72"/>
                  <a:gd name="T10" fmla="*/ 1 w 199"/>
                  <a:gd name="T11" fmla="*/ 0 h 72"/>
                  <a:gd name="T12" fmla="*/ 1 w 199"/>
                  <a:gd name="T13" fmla="*/ 0 h 72"/>
                  <a:gd name="T14" fmla="*/ 0 w 199"/>
                  <a:gd name="T15" fmla="*/ 0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0" y="15"/>
                    </a:moveTo>
                    <a:lnTo>
                      <a:pt x="45" y="0"/>
                    </a:lnTo>
                    <a:lnTo>
                      <a:pt x="151" y="43"/>
                    </a:lnTo>
                    <a:lnTo>
                      <a:pt x="199" y="33"/>
                    </a:lnTo>
                    <a:lnTo>
                      <a:pt x="173" y="72"/>
                    </a:lnTo>
                    <a:lnTo>
                      <a:pt x="48" y="72"/>
                    </a:lnTo>
                    <a:lnTo>
                      <a:pt x="99" y="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" name="Freeform 69"/>
              <p:cNvSpPr>
                <a:spLocks/>
              </p:cNvSpPr>
              <p:nvPr/>
            </p:nvSpPr>
            <p:spPr bwMode="auto">
              <a:xfrm>
                <a:off x="4664" y="3074"/>
                <a:ext cx="100" cy="35"/>
              </a:xfrm>
              <a:custGeom>
                <a:avLst/>
                <a:gdLst>
                  <a:gd name="T0" fmla="*/ 0 w 199"/>
                  <a:gd name="T1" fmla="*/ 0 h 72"/>
                  <a:gd name="T2" fmla="*/ 1 w 199"/>
                  <a:gd name="T3" fmla="*/ 0 h 72"/>
                  <a:gd name="T4" fmla="*/ 1 w 199"/>
                  <a:gd name="T5" fmla="*/ 0 h 72"/>
                  <a:gd name="T6" fmla="*/ 1 w 199"/>
                  <a:gd name="T7" fmla="*/ 0 h 72"/>
                  <a:gd name="T8" fmla="*/ 1 w 199"/>
                  <a:gd name="T9" fmla="*/ 0 h 72"/>
                  <a:gd name="T10" fmla="*/ 1 w 199"/>
                  <a:gd name="T11" fmla="*/ 0 h 72"/>
                  <a:gd name="T12" fmla="*/ 1 w 199"/>
                  <a:gd name="T13" fmla="*/ 0 h 72"/>
                  <a:gd name="T14" fmla="*/ 0 w 199"/>
                  <a:gd name="T15" fmla="*/ 0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0" y="15"/>
                    </a:moveTo>
                    <a:lnTo>
                      <a:pt x="45" y="0"/>
                    </a:lnTo>
                    <a:lnTo>
                      <a:pt x="151" y="43"/>
                    </a:lnTo>
                    <a:lnTo>
                      <a:pt x="199" y="33"/>
                    </a:lnTo>
                    <a:lnTo>
                      <a:pt x="173" y="72"/>
                    </a:lnTo>
                    <a:lnTo>
                      <a:pt x="48" y="72"/>
                    </a:lnTo>
                    <a:lnTo>
                      <a:pt x="99" y="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" name="Freeform 70"/>
              <p:cNvSpPr>
                <a:spLocks/>
              </p:cNvSpPr>
              <p:nvPr/>
            </p:nvSpPr>
            <p:spPr bwMode="auto">
              <a:xfrm>
                <a:off x="4764" y="3121"/>
                <a:ext cx="100" cy="36"/>
              </a:xfrm>
              <a:custGeom>
                <a:avLst/>
                <a:gdLst>
                  <a:gd name="T0" fmla="*/ 1 w 199"/>
                  <a:gd name="T1" fmla="*/ 1 h 72"/>
                  <a:gd name="T2" fmla="*/ 1 w 199"/>
                  <a:gd name="T3" fmla="*/ 1 h 72"/>
                  <a:gd name="T4" fmla="*/ 1 w 199"/>
                  <a:gd name="T5" fmla="*/ 1 h 72"/>
                  <a:gd name="T6" fmla="*/ 0 w 199"/>
                  <a:gd name="T7" fmla="*/ 1 h 72"/>
                  <a:gd name="T8" fmla="*/ 1 w 199"/>
                  <a:gd name="T9" fmla="*/ 0 h 72"/>
                  <a:gd name="T10" fmla="*/ 1 w 199"/>
                  <a:gd name="T11" fmla="*/ 0 h 72"/>
                  <a:gd name="T12" fmla="*/ 1 w 199"/>
                  <a:gd name="T13" fmla="*/ 1 h 72"/>
                  <a:gd name="T14" fmla="*/ 1 w 199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199" y="55"/>
                    </a:moveTo>
                    <a:lnTo>
                      <a:pt x="155" y="72"/>
                    </a:lnTo>
                    <a:lnTo>
                      <a:pt x="52" y="24"/>
                    </a:lnTo>
                    <a:lnTo>
                      <a:pt x="0" y="39"/>
                    </a:lnTo>
                    <a:lnTo>
                      <a:pt x="26" y="0"/>
                    </a:lnTo>
                    <a:lnTo>
                      <a:pt x="155" y="0"/>
                    </a:lnTo>
                    <a:lnTo>
                      <a:pt x="100" y="12"/>
                    </a:lnTo>
                    <a:lnTo>
                      <a:pt x="199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" name="Freeform 71"/>
              <p:cNvSpPr>
                <a:spLocks/>
              </p:cNvSpPr>
              <p:nvPr/>
            </p:nvSpPr>
            <p:spPr bwMode="auto">
              <a:xfrm>
                <a:off x="4764" y="3121"/>
                <a:ext cx="100" cy="36"/>
              </a:xfrm>
              <a:custGeom>
                <a:avLst/>
                <a:gdLst>
                  <a:gd name="T0" fmla="*/ 1 w 199"/>
                  <a:gd name="T1" fmla="*/ 1 h 72"/>
                  <a:gd name="T2" fmla="*/ 1 w 199"/>
                  <a:gd name="T3" fmla="*/ 1 h 72"/>
                  <a:gd name="T4" fmla="*/ 1 w 199"/>
                  <a:gd name="T5" fmla="*/ 1 h 72"/>
                  <a:gd name="T6" fmla="*/ 0 w 199"/>
                  <a:gd name="T7" fmla="*/ 1 h 72"/>
                  <a:gd name="T8" fmla="*/ 1 w 199"/>
                  <a:gd name="T9" fmla="*/ 0 h 72"/>
                  <a:gd name="T10" fmla="*/ 1 w 199"/>
                  <a:gd name="T11" fmla="*/ 0 h 72"/>
                  <a:gd name="T12" fmla="*/ 1 w 199"/>
                  <a:gd name="T13" fmla="*/ 1 h 72"/>
                  <a:gd name="T14" fmla="*/ 1 w 199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199" y="55"/>
                    </a:moveTo>
                    <a:lnTo>
                      <a:pt x="155" y="72"/>
                    </a:lnTo>
                    <a:lnTo>
                      <a:pt x="52" y="24"/>
                    </a:lnTo>
                    <a:lnTo>
                      <a:pt x="0" y="39"/>
                    </a:lnTo>
                    <a:lnTo>
                      <a:pt x="26" y="0"/>
                    </a:lnTo>
                    <a:lnTo>
                      <a:pt x="155" y="0"/>
                    </a:lnTo>
                    <a:lnTo>
                      <a:pt x="100" y="12"/>
                    </a:lnTo>
                    <a:lnTo>
                      <a:pt x="199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" name="Freeform 72"/>
              <p:cNvSpPr>
                <a:spLocks/>
              </p:cNvSpPr>
              <p:nvPr/>
            </p:nvSpPr>
            <p:spPr bwMode="auto">
              <a:xfrm>
                <a:off x="4769" y="3078"/>
                <a:ext cx="100" cy="35"/>
              </a:xfrm>
              <a:custGeom>
                <a:avLst/>
                <a:gdLst>
                  <a:gd name="T0" fmla="*/ 0 w 199"/>
                  <a:gd name="T1" fmla="*/ 1 h 70"/>
                  <a:gd name="T2" fmla="*/ 1 w 199"/>
                  <a:gd name="T3" fmla="*/ 1 h 70"/>
                  <a:gd name="T4" fmla="*/ 1 w 199"/>
                  <a:gd name="T5" fmla="*/ 1 h 70"/>
                  <a:gd name="T6" fmla="*/ 1 w 199"/>
                  <a:gd name="T7" fmla="*/ 1 h 70"/>
                  <a:gd name="T8" fmla="*/ 1 w 199"/>
                  <a:gd name="T9" fmla="*/ 0 h 70"/>
                  <a:gd name="T10" fmla="*/ 1 w 199"/>
                  <a:gd name="T11" fmla="*/ 0 h 70"/>
                  <a:gd name="T12" fmla="*/ 1 w 199"/>
                  <a:gd name="T13" fmla="*/ 1 h 70"/>
                  <a:gd name="T14" fmla="*/ 0 w 199"/>
                  <a:gd name="T15" fmla="*/ 1 h 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0"/>
                  <a:gd name="T26" fmla="*/ 199 w 199"/>
                  <a:gd name="T27" fmla="*/ 70 h 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0">
                    <a:moveTo>
                      <a:pt x="0" y="54"/>
                    </a:moveTo>
                    <a:lnTo>
                      <a:pt x="45" y="70"/>
                    </a:lnTo>
                    <a:lnTo>
                      <a:pt x="151" y="24"/>
                    </a:lnTo>
                    <a:lnTo>
                      <a:pt x="199" y="39"/>
                    </a:lnTo>
                    <a:lnTo>
                      <a:pt x="174" y="0"/>
                    </a:lnTo>
                    <a:lnTo>
                      <a:pt x="48" y="0"/>
                    </a:lnTo>
                    <a:lnTo>
                      <a:pt x="100" y="1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" name="Freeform 73"/>
              <p:cNvSpPr>
                <a:spLocks/>
              </p:cNvSpPr>
              <p:nvPr/>
            </p:nvSpPr>
            <p:spPr bwMode="auto">
              <a:xfrm>
                <a:off x="4769" y="3078"/>
                <a:ext cx="100" cy="35"/>
              </a:xfrm>
              <a:custGeom>
                <a:avLst/>
                <a:gdLst>
                  <a:gd name="T0" fmla="*/ 0 w 199"/>
                  <a:gd name="T1" fmla="*/ 1 h 70"/>
                  <a:gd name="T2" fmla="*/ 1 w 199"/>
                  <a:gd name="T3" fmla="*/ 1 h 70"/>
                  <a:gd name="T4" fmla="*/ 1 w 199"/>
                  <a:gd name="T5" fmla="*/ 1 h 70"/>
                  <a:gd name="T6" fmla="*/ 1 w 199"/>
                  <a:gd name="T7" fmla="*/ 1 h 70"/>
                  <a:gd name="T8" fmla="*/ 1 w 199"/>
                  <a:gd name="T9" fmla="*/ 0 h 70"/>
                  <a:gd name="T10" fmla="*/ 1 w 199"/>
                  <a:gd name="T11" fmla="*/ 0 h 70"/>
                  <a:gd name="T12" fmla="*/ 1 w 199"/>
                  <a:gd name="T13" fmla="*/ 1 h 70"/>
                  <a:gd name="T14" fmla="*/ 0 w 199"/>
                  <a:gd name="T15" fmla="*/ 1 h 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0"/>
                  <a:gd name="T26" fmla="*/ 199 w 199"/>
                  <a:gd name="T27" fmla="*/ 70 h 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0">
                    <a:moveTo>
                      <a:pt x="0" y="54"/>
                    </a:moveTo>
                    <a:lnTo>
                      <a:pt x="45" y="70"/>
                    </a:lnTo>
                    <a:lnTo>
                      <a:pt x="151" y="24"/>
                    </a:lnTo>
                    <a:lnTo>
                      <a:pt x="199" y="39"/>
                    </a:lnTo>
                    <a:lnTo>
                      <a:pt x="174" y="0"/>
                    </a:lnTo>
                    <a:lnTo>
                      <a:pt x="48" y="0"/>
                    </a:lnTo>
                    <a:lnTo>
                      <a:pt x="100" y="1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" name="Freeform 74"/>
              <p:cNvSpPr>
                <a:spLocks/>
              </p:cNvSpPr>
              <p:nvPr/>
            </p:nvSpPr>
            <p:spPr bwMode="auto">
              <a:xfrm>
                <a:off x="4660" y="3119"/>
                <a:ext cx="101" cy="38"/>
              </a:xfrm>
              <a:custGeom>
                <a:avLst/>
                <a:gdLst>
                  <a:gd name="T0" fmla="*/ 1 w 201"/>
                  <a:gd name="T1" fmla="*/ 0 h 77"/>
                  <a:gd name="T2" fmla="*/ 1 w 201"/>
                  <a:gd name="T3" fmla="*/ 0 h 77"/>
                  <a:gd name="T4" fmla="*/ 1 w 201"/>
                  <a:gd name="T5" fmla="*/ 0 h 77"/>
                  <a:gd name="T6" fmla="*/ 0 w 201"/>
                  <a:gd name="T7" fmla="*/ 0 h 77"/>
                  <a:gd name="T8" fmla="*/ 1 w 201"/>
                  <a:gd name="T9" fmla="*/ 0 h 77"/>
                  <a:gd name="T10" fmla="*/ 1 w 201"/>
                  <a:gd name="T11" fmla="*/ 0 h 77"/>
                  <a:gd name="T12" fmla="*/ 1 w 201"/>
                  <a:gd name="T13" fmla="*/ 0 h 77"/>
                  <a:gd name="T14" fmla="*/ 1 w 201"/>
                  <a:gd name="T15" fmla="*/ 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77"/>
                  <a:gd name="T26" fmla="*/ 201 w 201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77">
                    <a:moveTo>
                      <a:pt x="201" y="17"/>
                    </a:moveTo>
                    <a:lnTo>
                      <a:pt x="157" y="0"/>
                    </a:lnTo>
                    <a:lnTo>
                      <a:pt x="54" y="48"/>
                    </a:lnTo>
                    <a:lnTo>
                      <a:pt x="0" y="32"/>
                    </a:lnTo>
                    <a:lnTo>
                      <a:pt x="26" y="77"/>
                    </a:lnTo>
                    <a:lnTo>
                      <a:pt x="157" y="77"/>
                    </a:lnTo>
                    <a:lnTo>
                      <a:pt x="102" y="60"/>
                    </a:lnTo>
                    <a:lnTo>
                      <a:pt x="20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" name="Freeform 75"/>
              <p:cNvSpPr>
                <a:spLocks/>
              </p:cNvSpPr>
              <p:nvPr/>
            </p:nvSpPr>
            <p:spPr bwMode="auto">
              <a:xfrm>
                <a:off x="4660" y="3119"/>
                <a:ext cx="101" cy="38"/>
              </a:xfrm>
              <a:custGeom>
                <a:avLst/>
                <a:gdLst>
                  <a:gd name="T0" fmla="*/ 1 w 201"/>
                  <a:gd name="T1" fmla="*/ 0 h 77"/>
                  <a:gd name="T2" fmla="*/ 1 w 201"/>
                  <a:gd name="T3" fmla="*/ 0 h 77"/>
                  <a:gd name="T4" fmla="*/ 1 w 201"/>
                  <a:gd name="T5" fmla="*/ 0 h 77"/>
                  <a:gd name="T6" fmla="*/ 0 w 201"/>
                  <a:gd name="T7" fmla="*/ 0 h 77"/>
                  <a:gd name="T8" fmla="*/ 1 w 201"/>
                  <a:gd name="T9" fmla="*/ 0 h 77"/>
                  <a:gd name="T10" fmla="*/ 1 w 201"/>
                  <a:gd name="T11" fmla="*/ 0 h 77"/>
                  <a:gd name="T12" fmla="*/ 1 w 201"/>
                  <a:gd name="T13" fmla="*/ 0 h 77"/>
                  <a:gd name="T14" fmla="*/ 1 w 201"/>
                  <a:gd name="T15" fmla="*/ 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77"/>
                  <a:gd name="T26" fmla="*/ 201 w 201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77">
                    <a:moveTo>
                      <a:pt x="201" y="17"/>
                    </a:moveTo>
                    <a:lnTo>
                      <a:pt x="157" y="0"/>
                    </a:lnTo>
                    <a:lnTo>
                      <a:pt x="54" y="48"/>
                    </a:lnTo>
                    <a:lnTo>
                      <a:pt x="0" y="32"/>
                    </a:lnTo>
                    <a:lnTo>
                      <a:pt x="26" y="77"/>
                    </a:lnTo>
                    <a:lnTo>
                      <a:pt x="157" y="77"/>
                    </a:lnTo>
                    <a:lnTo>
                      <a:pt x="102" y="60"/>
                    </a:lnTo>
                    <a:lnTo>
                      <a:pt x="20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" name="Freeform 76"/>
              <p:cNvSpPr>
                <a:spLocks/>
              </p:cNvSpPr>
              <p:nvPr/>
            </p:nvSpPr>
            <p:spPr bwMode="auto">
              <a:xfrm>
                <a:off x="4666" y="3075"/>
                <a:ext cx="100" cy="36"/>
              </a:xfrm>
              <a:custGeom>
                <a:avLst/>
                <a:gdLst>
                  <a:gd name="T0" fmla="*/ 0 w 199"/>
                  <a:gd name="T1" fmla="*/ 1 h 72"/>
                  <a:gd name="T2" fmla="*/ 1 w 199"/>
                  <a:gd name="T3" fmla="*/ 0 h 72"/>
                  <a:gd name="T4" fmla="*/ 1 w 199"/>
                  <a:gd name="T5" fmla="*/ 1 h 72"/>
                  <a:gd name="T6" fmla="*/ 1 w 199"/>
                  <a:gd name="T7" fmla="*/ 1 h 72"/>
                  <a:gd name="T8" fmla="*/ 1 w 199"/>
                  <a:gd name="T9" fmla="*/ 1 h 72"/>
                  <a:gd name="T10" fmla="*/ 1 w 199"/>
                  <a:gd name="T11" fmla="*/ 1 h 72"/>
                  <a:gd name="T12" fmla="*/ 1 w 199"/>
                  <a:gd name="T13" fmla="*/ 1 h 72"/>
                  <a:gd name="T14" fmla="*/ 0 w 199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0" y="18"/>
                    </a:moveTo>
                    <a:lnTo>
                      <a:pt x="45" y="0"/>
                    </a:lnTo>
                    <a:lnTo>
                      <a:pt x="151" y="45"/>
                    </a:lnTo>
                    <a:lnTo>
                      <a:pt x="199" y="33"/>
                    </a:lnTo>
                    <a:lnTo>
                      <a:pt x="174" y="72"/>
                    </a:lnTo>
                    <a:lnTo>
                      <a:pt x="48" y="72"/>
                    </a:lnTo>
                    <a:lnTo>
                      <a:pt x="100" y="6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" name="Freeform 77"/>
              <p:cNvSpPr>
                <a:spLocks/>
              </p:cNvSpPr>
              <p:nvPr/>
            </p:nvSpPr>
            <p:spPr bwMode="auto">
              <a:xfrm>
                <a:off x="4666" y="3075"/>
                <a:ext cx="100" cy="36"/>
              </a:xfrm>
              <a:custGeom>
                <a:avLst/>
                <a:gdLst>
                  <a:gd name="T0" fmla="*/ 0 w 199"/>
                  <a:gd name="T1" fmla="*/ 1 h 72"/>
                  <a:gd name="T2" fmla="*/ 1 w 199"/>
                  <a:gd name="T3" fmla="*/ 0 h 72"/>
                  <a:gd name="T4" fmla="*/ 1 w 199"/>
                  <a:gd name="T5" fmla="*/ 1 h 72"/>
                  <a:gd name="T6" fmla="*/ 1 w 199"/>
                  <a:gd name="T7" fmla="*/ 1 h 72"/>
                  <a:gd name="T8" fmla="*/ 1 w 199"/>
                  <a:gd name="T9" fmla="*/ 1 h 72"/>
                  <a:gd name="T10" fmla="*/ 1 w 199"/>
                  <a:gd name="T11" fmla="*/ 1 h 72"/>
                  <a:gd name="T12" fmla="*/ 1 w 199"/>
                  <a:gd name="T13" fmla="*/ 1 h 72"/>
                  <a:gd name="T14" fmla="*/ 0 w 199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0" y="18"/>
                    </a:moveTo>
                    <a:lnTo>
                      <a:pt x="45" y="0"/>
                    </a:lnTo>
                    <a:lnTo>
                      <a:pt x="151" y="45"/>
                    </a:lnTo>
                    <a:lnTo>
                      <a:pt x="199" y="33"/>
                    </a:lnTo>
                    <a:lnTo>
                      <a:pt x="174" y="72"/>
                    </a:lnTo>
                    <a:lnTo>
                      <a:pt x="48" y="72"/>
                    </a:lnTo>
                    <a:lnTo>
                      <a:pt x="100" y="6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" name="Freeform 78"/>
              <p:cNvSpPr>
                <a:spLocks/>
              </p:cNvSpPr>
              <p:nvPr/>
            </p:nvSpPr>
            <p:spPr bwMode="auto">
              <a:xfrm>
                <a:off x="4766" y="3123"/>
                <a:ext cx="99" cy="36"/>
              </a:xfrm>
              <a:custGeom>
                <a:avLst/>
                <a:gdLst>
                  <a:gd name="T0" fmla="*/ 0 w 200"/>
                  <a:gd name="T1" fmla="*/ 1 h 72"/>
                  <a:gd name="T2" fmla="*/ 0 w 200"/>
                  <a:gd name="T3" fmla="*/ 1 h 72"/>
                  <a:gd name="T4" fmla="*/ 0 w 200"/>
                  <a:gd name="T5" fmla="*/ 1 h 72"/>
                  <a:gd name="T6" fmla="*/ 0 w 200"/>
                  <a:gd name="T7" fmla="*/ 1 h 72"/>
                  <a:gd name="T8" fmla="*/ 0 w 200"/>
                  <a:gd name="T9" fmla="*/ 0 h 72"/>
                  <a:gd name="T10" fmla="*/ 0 w 200"/>
                  <a:gd name="T11" fmla="*/ 0 h 72"/>
                  <a:gd name="T12" fmla="*/ 0 w 200"/>
                  <a:gd name="T13" fmla="*/ 1 h 72"/>
                  <a:gd name="T14" fmla="*/ 0 w 200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"/>
                  <a:gd name="T25" fmla="*/ 0 h 72"/>
                  <a:gd name="T26" fmla="*/ 200 w 200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" h="72">
                    <a:moveTo>
                      <a:pt x="200" y="57"/>
                    </a:moveTo>
                    <a:lnTo>
                      <a:pt x="155" y="72"/>
                    </a:lnTo>
                    <a:lnTo>
                      <a:pt x="52" y="24"/>
                    </a:lnTo>
                    <a:lnTo>
                      <a:pt x="0" y="40"/>
                    </a:lnTo>
                    <a:lnTo>
                      <a:pt x="26" y="0"/>
                    </a:lnTo>
                    <a:lnTo>
                      <a:pt x="155" y="0"/>
                    </a:lnTo>
                    <a:lnTo>
                      <a:pt x="100" y="12"/>
                    </a:lnTo>
                    <a:lnTo>
                      <a:pt x="200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" name="Freeform 79"/>
              <p:cNvSpPr>
                <a:spLocks/>
              </p:cNvSpPr>
              <p:nvPr/>
            </p:nvSpPr>
            <p:spPr bwMode="auto">
              <a:xfrm>
                <a:off x="4766" y="3123"/>
                <a:ext cx="99" cy="36"/>
              </a:xfrm>
              <a:custGeom>
                <a:avLst/>
                <a:gdLst>
                  <a:gd name="T0" fmla="*/ 0 w 200"/>
                  <a:gd name="T1" fmla="*/ 1 h 72"/>
                  <a:gd name="T2" fmla="*/ 0 w 200"/>
                  <a:gd name="T3" fmla="*/ 1 h 72"/>
                  <a:gd name="T4" fmla="*/ 0 w 200"/>
                  <a:gd name="T5" fmla="*/ 1 h 72"/>
                  <a:gd name="T6" fmla="*/ 0 w 200"/>
                  <a:gd name="T7" fmla="*/ 1 h 72"/>
                  <a:gd name="T8" fmla="*/ 0 w 200"/>
                  <a:gd name="T9" fmla="*/ 0 h 72"/>
                  <a:gd name="T10" fmla="*/ 0 w 200"/>
                  <a:gd name="T11" fmla="*/ 0 h 72"/>
                  <a:gd name="T12" fmla="*/ 0 w 200"/>
                  <a:gd name="T13" fmla="*/ 1 h 72"/>
                  <a:gd name="T14" fmla="*/ 0 w 200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"/>
                  <a:gd name="T25" fmla="*/ 0 h 72"/>
                  <a:gd name="T26" fmla="*/ 200 w 200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" h="72">
                    <a:moveTo>
                      <a:pt x="200" y="57"/>
                    </a:moveTo>
                    <a:lnTo>
                      <a:pt x="155" y="72"/>
                    </a:lnTo>
                    <a:lnTo>
                      <a:pt x="52" y="24"/>
                    </a:lnTo>
                    <a:lnTo>
                      <a:pt x="0" y="40"/>
                    </a:lnTo>
                    <a:lnTo>
                      <a:pt x="26" y="0"/>
                    </a:lnTo>
                    <a:lnTo>
                      <a:pt x="155" y="0"/>
                    </a:lnTo>
                    <a:lnTo>
                      <a:pt x="100" y="12"/>
                    </a:lnTo>
                    <a:lnTo>
                      <a:pt x="200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" name="Rectangle 80"/>
              <p:cNvSpPr>
                <a:spLocks noChangeArrowheads="1"/>
              </p:cNvSpPr>
              <p:nvPr/>
            </p:nvSpPr>
            <p:spPr bwMode="auto">
              <a:xfrm>
                <a:off x="4661" y="2920"/>
                <a:ext cx="1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>
                  <a:latin typeface="Times" panose="02020603050405020304" pitchFamily="18" charset="0"/>
                </a:endParaRPr>
              </a:p>
            </p:txBody>
          </p:sp>
          <p:sp>
            <p:nvSpPr>
              <p:cNvPr id="987" name="Rectangle 81"/>
              <p:cNvSpPr>
                <a:spLocks noChangeArrowheads="1"/>
              </p:cNvSpPr>
              <p:nvPr/>
            </p:nvSpPr>
            <p:spPr bwMode="auto">
              <a:xfrm>
                <a:off x="4648" y="3101"/>
                <a:ext cx="1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>
                  <a:latin typeface="Times" panose="02020603050405020304" pitchFamily="18" charset="0"/>
                </a:endParaRPr>
              </a:p>
            </p:txBody>
          </p:sp>
          <p:sp>
            <p:nvSpPr>
              <p:cNvPr id="988" name="Freeform 82"/>
              <p:cNvSpPr>
                <a:spLocks/>
              </p:cNvSpPr>
              <p:nvPr/>
            </p:nvSpPr>
            <p:spPr bwMode="auto">
              <a:xfrm>
                <a:off x="4612" y="3139"/>
                <a:ext cx="301" cy="110"/>
              </a:xfrm>
              <a:custGeom>
                <a:avLst/>
                <a:gdLst>
                  <a:gd name="T0" fmla="*/ 0 w 603"/>
                  <a:gd name="T1" fmla="*/ 1 h 219"/>
                  <a:gd name="T2" fmla="*/ 0 w 603"/>
                  <a:gd name="T3" fmla="*/ 1 h 219"/>
                  <a:gd name="T4" fmla="*/ 0 w 603"/>
                  <a:gd name="T5" fmla="*/ 1 h 219"/>
                  <a:gd name="T6" fmla="*/ 0 w 603"/>
                  <a:gd name="T7" fmla="*/ 1 h 219"/>
                  <a:gd name="T8" fmla="*/ 0 w 603"/>
                  <a:gd name="T9" fmla="*/ 1 h 219"/>
                  <a:gd name="T10" fmla="*/ 0 w 603"/>
                  <a:gd name="T11" fmla="*/ 1 h 219"/>
                  <a:gd name="T12" fmla="*/ 0 w 603"/>
                  <a:gd name="T13" fmla="*/ 1 h 219"/>
                  <a:gd name="T14" fmla="*/ 0 w 603"/>
                  <a:gd name="T15" fmla="*/ 1 h 219"/>
                  <a:gd name="T16" fmla="*/ 0 w 603"/>
                  <a:gd name="T17" fmla="*/ 1 h 219"/>
                  <a:gd name="T18" fmla="*/ 0 w 603"/>
                  <a:gd name="T19" fmla="*/ 1 h 219"/>
                  <a:gd name="T20" fmla="*/ 0 w 603"/>
                  <a:gd name="T21" fmla="*/ 1 h 219"/>
                  <a:gd name="T22" fmla="*/ 0 w 603"/>
                  <a:gd name="T23" fmla="*/ 1 h 219"/>
                  <a:gd name="T24" fmla="*/ 0 w 603"/>
                  <a:gd name="T25" fmla="*/ 1 h 219"/>
                  <a:gd name="T26" fmla="*/ 0 w 603"/>
                  <a:gd name="T27" fmla="*/ 1 h 219"/>
                  <a:gd name="T28" fmla="*/ 0 w 603"/>
                  <a:gd name="T29" fmla="*/ 1 h 219"/>
                  <a:gd name="T30" fmla="*/ 0 w 603"/>
                  <a:gd name="T31" fmla="*/ 1 h 219"/>
                  <a:gd name="T32" fmla="*/ 0 w 603"/>
                  <a:gd name="T33" fmla="*/ 1 h 219"/>
                  <a:gd name="T34" fmla="*/ 0 w 603"/>
                  <a:gd name="T35" fmla="*/ 1 h 219"/>
                  <a:gd name="T36" fmla="*/ 0 w 603"/>
                  <a:gd name="T37" fmla="*/ 1 h 219"/>
                  <a:gd name="T38" fmla="*/ 0 w 603"/>
                  <a:gd name="T39" fmla="*/ 1 h 219"/>
                  <a:gd name="T40" fmla="*/ 0 w 603"/>
                  <a:gd name="T41" fmla="*/ 1 h 219"/>
                  <a:gd name="T42" fmla="*/ 0 w 603"/>
                  <a:gd name="T43" fmla="*/ 1 h 219"/>
                  <a:gd name="T44" fmla="*/ 0 w 603"/>
                  <a:gd name="T45" fmla="*/ 1 h 219"/>
                  <a:gd name="T46" fmla="*/ 0 w 603"/>
                  <a:gd name="T47" fmla="*/ 1 h 219"/>
                  <a:gd name="T48" fmla="*/ 0 w 603"/>
                  <a:gd name="T49" fmla="*/ 1 h 219"/>
                  <a:gd name="T50" fmla="*/ 0 w 603"/>
                  <a:gd name="T51" fmla="*/ 1 h 219"/>
                  <a:gd name="T52" fmla="*/ 0 w 603"/>
                  <a:gd name="T53" fmla="*/ 1 h 219"/>
                  <a:gd name="T54" fmla="*/ 0 w 603"/>
                  <a:gd name="T55" fmla="*/ 1 h 219"/>
                  <a:gd name="T56" fmla="*/ 0 w 603"/>
                  <a:gd name="T57" fmla="*/ 1 h 219"/>
                  <a:gd name="T58" fmla="*/ 0 w 603"/>
                  <a:gd name="T59" fmla="*/ 1 h 219"/>
                  <a:gd name="T60" fmla="*/ 0 w 603"/>
                  <a:gd name="T61" fmla="*/ 1 h 219"/>
                  <a:gd name="T62" fmla="*/ 0 w 603"/>
                  <a:gd name="T63" fmla="*/ 0 h 219"/>
                  <a:gd name="T64" fmla="*/ 0 w 603"/>
                  <a:gd name="T65" fmla="*/ 0 h 219"/>
                  <a:gd name="T66" fmla="*/ 0 w 603"/>
                  <a:gd name="T67" fmla="*/ 1 h 219"/>
                  <a:gd name="T68" fmla="*/ 0 w 603"/>
                  <a:gd name="T69" fmla="*/ 1 h 219"/>
                  <a:gd name="T70" fmla="*/ 0 w 603"/>
                  <a:gd name="T71" fmla="*/ 1 h 219"/>
                  <a:gd name="T72" fmla="*/ 0 w 603"/>
                  <a:gd name="T73" fmla="*/ 1 h 219"/>
                  <a:gd name="T74" fmla="*/ 0 w 603"/>
                  <a:gd name="T75" fmla="*/ 1 h 219"/>
                  <a:gd name="T76" fmla="*/ 0 w 603"/>
                  <a:gd name="T77" fmla="*/ 1 h 219"/>
                  <a:gd name="T78" fmla="*/ 0 w 603"/>
                  <a:gd name="T79" fmla="*/ 1 h 219"/>
                  <a:gd name="T80" fmla="*/ 0 w 603"/>
                  <a:gd name="T81" fmla="*/ 1 h 219"/>
                  <a:gd name="T82" fmla="*/ 0 w 603"/>
                  <a:gd name="T83" fmla="*/ 1 h 219"/>
                  <a:gd name="T84" fmla="*/ 0 w 603"/>
                  <a:gd name="T85" fmla="*/ 1 h 2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03"/>
                  <a:gd name="T130" fmla="*/ 0 h 219"/>
                  <a:gd name="T131" fmla="*/ 603 w 603"/>
                  <a:gd name="T132" fmla="*/ 219 h 21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03" h="219">
                    <a:moveTo>
                      <a:pt x="603" y="109"/>
                    </a:moveTo>
                    <a:lnTo>
                      <a:pt x="599" y="125"/>
                    </a:lnTo>
                    <a:lnTo>
                      <a:pt x="589" y="142"/>
                    </a:lnTo>
                    <a:lnTo>
                      <a:pt x="572" y="157"/>
                    </a:lnTo>
                    <a:lnTo>
                      <a:pt x="549" y="171"/>
                    </a:lnTo>
                    <a:lnTo>
                      <a:pt x="522" y="183"/>
                    </a:lnTo>
                    <a:lnTo>
                      <a:pt x="489" y="195"/>
                    </a:lnTo>
                    <a:lnTo>
                      <a:pt x="452" y="204"/>
                    </a:lnTo>
                    <a:lnTo>
                      <a:pt x="412" y="210"/>
                    </a:lnTo>
                    <a:lnTo>
                      <a:pt x="369" y="216"/>
                    </a:lnTo>
                    <a:lnTo>
                      <a:pt x="325" y="219"/>
                    </a:lnTo>
                    <a:lnTo>
                      <a:pt x="280" y="219"/>
                    </a:lnTo>
                    <a:lnTo>
                      <a:pt x="235" y="216"/>
                    </a:lnTo>
                    <a:lnTo>
                      <a:pt x="192" y="210"/>
                    </a:lnTo>
                    <a:lnTo>
                      <a:pt x="151" y="204"/>
                    </a:lnTo>
                    <a:lnTo>
                      <a:pt x="114" y="195"/>
                    </a:lnTo>
                    <a:lnTo>
                      <a:pt x="81" y="183"/>
                    </a:lnTo>
                    <a:lnTo>
                      <a:pt x="53" y="171"/>
                    </a:lnTo>
                    <a:lnTo>
                      <a:pt x="31" y="157"/>
                    </a:lnTo>
                    <a:lnTo>
                      <a:pt x="14" y="142"/>
                    </a:lnTo>
                    <a:lnTo>
                      <a:pt x="4" y="125"/>
                    </a:lnTo>
                    <a:lnTo>
                      <a:pt x="0" y="109"/>
                    </a:lnTo>
                    <a:lnTo>
                      <a:pt x="4" y="92"/>
                    </a:lnTo>
                    <a:lnTo>
                      <a:pt x="14" y="77"/>
                    </a:lnTo>
                    <a:lnTo>
                      <a:pt x="31" y="61"/>
                    </a:lnTo>
                    <a:lnTo>
                      <a:pt x="53" y="48"/>
                    </a:lnTo>
                    <a:lnTo>
                      <a:pt x="81" y="34"/>
                    </a:lnTo>
                    <a:lnTo>
                      <a:pt x="114" y="24"/>
                    </a:lnTo>
                    <a:lnTo>
                      <a:pt x="151" y="14"/>
                    </a:lnTo>
                    <a:lnTo>
                      <a:pt x="192" y="7"/>
                    </a:lnTo>
                    <a:lnTo>
                      <a:pt x="235" y="2"/>
                    </a:lnTo>
                    <a:lnTo>
                      <a:pt x="280" y="0"/>
                    </a:lnTo>
                    <a:lnTo>
                      <a:pt x="325" y="0"/>
                    </a:lnTo>
                    <a:lnTo>
                      <a:pt x="369" y="2"/>
                    </a:lnTo>
                    <a:lnTo>
                      <a:pt x="412" y="7"/>
                    </a:lnTo>
                    <a:lnTo>
                      <a:pt x="452" y="14"/>
                    </a:lnTo>
                    <a:lnTo>
                      <a:pt x="489" y="24"/>
                    </a:lnTo>
                    <a:lnTo>
                      <a:pt x="522" y="34"/>
                    </a:lnTo>
                    <a:lnTo>
                      <a:pt x="549" y="48"/>
                    </a:lnTo>
                    <a:lnTo>
                      <a:pt x="572" y="61"/>
                    </a:lnTo>
                    <a:lnTo>
                      <a:pt x="589" y="77"/>
                    </a:lnTo>
                    <a:lnTo>
                      <a:pt x="599" y="92"/>
                    </a:lnTo>
                    <a:lnTo>
                      <a:pt x="603" y="109"/>
                    </a:lnTo>
                    <a:close/>
                  </a:path>
                </a:pathLst>
              </a:custGeom>
              <a:solidFill>
                <a:srgbClr val="0078AA"/>
              </a:solidFill>
              <a:ln w="14288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Rectangle 83"/>
              <p:cNvSpPr>
                <a:spLocks noChangeArrowheads="1"/>
              </p:cNvSpPr>
              <p:nvPr/>
            </p:nvSpPr>
            <p:spPr bwMode="auto">
              <a:xfrm>
                <a:off x="4612" y="3117"/>
                <a:ext cx="303" cy="80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/>
              </a:p>
            </p:txBody>
          </p:sp>
          <p:sp>
            <p:nvSpPr>
              <p:cNvPr id="990" name="Rectangle 84"/>
              <p:cNvSpPr>
                <a:spLocks noChangeArrowheads="1"/>
              </p:cNvSpPr>
              <p:nvPr/>
            </p:nvSpPr>
            <p:spPr bwMode="auto">
              <a:xfrm>
                <a:off x="4612" y="3117"/>
                <a:ext cx="303" cy="80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/>
              </a:p>
            </p:txBody>
          </p:sp>
          <p:sp>
            <p:nvSpPr>
              <p:cNvPr id="991" name="Freeform 85"/>
              <p:cNvSpPr>
                <a:spLocks/>
              </p:cNvSpPr>
              <p:nvPr/>
            </p:nvSpPr>
            <p:spPr bwMode="auto">
              <a:xfrm>
                <a:off x="4612" y="3060"/>
                <a:ext cx="301" cy="109"/>
              </a:xfrm>
              <a:custGeom>
                <a:avLst/>
                <a:gdLst>
                  <a:gd name="T0" fmla="*/ 0 w 603"/>
                  <a:gd name="T1" fmla="*/ 1 h 217"/>
                  <a:gd name="T2" fmla="*/ 0 w 603"/>
                  <a:gd name="T3" fmla="*/ 1 h 217"/>
                  <a:gd name="T4" fmla="*/ 0 w 603"/>
                  <a:gd name="T5" fmla="*/ 1 h 217"/>
                  <a:gd name="T6" fmla="*/ 0 w 603"/>
                  <a:gd name="T7" fmla="*/ 1 h 217"/>
                  <a:gd name="T8" fmla="*/ 0 w 603"/>
                  <a:gd name="T9" fmla="*/ 1 h 217"/>
                  <a:gd name="T10" fmla="*/ 0 w 603"/>
                  <a:gd name="T11" fmla="*/ 1 h 217"/>
                  <a:gd name="T12" fmla="*/ 0 w 603"/>
                  <a:gd name="T13" fmla="*/ 1 h 217"/>
                  <a:gd name="T14" fmla="*/ 0 w 603"/>
                  <a:gd name="T15" fmla="*/ 1 h 217"/>
                  <a:gd name="T16" fmla="*/ 0 w 603"/>
                  <a:gd name="T17" fmla="*/ 1 h 217"/>
                  <a:gd name="T18" fmla="*/ 0 w 603"/>
                  <a:gd name="T19" fmla="*/ 1 h 217"/>
                  <a:gd name="T20" fmla="*/ 0 w 603"/>
                  <a:gd name="T21" fmla="*/ 1 h 217"/>
                  <a:gd name="T22" fmla="*/ 0 w 603"/>
                  <a:gd name="T23" fmla="*/ 1 h 217"/>
                  <a:gd name="T24" fmla="*/ 0 w 603"/>
                  <a:gd name="T25" fmla="*/ 1 h 217"/>
                  <a:gd name="T26" fmla="*/ 0 w 603"/>
                  <a:gd name="T27" fmla="*/ 1 h 217"/>
                  <a:gd name="T28" fmla="*/ 0 w 603"/>
                  <a:gd name="T29" fmla="*/ 1 h 217"/>
                  <a:gd name="T30" fmla="*/ 0 w 603"/>
                  <a:gd name="T31" fmla="*/ 1 h 217"/>
                  <a:gd name="T32" fmla="*/ 0 w 603"/>
                  <a:gd name="T33" fmla="*/ 1 h 217"/>
                  <a:gd name="T34" fmla="*/ 0 w 603"/>
                  <a:gd name="T35" fmla="*/ 1 h 217"/>
                  <a:gd name="T36" fmla="*/ 0 w 603"/>
                  <a:gd name="T37" fmla="*/ 1 h 217"/>
                  <a:gd name="T38" fmla="*/ 0 w 603"/>
                  <a:gd name="T39" fmla="*/ 1 h 217"/>
                  <a:gd name="T40" fmla="*/ 0 w 603"/>
                  <a:gd name="T41" fmla="*/ 1 h 217"/>
                  <a:gd name="T42" fmla="*/ 0 w 603"/>
                  <a:gd name="T43" fmla="*/ 1 h 217"/>
                  <a:gd name="T44" fmla="*/ 0 w 603"/>
                  <a:gd name="T45" fmla="*/ 1 h 217"/>
                  <a:gd name="T46" fmla="*/ 0 w 603"/>
                  <a:gd name="T47" fmla="*/ 1 h 217"/>
                  <a:gd name="T48" fmla="*/ 0 w 603"/>
                  <a:gd name="T49" fmla="*/ 1 h 217"/>
                  <a:gd name="T50" fmla="*/ 0 w 603"/>
                  <a:gd name="T51" fmla="*/ 1 h 217"/>
                  <a:gd name="T52" fmla="*/ 0 w 603"/>
                  <a:gd name="T53" fmla="*/ 1 h 217"/>
                  <a:gd name="T54" fmla="*/ 0 w 603"/>
                  <a:gd name="T55" fmla="*/ 1 h 217"/>
                  <a:gd name="T56" fmla="*/ 0 w 603"/>
                  <a:gd name="T57" fmla="*/ 1 h 217"/>
                  <a:gd name="T58" fmla="*/ 0 w 603"/>
                  <a:gd name="T59" fmla="*/ 1 h 217"/>
                  <a:gd name="T60" fmla="*/ 0 w 603"/>
                  <a:gd name="T61" fmla="*/ 1 h 217"/>
                  <a:gd name="T62" fmla="*/ 0 w 603"/>
                  <a:gd name="T63" fmla="*/ 0 h 217"/>
                  <a:gd name="T64" fmla="*/ 0 w 603"/>
                  <a:gd name="T65" fmla="*/ 0 h 217"/>
                  <a:gd name="T66" fmla="*/ 0 w 603"/>
                  <a:gd name="T67" fmla="*/ 1 h 217"/>
                  <a:gd name="T68" fmla="*/ 0 w 603"/>
                  <a:gd name="T69" fmla="*/ 1 h 217"/>
                  <a:gd name="T70" fmla="*/ 0 w 603"/>
                  <a:gd name="T71" fmla="*/ 1 h 217"/>
                  <a:gd name="T72" fmla="*/ 0 w 603"/>
                  <a:gd name="T73" fmla="*/ 1 h 217"/>
                  <a:gd name="T74" fmla="*/ 0 w 603"/>
                  <a:gd name="T75" fmla="*/ 1 h 217"/>
                  <a:gd name="T76" fmla="*/ 0 w 603"/>
                  <a:gd name="T77" fmla="*/ 1 h 217"/>
                  <a:gd name="T78" fmla="*/ 0 w 603"/>
                  <a:gd name="T79" fmla="*/ 1 h 217"/>
                  <a:gd name="T80" fmla="*/ 0 w 603"/>
                  <a:gd name="T81" fmla="*/ 1 h 217"/>
                  <a:gd name="T82" fmla="*/ 0 w 603"/>
                  <a:gd name="T83" fmla="*/ 1 h 217"/>
                  <a:gd name="T84" fmla="*/ 0 w 603"/>
                  <a:gd name="T85" fmla="*/ 1 h 2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03"/>
                  <a:gd name="T130" fmla="*/ 0 h 217"/>
                  <a:gd name="T131" fmla="*/ 603 w 603"/>
                  <a:gd name="T132" fmla="*/ 217 h 21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03" h="217">
                    <a:moveTo>
                      <a:pt x="603" y="109"/>
                    </a:moveTo>
                    <a:lnTo>
                      <a:pt x="599" y="125"/>
                    </a:lnTo>
                    <a:lnTo>
                      <a:pt x="589" y="142"/>
                    </a:lnTo>
                    <a:lnTo>
                      <a:pt x="572" y="155"/>
                    </a:lnTo>
                    <a:lnTo>
                      <a:pt x="549" y="171"/>
                    </a:lnTo>
                    <a:lnTo>
                      <a:pt x="522" y="183"/>
                    </a:lnTo>
                    <a:lnTo>
                      <a:pt x="489" y="195"/>
                    </a:lnTo>
                    <a:lnTo>
                      <a:pt x="452" y="203"/>
                    </a:lnTo>
                    <a:lnTo>
                      <a:pt x="412" y="210"/>
                    </a:lnTo>
                    <a:lnTo>
                      <a:pt x="369" y="215"/>
                    </a:lnTo>
                    <a:lnTo>
                      <a:pt x="325" y="217"/>
                    </a:lnTo>
                    <a:lnTo>
                      <a:pt x="280" y="217"/>
                    </a:lnTo>
                    <a:lnTo>
                      <a:pt x="235" y="215"/>
                    </a:lnTo>
                    <a:lnTo>
                      <a:pt x="192" y="210"/>
                    </a:lnTo>
                    <a:lnTo>
                      <a:pt x="151" y="203"/>
                    </a:lnTo>
                    <a:lnTo>
                      <a:pt x="114" y="195"/>
                    </a:lnTo>
                    <a:lnTo>
                      <a:pt x="81" y="183"/>
                    </a:lnTo>
                    <a:lnTo>
                      <a:pt x="53" y="171"/>
                    </a:lnTo>
                    <a:lnTo>
                      <a:pt x="31" y="155"/>
                    </a:lnTo>
                    <a:lnTo>
                      <a:pt x="14" y="142"/>
                    </a:lnTo>
                    <a:lnTo>
                      <a:pt x="4" y="125"/>
                    </a:lnTo>
                    <a:lnTo>
                      <a:pt x="0" y="109"/>
                    </a:lnTo>
                    <a:lnTo>
                      <a:pt x="4" y="92"/>
                    </a:lnTo>
                    <a:lnTo>
                      <a:pt x="14" y="77"/>
                    </a:lnTo>
                    <a:lnTo>
                      <a:pt x="31" y="61"/>
                    </a:lnTo>
                    <a:lnTo>
                      <a:pt x="53" y="48"/>
                    </a:lnTo>
                    <a:lnTo>
                      <a:pt x="81" y="34"/>
                    </a:lnTo>
                    <a:lnTo>
                      <a:pt x="114" y="24"/>
                    </a:lnTo>
                    <a:lnTo>
                      <a:pt x="151" y="13"/>
                    </a:lnTo>
                    <a:lnTo>
                      <a:pt x="192" y="6"/>
                    </a:lnTo>
                    <a:lnTo>
                      <a:pt x="235" y="1"/>
                    </a:lnTo>
                    <a:lnTo>
                      <a:pt x="280" y="0"/>
                    </a:lnTo>
                    <a:lnTo>
                      <a:pt x="325" y="0"/>
                    </a:lnTo>
                    <a:lnTo>
                      <a:pt x="369" y="1"/>
                    </a:lnTo>
                    <a:lnTo>
                      <a:pt x="412" y="6"/>
                    </a:lnTo>
                    <a:lnTo>
                      <a:pt x="452" y="13"/>
                    </a:lnTo>
                    <a:lnTo>
                      <a:pt x="489" y="24"/>
                    </a:lnTo>
                    <a:lnTo>
                      <a:pt x="522" y="34"/>
                    </a:lnTo>
                    <a:lnTo>
                      <a:pt x="549" y="48"/>
                    </a:lnTo>
                    <a:lnTo>
                      <a:pt x="572" y="61"/>
                    </a:lnTo>
                    <a:lnTo>
                      <a:pt x="589" y="77"/>
                    </a:lnTo>
                    <a:lnTo>
                      <a:pt x="599" y="92"/>
                    </a:lnTo>
                    <a:lnTo>
                      <a:pt x="603" y="109"/>
                    </a:lnTo>
                    <a:close/>
                  </a:path>
                </a:pathLst>
              </a:custGeom>
              <a:solidFill>
                <a:srgbClr val="00B4FF"/>
              </a:solidFill>
              <a:ln w="14288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" name="Freeform 86"/>
              <p:cNvSpPr>
                <a:spLocks/>
              </p:cNvSpPr>
              <p:nvPr/>
            </p:nvSpPr>
            <p:spPr bwMode="auto">
              <a:xfrm>
                <a:off x="4767" y="3075"/>
                <a:ext cx="100" cy="36"/>
              </a:xfrm>
              <a:custGeom>
                <a:avLst/>
                <a:gdLst>
                  <a:gd name="T0" fmla="*/ 0 w 199"/>
                  <a:gd name="T1" fmla="*/ 1 h 72"/>
                  <a:gd name="T2" fmla="*/ 1 w 199"/>
                  <a:gd name="T3" fmla="*/ 1 h 72"/>
                  <a:gd name="T4" fmla="*/ 1 w 199"/>
                  <a:gd name="T5" fmla="*/ 1 h 72"/>
                  <a:gd name="T6" fmla="*/ 1 w 199"/>
                  <a:gd name="T7" fmla="*/ 1 h 72"/>
                  <a:gd name="T8" fmla="*/ 1 w 199"/>
                  <a:gd name="T9" fmla="*/ 0 h 72"/>
                  <a:gd name="T10" fmla="*/ 1 w 199"/>
                  <a:gd name="T11" fmla="*/ 0 h 72"/>
                  <a:gd name="T12" fmla="*/ 1 w 199"/>
                  <a:gd name="T13" fmla="*/ 1 h 72"/>
                  <a:gd name="T14" fmla="*/ 0 w 199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0" y="57"/>
                    </a:moveTo>
                    <a:lnTo>
                      <a:pt x="45" y="72"/>
                    </a:lnTo>
                    <a:lnTo>
                      <a:pt x="151" y="24"/>
                    </a:lnTo>
                    <a:lnTo>
                      <a:pt x="199" y="40"/>
                    </a:lnTo>
                    <a:lnTo>
                      <a:pt x="173" y="0"/>
                    </a:lnTo>
                    <a:lnTo>
                      <a:pt x="48" y="0"/>
                    </a:lnTo>
                    <a:lnTo>
                      <a:pt x="99" y="1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" name="Freeform 87"/>
              <p:cNvSpPr>
                <a:spLocks/>
              </p:cNvSpPr>
              <p:nvPr/>
            </p:nvSpPr>
            <p:spPr bwMode="auto">
              <a:xfrm>
                <a:off x="4767" y="3075"/>
                <a:ext cx="100" cy="36"/>
              </a:xfrm>
              <a:custGeom>
                <a:avLst/>
                <a:gdLst>
                  <a:gd name="T0" fmla="*/ 0 w 199"/>
                  <a:gd name="T1" fmla="*/ 1 h 72"/>
                  <a:gd name="T2" fmla="*/ 1 w 199"/>
                  <a:gd name="T3" fmla="*/ 1 h 72"/>
                  <a:gd name="T4" fmla="*/ 1 w 199"/>
                  <a:gd name="T5" fmla="*/ 1 h 72"/>
                  <a:gd name="T6" fmla="*/ 1 w 199"/>
                  <a:gd name="T7" fmla="*/ 1 h 72"/>
                  <a:gd name="T8" fmla="*/ 1 w 199"/>
                  <a:gd name="T9" fmla="*/ 0 h 72"/>
                  <a:gd name="T10" fmla="*/ 1 w 199"/>
                  <a:gd name="T11" fmla="*/ 0 h 72"/>
                  <a:gd name="T12" fmla="*/ 1 w 199"/>
                  <a:gd name="T13" fmla="*/ 1 h 72"/>
                  <a:gd name="T14" fmla="*/ 0 w 199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0" y="57"/>
                    </a:moveTo>
                    <a:lnTo>
                      <a:pt x="45" y="72"/>
                    </a:lnTo>
                    <a:lnTo>
                      <a:pt x="151" y="24"/>
                    </a:lnTo>
                    <a:lnTo>
                      <a:pt x="199" y="40"/>
                    </a:lnTo>
                    <a:lnTo>
                      <a:pt x="173" y="0"/>
                    </a:lnTo>
                    <a:lnTo>
                      <a:pt x="48" y="0"/>
                    </a:lnTo>
                    <a:lnTo>
                      <a:pt x="99" y="1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" name="Freeform 88"/>
              <p:cNvSpPr>
                <a:spLocks/>
              </p:cNvSpPr>
              <p:nvPr/>
            </p:nvSpPr>
            <p:spPr bwMode="auto">
              <a:xfrm>
                <a:off x="4658" y="3117"/>
                <a:ext cx="100" cy="38"/>
              </a:xfrm>
              <a:custGeom>
                <a:avLst/>
                <a:gdLst>
                  <a:gd name="T0" fmla="*/ 1 w 199"/>
                  <a:gd name="T1" fmla="*/ 1 h 76"/>
                  <a:gd name="T2" fmla="*/ 1 w 199"/>
                  <a:gd name="T3" fmla="*/ 0 h 76"/>
                  <a:gd name="T4" fmla="*/ 1 w 199"/>
                  <a:gd name="T5" fmla="*/ 1 h 76"/>
                  <a:gd name="T6" fmla="*/ 0 w 199"/>
                  <a:gd name="T7" fmla="*/ 1 h 76"/>
                  <a:gd name="T8" fmla="*/ 1 w 199"/>
                  <a:gd name="T9" fmla="*/ 1 h 76"/>
                  <a:gd name="T10" fmla="*/ 1 w 199"/>
                  <a:gd name="T11" fmla="*/ 1 h 76"/>
                  <a:gd name="T12" fmla="*/ 1 w 199"/>
                  <a:gd name="T13" fmla="*/ 1 h 76"/>
                  <a:gd name="T14" fmla="*/ 1 w 199"/>
                  <a:gd name="T15" fmla="*/ 1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6"/>
                  <a:gd name="T26" fmla="*/ 199 w 199"/>
                  <a:gd name="T27" fmla="*/ 76 h 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6">
                    <a:moveTo>
                      <a:pt x="199" y="16"/>
                    </a:moveTo>
                    <a:lnTo>
                      <a:pt x="156" y="0"/>
                    </a:lnTo>
                    <a:lnTo>
                      <a:pt x="51" y="48"/>
                    </a:lnTo>
                    <a:lnTo>
                      <a:pt x="0" y="33"/>
                    </a:lnTo>
                    <a:lnTo>
                      <a:pt x="26" y="76"/>
                    </a:lnTo>
                    <a:lnTo>
                      <a:pt x="156" y="76"/>
                    </a:lnTo>
                    <a:lnTo>
                      <a:pt x="99" y="60"/>
                    </a:lnTo>
                    <a:lnTo>
                      <a:pt x="199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" name="Freeform 89"/>
              <p:cNvSpPr>
                <a:spLocks/>
              </p:cNvSpPr>
              <p:nvPr/>
            </p:nvSpPr>
            <p:spPr bwMode="auto">
              <a:xfrm>
                <a:off x="4658" y="3117"/>
                <a:ext cx="100" cy="38"/>
              </a:xfrm>
              <a:custGeom>
                <a:avLst/>
                <a:gdLst>
                  <a:gd name="T0" fmla="*/ 1 w 199"/>
                  <a:gd name="T1" fmla="*/ 1 h 76"/>
                  <a:gd name="T2" fmla="*/ 1 w 199"/>
                  <a:gd name="T3" fmla="*/ 0 h 76"/>
                  <a:gd name="T4" fmla="*/ 1 w 199"/>
                  <a:gd name="T5" fmla="*/ 1 h 76"/>
                  <a:gd name="T6" fmla="*/ 0 w 199"/>
                  <a:gd name="T7" fmla="*/ 1 h 76"/>
                  <a:gd name="T8" fmla="*/ 1 w 199"/>
                  <a:gd name="T9" fmla="*/ 1 h 76"/>
                  <a:gd name="T10" fmla="*/ 1 w 199"/>
                  <a:gd name="T11" fmla="*/ 1 h 76"/>
                  <a:gd name="T12" fmla="*/ 1 w 199"/>
                  <a:gd name="T13" fmla="*/ 1 h 76"/>
                  <a:gd name="T14" fmla="*/ 1 w 199"/>
                  <a:gd name="T15" fmla="*/ 1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6"/>
                  <a:gd name="T26" fmla="*/ 199 w 199"/>
                  <a:gd name="T27" fmla="*/ 76 h 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6">
                    <a:moveTo>
                      <a:pt x="199" y="16"/>
                    </a:moveTo>
                    <a:lnTo>
                      <a:pt x="156" y="0"/>
                    </a:lnTo>
                    <a:lnTo>
                      <a:pt x="51" y="48"/>
                    </a:lnTo>
                    <a:lnTo>
                      <a:pt x="0" y="33"/>
                    </a:lnTo>
                    <a:lnTo>
                      <a:pt x="26" y="76"/>
                    </a:lnTo>
                    <a:lnTo>
                      <a:pt x="156" y="76"/>
                    </a:lnTo>
                    <a:lnTo>
                      <a:pt x="99" y="60"/>
                    </a:lnTo>
                    <a:lnTo>
                      <a:pt x="199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" name="Freeform 90"/>
              <p:cNvSpPr>
                <a:spLocks/>
              </p:cNvSpPr>
              <p:nvPr/>
            </p:nvSpPr>
            <p:spPr bwMode="auto">
              <a:xfrm>
                <a:off x="4664" y="3074"/>
                <a:ext cx="100" cy="35"/>
              </a:xfrm>
              <a:custGeom>
                <a:avLst/>
                <a:gdLst>
                  <a:gd name="T0" fmla="*/ 0 w 199"/>
                  <a:gd name="T1" fmla="*/ 0 h 72"/>
                  <a:gd name="T2" fmla="*/ 1 w 199"/>
                  <a:gd name="T3" fmla="*/ 0 h 72"/>
                  <a:gd name="T4" fmla="*/ 1 w 199"/>
                  <a:gd name="T5" fmla="*/ 0 h 72"/>
                  <a:gd name="T6" fmla="*/ 1 w 199"/>
                  <a:gd name="T7" fmla="*/ 0 h 72"/>
                  <a:gd name="T8" fmla="*/ 1 w 199"/>
                  <a:gd name="T9" fmla="*/ 0 h 72"/>
                  <a:gd name="T10" fmla="*/ 1 w 199"/>
                  <a:gd name="T11" fmla="*/ 0 h 72"/>
                  <a:gd name="T12" fmla="*/ 1 w 199"/>
                  <a:gd name="T13" fmla="*/ 0 h 72"/>
                  <a:gd name="T14" fmla="*/ 0 w 199"/>
                  <a:gd name="T15" fmla="*/ 0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0" y="15"/>
                    </a:moveTo>
                    <a:lnTo>
                      <a:pt x="45" y="0"/>
                    </a:lnTo>
                    <a:lnTo>
                      <a:pt x="151" y="43"/>
                    </a:lnTo>
                    <a:lnTo>
                      <a:pt x="199" y="33"/>
                    </a:lnTo>
                    <a:lnTo>
                      <a:pt x="173" y="72"/>
                    </a:lnTo>
                    <a:lnTo>
                      <a:pt x="48" y="72"/>
                    </a:lnTo>
                    <a:lnTo>
                      <a:pt x="99" y="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" name="Freeform 91"/>
              <p:cNvSpPr>
                <a:spLocks/>
              </p:cNvSpPr>
              <p:nvPr/>
            </p:nvSpPr>
            <p:spPr bwMode="auto">
              <a:xfrm>
                <a:off x="4664" y="3074"/>
                <a:ext cx="100" cy="35"/>
              </a:xfrm>
              <a:custGeom>
                <a:avLst/>
                <a:gdLst>
                  <a:gd name="T0" fmla="*/ 0 w 199"/>
                  <a:gd name="T1" fmla="*/ 0 h 72"/>
                  <a:gd name="T2" fmla="*/ 1 w 199"/>
                  <a:gd name="T3" fmla="*/ 0 h 72"/>
                  <a:gd name="T4" fmla="*/ 1 w 199"/>
                  <a:gd name="T5" fmla="*/ 0 h 72"/>
                  <a:gd name="T6" fmla="*/ 1 w 199"/>
                  <a:gd name="T7" fmla="*/ 0 h 72"/>
                  <a:gd name="T8" fmla="*/ 1 w 199"/>
                  <a:gd name="T9" fmla="*/ 0 h 72"/>
                  <a:gd name="T10" fmla="*/ 1 w 199"/>
                  <a:gd name="T11" fmla="*/ 0 h 72"/>
                  <a:gd name="T12" fmla="*/ 1 w 199"/>
                  <a:gd name="T13" fmla="*/ 0 h 72"/>
                  <a:gd name="T14" fmla="*/ 0 w 199"/>
                  <a:gd name="T15" fmla="*/ 0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0" y="15"/>
                    </a:moveTo>
                    <a:lnTo>
                      <a:pt x="45" y="0"/>
                    </a:lnTo>
                    <a:lnTo>
                      <a:pt x="151" y="43"/>
                    </a:lnTo>
                    <a:lnTo>
                      <a:pt x="199" y="33"/>
                    </a:lnTo>
                    <a:lnTo>
                      <a:pt x="173" y="72"/>
                    </a:lnTo>
                    <a:lnTo>
                      <a:pt x="48" y="72"/>
                    </a:lnTo>
                    <a:lnTo>
                      <a:pt x="99" y="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" name="Freeform 92"/>
              <p:cNvSpPr>
                <a:spLocks/>
              </p:cNvSpPr>
              <p:nvPr/>
            </p:nvSpPr>
            <p:spPr bwMode="auto">
              <a:xfrm>
                <a:off x="4764" y="3121"/>
                <a:ext cx="100" cy="36"/>
              </a:xfrm>
              <a:custGeom>
                <a:avLst/>
                <a:gdLst>
                  <a:gd name="T0" fmla="*/ 1 w 199"/>
                  <a:gd name="T1" fmla="*/ 1 h 72"/>
                  <a:gd name="T2" fmla="*/ 1 w 199"/>
                  <a:gd name="T3" fmla="*/ 1 h 72"/>
                  <a:gd name="T4" fmla="*/ 1 w 199"/>
                  <a:gd name="T5" fmla="*/ 1 h 72"/>
                  <a:gd name="T6" fmla="*/ 0 w 199"/>
                  <a:gd name="T7" fmla="*/ 1 h 72"/>
                  <a:gd name="T8" fmla="*/ 1 w 199"/>
                  <a:gd name="T9" fmla="*/ 0 h 72"/>
                  <a:gd name="T10" fmla="*/ 1 w 199"/>
                  <a:gd name="T11" fmla="*/ 0 h 72"/>
                  <a:gd name="T12" fmla="*/ 1 w 199"/>
                  <a:gd name="T13" fmla="*/ 1 h 72"/>
                  <a:gd name="T14" fmla="*/ 1 w 199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199" y="55"/>
                    </a:moveTo>
                    <a:lnTo>
                      <a:pt x="155" y="72"/>
                    </a:lnTo>
                    <a:lnTo>
                      <a:pt x="52" y="24"/>
                    </a:lnTo>
                    <a:lnTo>
                      <a:pt x="0" y="39"/>
                    </a:lnTo>
                    <a:lnTo>
                      <a:pt x="26" y="0"/>
                    </a:lnTo>
                    <a:lnTo>
                      <a:pt x="155" y="0"/>
                    </a:lnTo>
                    <a:lnTo>
                      <a:pt x="100" y="12"/>
                    </a:lnTo>
                    <a:lnTo>
                      <a:pt x="199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" name="Freeform 93"/>
              <p:cNvSpPr>
                <a:spLocks/>
              </p:cNvSpPr>
              <p:nvPr/>
            </p:nvSpPr>
            <p:spPr bwMode="auto">
              <a:xfrm>
                <a:off x="4764" y="3121"/>
                <a:ext cx="100" cy="36"/>
              </a:xfrm>
              <a:custGeom>
                <a:avLst/>
                <a:gdLst>
                  <a:gd name="T0" fmla="*/ 1 w 199"/>
                  <a:gd name="T1" fmla="*/ 1 h 72"/>
                  <a:gd name="T2" fmla="*/ 1 w 199"/>
                  <a:gd name="T3" fmla="*/ 1 h 72"/>
                  <a:gd name="T4" fmla="*/ 1 w 199"/>
                  <a:gd name="T5" fmla="*/ 1 h 72"/>
                  <a:gd name="T6" fmla="*/ 0 w 199"/>
                  <a:gd name="T7" fmla="*/ 1 h 72"/>
                  <a:gd name="T8" fmla="*/ 1 w 199"/>
                  <a:gd name="T9" fmla="*/ 0 h 72"/>
                  <a:gd name="T10" fmla="*/ 1 w 199"/>
                  <a:gd name="T11" fmla="*/ 0 h 72"/>
                  <a:gd name="T12" fmla="*/ 1 w 199"/>
                  <a:gd name="T13" fmla="*/ 1 h 72"/>
                  <a:gd name="T14" fmla="*/ 1 w 199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199" y="55"/>
                    </a:moveTo>
                    <a:lnTo>
                      <a:pt x="155" y="72"/>
                    </a:lnTo>
                    <a:lnTo>
                      <a:pt x="52" y="24"/>
                    </a:lnTo>
                    <a:lnTo>
                      <a:pt x="0" y="39"/>
                    </a:lnTo>
                    <a:lnTo>
                      <a:pt x="26" y="0"/>
                    </a:lnTo>
                    <a:lnTo>
                      <a:pt x="155" y="0"/>
                    </a:lnTo>
                    <a:lnTo>
                      <a:pt x="100" y="12"/>
                    </a:lnTo>
                    <a:lnTo>
                      <a:pt x="199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" name="Freeform 94"/>
              <p:cNvSpPr>
                <a:spLocks/>
              </p:cNvSpPr>
              <p:nvPr/>
            </p:nvSpPr>
            <p:spPr bwMode="auto">
              <a:xfrm>
                <a:off x="4769" y="3078"/>
                <a:ext cx="100" cy="35"/>
              </a:xfrm>
              <a:custGeom>
                <a:avLst/>
                <a:gdLst>
                  <a:gd name="T0" fmla="*/ 0 w 199"/>
                  <a:gd name="T1" fmla="*/ 1 h 70"/>
                  <a:gd name="T2" fmla="*/ 1 w 199"/>
                  <a:gd name="T3" fmla="*/ 1 h 70"/>
                  <a:gd name="T4" fmla="*/ 1 w 199"/>
                  <a:gd name="T5" fmla="*/ 1 h 70"/>
                  <a:gd name="T6" fmla="*/ 1 w 199"/>
                  <a:gd name="T7" fmla="*/ 1 h 70"/>
                  <a:gd name="T8" fmla="*/ 1 w 199"/>
                  <a:gd name="T9" fmla="*/ 0 h 70"/>
                  <a:gd name="T10" fmla="*/ 1 w 199"/>
                  <a:gd name="T11" fmla="*/ 0 h 70"/>
                  <a:gd name="T12" fmla="*/ 1 w 199"/>
                  <a:gd name="T13" fmla="*/ 1 h 70"/>
                  <a:gd name="T14" fmla="*/ 0 w 199"/>
                  <a:gd name="T15" fmla="*/ 1 h 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0"/>
                  <a:gd name="T26" fmla="*/ 199 w 199"/>
                  <a:gd name="T27" fmla="*/ 70 h 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0">
                    <a:moveTo>
                      <a:pt x="0" y="54"/>
                    </a:moveTo>
                    <a:lnTo>
                      <a:pt x="45" y="70"/>
                    </a:lnTo>
                    <a:lnTo>
                      <a:pt x="151" y="24"/>
                    </a:lnTo>
                    <a:lnTo>
                      <a:pt x="199" y="39"/>
                    </a:lnTo>
                    <a:lnTo>
                      <a:pt x="174" y="0"/>
                    </a:lnTo>
                    <a:lnTo>
                      <a:pt x="48" y="0"/>
                    </a:lnTo>
                    <a:lnTo>
                      <a:pt x="100" y="1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Freeform 95"/>
              <p:cNvSpPr>
                <a:spLocks/>
              </p:cNvSpPr>
              <p:nvPr/>
            </p:nvSpPr>
            <p:spPr bwMode="auto">
              <a:xfrm>
                <a:off x="4769" y="3078"/>
                <a:ext cx="100" cy="35"/>
              </a:xfrm>
              <a:custGeom>
                <a:avLst/>
                <a:gdLst>
                  <a:gd name="T0" fmla="*/ 0 w 199"/>
                  <a:gd name="T1" fmla="*/ 1 h 70"/>
                  <a:gd name="T2" fmla="*/ 1 w 199"/>
                  <a:gd name="T3" fmla="*/ 1 h 70"/>
                  <a:gd name="T4" fmla="*/ 1 w 199"/>
                  <a:gd name="T5" fmla="*/ 1 h 70"/>
                  <a:gd name="T6" fmla="*/ 1 w 199"/>
                  <a:gd name="T7" fmla="*/ 1 h 70"/>
                  <a:gd name="T8" fmla="*/ 1 w 199"/>
                  <a:gd name="T9" fmla="*/ 0 h 70"/>
                  <a:gd name="T10" fmla="*/ 1 w 199"/>
                  <a:gd name="T11" fmla="*/ 0 h 70"/>
                  <a:gd name="T12" fmla="*/ 1 w 199"/>
                  <a:gd name="T13" fmla="*/ 1 h 70"/>
                  <a:gd name="T14" fmla="*/ 0 w 199"/>
                  <a:gd name="T15" fmla="*/ 1 h 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0"/>
                  <a:gd name="T26" fmla="*/ 199 w 199"/>
                  <a:gd name="T27" fmla="*/ 70 h 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0">
                    <a:moveTo>
                      <a:pt x="0" y="54"/>
                    </a:moveTo>
                    <a:lnTo>
                      <a:pt x="45" y="70"/>
                    </a:lnTo>
                    <a:lnTo>
                      <a:pt x="151" y="24"/>
                    </a:lnTo>
                    <a:lnTo>
                      <a:pt x="199" y="39"/>
                    </a:lnTo>
                    <a:lnTo>
                      <a:pt x="174" y="0"/>
                    </a:lnTo>
                    <a:lnTo>
                      <a:pt x="48" y="0"/>
                    </a:lnTo>
                    <a:lnTo>
                      <a:pt x="100" y="1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Freeform 96"/>
              <p:cNvSpPr>
                <a:spLocks/>
              </p:cNvSpPr>
              <p:nvPr/>
            </p:nvSpPr>
            <p:spPr bwMode="auto">
              <a:xfrm>
                <a:off x="4660" y="3119"/>
                <a:ext cx="101" cy="38"/>
              </a:xfrm>
              <a:custGeom>
                <a:avLst/>
                <a:gdLst>
                  <a:gd name="T0" fmla="*/ 1 w 201"/>
                  <a:gd name="T1" fmla="*/ 0 h 77"/>
                  <a:gd name="T2" fmla="*/ 1 w 201"/>
                  <a:gd name="T3" fmla="*/ 0 h 77"/>
                  <a:gd name="T4" fmla="*/ 1 w 201"/>
                  <a:gd name="T5" fmla="*/ 0 h 77"/>
                  <a:gd name="T6" fmla="*/ 0 w 201"/>
                  <a:gd name="T7" fmla="*/ 0 h 77"/>
                  <a:gd name="T8" fmla="*/ 1 w 201"/>
                  <a:gd name="T9" fmla="*/ 0 h 77"/>
                  <a:gd name="T10" fmla="*/ 1 w 201"/>
                  <a:gd name="T11" fmla="*/ 0 h 77"/>
                  <a:gd name="T12" fmla="*/ 1 w 201"/>
                  <a:gd name="T13" fmla="*/ 0 h 77"/>
                  <a:gd name="T14" fmla="*/ 1 w 201"/>
                  <a:gd name="T15" fmla="*/ 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77"/>
                  <a:gd name="T26" fmla="*/ 201 w 201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77">
                    <a:moveTo>
                      <a:pt x="201" y="17"/>
                    </a:moveTo>
                    <a:lnTo>
                      <a:pt x="157" y="0"/>
                    </a:lnTo>
                    <a:lnTo>
                      <a:pt x="54" y="48"/>
                    </a:lnTo>
                    <a:lnTo>
                      <a:pt x="0" y="32"/>
                    </a:lnTo>
                    <a:lnTo>
                      <a:pt x="26" y="77"/>
                    </a:lnTo>
                    <a:lnTo>
                      <a:pt x="157" y="77"/>
                    </a:lnTo>
                    <a:lnTo>
                      <a:pt x="102" y="60"/>
                    </a:lnTo>
                    <a:lnTo>
                      <a:pt x="20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Freeform 97"/>
              <p:cNvSpPr>
                <a:spLocks/>
              </p:cNvSpPr>
              <p:nvPr/>
            </p:nvSpPr>
            <p:spPr bwMode="auto">
              <a:xfrm>
                <a:off x="4660" y="3119"/>
                <a:ext cx="101" cy="38"/>
              </a:xfrm>
              <a:custGeom>
                <a:avLst/>
                <a:gdLst>
                  <a:gd name="T0" fmla="*/ 1 w 201"/>
                  <a:gd name="T1" fmla="*/ 0 h 77"/>
                  <a:gd name="T2" fmla="*/ 1 w 201"/>
                  <a:gd name="T3" fmla="*/ 0 h 77"/>
                  <a:gd name="T4" fmla="*/ 1 w 201"/>
                  <a:gd name="T5" fmla="*/ 0 h 77"/>
                  <a:gd name="T6" fmla="*/ 0 w 201"/>
                  <a:gd name="T7" fmla="*/ 0 h 77"/>
                  <a:gd name="T8" fmla="*/ 1 w 201"/>
                  <a:gd name="T9" fmla="*/ 0 h 77"/>
                  <a:gd name="T10" fmla="*/ 1 w 201"/>
                  <a:gd name="T11" fmla="*/ 0 h 77"/>
                  <a:gd name="T12" fmla="*/ 1 w 201"/>
                  <a:gd name="T13" fmla="*/ 0 h 77"/>
                  <a:gd name="T14" fmla="*/ 1 w 201"/>
                  <a:gd name="T15" fmla="*/ 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77"/>
                  <a:gd name="T26" fmla="*/ 201 w 201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77">
                    <a:moveTo>
                      <a:pt x="201" y="17"/>
                    </a:moveTo>
                    <a:lnTo>
                      <a:pt x="157" y="0"/>
                    </a:lnTo>
                    <a:lnTo>
                      <a:pt x="54" y="48"/>
                    </a:lnTo>
                    <a:lnTo>
                      <a:pt x="0" y="32"/>
                    </a:lnTo>
                    <a:lnTo>
                      <a:pt x="26" y="77"/>
                    </a:lnTo>
                    <a:lnTo>
                      <a:pt x="157" y="77"/>
                    </a:lnTo>
                    <a:lnTo>
                      <a:pt x="102" y="60"/>
                    </a:lnTo>
                    <a:lnTo>
                      <a:pt x="20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" name="Freeform 98"/>
              <p:cNvSpPr>
                <a:spLocks/>
              </p:cNvSpPr>
              <p:nvPr/>
            </p:nvSpPr>
            <p:spPr bwMode="auto">
              <a:xfrm>
                <a:off x="4666" y="3075"/>
                <a:ext cx="100" cy="36"/>
              </a:xfrm>
              <a:custGeom>
                <a:avLst/>
                <a:gdLst>
                  <a:gd name="T0" fmla="*/ 0 w 199"/>
                  <a:gd name="T1" fmla="*/ 1 h 72"/>
                  <a:gd name="T2" fmla="*/ 1 w 199"/>
                  <a:gd name="T3" fmla="*/ 0 h 72"/>
                  <a:gd name="T4" fmla="*/ 1 w 199"/>
                  <a:gd name="T5" fmla="*/ 1 h 72"/>
                  <a:gd name="T6" fmla="*/ 1 w 199"/>
                  <a:gd name="T7" fmla="*/ 1 h 72"/>
                  <a:gd name="T8" fmla="*/ 1 w 199"/>
                  <a:gd name="T9" fmla="*/ 1 h 72"/>
                  <a:gd name="T10" fmla="*/ 1 w 199"/>
                  <a:gd name="T11" fmla="*/ 1 h 72"/>
                  <a:gd name="T12" fmla="*/ 1 w 199"/>
                  <a:gd name="T13" fmla="*/ 1 h 72"/>
                  <a:gd name="T14" fmla="*/ 0 w 199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0" y="18"/>
                    </a:moveTo>
                    <a:lnTo>
                      <a:pt x="45" y="0"/>
                    </a:lnTo>
                    <a:lnTo>
                      <a:pt x="151" y="45"/>
                    </a:lnTo>
                    <a:lnTo>
                      <a:pt x="199" y="33"/>
                    </a:lnTo>
                    <a:lnTo>
                      <a:pt x="174" y="72"/>
                    </a:lnTo>
                    <a:lnTo>
                      <a:pt x="48" y="72"/>
                    </a:lnTo>
                    <a:lnTo>
                      <a:pt x="100" y="6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" name="Freeform 99"/>
              <p:cNvSpPr>
                <a:spLocks/>
              </p:cNvSpPr>
              <p:nvPr/>
            </p:nvSpPr>
            <p:spPr bwMode="auto">
              <a:xfrm>
                <a:off x="4666" y="3075"/>
                <a:ext cx="100" cy="36"/>
              </a:xfrm>
              <a:custGeom>
                <a:avLst/>
                <a:gdLst>
                  <a:gd name="T0" fmla="*/ 0 w 199"/>
                  <a:gd name="T1" fmla="*/ 1 h 72"/>
                  <a:gd name="T2" fmla="*/ 1 w 199"/>
                  <a:gd name="T3" fmla="*/ 0 h 72"/>
                  <a:gd name="T4" fmla="*/ 1 w 199"/>
                  <a:gd name="T5" fmla="*/ 1 h 72"/>
                  <a:gd name="T6" fmla="*/ 1 w 199"/>
                  <a:gd name="T7" fmla="*/ 1 h 72"/>
                  <a:gd name="T8" fmla="*/ 1 w 199"/>
                  <a:gd name="T9" fmla="*/ 1 h 72"/>
                  <a:gd name="T10" fmla="*/ 1 w 199"/>
                  <a:gd name="T11" fmla="*/ 1 h 72"/>
                  <a:gd name="T12" fmla="*/ 1 w 199"/>
                  <a:gd name="T13" fmla="*/ 1 h 72"/>
                  <a:gd name="T14" fmla="*/ 0 w 199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0" y="18"/>
                    </a:moveTo>
                    <a:lnTo>
                      <a:pt x="45" y="0"/>
                    </a:lnTo>
                    <a:lnTo>
                      <a:pt x="151" y="45"/>
                    </a:lnTo>
                    <a:lnTo>
                      <a:pt x="199" y="33"/>
                    </a:lnTo>
                    <a:lnTo>
                      <a:pt x="174" y="72"/>
                    </a:lnTo>
                    <a:lnTo>
                      <a:pt x="48" y="72"/>
                    </a:lnTo>
                    <a:lnTo>
                      <a:pt x="100" y="6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Freeform 100"/>
              <p:cNvSpPr>
                <a:spLocks/>
              </p:cNvSpPr>
              <p:nvPr/>
            </p:nvSpPr>
            <p:spPr bwMode="auto">
              <a:xfrm>
                <a:off x="4766" y="3123"/>
                <a:ext cx="99" cy="36"/>
              </a:xfrm>
              <a:custGeom>
                <a:avLst/>
                <a:gdLst>
                  <a:gd name="T0" fmla="*/ 0 w 200"/>
                  <a:gd name="T1" fmla="*/ 1 h 72"/>
                  <a:gd name="T2" fmla="*/ 0 w 200"/>
                  <a:gd name="T3" fmla="*/ 1 h 72"/>
                  <a:gd name="T4" fmla="*/ 0 w 200"/>
                  <a:gd name="T5" fmla="*/ 1 h 72"/>
                  <a:gd name="T6" fmla="*/ 0 w 200"/>
                  <a:gd name="T7" fmla="*/ 1 h 72"/>
                  <a:gd name="T8" fmla="*/ 0 w 200"/>
                  <a:gd name="T9" fmla="*/ 0 h 72"/>
                  <a:gd name="T10" fmla="*/ 0 w 200"/>
                  <a:gd name="T11" fmla="*/ 0 h 72"/>
                  <a:gd name="T12" fmla="*/ 0 w 200"/>
                  <a:gd name="T13" fmla="*/ 1 h 72"/>
                  <a:gd name="T14" fmla="*/ 0 w 200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"/>
                  <a:gd name="T25" fmla="*/ 0 h 72"/>
                  <a:gd name="T26" fmla="*/ 200 w 200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" h="72">
                    <a:moveTo>
                      <a:pt x="200" y="57"/>
                    </a:moveTo>
                    <a:lnTo>
                      <a:pt x="155" y="72"/>
                    </a:lnTo>
                    <a:lnTo>
                      <a:pt x="52" y="24"/>
                    </a:lnTo>
                    <a:lnTo>
                      <a:pt x="0" y="40"/>
                    </a:lnTo>
                    <a:lnTo>
                      <a:pt x="26" y="0"/>
                    </a:lnTo>
                    <a:lnTo>
                      <a:pt x="155" y="0"/>
                    </a:lnTo>
                    <a:lnTo>
                      <a:pt x="100" y="12"/>
                    </a:lnTo>
                    <a:lnTo>
                      <a:pt x="200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4" name="Line 101"/>
            <p:cNvSpPr>
              <a:spLocks noChangeShapeType="1"/>
            </p:cNvSpPr>
            <p:nvPr/>
          </p:nvSpPr>
          <p:spPr bwMode="auto">
            <a:xfrm flipH="1">
              <a:off x="1056" y="1491"/>
              <a:ext cx="26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5" name="Line 102"/>
            <p:cNvSpPr>
              <a:spLocks noChangeShapeType="1"/>
            </p:cNvSpPr>
            <p:nvPr/>
          </p:nvSpPr>
          <p:spPr bwMode="auto">
            <a:xfrm flipH="1">
              <a:off x="1797" y="1491"/>
              <a:ext cx="26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6" name="Line 103"/>
            <p:cNvSpPr>
              <a:spLocks noChangeShapeType="1"/>
            </p:cNvSpPr>
            <p:nvPr/>
          </p:nvSpPr>
          <p:spPr bwMode="auto">
            <a:xfrm flipH="1">
              <a:off x="1620" y="1114"/>
              <a:ext cx="177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7" name="Line 104"/>
            <p:cNvSpPr>
              <a:spLocks noChangeShapeType="1"/>
            </p:cNvSpPr>
            <p:nvPr/>
          </p:nvSpPr>
          <p:spPr bwMode="auto">
            <a:xfrm flipH="1">
              <a:off x="1263" y="1594"/>
              <a:ext cx="179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8" name="Line 105"/>
            <p:cNvSpPr>
              <a:spLocks noChangeShapeType="1"/>
            </p:cNvSpPr>
            <p:nvPr/>
          </p:nvSpPr>
          <p:spPr bwMode="auto">
            <a:xfrm>
              <a:off x="1678" y="1594"/>
              <a:ext cx="208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" name="Line 106"/>
            <p:cNvSpPr>
              <a:spLocks noChangeShapeType="1"/>
            </p:cNvSpPr>
            <p:nvPr/>
          </p:nvSpPr>
          <p:spPr bwMode="auto">
            <a:xfrm>
              <a:off x="1234" y="1114"/>
              <a:ext cx="208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0" name="Oval 107"/>
            <p:cNvSpPr>
              <a:spLocks noChangeArrowheads="1"/>
            </p:cNvSpPr>
            <p:nvPr/>
          </p:nvSpPr>
          <p:spPr bwMode="auto">
            <a:xfrm>
              <a:off x="1290" y="1464"/>
              <a:ext cx="48" cy="48"/>
            </a:xfrm>
            <a:prstGeom prst="ellipse">
              <a:avLst/>
            </a:prstGeom>
            <a:solidFill>
              <a:srgbClr val="80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961" name="Oval 108"/>
            <p:cNvSpPr>
              <a:spLocks noChangeArrowheads="1"/>
            </p:cNvSpPr>
            <p:nvPr/>
          </p:nvSpPr>
          <p:spPr bwMode="auto">
            <a:xfrm>
              <a:off x="1404" y="1590"/>
              <a:ext cx="48" cy="48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962" name="Oval 109"/>
            <p:cNvSpPr>
              <a:spLocks noChangeArrowheads="1"/>
            </p:cNvSpPr>
            <p:nvPr/>
          </p:nvSpPr>
          <p:spPr bwMode="auto">
            <a:xfrm>
              <a:off x="1680" y="1584"/>
              <a:ext cx="48" cy="48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963" name="Oval 110"/>
            <p:cNvSpPr>
              <a:spLocks noChangeArrowheads="1"/>
            </p:cNvSpPr>
            <p:nvPr/>
          </p:nvSpPr>
          <p:spPr bwMode="auto">
            <a:xfrm>
              <a:off x="1632" y="1308"/>
              <a:ext cx="48" cy="48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964" name="Oval 111"/>
            <p:cNvSpPr>
              <a:spLocks noChangeArrowheads="1"/>
            </p:cNvSpPr>
            <p:nvPr/>
          </p:nvSpPr>
          <p:spPr bwMode="auto">
            <a:xfrm>
              <a:off x="1398" y="1320"/>
              <a:ext cx="48" cy="48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965" name="Oval 112"/>
            <p:cNvSpPr>
              <a:spLocks noChangeArrowheads="1"/>
            </p:cNvSpPr>
            <p:nvPr/>
          </p:nvSpPr>
          <p:spPr bwMode="auto">
            <a:xfrm>
              <a:off x="1782" y="1464"/>
              <a:ext cx="48" cy="48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</p:grpSp>
      <p:grpSp>
        <p:nvGrpSpPr>
          <p:cNvPr id="1007" name="Group 113"/>
          <p:cNvGrpSpPr>
            <a:grpSpLocks/>
          </p:cNvGrpSpPr>
          <p:nvPr/>
        </p:nvGrpSpPr>
        <p:grpSpPr bwMode="auto">
          <a:xfrm>
            <a:off x="4381500" y="4715794"/>
            <a:ext cx="1600200" cy="1143000"/>
            <a:chOff x="1056" y="1114"/>
            <a:chExt cx="1008" cy="720"/>
          </a:xfrm>
        </p:grpSpPr>
        <p:grpSp>
          <p:nvGrpSpPr>
            <p:cNvPr id="1008" name="Group 114"/>
            <p:cNvGrpSpPr>
              <a:grpSpLocks/>
            </p:cNvGrpSpPr>
            <p:nvPr/>
          </p:nvGrpSpPr>
          <p:grpSpPr bwMode="auto">
            <a:xfrm>
              <a:off x="1323" y="1148"/>
              <a:ext cx="474" cy="487"/>
              <a:chOff x="4612" y="2920"/>
              <a:chExt cx="303" cy="343"/>
            </a:xfrm>
          </p:grpSpPr>
          <p:sp>
            <p:nvSpPr>
              <p:cNvPr id="1021" name="Freeform 115"/>
              <p:cNvSpPr>
                <a:spLocks/>
              </p:cNvSpPr>
              <p:nvPr/>
            </p:nvSpPr>
            <p:spPr bwMode="auto">
              <a:xfrm>
                <a:off x="4612" y="3139"/>
                <a:ext cx="301" cy="110"/>
              </a:xfrm>
              <a:custGeom>
                <a:avLst/>
                <a:gdLst>
                  <a:gd name="T0" fmla="*/ 0 w 603"/>
                  <a:gd name="T1" fmla="*/ 1 h 219"/>
                  <a:gd name="T2" fmla="*/ 0 w 603"/>
                  <a:gd name="T3" fmla="*/ 1 h 219"/>
                  <a:gd name="T4" fmla="*/ 0 w 603"/>
                  <a:gd name="T5" fmla="*/ 1 h 219"/>
                  <a:gd name="T6" fmla="*/ 0 w 603"/>
                  <a:gd name="T7" fmla="*/ 1 h 219"/>
                  <a:gd name="T8" fmla="*/ 0 w 603"/>
                  <a:gd name="T9" fmla="*/ 1 h 219"/>
                  <a:gd name="T10" fmla="*/ 0 w 603"/>
                  <a:gd name="T11" fmla="*/ 1 h 219"/>
                  <a:gd name="T12" fmla="*/ 0 w 603"/>
                  <a:gd name="T13" fmla="*/ 1 h 219"/>
                  <a:gd name="T14" fmla="*/ 0 w 603"/>
                  <a:gd name="T15" fmla="*/ 1 h 219"/>
                  <a:gd name="T16" fmla="*/ 0 w 603"/>
                  <a:gd name="T17" fmla="*/ 1 h 219"/>
                  <a:gd name="T18" fmla="*/ 0 w 603"/>
                  <a:gd name="T19" fmla="*/ 1 h 219"/>
                  <a:gd name="T20" fmla="*/ 0 w 603"/>
                  <a:gd name="T21" fmla="*/ 1 h 219"/>
                  <a:gd name="T22" fmla="*/ 0 w 603"/>
                  <a:gd name="T23" fmla="*/ 1 h 219"/>
                  <a:gd name="T24" fmla="*/ 0 w 603"/>
                  <a:gd name="T25" fmla="*/ 1 h 219"/>
                  <a:gd name="T26" fmla="*/ 0 w 603"/>
                  <a:gd name="T27" fmla="*/ 1 h 219"/>
                  <a:gd name="T28" fmla="*/ 0 w 603"/>
                  <a:gd name="T29" fmla="*/ 1 h 219"/>
                  <a:gd name="T30" fmla="*/ 0 w 603"/>
                  <a:gd name="T31" fmla="*/ 1 h 219"/>
                  <a:gd name="T32" fmla="*/ 0 w 603"/>
                  <a:gd name="T33" fmla="*/ 1 h 219"/>
                  <a:gd name="T34" fmla="*/ 0 w 603"/>
                  <a:gd name="T35" fmla="*/ 1 h 219"/>
                  <a:gd name="T36" fmla="*/ 0 w 603"/>
                  <a:gd name="T37" fmla="*/ 1 h 219"/>
                  <a:gd name="T38" fmla="*/ 0 w 603"/>
                  <a:gd name="T39" fmla="*/ 1 h 219"/>
                  <a:gd name="T40" fmla="*/ 0 w 603"/>
                  <a:gd name="T41" fmla="*/ 1 h 219"/>
                  <a:gd name="T42" fmla="*/ 0 w 603"/>
                  <a:gd name="T43" fmla="*/ 1 h 219"/>
                  <a:gd name="T44" fmla="*/ 0 w 603"/>
                  <a:gd name="T45" fmla="*/ 1 h 219"/>
                  <a:gd name="T46" fmla="*/ 0 w 603"/>
                  <a:gd name="T47" fmla="*/ 1 h 219"/>
                  <a:gd name="T48" fmla="*/ 0 w 603"/>
                  <a:gd name="T49" fmla="*/ 1 h 219"/>
                  <a:gd name="T50" fmla="*/ 0 w 603"/>
                  <a:gd name="T51" fmla="*/ 1 h 219"/>
                  <a:gd name="T52" fmla="*/ 0 w 603"/>
                  <a:gd name="T53" fmla="*/ 1 h 219"/>
                  <a:gd name="T54" fmla="*/ 0 w 603"/>
                  <a:gd name="T55" fmla="*/ 1 h 219"/>
                  <a:gd name="T56" fmla="*/ 0 w 603"/>
                  <a:gd name="T57" fmla="*/ 1 h 219"/>
                  <a:gd name="T58" fmla="*/ 0 w 603"/>
                  <a:gd name="T59" fmla="*/ 1 h 219"/>
                  <a:gd name="T60" fmla="*/ 0 w 603"/>
                  <a:gd name="T61" fmla="*/ 1 h 219"/>
                  <a:gd name="T62" fmla="*/ 0 w 603"/>
                  <a:gd name="T63" fmla="*/ 0 h 219"/>
                  <a:gd name="T64" fmla="*/ 0 w 603"/>
                  <a:gd name="T65" fmla="*/ 0 h 219"/>
                  <a:gd name="T66" fmla="*/ 0 w 603"/>
                  <a:gd name="T67" fmla="*/ 1 h 219"/>
                  <a:gd name="T68" fmla="*/ 0 w 603"/>
                  <a:gd name="T69" fmla="*/ 1 h 219"/>
                  <a:gd name="T70" fmla="*/ 0 w 603"/>
                  <a:gd name="T71" fmla="*/ 1 h 219"/>
                  <a:gd name="T72" fmla="*/ 0 w 603"/>
                  <a:gd name="T73" fmla="*/ 1 h 219"/>
                  <a:gd name="T74" fmla="*/ 0 w 603"/>
                  <a:gd name="T75" fmla="*/ 1 h 219"/>
                  <a:gd name="T76" fmla="*/ 0 w 603"/>
                  <a:gd name="T77" fmla="*/ 1 h 219"/>
                  <a:gd name="T78" fmla="*/ 0 w 603"/>
                  <a:gd name="T79" fmla="*/ 1 h 219"/>
                  <a:gd name="T80" fmla="*/ 0 w 603"/>
                  <a:gd name="T81" fmla="*/ 1 h 219"/>
                  <a:gd name="T82" fmla="*/ 0 w 603"/>
                  <a:gd name="T83" fmla="*/ 1 h 219"/>
                  <a:gd name="T84" fmla="*/ 0 w 603"/>
                  <a:gd name="T85" fmla="*/ 1 h 2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03"/>
                  <a:gd name="T130" fmla="*/ 0 h 219"/>
                  <a:gd name="T131" fmla="*/ 603 w 603"/>
                  <a:gd name="T132" fmla="*/ 219 h 21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03" h="219">
                    <a:moveTo>
                      <a:pt x="603" y="109"/>
                    </a:moveTo>
                    <a:lnTo>
                      <a:pt x="599" y="125"/>
                    </a:lnTo>
                    <a:lnTo>
                      <a:pt x="589" y="142"/>
                    </a:lnTo>
                    <a:lnTo>
                      <a:pt x="572" y="157"/>
                    </a:lnTo>
                    <a:lnTo>
                      <a:pt x="549" y="171"/>
                    </a:lnTo>
                    <a:lnTo>
                      <a:pt x="522" y="183"/>
                    </a:lnTo>
                    <a:lnTo>
                      <a:pt x="489" y="195"/>
                    </a:lnTo>
                    <a:lnTo>
                      <a:pt x="452" y="204"/>
                    </a:lnTo>
                    <a:lnTo>
                      <a:pt x="412" y="210"/>
                    </a:lnTo>
                    <a:lnTo>
                      <a:pt x="369" y="216"/>
                    </a:lnTo>
                    <a:lnTo>
                      <a:pt x="325" y="219"/>
                    </a:lnTo>
                    <a:lnTo>
                      <a:pt x="280" y="219"/>
                    </a:lnTo>
                    <a:lnTo>
                      <a:pt x="235" y="216"/>
                    </a:lnTo>
                    <a:lnTo>
                      <a:pt x="192" y="210"/>
                    </a:lnTo>
                    <a:lnTo>
                      <a:pt x="151" y="204"/>
                    </a:lnTo>
                    <a:lnTo>
                      <a:pt x="114" y="195"/>
                    </a:lnTo>
                    <a:lnTo>
                      <a:pt x="81" y="183"/>
                    </a:lnTo>
                    <a:lnTo>
                      <a:pt x="53" y="171"/>
                    </a:lnTo>
                    <a:lnTo>
                      <a:pt x="31" y="157"/>
                    </a:lnTo>
                    <a:lnTo>
                      <a:pt x="14" y="142"/>
                    </a:lnTo>
                    <a:lnTo>
                      <a:pt x="4" y="125"/>
                    </a:lnTo>
                    <a:lnTo>
                      <a:pt x="0" y="109"/>
                    </a:lnTo>
                    <a:lnTo>
                      <a:pt x="4" y="92"/>
                    </a:lnTo>
                    <a:lnTo>
                      <a:pt x="14" y="77"/>
                    </a:lnTo>
                    <a:lnTo>
                      <a:pt x="31" y="61"/>
                    </a:lnTo>
                    <a:lnTo>
                      <a:pt x="53" y="48"/>
                    </a:lnTo>
                    <a:lnTo>
                      <a:pt x="81" y="34"/>
                    </a:lnTo>
                    <a:lnTo>
                      <a:pt x="114" y="24"/>
                    </a:lnTo>
                    <a:lnTo>
                      <a:pt x="151" y="14"/>
                    </a:lnTo>
                    <a:lnTo>
                      <a:pt x="192" y="7"/>
                    </a:lnTo>
                    <a:lnTo>
                      <a:pt x="235" y="2"/>
                    </a:lnTo>
                    <a:lnTo>
                      <a:pt x="280" y="0"/>
                    </a:lnTo>
                    <a:lnTo>
                      <a:pt x="325" y="0"/>
                    </a:lnTo>
                    <a:lnTo>
                      <a:pt x="369" y="2"/>
                    </a:lnTo>
                    <a:lnTo>
                      <a:pt x="412" y="7"/>
                    </a:lnTo>
                    <a:lnTo>
                      <a:pt x="452" y="14"/>
                    </a:lnTo>
                    <a:lnTo>
                      <a:pt x="489" y="24"/>
                    </a:lnTo>
                    <a:lnTo>
                      <a:pt x="522" y="34"/>
                    </a:lnTo>
                    <a:lnTo>
                      <a:pt x="549" y="48"/>
                    </a:lnTo>
                    <a:lnTo>
                      <a:pt x="572" y="61"/>
                    </a:lnTo>
                    <a:lnTo>
                      <a:pt x="589" y="77"/>
                    </a:lnTo>
                    <a:lnTo>
                      <a:pt x="599" y="92"/>
                    </a:lnTo>
                    <a:lnTo>
                      <a:pt x="603" y="109"/>
                    </a:lnTo>
                    <a:close/>
                  </a:path>
                </a:pathLst>
              </a:custGeom>
              <a:solidFill>
                <a:srgbClr val="0078AA"/>
              </a:solidFill>
              <a:ln w="14288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" name="Rectangle 116"/>
              <p:cNvSpPr>
                <a:spLocks noChangeArrowheads="1"/>
              </p:cNvSpPr>
              <p:nvPr/>
            </p:nvSpPr>
            <p:spPr bwMode="auto">
              <a:xfrm>
                <a:off x="4612" y="3117"/>
                <a:ext cx="303" cy="80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/>
              </a:p>
            </p:txBody>
          </p:sp>
          <p:sp>
            <p:nvSpPr>
              <p:cNvPr id="1023" name="Rectangle 117"/>
              <p:cNvSpPr>
                <a:spLocks noChangeArrowheads="1"/>
              </p:cNvSpPr>
              <p:nvPr/>
            </p:nvSpPr>
            <p:spPr bwMode="auto">
              <a:xfrm>
                <a:off x="4612" y="3117"/>
                <a:ext cx="303" cy="80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/>
              </a:p>
            </p:txBody>
          </p:sp>
          <p:sp>
            <p:nvSpPr>
              <p:cNvPr id="1024" name="Freeform 118"/>
              <p:cNvSpPr>
                <a:spLocks/>
              </p:cNvSpPr>
              <p:nvPr/>
            </p:nvSpPr>
            <p:spPr bwMode="auto">
              <a:xfrm>
                <a:off x="4612" y="3060"/>
                <a:ext cx="301" cy="109"/>
              </a:xfrm>
              <a:custGeom>
                <a:avLst/>
                <a:gdLst>
                  <a:gd name="T0" fmla="*/ 0 w 603"/>
                  <a:gd name="T1" fmla="*/ 1 h 217"/>
                  <a:gd name="T2" fmla="*/ 0 w 603"/>
                  <a:gd name="T3" fmla="*/ 1 h 217"/>
                  <a:gd name="T4" fmla="*/ 0 w 603"/>
                  <a:gd name="T5" fmla="*/ 1 h 217"/>
                  <a:gd name="T6" fmla="*/ 0 w 603"/>
                  <a:gd name="T7" fmla="*/ 1 h 217"/>
                  <a:gd name="T8" fmla="*/ 0 w 603"/>
                  <a:gd name="T9" fmla="*/ 1 h 217"/>
                  <a:gd name="T10" fmla="*/ 0 w 603"/>
                  <a:gd name="T11" fmla="*/ 1 h 217"/>
                  <a:gd name="T12" fmla="*/ 0 w 603"/>
                  <a:gd name="T13" fmla="*/ 1 h 217"/>
                  <a:gd name="T14" fmla="*/ 0 w 603"/>
                  <a:gd name="T15" fmla="*/ 1 h 217"/>
                  <a:gd name="T16" fmla="*/ 0 w 603"/>
                  <a:gd name="T17" fmla="*/ 1 h 217"/>
                  <a:gd name="T18" fmla="*/ 0 w 603"/>
                  <a:gd name="T19" fmla="*/ 1 h 217"/>
                  <a:gd name="T20" fmla="*/ 0 w 603"/>
                  <a:gd name="T21" fmla="*/ 1 h 217"/>
                  <a:gd name="T22" fmla="*/ 0 w 603"/>
                  <a:gd name="T23" fmla="*/ 1 h 217"/>
                  <a:gd name="T24" fmla="*/ 0 w 603"/>
                  <a:gd name="T25" fmla="*/ 1 h 217"/>
                  <a:gd name="T26" fmla="*/ 0 w 603"/>
                  <a:gd name="T27" fmla="*/ 1 h 217"/>
                  <a:gd name="T28" fmla="*/ 0 w 603"/>
                  <a:gd name="T29" fmla="*/ 1 h 217"/>
                  <a:gd name="T30" fmla="*/ 0 w 603"/>
                  <a:gd name="T31" fmla="*/ 1 h 217"/>
                  <a:gd name="T32" fmla="*/ 0 w 603"/>
                  <a:gd name="T33" fmla="*/ 1 h 217"/>
                  <a:gd name="T34" fmla="*/ 0 w 603"/>
                  <a:gd name="T35" fmla="*/ 1 h 217"/>
                  <a:gd name="T36" fmla="*/ 0 w 603"/>
                  <a:gd name="T37" fmla="*/ 1 h 217"/>
                  <a:gd name="T38" fmla="*/ 0 w 603"/>
                  <a:gd name="T39" fmla="*/ 1 h 217"/>
                  <a:gd name="T40" fmla="*/ 0 w 603"/>
                  <a:gd name="T41" fmla="*/ 1 h 217"/>
                  <a:gd name="T42" fmla="*/ 0 w 603"/>
                  <a:gd name="T43" fmla="*/ 1 h 217"/>
                  <a:gd name="T44" fmla="*/ 0 w 603"/>
                  <a:gd name="T45" fmla="*/ 1 h 217"/>
                  <a:gd name="T46" fmla="*/ 0 w 603"/>
                  <a:gd name="T47" fmla="*/ 1 h 217"/>
                  <a:gd name="T48" fmla="*/ 0 w 603"/>
                  <a:gd name="T49" fmla="*/ 1 h 217"/>
                  <a:gd name="T50" fmla="*/ 0 w 603"/>
                  <a:gd name="T51" fmla="*/ 1 h 217"/>
                  <a:gd name="T52" fmla="*/ 0 w 603"/>
                  <a:gd name="T53" fmla="*/ 1 h 217"/>
                  <a:gd name="T54" fmla="*/ 0 w 603"/>
                  <a:gd name="T55" fmla="*/ 1 h 217"/>
                  <a:gd name="T56" fmla="*/ 0 w 603"/>
                  <a:gd name="T57" fmla="*/ 1 h 217"/>
                  <a:gd name="T58" fmla="*/ 0 w 603"/>
                  <a:gd name="T59" fmla="*/ 1 h 217"/>
                  <a:gd name="T60" fmla="*/ 0 w 603"/>
                  <a:gd name="T61" fmla="*/ 1 h 217"/>
                  <a:gd name="T62" fmla="*/ 0 w 603"/>
                  <a:gd name="T63" fmla="*/ 0 h 217"/>
                  <a:gd name="T64" fmla="*/ 0 w 603"/>
                  <a:gd name="T65" fmla="*/ 0 h 217"/>
                  <a:gd name="T66" fmla="*/ 0 w 603"/>
                  <a:gd name="T67" fmla="*/ 1 h 217"/>
                  <a:gd name="T68" fmla="*/ 0 w 603"/>
                  <a:gd name="T69" fmla="*/ 1 h 217"/>
                  <a:gd name="T70" fmla="*/ 0 w 603"/>
                  <a:gd name="T71" fmla="*/ 1 h 217"/>
                  <a:gd name="T72" fmla="*/ 0 w 603"/>
                  <a:gd name="T73" fmla="*/ 1 h 217"/>
                  <a:gd name="T74" fmla="*/ 0 w 603"/>
                  <a:gd name="T75" fmla="*/ 1 h 217"/>
                  <a:gd name="T76" fmla="*/ 0 w 603"/>
                  <a:gd name="T77" fmla="*/ 1 h 217"/>
                  <a:gd name="T78" fmla="*/ 0 w 603"/>
                  <a:gd name="T79" fmla="*/ 1 h 217"/>
                  <a:gd name="T80" fmla="*/ 0 w 603"/>
                  <a:gd name="T81" fmla="*/ 1 h 217"/>
                  <a:gd name="T82" fmla="*/ 0 w 603"/>
                  <a:gd name="T83" fmla="*/ 1 h 217"/>
                  <a:gd name="T84" fmla="*/ 0 w 603"/>
                  <a:gd name="T85" fmla="*/ 1 h 2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03"/>
                  <a:gd name="T130" fmla="*/ 0 h 217"/>
                  <a:gd name="T131" fmla="*/ 603 w 603"/>
                  <a:gd name="T132" fmla="*/ 217 h 21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03" h="217">
                    <a:moveTo>
                      <a:pt x="603" y="109"/>
                    </a:moveTo>
                    <a:lnTo>
                      <a:pt x="599" y="125"/>
                    </a:lnTo>
                    <a:lnTo>
                      <a:pt x="589" y="142"/>
                    </a:lnTo>
                    <a:lnTo>
                      <a:pt x="572" y="155"/>
                    </a:lnTo>
                    <a:lnTo>
                      <a:pt x="549" y="171"/>
                    </a:lnTo>
                    <a:lnTo>
                      <a:pt x="522" y="183"/>
                    </a:lnTo>
                    <a:lnTo>
                      <a:pt x="489" y="195"/>
                    </a:lnTo>
                    <a:lnTo>
                      <a:pt x="452" y="203"/>
                    </a:lnTo>
                    <a:lnTo>
                      <a:pt x="412" y="210"/>
                    </a:lnTo>
                    <a:lnTo>
                      <a:pt x="369" y="215"/>
                    </a:lnTo>
                    <a:lnTo>
                      <a:pt x="325" y="217"/>
                    </a:lnTo>
                    <a:lnTo>
                      <a:pt x="280" y="217"/>
                    </a:lnTo>
                    <a:lnTo>
                      <a:pt x="235" y="215"/>
                    </a:lnTo>
                    <a:lnTo>
                      <a:pt x="192" y="210"/>
                    </a:lnTo>
                    <a:lnTo>
                      <a:pt x="151" y="203"/>
                    </a:lnTo>
                    <a:lnTo>
                      <a:pt x="114" y="195"/>
                    </a:lnTo>
                    <a:lnTo>
                      <a:pt x="81" y="183"/>
                    </a:lnTo>
                    <a:lnTo>
                      <a:pt x="53" y="171"/>
                    </a:lnTo>
                    <a:lnTo>
                      <a:pt x="31" y="155"/>
                    </a:lnTo>
                    <a:lnTo>
                      <a:pt x="14" y="142"/>
                    </a:lnTo>
                    <a:lnTo>
                      <a:pt x="4" y="125"/>
                    </a:lnTo>
                    <a:lnTo>
                      <a:pt x="0" y="109"/>
                    </a:lnTo>
                    <a:lnTo>
                      <a:pt x="4" y="92"/>
                    </a:lnTo>
                    <a:lnTo>
                      <a:pt x="14" y="77"/>
                    </a:lnTo>
                    <a:lnTo>
                      <a:pt x="31" y="61"/>
                    </a:lnTo>
                    <a:lnTo>
                      <a:pt x="53" y="48"/>
                    </a:lnTo>
                    <a:lnTo>
                      <a:pt x="81" y="34"/>
                    </a:lnTo>
                    <a:lnTo>
                      <a:pt x="114" y="24"/>
                    </a:lnTo>
                    <a:lnTo>
                      <a:pt x="151" y="13"/>
                    </a:lnTo>
                    <a:lnTo>
                      <a:pt x="192" y="6"/>
                    </a:lnTo>
                    <a:lnTo>
                      <a:pt x="235" y="1"/>
                    </a:lnTo>
                    <a:lnTo>
                      <a:pt x="280" y="0"/>
                    </a:lnTo>
                    <a:lnTo>
                      <a:pt x="325" y="0"/>
                    </a:lnTo>
                    <a:lnTo>
                      <a:pt x="369" y="1"/>
                    </a:lnTo>
                    <a:lnTo>
                      <a:pt x="412" y="6"/>
                    </a:lnTo>
                    <a:lnTo>
                      <a:pt x="452" y="13"/>
                    </a:lnTo>
                    <a:lnTo>
                      <a:pt x="489" y="24"/>
                    </a:lnTo>
                    <a:lnTo>
                      <a:pt x="522" y="34"/>
                    </a:lnTo>
                    <a:lnTo>
                      <a:pt x="549" y="48"/>
                    </a:lnTo>
                    <a:lnTo>
                      <a:pt x="572" y="61"/>
                    </a:lnTo>
                    <a:lnTo>
                      <a:pt x="589" y="77"/>
                    </a:lnTo>
                    <a:lnTo>
                      <a:pt x="599" y="92"/>
                    </a:lnTo>
                    <a:lnTo>
                      <a:pt x="603" y="109"/>
                    </a:lnTo>
                    <a:close/>
                  </a:path>
                </a:pathLst>
              </a:custGeom>
              <a:solidFill>
                <a:srgbClr val="00B4FF"/>
              </a:solidFill>
              <a:ln w="14288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" name="Freeform 119"/>
              <p:cNvSpPr>
                <a:spLocks/>
              </p:cNvSpPr>
              <p:nvPr/>
            </p:nvSpPr>
            <p:spPr bwMode="auto">
              <a:xfrm>
                <a:off x="4767" y="3075"/>
                <a:ext cx="100" cy="36"/>
              </a:xfrm>
              <a:custGeom>
                <a:avLst/>
                <a:gdLst>
                  <a:gd name="T0" fmla="*/ 0 w 199"/>
                  <a:gd name="T1" fmla="*/ 1 h 72"/>
                  <a:gd name="T2" fmla="*/ 1 w 199"/>
                  <a:gd name="T3" fmla="*/ 1 h 72"/>
                  <a:gd name="T4" fmla="*/ 1 w 199"/>
                  <a:gd name="T5" fmla="*/ 1 h 72"/>
                  <a:gd name="T6" fmla="*/ 1 w 199"/>
                  <a:gd name="T7" fmla="*/ 1 h 72"/>
                  <a:gd name="T8" fmla="*/ 1 w 199"/>
                  <a:gd name="T9" fmla="*/ 0 h 72"/>
                  <a:gd name="T10" fmla="*/ 1 w 199"/>
                  <a:gd name="T11" fmla="*/ 0 h 72"/>
                  <a:gd name="T12" fmla="*/ 1 w 199"/>
                  <a:gd name="T13" fmla="*/ 1 h 72"/>
                  <a:gd name="T14" fmla="*/ 0 w 199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0" y="57"/>
                    </a:moveTo>
                    <a:lnTo>
                      <a:pt x="45" y="72"/>
                    </a:lnTo>
                    <a:lnTo>
                      <a:pt x="151" y="24"/>
                    </a:lnTo>
                    <a:lnTo>
                      <a:pt x="199" y="40"/>
                    </a:lnTo>
                    <a:lnTo>
                      <a:pt x="173" y="0"/>
                    </a:lnTo>
                    <a:lnTo>
                      <a:pt x="48" y="0"/>
                    </a:lnTo>
                    <a:lnTo>
                      <a:pt x="99" y="1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" name="Freeform 120"/>
              <p:cNvSpPr>
                <a:spLocks/>
              </p:cNvSpPr>
              <p:nvPr/>
            </p:nvSpPr>
            <p:spPr bwMode="auto">
              <a:xfrm>
                <a:off x="4767" y="3075"/>
                <a:ext cx="100" cy="36"/>
              </a:xfrm>
              <a:custGeom>
                <a:avLst/>
                <a:gdLst>
                  <a:gd name="T0" fmla="*/ 0 w 199"/>
                  <a:gd name="T1" fmla="*/ 1 h 72"/>
                  <a:gd name="T2" fmla="*/ 1 w 199"/>
                  <a:gd name="T3" fmla="*/ 1 h 72"/>
                  <a:gd name="T4" fmla="*/ 1 w 199"/>
                  <a:gd name="T5" fmla="*/ 1 h 72"/>
                  <a:gd name="T6" fmla="*/ 1 w 199"/>
                  <a:gd name="T7" fmla="*/ 1 h 72"/>
                  <a:gd name="T8" fmla="*/ 1 w 199"/>
                  <a:gd name="T9" fmla="*/ 0 h 72"/>
                  <a:gd name="T10" fmla="*/ 1 w 199"/>
                  <a:gd name="T11" fmla="*/ 0 h 72"/>
                  <a:gd name="T12" fmla="*/ 1 w 199"/>
                  <a:gd name="T13" fmla="*/ 1 h 72"/>
                  <a:gd name="T14" fmla="*/ 0 w 199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0" y="57"/>
                    </a:moveTo>
                    <a:lnTo>
                      <a:pt x="45" y="72"/>
                    </a:lnTo>
                    <a:lnTo>
                      <a:pt x="151" y="24"/>
                    </a:lnTo>
                    <a:lnTo>
                      <a:pt x="199" y="40"/>
                    </a:lnTo>
                    <a:lnTo>
                      <a:pt x="173" y="0"/>
                    </a:lnTo>
                    <a:lnTo>
                      <a:pt x="48" y="0"/>
                    </a:lnTo>
                    <a:lnTo>
                      <a:pt x="99" y="1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" name="Freeform 121"/>
              <p:cNvSpPr>
                <a:spLocks/>
              </p:cNvSpPr>
              <p:nvPr/>
            </p:nvSpPr>
            <p:spPr bwMode="auto">
              <a:xfrm>
                <a:off x="4658" y="3117"/>
                <a:ext cx="100" cy="38"/>
              </a:xfrm>
              <a:custGeom>
                <a:avLst/>
                <a:gdLst>
                  <a:gd name="T0" fmla="*/ 1 w 199"/>
                  <a:gd name="T1" fmla="*/ 1 h 76"/>
                  <a:gd name="T2" fmla="*/ 1 w 199"/>
                  <a:gd name="T3" fmla="*/ 0 h 76"/>
                  <a:gd name="T4" fmla="*/ 1 w 199"/>
                  <a:gd name="T5" fmla="*/ 1 h 76"/>
                  <a:gd name="T6" fmla="*/ 0 w 199"/>
                  <a:gd name="T7" fmla="*/ 1 h 76"/>
                  <a:gd name="T8" fmla="*/ 1 w 199"/>
                  <a:gd name="T9" fmla="*/ 1 h 76"/>
                  <a:gd name="T10" fmla="*/ 1 w 199"/>
                  <a:gd name="T11" fmla="*/ 1 h 76"/>
                  <a:gd name="T12" fmla="*/ 1 w 199"/>
                  <a:gd name="T13" fmla="*/ 1 h 76"/>
                  <a:gd name="T14" fmla="*/ 1 w 199"/>
                  <a:gd name="T15" fmla="*/ 1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6"/>
                  <a:gd name="T26" fmla="*/ 199 w 199"/>
                  <a:gd name="T27" fmla="*/ 76 h 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6">
                    <a:moveTo>
                      <a:pt x="199" y="16"/>
                    </a:moveTo>
                    <a:lnTo>
                      <a:pt x="156" y="0"/>
                    </a:lnTo>
                    <a:lnTo>
                      <a:pt x="51" y="48"/>
                    </a:lnTo>
                    <a:lnTo>
                      <a:pt x="0" y="33"/>
                    </a:lnTo>
                    <a:lnTo>
                      <a:pt x="26" y="76"/>
                    </a:lnTo>
                    <a:lnTo>
                      <a:pt x="156" y="76"/>
                    </a:lnTo>
                    <a:lnTo>
                      <a:pt x="99" y="60"/>
                    </a:lnTo>
                    <a:lnTo>
                      <a:pt x="199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Freeform 122"/>
              <p:cNvSpPr>
                <a:spLocks/>
              </p:cNvSpPr>
              <p:nvPr/>
            </p:nvSpPr>
            <p:spPr bwMode="auto">
              <a:xfrm>
                <a:off x="4658" y="3117"/>
                <a:ext cx="100" cy="38"/>
              </a:xfrm>
              <a:custGeom>
                <a:avLst/>
                <a:gdLst>
                  <a:gd name="T0" fmla="*/ 1 w 199"/>
                  <a:gd name="T1" fmla="*/ 1 h 76"/>
                  <a:gd name="T2" fmla="*/ 1 w 199"/>
                  <a:gd name="T3" fmla="*/ 0 h 76"/>
                  <a:gd name="T4" fmla="*/ 1 w 199"/>
                  <a:gd name="T5" fmla="*/ 1 h 76"/>
                  <a:gd name="T6" fmla="*/ 0 w 199"/>
                  <a:gd name="T7" fmla="*/ 1 h 76"/>
                  <a:gd name="T8" fmla="*/ 1 w 199"/>
                  <a:gd name="T9" fmla="*/ 1 h 76"/>
                  <a:gd name="T10" fmla="*/ 1 w 199"/>
                  <a:gd name="T11" fmla="*/ 1 h 76"/>
                  <a:gd name="T12" fmla="*/ 1 w 199"/>
                  <a:gd name="T13" fmla="*/ 1 h 76"/>
                  <a:gd name="T14" fmla="*/ 1 w 199"/>
                  <a:gd name="T15" fmla="*/ 1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6"/>
                  <a:gd name="T26" fmla="*/ 199 w 199"/>
                  <a:gd name="T27" fmla="*/ 76 h 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6">
                    <a:moveTo>
                      <a:pt x="199" y="16"/>
                    </a:moveTo>
                    <a:lnTo>
                      <a:pt x="156" y="0"/>
                    </a:lnTo>
                    <a:lnTo>
                      <a:pt x="51" y="48"/>
                    </a:lnTo>
                    <a:lnTo>
                      <a:pt x="0" y="33"/>
                    </a:lnTo>
                    <a:lnTo>
                      <a:pt x="26" y="76"/>
                    </a:lnTo>
                    <a:lnTo>
                      <a:pt x="156" y="76"/>
                    </a:lnTo>
                    <a:lnTo>
                      <a:pt x="99" y="60"/>
                    </a:lnTo>
                    <a:lnTo>
                      <a:pt x="199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Freeform 123"/>
              <p:cNvSpPr>
                <a:spLocks/>
              </p:cNvSpPr>
              <p:nvPr/>
            </p:nvSpPr>
            <p:spPr bwMode="auto">
              <a:xfrm>
                <a:off x="4664" y="3074"/>
                <a:ext cx="100" cy="35"/>
              </a:xfrm>
              <a:custGeom>
                <a:avLst/>
                <a:gdLst>
                  <a:gd name="T0" fmla="*/ 0 w 199"/>
                  <a:gd name="T1" fmla="*/ 0 h 72"/>
                  <a:gd name="T2" fmla="*/ 1 w 199"/>
                  <a:gd name="T3" fmla="*/ 0 h 72"/>
                  <a:gd name="T4" fmla="*/ 1 w 199"/>
                  <a:gd name="T5" fmla="*/ 0 h 72"/>
                  <a:gd name="T6" fmla="*/ 1 w 199"/>
                  <a:gd name="T7" fmla="*/ 0 h 72"/>
                  <a:gd name="T8" fmla="*/ 1 w 199"/>
                  <a:gd name="T9" fmla="*/ 0 h 72"/>
                  <a:gd name="T10" fmla="*/ 1 w 199"/>
                  <a:gd name="T11" fmla="*/ 0 h 72"/>
                  <a:gd name="T12" fmla="*/ 1 w 199"/>
                  <a:gd name="T13" fmla="*/ 0 h 72"/>
                  <a:gd name="T14" fmla="*/ 0 w 199"/>
                  <a:gd name="T15" fmla="*/ 0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0" y="15"/>
                    </a:moveTo>
                    <a:lnTo>
                      <a:pt x="45" y="0"/>
                    </a:lnTo>
                    <a:lnTo>
                      <a:pt x="151" y="43"/>
                    </a:lnTo>
                    <a:lnTo>
                      <a:pt x="199" y="33"/>
                    </a:lnTo>
                    <a:lnTo>
                      <a:pt x="173" y="72"/>
                    </a:lnTo>
                    <a:lnTo>
                      <a:pt x="48" y="72"/>
                    </a:lnTo>
                    <a:lnTo>
                      <a:pt x="99" y="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124"/>
              <p:cNvSpPr>
                <a:spLocks/>
              </p:cNvSpPr>
              <p:nvPr/>
            </p:nvSpPr>
            <p:spPr bwMode="auto">
              <a:xfrm>
                <a:off x="4664" y="3074"/>
                <a:ext cx="100" cy="35"/>
              </a:xfrm>
              <a:custGeom>
                <a:avLst/>
                <a:gdLst>
                  <a:gd name="T0" fmla="*/ 0 w 199"/>
                  <a:gd name="T1" fmla="*/ 0 h 72"/>
                  <a:gd name="T2" fmla="*/ 1 w 199"/>
                  <a:gd name="T3" fmla="*/ 0 h 72"/>
                  <a:gd name="T4" fmla="*/ 1 w 199"/>
                  <a:gd name="T5" fmla="*/ 0 h 72"/>
                  <a:gd name="T6" fmla="*/ 1 w 199"/>
                  <a:gd name="T7" fmla="*/ 0 h 72"/>
                  <a:gd name="T8" fmla="*/ 1 w 199"/>
                  <a:gd name="T9" fmla="*/ 0 h 72"/>
                  <a:gd name="T10" fmla="*/ 1 w 199"/>
                  <a:gd name="T11" fmla="*/ 0 h 72"/>
                  <a:gd name="T12" fmla="*/ 1 w 199"/>
                  <a:gd name="T13" fmla="*/ 0 h 72"/>
                  <a:gd name="T14" fmla="*/ 0 w 199"/>
                  <a:gd name="T15" fmla="*/ 0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0" y="15"/>
                    </a:moveTo>
                    <a:lnTo>
                      <a:pt x="45" y="0"/>
                    </a:lnTo>
                    <a:lnTo>
                      <a:pt x="151" y="43"/>
                    </a:lnTo>
                    <a:lnTo>
                      <a:pt x="199" y="33"/>
                    </a:lnTo>
                    <a:lnTo>
                      <a:pt x="173" y="72"/>
                    </a:lnTo>
                    <a:lnTo>
                      <a:pt x="48" y="72"/>
                    </a:lnTo>
                    <a:lnTo>
                      <a:pt x="99" y="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Freeform 125"/>
              <p:cNvSpPr>
                <a:spLocks/>
              </p:cNvSpPr>
              <p:nvPr/>
            </p:nvSpPr>
            <p:spPr bwMode="auto">
              <a:xfrm>
                <a:off x="4764" y="3121"/>
                <a:ext cx="100" cy="36"/>
              </a:xfrm>
              <a:custGeom>
                <a:avLst/>
                <a:gdLst>
                  <a:gd name="T0" fmla="*/ 1 w 199"/>
                  <a:gd name="T1" fmla="*/ 1 h 72"/>
                  <a:gd name="T2" fmla="*/ 1 w 199"/>
                  <a:gd name="T3" fmla="*/ 1 h 72"/>
                  <a:gd name="T4" fmla="*/ 1 w 199"/>
                  <a:gd name="T5" fmla="*/ 1 h 72"/>
                  <a:gd name="T6" fmla="*/ 0 w 199"/>
                  <a:gd name="T7" fmla="*/ 1 h 72"/>
                  <a:gd name="T8" fmla="*/ 1 w 199"/>
                  <a:gd name="T9" fmla="*/ 0 h 72"/>
                  <a:gd name="T10" fmla="*/ 1 w 199"/>
                  <a:gd name="T11" fmla="*/ 0 h 72"/>
                  <a:gd name="T12" fmla="*/ 1 w 199"/>
                  <a:gd name="T13" fmla="*/ 1 h 72"/>
                  <a:gd name="T14" fmla="*/ 1 w 199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199" y="55"/>
                    </a:moveTo>
                    <a:lnTo>
                      <a:pt x="155" y="72"/>
                    </a:lnTo>
                    <a:lnTo>
                      <a:pt x="52" y="24"/>
                    </a:lnTo>
                    <a:lnTo>
                      <a:pt x="0" y="39"/>
                    </a:lnTo>
                    <a:lnTo>
                      <a:pt x="26" y="0"/>
                    </a:lnTo>
                    <a:lnTo>
                      <a:pt x="155" y="0"/>
                    </a:lnTo>
                    <a:lnTo>
                      <a:pt x="100" y="12"/>
                    </a:lnTo>
                    <a:lnTo>
                      <a:pt x="199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Freeform 126"/>
              <p:cNvSpPr>
                <a:spLocks/>
              </p:cNvSpPr>
              <p:nvPr/>
            </p:nvSpPr>
            <p:spPr bwMode="auto">
              <a:xfrm>
                <a:off x="4764" y="3121"/>
                <a:ext cx="100" cy="36"/>
              </a:xfrm>
              <a:custGeom>
                <a:avLst/>
                <a:gdLst>
                  <a:gd name="T0" fmla="*/ 1 w 199"/>
                  <a:gd name="T1" fmla="*/ 1 h 72"/>
                  <a:gd name="T2" fmla="*/ 1 w 199"/>
                  <a:gd name="T3" fmla="*/ 1 h 72"/>
                  <a:gd name="T4" fmla="*/ 1 w 199"/>
                  <a:gd name="T5" fmla="*/ 1 h 72"/>
                  <a:gd name="T6" fmla="*/ 0 w 199"/>
                  <a:gd name="T7" fmla="*/ 1 h 72"/>
                  <a:gd name="T8" fmla="*/ 1 w 199"/>
                  <a:gd name="T9" fmla="*/ 0 h 72"/>
                  <a:gd name="T10" fmla="*/ 1 w 199"/>
                  <a:gd name="T11" fmla="*/ 0 h 72"/>
                  <a:gd name="T12" fmla="*/ 1 w 199"/>
                  <a:gd name="T13" fmla="*/ 1 h 72"/>
                  <a:gd name="T14" fmla="*/ 1 w 199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199" y="55"/>
                    </a:moveTo>
                    <a:lnTo>
                      <a:pt x="155" y="72"/>
                    </a:lnTo>
                    <a:lnTo>
                      <a:pt x="52" y="24"/>
                    </a:lnTo>
                    <a:lnTo>
                      <a:pt x="0" y="39"/>
                    </a:lnTo>
                    <a:lnTo>
                      <a:pt x="26" y="0"/>
                    </a:lnTo>
                    <a:lnTo>
                      <a:pt x="155" y="0"/>
                    </a:lnTo>
                    <a:lnTo>
                      <a:pt x="100" y="12"/>
                    </a:lnTo>
                    <a:lnTo>
                      <a:pt x="199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127"/>
              <p:cNvSpPr>
                <a:spLocks/>
              </p:cNvSpPr>
              <p:nvPr/>
            </p:nvSpPr>
            <p:spPr bwMode="auto">
              <a:xfrm>
                <a:off x="4769" y="3078"/>
                <a:ext cx="100" cy="35"/>
              </a:xfrm>
              <a:custGeom>
                <a:avLst/>
                <a:gdLst>
                  <a:gd name="T0" fmla="*/ 0 w 199"/>
                  <a:gd name="T1" fmla="*/ 1 h 70"/>
                  <a:gd name="T2" fmla="*/ 1 w 199"/>
                  <a:gd name="T3" fmla="*/ 1 h 70"/>
                  <a:gd name="T4" fmla="*/ 1 w 199"/>
                  <a:gd name="T5" fmla="*/ 1 h 70"/>
                  <a:gd name="T6" fmla="*/ 1 w 199"/>
                  <a:gd name="T7" fmla="*/ 1 h 70"/>
                  <a:gd name="T8" fmla="*/ 1 w 199"/>
                  <a:gd name="T9" fmla="*/ 0 h 70"/>
                  <a:gd name="T10" fmla="*/ 1 w 199"/>
                  <a:gd name="T11" fmla="*/ 0 h 70"/>
                  <a:gd name="T12" fmla="*/ 1 w 199"/>
                  <a:gd name="T13" fmla="*/ 1 h 70"/>
                  <a:gd name="T14" fmla="*/ 0 w 199"/>
                  <a:gd name="T15" fmla="*/ 1 h 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0"/>
                  <a:gd name="T26" fmla="*/ 199 w 199"/>
                  <a:gd name="T27" fmla="*/ 70 h 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0">
                    <a:moveTo>
                      <a:pt x="0" y="54"/>
                    </a:moveTo>
                    <a:lnTo>
                      <a:pt x="45" y="70"/>
                    </a:lnTo>
                    <a:lnTo>
                      <a:pt x="151" y="24"/>
                    </a:lnTo>
                    <a:lnTo>
                      <a:pt x="199" y="39"/>
                    </a:lnTo>
                    <a:lnTo>
                      <a:pt x="174" y="0"/>
                    </a:lnTo>
                    <a:lnTo>
                      <a:pt x="48" y="0"/>
                    </a:lnTo>
                    <a:lnTo>
                      <a:pt x="100" y="1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128"/>
              <p:cNvSpPr>
                <a:spLocks/>
              </p:cNvSpPr>
              <p:nvPr/>
            </p:nvSpPr>
            <p:spPr bwMode="auto">
              <a:xfrm>
                <a:off x="4769" y="3078"/>
                <a:ext cx="100" cy="35"/>
              </a:xfrm>
              <a:custGeom>
                <a:avLst/>
                <a:gdLst>
                  <a:gd name="T0" fmla="*/ 0 w 199"/>
                  <a:gd name="T1" fmla="*/ 1 h 70"/>
                  <a:gd name="T2" fmla="*/ 1 w 199"/>
                  <a:gd name="T3" fmla="*/ 1 h 70"/>
                  <a:gd name="T4" fmla="*/ 1 w 199"/>
                  <a:gd name="T5" fmla="*/ 1 h 70"/>
                  <a:gd name="T6" fmla="*/ 1 w 199"/>
                  <a:gd name="T7" fmla="*/ 1 h 70"/>
                  <a:gd name="T8" fmla="*/ 1 w 199"/>
                  <a:gd name="T9" fmla="*/ 0 h 70"/>
                  <a:gd name="T10" fmla="*/ 1 w 199"/>
                  <a:gd name="T11" fmla="*/ 0 h 70"/>
                  <a:gd name="T12" fmla="*/ 1 w 199"/>
                  <a:gd name="T13" fmla="*/ 1 h 70"/>
                  <a:gd name="T14" fmla="*/ 0 w 199"/>
                  <a:gd name="T15" fmla="*/ 1 h 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0"/>
                  <a:gd name="T26" fmla="*/ 199 w 199"/>
                  <a:gd name="T27" fmla="*/ 70 h 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0">
                    <a:moveTo>
                      <a:pt x="0" y="54"/>
                    </a:moveTo>
                    <a:lnTo>
                      <a:pt x="45" y="70"/>
                    </a:lnTo>
                    <a:lnTo>
                      <a:pt x="151" y="24"/>
                    </a:lnTo>
                    <a:lnTo>
                      <a:pt x="199" y="39"/>
                    </a:lnTo>
                    <a:lnTo>
                      <a:pt x="174" y="0"/>
                    </a:lnTo>
                    <a:lnTo>
                      <a:pt x="48" y="0"/>
                    </a:lnTo>
                    <a:lnTo>
                      <a:pt x="100" y="1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129"/>
              <p:cNvSpPr>
                <a:spLocks/>
              </p:cNvSpPr>
              <p:nvPr/>
            </p:nvSpPr>
            <p:spPr bwMode="auto">
              <a:xfrm>
                <a:off x="4660" y="3119"/>
                <a:ext cx="101" cy="38"/>
              </a:xfrm>
              <a:custGeom>
                <a:avLst/>
                <a:gdLst>
                  <a:gd name="T0" fmla="*/ 1 w 201"/>
                  <a:gd name="T1" fmla="*/ 0 h 77"/>
                  <a:gd name="T2" fmla="*/ 1 w 201"/>
                  <a:gd name="T3" fmla="*/ 0 h 77"/>
                  <a:gd name="T4" fmla="*/ 1 w 201"/>
                  <a:gd name="T5" fmla="*/ 0 h 77"/>
                  <a:gd name="T6" fmla="*/ 0 w 201"/>
                  <a:gd name="T7" fmla="*/ 0 h 77"/>
                  <a:gd name="T8" fmla="*/ 1 w 201"/>
                  <a:gd name="T9" fmla="*/ 0 h 77"/>
                  <a:gd name="T10" fmla="*/ 1 w 201"/>
                  <a:gd name="T11" fmla="*/ 0 h 77"/>
                  <a:gd name="T12" fmla="*/ 1 w 201"/>
                  <a:gd name="T13" fmla="*/ 0 h 77"/>
                  <a:gd name="T14" fmla="*/ 1 w 201"/>
                  <a:gd name="T15" fmla="*/ 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77"/>
                  <a:gd name="T26" fmla="*/ 201 w 201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77">
                    <a:moveTo>
                      <a:pt x="201" y="17"/>
                    </a:moveTo>
                    <a:lnTo>
                      <a:pt x="157" y="0"/>
                    </a:lnTo>
                    <a:lnTo>
                      <a:pt x="54" y="48"/>
                    </a:lnTo>
                    <a:lnTo>
                      <a:pt x="0" y="32"/>
                    </a:lnTo>
                    <a:lnTo>
                      <a:pt x="26" y="77"/>
                    </a:lnTo>
                    <a:lnTo>
                      <a:pt x="157" y="77"/>
                    </a:lnTo>
                    <a:lnTo>
                      <a:pt x="102" y="60"/>
                    </a:lnTo>
                    <a:lnTo>
                      <a:pt x="20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130"/>
              <p:cNvSpPr>
                <a:spLocks/>
              </p:cNvSpPr>
              <p:nvPr/>
            </p:nvSpPr>
            <p:spPr bwMode="auto">
              <a:xfrm>
                <a:off x="4660" y="3119"/>
                <a:ext cx="101" cy="38"/>
              </a:xfrm>
              <a:custGeom>
                <a:avLst/>
                <a:gdLst>
                  <a:gd name="T0" fmla="*/ 1 w 201"/>
                  <a:gd name="T1" fmla="*/ 0 h 77"/>
                  <a:gd name="T2" fmla="*/ 1 w 201"/>
                  <a:gd name="T3" fmla="*/ 0 h 77"/>
                  <a:gd name="T4" fmla="*/ 1 w 201"/>
                  <a:gd name="T5" fmla="*/ 0 h 77"/>
                  <a:gd name="T6" fmla="*/ 0 w 201"/>
                  <a:gd name="T7" fmla="*/ 0 h 77"/>
                  <a:gd name="T8" fmla="*/ 1 w 201"/>
                  <a:gd name="T9" fmla="*/ 0 h 77"/>
                  <a:gd name="T10" fmla="*/ 1 w 201"/>
                  <a:gd name="T11" fmla="*/ 0 h 77"/>
                  <a:gd name="T12" fmla="*/ 1 w 201"/>
                  <a:gd name="T13" fmla="*/ 0 h 77"/>
                  <a:gd name="T14" fmla="*/ 1 w 201"/>
                  <a:gd name="T15" fmla="*/ 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77"/>
                  <a:gd name="T26" fmla="*/ 201 w 201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77">
                    <a:moveTo>
                      <a:pt x="201" y="17"/>
                    </a:moveTo>
                    <a:lnTo>
                      <a:pt x="157" y="0"/>
                    </a:lnTo>
                    <a:lnTo>
                      <a:pt x="54" y="48"/>
                    </a:lnTo>
                    <a:lnTo>
                      <a:pt x="0" y="32"/>
                    </a:lnTo>
                    <a:lnTo>
                      <a:pt x="26" y="77"/>
                    </a:lnTo>
                    <a:lnTo>
                      <a:pt x="157" y="77"/>
                    </a:lnTo>
                    <a:lnTo>
                      <a:pt x="102" y="60"/>
                    </a:lnTo>
                    <a:lnTo>
                      <a:pt x="20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131"/>
              <p:cNvSpPr>
                <a:spLocks/>
              </p:cNvSpPr>
              <p:nvPr/>
            </p:nvSpPr>
            <p:spPr bwMode="auto">
              <a:xfrm>
                <a:off x="4666" y="3075"/>
                <a:ext cx="100" cy="36"/>
              </a:xfrm>
              <a:custGeom>
                <a:avLst/>
                <a:gdLst>
                  <a:gd name="T0" fmla="*/ 0 w 199"/>
                  <a:gd name="T1" fmla="*/ 1 h 72"/>
                  <a:gd name="T2" fmla="*/ 1 w 199"/>
                  <a:gd name="T3" fmla="*/ 0 h 72"/>
                  <a:gd name="T4" fmla="*/ 1 w 199"/>
                  <a:gd name="T5" fmla="*/ 1 h 72"/>
                  <a:gd name="T6" fmla="*/ 1 w 199"/>
                  <a:gd name="T7" fmla="*/ 1 h 72"/>
                  <a:gd name="T8" fmla="*/ 1 w 199"/>
                  <a:gd name="T9" fmla="*/ 1 h 72"/>
                  <a:gd name="T10" fmla="*/ 1 w 199"/>
                  <a:gd name="T11" fmla="*/ 1 h 72"/>
                  <a:gd name="T12" fmla="*/ 1 w 199"/>
                  <a:gd name="T13" fmla="*/ 1 h 72"/>
                  <a:gd name="T14" fmla="*/ 0 w 199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0" y="18"/>
                    </a:moveTo>
                    <a:lnTo>
                      <a:pt x="45" y="0"/>
                    </a:lnTo>
                    <a:lnTo>
                      <a:pt x="151" y="45"/>
                    </a:lnTo>
                    <a:lnTo>
                      <a:pt x="199" y="33"/>
                    </a:lnTo>
                    <a:lnTo>
                      <a:pt x="174" y="72"/>
                    </a:lnTo>
                    <a:lnTo>
                      <a:pt x="48" y="72"/>
                    </a:lnTo>
                    <a:lnTo>
                      <a:pt x="100" y="6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132"/>
              <p:cNvSpPr>
                <a:spLocks/>
              </p:cNvSpPr>
              <p:nvPr/>
            </p:nvSpPr>
            <p:spPr bwMode="auto">
              <a:xfrm>
                <a:off x="4666" y="3075"/>
                <a:ext cx="100" cy="36"/>
              </a:xfrm>
              <a:custGeom>
                <a:avLst/>
                <a:gdLst>
                  <a:gd name="T0" fmla="*/ 0 w 199"/>
                  <a:gd name="T1" fmla="*/ 1 h 72"/>
                  <a:gd name="T2" fmla="*/ 1 w 199"/>
                  <a:gd name="T3" fmla="*/ 0 h 72"/>
                  <a:gd name="T4" fmla="*/ 1 w 199"/>
                  <a:gd name="T5" fmla="*/ 1 h 72"/>
                  <a:gd name="T6" fmla="*/ 1 w 199"/>
                  <a:gd name="T7" fmla="*/ 1 h 72"/>
                  <a:gd name="T8" fmla="*/ 1 w 199"/>
                  <a:gd name="T9" fmla="*/ 1 h 72"/>
                  <a:gd name="T10" fmla="*/ 1 w 199"/>
                  <a:gd name="T11" fmla="*/ 1 h 72"/>
                  <a:gd name="T12" fmla="*/ 1 w 199"/>
                  <a:gd name="T13" fmla="*/ 1 h 72"/>
                  <a:gd name="T14" fmla="*/ 0 w 199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0" y="18"/>
                    </a:moveTo>
                    <a:lnTo>
                      <a:pt x="45" y="0"/>
                    </a:lnTo>
                    <a:lnTo>
                      <a:pt x="151" y="45"/>
                    </a:lnTo>
                    <a:lnTo>
                      <a:pt x="199" y="33"/>
                    </a:lnTo>
                    <a:lnTo>
                      <a:pt x="174" y="72"/>
                    </a:lnTo>
                    <a:lnTo>
                      <a:pt x="48" y="72"/>
                    </a:lnTo>
                    <a:lnTo>
                      <a:pt x="100" y="6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33"/>
              <p:cNvSpPr>
                <a:spLocks/>
              </p:cNvSpPr>
              <p:nvPr/>
            </p:nvSpPr>
            <p:spPr bwMode="auto">
              <a:xfrm>
                <a:off x="4766" y="3123"/>
                <a:ext cx="99" cy="36"/>
              </a:xfrm>
              <a:custGeom>
                <a:avLst/>
                <a:gdLst>
                  <a:gd name="T0" fmla="*/ 0 w 200"/>
                  <a:gd name="T1" fmla="*/ 1 h 72"/>
                  <a:gd name="T2" fmla="*/ 0 w 200"/>
                  <a:gd name="T3" fmla="*/ 1 h 72"/>
                  <a:gd name="T4" fmla="*/ 0 w 200"/>
                  <a:gd name="T5" fmla="*/ 1 h 72"/>
                  <a:gd name="T6" fmla="*/ 0 w 200"/>
                  <a:gd name="T7" fmla="*/ 1 h 72"/>
                  <a:gd name="T8" fmla="*/ 0 w 200"/>
                  <a:gd name="T9" fmla="*/ 0 h 72"/>
                  <a:gd name="T10" fmla="*/ 0 w 200"/>
                  <a:gd name="T11" fmla="*/ 0 h 72"/>
                  <a:gd name="T12" fmla="*/ 0 w 200"/>
                  <a:gd name="T13" fmla="*/ 1 h 72"/>
                  <a:gd name="T14" fmla="*/ 0 w 200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"/>
                  <a:gd name="T25" fmla="*/ 0 h 72"/>
                  <a:gd name="T26" fmla="*/ 200 w 200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" h="72">
                    <a:moveTo>
                      <a:pt x="200" y="57"/>
                    </a:moveTo>
                    <a:lnTo>
                      <a:pt x="155" y="72"/>
                    </a:lnTo>
                    <a:lnTo>
                      <a:pt x="52" y="24"/>
                    </a:lnTo>
                    <a:lnTo>
                      <a:pt x="0" y="40"/>
                    </a:lnTo>
                    <a:lnTo>
                      <a:pt x="26" y="0"/>
                    </a:lnTo>
                    <a:lnTo>
                      <a:pt x="155" y="0"/>
                    </a:lnTo>
                    <a:lnTo>
                      <a:pt x="100" y="12"/>
                    </a:lnTo>
                    <a:lnTo>
                      <a:pt x="200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134"/>
              <p:cNvSpPr>
                <a:spLocks/>
              </p:cNvSpPr>
              <p:nvPr/>
            </p:nvSpPr>
            <p:spPr bwMode="auto">
              <a:xfrm>
                <a:off x="4766" y="3123"/>
                <a:ext cx="99" cy="36"/>
              </a:xfrm>
              <a:custGeom>
                <a:avLst/>
                <a:gdLst>
                  <a:gd name="T0" fmla="*/ 0 w 200"/>
                  <a:gd name="T1" fmla="*/ 1 h 72"/>
                  <a:gd name="T2" fmla="*/ 0 w 200"/>
                  <a:gd name="T3" fmla="*/ 1 h 72"/>
                  <a:gd name="T4" fmla="*/ 0 w 200"/>
                  <a:gd name="T5" fmla="*/ 1 h 72"/>
                  <a:gd name="T6" fmla="*/ 0 w 200"/>
                  <a:gd name="T7" fmla="*/ 1 h 72"/>
                  <a:gd name="T8" fmla="*/ 0 w 200"/>
                  <a:gd name="T9" fmla="*/ 0 h 72"/>
                  <a:gd name="T10" fmla="*/ 0 w 200"/>
                  <a:gd name="T11" fmla="*/ 0 h 72"/>
                  <a:gd name="T12" fmla="*/ 0 w 200"/>
                  <a:gd name="T13" fmla="*/ 1 h 72"/>
                  <a:gd name="T14" fmla="*/ 0 w 200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"/>
                  <a:gd name="T25" fmla="*/ 0 h 72"/>
                  <a:gd name="T26" fmla="*/ 200 w 200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" h="72">
                    <a:moveTo>
                      <a:pt x="200" y="57"/>
                    </a:moveTo>
                    <a:lnTo>
                      <a:pt x="155" y="72"/>
                    </a:lnTo>
                    <a:lnTo>
                      <a:pt x="52" y="24"/>
                    </a:lnTo>
                    <a:lnTo>
                      <a:pt x="0" y="40"/>
                    </a:lnTo>
                    <a:lnTo>
                      <a:pt x="26" y="0"/>
                    </a:lnTo>
                    <a:lnTo>
                      <a:pt x="155" y="0"/>
                    </a:lnTo>
                    <a:lnTo>
                      <a:pt x="100" y="12"/>
                    </a:lnTo>
                    <a:lnTo>
                      <a:pt x="200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Rectangle 135"/>
              <p:cNvSpPr>
                <a:spLocks noChangeArrowheads="1"/>
              </p:cNvSpPr>
              <p:nvPr/>
            </p:nvSpPr>
            <p:spPr bwMode="auto">
              <a:xfrm>
                <a:off x="4661" y="2920"/>
                <a:ext cx="1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>
                  <a:latin typeface="Times" panose="02020603050405020304" pitchFamily="18" charset="0"/>
                </a:endParaRPr>
              </a:p>
            </p:txBody>
          </p:sp>
          <p:sp>
            <p:nvSpPr>
              <p:cNvPr id="1042" name="Rectangle 136"/>
              <p:cNvSpPr>
                <a:spLocks noChangeArrowheads="1"/>
              </p:cNvSpPr>
              <p:nvPr/>
            </p:nvSpPr>
            <p:spPr bwMode="auto">
              <a:xfrm>
                <a:off x="4648" y="3101"/>
                <a:ext cx="1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>
                  <a:latin typeface="Times" panose="02020603050405020304" pitchFamily="18" charset="0"/>
                </a:endParaRPr>
              </a:p>
            </p:txBody>
          </p:sp>
          <p:sp>
            <p:nvSpPr>
              <p:cNvPr id="1043" name="Freeform 137"/>
              <p:cNvSpPr>
                <a:spLocks/>
              </p:cNvSpPr>
              <p:nvPr/>
            </p:nvSpPr>
            <p:spPr bwMode="auto">
              <a:xfrm>
                <a:off x="4612" y="3139"/>
                <a:ext cx="301" cy="110"/>
              </a:xfrm>
              <a:custGeom>
                <a:avLst/>
                <a:gdLst>
                  <a:gd name="T0" fmla="*/ 0 w 603"/>
                  <a:gd name="T1" fmla="*/ 1 h 219"/>
                  <a:gd name="T2" fmla="*/ 0 w 603"/>
                  <a:gd name="T3" fmla="*/ 1 h 219"/>
                  <a:gd name="T4" fmla="*/ 0 w 603"/>
                  <a:gd name="T5" fmla="*/ 1 h 219"/>
                  <a:gd name="T6" fmla="*/ 0 w 603"/>
                  <a:gd name="T7" fmla="*/ 1 h 219"/>
                  <a:gd name="T8" fmla="*/ 0 w 603"/>
                  <a:gd name="T9" fmla="*/ 1 h 219"/>
                  <a:gd name="T10" fmla="*/ 0 w 603"/>
                  <a:gd name="T11" fmla="*/ 1 h 219"/>
                  <a:gd name="T12" fmla="*/ 0 w 603"/>
                  <a:gd name="T13" fmla="*/ 1 h 219"/>
                  <a:gd name="T14" fmla="*/ 0 w 603"/>
                  <a:gd name="T15" fmla="*/ 1 h 219"/>
                  <a:gd name="T16" fmla="*/ 0 w 603"/>
                  <a:gd name="T17" fmla="*/ 1 h 219"/>
                  <a:gd name="T18" fmla="*/ 0 w 603"/>
                  <a:gd name="T19" fmla="*/ 1 h 219"/>
                  <a:gd name="T20" fmla="*/ 0 w 603"/>
                  <a:gd name="T21" fmla="*/ 1 h 219"/>
                  <a:gd name="T22" fmla="*/ 0 w 603"/>
                  <a:gd name="T23" fmla="*/ 1 h 219"/>
                  <a:gd name="T24" fmla="*/ 0 w 603"/>
                  <a:gd name="T25" fmla="*/ 1 h 219"/>
                  <a:gd name="T26" fmla="*/ 0 w 603"/>
                  <a:gd name="T27" fmla="*/ 1 h 219"/>
                  <a:gd name="T28" fmla="*/ 0 w 603"/>
                  <a:gd name="T29" fmla="*/ 1 h 219"/>
                  <a:gd name="T30" fmla="*/ 0 w 603"/>
                  <a:gd name="T31" fmla="*/ 1 h 219"/>
                  <a:gd name="T32" fmla="*/ 0 w 603"/>
                  <a:gd name="T33" fmla="*/ 1 h 219"/>
                  <a:gd name="T34" fmla="*/ 0 w 603"/>
                  <a:gd name="T35" fmla="*/ 1 h 219"/>
                  <a:gd name="T36" fmla="*/ 0 w 603"/>
                  <a:gd name="T37" fmla="*/ 1 h 219"/>
                  <a:gd name="T38" fmla="*/ 0 w 603"/>
                  <a:gd name="T39" fmla="*/ 1 h 219"/>
                  <a:gd name="T40" fmla="*/ 0 w 603"/>
                  <a:gd name="T41" fmla="*/ 1 h 219"/>
                  <a:gd name="T42" fmla="*/ 0 w 603"/>
                  <a:gd name="T43" fmla="*/ 1 h 219"/>
                  <a:gd name="T44" fmla="*/ 0 w 603"/>
                  <a:gd name="T45" fmla="*/ 1 h 219"/>
                  <a:gd name="T46" fmla="*/ 0 w 603"/>
                  <a:gd name="T47" fmla="*/ 1 h 219"/>
                  <a:gd name="T48" fmla="*/ 0 w 603"/>
                  <a:gd name="T49" fmla="*/ 1 h 219"/>
                  <a:gd name="T50" fmla="*/ 0 w 603"/>
                  <a:gd name="T51" fmla="*/ 1 h 219"/>
                  <a:gd name="T52" fmla="*/ 0 w 603"/>
                  <a:gd name="T53" fmla="*/ 1 h 219"/>
                  <a:gd name="T54" fmla="*/ 0 w 603"/>
                  <a:gd name="T55" fmla="*/ 1 h 219"/>
                  <a:gd name="T56" fmla="*/ 0 w 603"/>
                  <a:gd name="T57" fmla="*/ 1 h 219"/>
                  <a:gd name="T58" fmla="*/ 0 w 603"/>
                  <a:gd name="T59" fmla="*/ 1 h 219"/>
                  <a:gd name="T60" fmla="*/ 0 w 603"/>
                  <a:gd name="T61" fmla="*/ 1 h 219"/>
                  <a:gd name="T62" fmla="*/ 0 w 603"/>
                  <a:gd name="T63" fmla="*/ 0 h 219"/>
                  <a:gd name="T64" fmla="*/ 0 w 603"/>
                  <a:gd name="T65" fmla="*/ 0 h 219"/>
                  <a:gd name="T66" fmla="*/ 0 w 603"/>
                  <a:gd name="T67" fmla="*/ 1 h 219"/>
                  <a:gd name="T68" fmla="*/ 0 w 603"/>
                  <a:gd name="T69" fmla="*/ 1 h 219"/>
                  <a:gd name="T70" fmla="*/ 0 w 603"/>
                  <a:gd name="T71" fmla="*/ 1 h 219"/>
                  <a:gd name="T72" fmla="*/ 0 w 603"/>
                  <a:gd name="T73" fmla="*/ 1 h 219"/>
                  <a:gd name="T74" fmla="*/ 0 w 603"/>
                  <a:gd name="T75" fmla="*/ 1 h 219"/>
                  <a:gd name="T76" fmla="*/ 0 w 603"/>
                  <a:gd name="T77" fmla="*/ 1 h 219"/>
                  <a:gd name="T78" fmla="*/ 0 w 603"/>
                  <a:gd name="T79" fmla="*/ 1 h 219"/>
                  <a:gd name="T80" fmla="*/ 0 w 603"/>
                  <a:gd name="T81" fmla="*/ 1 h 219"/>
                  <a:gd name="T82" fmla="*/ 0 w 603"/>
                  <a:gd name="T83" fmla="*/ 1 h 219"/>
                  <a:gd name="T84" fmla="*/ 0 w 603"/>
                  <a:gd name="T85" fmla="*/ 1 h 2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03"/>
                  <a:gd name="T130" fmla="*/ 0 h 219"/>
                  <a:gd name="T131" fmla="*/ 603 w 603"/>
                  <a:gd name="T132" fmla="*/ 219 h 21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03" h="219">
                    <a:moveTo>
                      <a:pt x="603" y="109"/>
                    </a:moveTo>
                    <a:lnTo>
                      <a:pt x="599" y="125"/>
                    </a:lnTo>
                    <a:lnTo>
                      <a:pt x="589" y="142"/>
                    </a:lnTo>
                    <a:lnTo>
                      <a:pt x="572" y="157"/>
                    </a:lnTo>
                    <a:lnTo>
                      <a:pt x="549" y="171"/>
                    </a:lnTo>
                    <a:lnTo>
                      <a:pt x="522" y="183"/>
                    </a:lnTo>
                    <a:lnTo>
                      <a:pt x="489" y="195"/>
                    </a:lnTo>
                    <a:lnTo>
                      <a:pt x="452" y="204"/>
                    </a:lnTo>
                    <a:lnTo>
                      <a:pt x="412" y="210"/>
                    </a:lnTo>
                    <a:lnTo>
                      <a:pt x="369" y="216"/>
                    </a:lnTo>
                    <a:lnTo>
                      <a:pt x="325" y="219"/>
                    </a:lnTo>
                    <a:lnTo>
                      <a:pt x="280" y="219"/>
                    </a:lnTo>
                    <a:lnTo>
                      <a:pt x="235" y="216"/>
                    </a:lnTo>
                    <a:lnTo>
                      <a:pt x="192" y="210"/>
                    </a:lnTo>
                    <a:lnTo>
                      <a:pt x="151" y="204"/>
                    </a:lnTo>
                    <a:lnTo>
                      <a:pt x="114" y="195"/>
                    </a:lnTo>
                    <a:lnTo>
                      <a:pt x="81" y="183"/>
                    </a:lnTo>
                    <a:lnTo>
                      <a:pt x="53" y="171"/>
                    </a:lnTo>
                    <a:lnTo>
                      <a:pt x="31" y="157"/>
                    </a:lnTo>
                    <a:lnTo>
                      <a:pt x="14" y="142"/>
                    </a:lnTo>
                    <a:lnTo>
                      <a:pt x="4" y="125"/>
                    </a:lnTo>
                    <a:lnTo>
                      <a:pt x="0" y="109"/>
                    </a:lnTo>
                    <a:lnTo>
                      <a:pt x="4" y="92"/>
                    </a:lnTo>
                    <a:lnTo>
                      <a:pt x="14" y="77"/>
                    </a:lnTo>
                    <a:lnTo>
                      <a:pt x="31" y="61"/>
                    </a:lnTo>
                    <a:lnTo>
                      <a:pt x="53" y="48"/>
                    </a:lnTo>
                    <a:lnTo>
                      <a:pt x="81" y="34"/>
                    </a:lnTo>
                    <a:lnTo>
                      <a:pt x="114" y="24"/>
                    </a:lnTo>
                    <a:lnTo>
                      <a:pt x="151" y="14"/>
                    </a:lnTo>
                    <a:lnTo>
                      <a:pt x="192" y="7"/>
                    </a:lnTo>
                    <a:lnTo>
                      <a:pt x="235" y="2"/>
                    </a:lnTo>
                    <a:lnTo>
                      <a:pt x="280" y="0"/>
                    </a:lnTo>
                    <a:lnTo>
                      <a:pt x="325" y="0"/>
                    </a:lnTo>
                    <a:lnTo>
                      <a:pt x="369" y="2"/>
                    </a:lnTo>
                    <a:lnTo>
                      <a:pt x="412" y="7"/>
                    </a:lnTo>
                    <a:lnTo>
                      <a:pt x="452" y="14"/>
                    </a:lnTo>
                    <a:lnTo>
                      <a:pt x="489" y="24"/>
                    </a:lnTo>
                    <a:lnTo>
                      <a:pt x="522" y="34"/>
                    </a:lnTo>
                    <a:lnTo>
                      <a:pt x="549" y="48"/>
                    </a:lnTo>
                    <a:lnTo>
                      <a:pt x="572" y="61"/>
                    </a:lnTo>
                    <a:lnTo>
                      <a:pt x="589" y="77"/>
                    </a:lnTo>
                    <a:lnTo>
                      <a:pt x="599" y="92"/>
                    </a:lnTo>
                    <a:lnTo>
                      <a:pt x="603" y="109"/>
                    </a:lnTo>
                    <a:close/>
                  </a:path>
                </a:pathLst>
              </a:custGeom>
              <a:solidFill>
                <a:srgbClr val="0078AA"/>
              </a:solidFill>
              <a:ln w="14288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Rectangle 138"/>
              <p:cNvSpPr>
                <a:spLocks noChangeArrowheads="1"/>
              </p:cNvSpPr>
              <p:nvPr/>
            </p:nvSpPr>
            <p:spPr bwMode="auto">
              <a:xfrm>
                <a:off x="4612" y="3117"/>
                <a:ext cx="303" cy="80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/>
              </a:p>
            </p:txBody>
          </p:sp>
          <p:sp>
            <p:nvSpPr>
              <p:cNvPr id="1045" name="Rectangle 139"/>
              <p:cNvSpPr>
                <a:spLocks noChangeArrowheads="1"/>
              </p:cNvSpPr>
              <p:nvPr/>
            </p:nvSpPr>
            <p:spPr bwMode="auto">
              <a:xfrm>
                <a:off x="4612" y="3117"/>
                <a:ext cx="303" cy="80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/>
              </a:p>
            </p:txBody>
          </p:sp>
          <p:sp>
            <p:nvSpPr>
              <p:cNvPr id="1046" name="Freeform 140"/>
              <p:cNvSpPr>
                <a:spLocks/>
              </p:cNvSpPr>
              <p:nvPr/>
            </p:nvSpPr>
            <p:spPr bwMode="auto">
              <a:xfrm>
                <a:off x="4612" y="3060"/>
                <a:ext cx="301" cy="109"/>
              </a:xfrm>
              <a:custGeom>
                <a:avLst/>
                <a:gdLst>
                  <a:gd name="T0" fmla="*/ 0 w 603"/>
                  <a:gd name="T1" fmla="*/ 1 h 217"/>
                  <a:gd name="T2" fmla="*/ 0 w 603"/>
                  <a:gd name="T3" fmla="*/ 1 h 217"/>
                  <a:gd name="T4" fmla="*/ 0 w 603"/>
                  <a:gd name="T5" fmla="*/ 1 h 217"/>
                  <a:gd name="T6" fmla="*/ 0 w 603"/>
                  <a:gd name="T7" fmla="*/ 1 h 217"/>
                  <a:gd name="T8" fmla="*/ 0 w 603"/>
                  <a:gd name="T9" fmla="*/ 1 h 217"/>
                  <a:gd name="T10" fmla="*/ 0 w 603"/>
                  <a:gd name="T11" fmla="*/ 1 h 217"/>
                  <a:gd name="T12" fmla="*/ 0 w 603"/>
                  <a:gd name="T13" fmla="*/ 1 h 217"/>
                  <a:gd name="T14" fmla="*/ 0 w 603"/>
                  <a:gd name="T15" fmla="*/ 1 h 217"/>
                  <a:gd name="T16" fmla="*/ 0 w 603"/>
                  <a:gd name="T17" fmla="*/ 1 h 217"/>
                  <a:gd name="T18" fmla="*/ 0 w 603"/>
                  <a:gd name="T19" fmla="*/ 1 h 217"/>
                  <a:gd name="T20" fmla="*/ 0 w 603"/>
                  <a:gd name="T21" fmla="*/ 1 h 217"/>
                  <a:gd name="T22" fmla="*/ 0 w 603"/>
                  <a:gd name="T23" fmla="*/ 1 h 217"/>
                  <a:gd name="T24" fmla="*/ 0 w 603"/>
                  <a:gd name="T25" fmla="*/ 1 h 217"/>
                  <a:gd name="T26" fmla="*/ 0 w 603"/>
                  <a:gd name="T27" fmla="*/ 1 h 217"/>
                  <a:gd name="T28" fmla="*/ 0 w 603"/>
                  <a:gd name="T29" fmla="*/ 1 h 217"/>
                  <a:gd name="T30" fmla="*/ 0 w 603"/>
                  <a:gd name="T31" fmla="*/ 1 h 217"/>
                  <a:gd name="T32" fmla="*/ 0 w 603"/>
                  <a:gd name="T33" fmla="*/ 1 h 217"/>
                  <a:gd name="T34" fmla="*/ 0 w 603"/>
                  <a:gd name="T35" fmla="*/ 1 h 217"/>
                  <a:gd name="T36" fmla="*/ 0 w 603"/>
                  <a:gd name="T37" fmla="*/ 1 h 217"/>
                  <a:gd name="T38" fmla="*/ 0 w 603"/>
                  <a:gd name="T39" fmla="*/ 1 h 217"/>
                  <a:gd name="T40" fmla="*/ 0 w 603"/>
                  <a:gd name="T41" fmla="*/ 1 h 217"/>
                  <a:gd name="T42" fmla="*/ 0 w 603"/>
                  <a:gd name="T43" fmla="*/ 1 h 217"/>
                  <a:gd name="T44" fmla="*/ 0 w 603"/>
                  <a:gd name="T45" fmla="*/ 1 h 217"/>
                  <a:gd name="T46" fmla="*/ 0 w 603"/>
                  <a:gd name="T47" fmla="*/ 1 h 217"/>
                  <a:gd name="T48" fmla="*/ 0 w 603"/>
                  <a:gd name="T49" fmla="*/ 1 h 217"/>
                  <a:gd name="T50" fmla="*/ 0 w 603"/>
                  <a:gd name="T51" fmla="*/ 1 h 217"/>
                  <a:gd name="T52" fmla="*/ 0 w 603"/>
                  <a:gd name="T53" fmla="*/ 1 h 217"/>
                  <a:gd name="T54" fmla="*/ 0 w 603"/>
                  <a:gd name="T55" fmla="*/ 1 h 217"/>
                  <a:gd name="T56" fmla="*/ 0 w 603"/>
                  <a:gd name="T57" fmla="*/ 1 h 217"/>
                  <a:gd name="T58" fmla="*/ 0 w 603"/>
                  <a:gd name="T59" fmla="*/ 1 h 217"/>
                  <a:gd name="T60" fmla="*/ 0 w 603"/>
                  <a:gd name="T61" fmla="*/ 1 h 217"/>
                  <a:gd name="T62" fmla="*/ 0 w 603"/>
                  <a:gd name="T63" fmla="*/ 0 h 217"/>
                  <a:gd name="T64" fmla="*/ 0 w 603"/>
                  <a:gd name="T65" fmla="*/ 0 h 217"/>
                  <a:gd name="T66" fmla="*/ 0 w 603"/>
                  <a:gd name="T67" fmla="*/ 1 h 217"/>
                  <a:gd name="T68" fmla="*/ 0 w 603"/>
                  <a:gd name="T69" fmla="*/ 1 h 217"/>
                  <a:gd name="T70" fmla="*/ 0 w 603"/>
                  <a:gd name="T71" fmla="*/ 1 h 217"/>
                  <a:gd name="T72" fmla="*/ 0 w 603"/>
                  <a:gd name="T73" fmla="*/ 1 h 217"/>
                  <a:gd name="T74" fmla="*/ 0 w 603"/>
                  <a:gd name="T75" fmla="*/ 1 h 217"/>
                  <a:gd name="T76" fmla="*/ 0 w 603"/>
                  <a:gd name="T77" fmla="*/ 1 h 217"/>
                  <a:gd name="T78" fmla="*/ 0 w 603"/>
                  <a:gd name="T79" fmla="*/ 1 h 217"/>
                  <a:gd name="T80" fmla="*/ 0 w 603"/>
                  <a:gd name="T81" fmla="*/ 1 h 217"/>
                  <a:gd name="T82" fmla="*/ 0 w 603"/>
                  <a:gd name="T83" fmla="*/ 1 h 217"/>
                  <a:gd name="T84" fmla="*/ 0 w 603"/>
                  <a:gd name="T85" fmla="*/ 1 h 2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03"/>
                  <a:gd name="T130" fmla="*/ 0 h 217"/>
                  <a:gd name="T131" fmla="*/ 603 w 603"/>
                  <a:gd name="T132" fmla="*/ 217 h 21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03" h="217">
                    <a:moveTo>
                      <a:pt x="603" y="109"/>
                    </a:moveTo>
                    <a:lnTo>
                      <a:pt x="599" y="125"/>
                    </a:lnTo>
                    <a:lnTo>
                      <a:pt x="589" y="142"/>
                    </a:lnTo>
                    <a:lnTo>
                      <a:pt x="572" y="155"/>
                    </a:lnTo>
                    <a:lnTo>
                      <a:pt x="549" y="171"/>
                    </a:lnTo>
                    <a:lnTo>
                      <a:pt x="522" y="183"/>
                    </a:lnTo>
                    <a:lnTo>
                      <a:pt x="489" y="195"/>
                    </a:lnTo>
                    <a:lnTo>
                      <a:pt x="452" y="203"/>
                    </a:lnTo>
                    <a:lnTo>
                      <a:pt x="412" y="210"/>
                    </a:lnTo>
                    <a:lnTo>
                      <a:pt x="369" y="215"/>
                    </a:lnTo>
                    <a:lnTo>
                      <a:pt x="325" y="217"/>
                    </a:lnTo>
                    <a:lnTo>
                      <a:pt x="280" y="217"/>
                    </a:lnTo>
                    <a:lnTo>
                      <a:pt x="235" y="215"/>
                    </a:lnTo>
                    <a:lnTo>
                      <a:pt x="192" y="210"/>
                    </a:lnTo>
                    <a:lnTo>
                      <a:pt x="151" y="203"/>
                    </a:lnTo>
                    <a:lnTo>
                      <a:pt x="114" y="195"/>
                    </a:lnTo>
                    <a:lnTo>
                      <a:pt x="81" y="183"/>
                    </a:lnTo>
                    <a:lnTo>
                      <a:pt x="53" y="171"/>
                    </a:lnTo>
                    <a:lnTo>
                      <a:pt x="31" y="155"/>
                    </a:lnTo>
                    <a:lnTo>
                      <a:pt x="14" y="142"/>
                    </a:lnTo>
                    <a:lnTo>
                      <a:pt x="4" y="125"/>
                    </a:lnTo>
                    <a:lnTo>
                      <a:pt x="0" y="109"/>
                    </a:lnTo>
                    <a:lnTo>
                      <a:pt x="4" y="92"/>
                    </a:lnTo>
                    <a:lnTo>
                      <a:pt x="14" y="77"/>
                    </a:lnTo>
                    <a:lnTo>
                      <a:pt x="31" y="61"/>
                    </a:lnTo>
                    <a:lnTo>
                      <a:pt x="53" y="48"/>
                    </a:lnTo>
                    <a:lnTo>
                      <a:pt x="81" y="34"/>
                    </a:lnTo>
                    <a:lnTo>
                      <a:pt x="114" y="24"/>
                    </a:lnTo>
                    <a:lnTo>
                      <a:pt x="151" y="13"/>
                    </a:lnTo>
                    <a:lnTo>
                      <a:pt x="192" y="6"/>
                    </a:lnTo>
                    <a:lnTo>
                      <a:pt x="235" y="1"/>
                    </a:lnTo>
                    <a:lnTo>
                      <a:pt x="280" y="0"/>
                    </a:lnTo>
                    <a:lnTo>
                      <a:pt x="325" y="0"/>
                    </a:lnTo>
                    <a:lnTo>
                      <a:pt x="369" y="1"/>
                    </a:lnTo>
                    <a:lnTo>
                      <a:pt x="412" y="6"/>
                    </a:lnTo>
                    <a:lnTo>
                      <a:pt x="452" y="13"/>
                    </a:lnTo>
                    <a:lnTo>
                      <a:pt x="489" y="24"/>
                    </a:lnTo>
                    <a:lnTo>
                      <a:pt x="522" y="34"/>
                    </a:lnTo>
                    <a:lnTo>
                      <a:pt x="549" y="48"/>
                    </a:lnTo>
                    <a:lnTo>
                      <a:pt x="572" y="61"/>
                    </a:lnTo>
                    <a:lnTo>
                      <a:pt x="589" y="77"/>
                    </a:lnTo>
                    <a:lnTo>
                      <a:pt x="599" y="92"/>
                    </a:lnTo>
                    <a:lnTo>
                      <a:pt x="603" y="109"/>
                    </a:lnTo>
                    <a:close/>
                  </a:path>
                </a:pathLst>
              </a:custGeom>
              <a:solidFill>
                <a:srgbClr val="00B4FF"/>
              </a:solidFill>
              <a:ln w="14288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41"/>
              <p:cNvSpPr>
                <a:spLocks/>
              </p:cNvSpPr>
              <p:nvPr/>
            </p:nvSpPr>
            <p:spPr bwMode="auto">
              <a:xfrm>
                <a:off x="4767" y="3075"/>
                <a:ext cx="100" cy="36"/>
              </a:xfrm>
              <a:custGeom>
                <a:avLst/>
                <a:gdLst>
                  <a:gd name="T0" fmla="*/ 0 w 199"/>
                  <a:gd name="T1" fmla="*/ 1 h 72"/>
                  <a:gd name="T2" fmla="*/ 1 w 199"/>
                  <a:gd name="T3" fmla="*/ 1 h 72"/>
                  <a:gd name="T4" fmla="*/ 1 w 199"/>
                  <a:gd name="T5" fmla="*/ 1 h 72"/>
                  <a:gd name="T6" fmla="*/ 1 w 199"/>
                  <a:gd name="T7" fmla="*/ 1 h 72"/>
                  <a:gd name="T8" fmla="*/ 1 w 199"/>
                  <a:gd name="T9" fmla="*/ 0 h 72"/>
                  <a:gd name="T10" fmla="*/ 1 w 199"/>
                  <a:gd name="T11" fmla="*/ 0 h 72"/>
                  <a:gd name="T12" fmla="*/ 1 w 199"/>
                  <a:gd name="T13" fmla="*/ 1 h 72"/>
                  <a:gd name="T14" fmla="*/ 0 w 199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0" y="57"/>
                    </a:moveTo>
                    <a:lnTo>
                      <a:pt x="45" y="72"/>
                    </a:lnTo>
                    <a:lnTo>
                      <a:pt x="151" y="24"/>
                    </a:lnTo>
                    <a:lnTo>
                      <a:pt x="199" y="40"/>
                    </a:lnTo>
                    <a:lnTo>
                      <a:pt x="173" y="0"/>
                    </a:lnTo>
                    <a:lnTo>
                      <a:pt x="48" y="0"/>
                    </a:lnTo>
                    <a:lnTo>
                      <a:pt x="99" y="1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42"/>
              <p:cNvSpPr>
                <a:spLocks/>
              </p:cNvSpPr>
              <p:nvPr/>
            </p:nvSpPr>
            <p:spPr bwMode="auto">
              <a:xfrm>
                <a:off x="4767" y="3075"/>
                <a:ext cx="100" cy="36"/>
              </a:xfrm>
              <a:custGeom>
                <a:avLst/>
                <a:gdLst>
                  <a:gd name="T0" fmla="*/ 0 w 199"/>
                  <a:gd name="T1" fmla="*/ 1 h 72"/>
                  <a:gd name="T2" fmla="*/ 1 w 199"/>
                  <a:gd name="T3" fmla="*/ 1 h 72"/>
                  <a:gd name="T4" fmla="*/ 1 w 199"/>
                  <a:gd name="T5" fmla="*/ 1 h 72"/>
                  <a:gd name="T6" fmla="*/ 1 w 199"/>
                  <a:gd name="T7" fmla="*/ 1 h 72"/>
                  <a:gd name="T8" fmla="*/ 1 w 199"/>
                  <a:gd name="T9" fmla="*/ 0 h 72"/>
                  <a:gd name="T10" fmla="*/ 1 w 199"/>
                  <a:gd name="T11" fmla="*/ 0 h 72"/>
                  <a:gd name="T12" fmla="*/ 1 w 199"/>
                  <a:gd name="T13" fmla="*/ 1 h 72"/>
                  <a:gd name="T14" fmla="*/ 0 w 199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0" y="57"/>
                    </a:moveTo>
                    <a:lnTo>
                      <a:pt x="45" y="72"/>
                    </a:lnTo>
                    <a:lnTo>
                      <a:pt x="151" y="24"/>
                    </a:lnTo>
                    <a:lnTo>
                      <a:pt x="199" y="40"/>
                    </a:lnTo>
                    <a:lnTo>
                      <a:pt x="173" y="0"/>
                    </a:lnTo>
                    <a:lnTo>
                      <a:pt x="48" y="0"/>
                    </a:lnTo>
                    <a:lnTo>
                      <a:pt x="99" y="1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143"/>
              <p:cNvSpPr>
                <a:spLocks/>
              </p:cNvSpPr>
              <p:nvPr/>
            </p:nvSpPr>
            <p:spPr bwMode="auto">
              <a:xfrm>
                <a:off x="4658" y="3117"/>
                <a:ext cx="100" cy="38"/>
              </a:xfrm>
              <a:custGeom>
                <a:avLst/>
                <a:gdLst>
                  <a:gd name="T0" fmla="*/ 1 w 199"/>
                  <a:gd name="T1" fmla="*/ 1 h 76"/>
                  <a:gd name="T2" fmla="*/ 1 w 199"/>
                  <a:gd name="T3" fmla="*/ 0 h 76"/>
                  <a:gd name="T4" fmla="*/ 1 w 199"/>
                  <a:gd name="T5" fmla="*/ 1 h 76"/>
                  <a:gd name="T6" fmla="*/ 0 w 199"/>
                  <a:gd name="T7" fmla="*/ 1 h 76"/>
                  <a:gd name="T8" fmla="*/ 1 w 199"/>
                  <a:gd name="T9" fmla="*/ 1 h 76"/>
                  <a:gd name="T10" fmla="*/ 1 w 199"/>
                  <a:gd name="T11" fmla="*/ 1 h 76"/>
                  <a:gd name="T12" fmla="*/ 1 w 199"/>
                  <a:gd name="T13" fmla="*/ 1 h 76"/>
                  <a:gd name="T14" fmla="*/ 1 w 199"/>
                  <a:gd name="T15" fmla="*/ 1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6"/>
                  <a:gd name="T26" fmla="*/ 199 w 199"/>
                  <a:gd name="T27" fmla="*/ 76 h 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6">
                    <a:moveTo>
                      <a:pt x="199" y="16"/>
                    </a:moveTo>
                    <a:lnTo>
                      <a:pt x="156" y="0"/>
                    </a:lnTo>
                    <a:lnTo>
                      <a:pt x="51" y="48"/>
                    </a:lnTo>
                    <a:lnTo>
                      <a:pt x="0" y="33"/>
                    </a:lnTo>
                    <a:lnTo>
                      <a:pt x="26" y="76"/>
                    </a:lnTo>
                    <a:lnTo>
                      <a:pt x="156" y="76"/>
                    </a:lnTo>
                    <a:lnTo>
                      <a:pt x="99" y="60"/>
                    </a:lnTo>
                    <a:lnTo>
                      <a:pt x="199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144"/>
              <p:cNvSpPr>
                <a:spLocks/>
              </p:cNvSpPr>
              <p:nvPr/>
            </p:nvSpPr>
            <p:spPr bwMode="auto">
              <a:xfrm>
                <a:off x="4658" y="3117"/>
                <a:ext cx="100" cy="38"/>
              </a:xfrm>
              <a:custGeom>
                <a:avLst/>
                <a:gdLst>
                  <a:gd name="T0" fmla="*/ 1 w 199"/>
                  <a:gd name="T1" fmla="*/ 1 h 76"/>
                  <a:gd name="T2" fmla="*/ 1 w 199"/>
                  <a:gd name="T3" fmla="*/ 0 h 76"/>
                  <a:gd name="T4" fmla="*/ 1 w 199"/>
                  <a:gd name="T5" fmla="*/ 1 h 76"/>
                  <a:gd name="T6" fmla="*/ 0 w 199"/>
                  <a:gd name="T7" fmla="*/ 1 h 76"/>
                  <a:gd name="T8" fmla="*/ 1 w 199"/>
                  <a:gd name="T9" fmla="*/ 1 h 76"/>
                  <a:gd name="T10" fmla="*/ 1 w 199"/>
                  <a:gd name="T11" fmla="*/ 1 h 76"/>
                  <a:gd name="T12" fmla="*/ 1 w 199"/>
                  <a:gd name="T13" fmla="*/ 1 h 76"/>
                  <a:gd name="T14" fmla="*/ 1 w 199"/>
                  <a:gd name="T15" fmla="*/ 1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6"/>
                  <a:gd name="T26" fmla="*/ 199 w 199"/>
                  <a:gd name="T27" fmla="*/ 76 h 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6">
                    <a:moveTo>
                      <a:pt x="199" y="16"/>
                    </a:moveTo>
                    <a:lnTo>
                      <a:pt x="156" y="0"/>
                    </a:lnTo>
                    <a:lnTo>
                      <a:pt x="51" y="48"/>
                    </a:lnTo>
                    <a:lnTo>
                      <a:pt x="0" y="33"/>
                    </a:lnTo>
                    <a:lnTo>
                      <a:pt x="26" y="76"/>
                    </a:lnTo>
                    <a:lnTo>
                      <a:pt x="156" y="76"/>
                    </a:lnTo>
                    <a:lnTo>
                      <a:pt x="99" y="60"/>
                    </a:lnTo>
                    <a:lnTo>
                      <a:pt x="199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145"/>
              <p:cNvSpPr>
                <a:spLocks/>
              </p:cNvSpPr>
              <p:nvPr/>
            </p:nvSpPr>
            <p:spPr bwMode="auto">
              <a:xfrm>
                <a:off x="4664" y="3074"/>
                <a:ext cx="100" cy="35"/>
              </a:xfrm>
              <a:custGeom>
                <a:avLst/>
                <a:gdLst>
                  <a:gd name="T0" fmla="*/ 0 w 199"/>
                  <a:gd name="T1" fmla="*/ 0 h 72"/>
                  <a:gd name="T2" fmla="*/ 1 w 199"/>
                  <a:gd name="T3" fmla="*/ 0 h 72"/>
                  <a:gd name="T4" fmla="*/ 1 w 199"/>
                  <a:gd name="T5" fmla="*/ 0 h 72"/>
                  <a:gd name="T6" fmla="*/ 1 w 199"/>
                  <a:gd name="T7" fmla="*/ 0 h 72"/>
                  <a:gd name="T8" fmla="*/ 1 w 199"/>
                  <a:gd name="T9" fmla="*/ 0 h 72"/>
                  <a:gd name="T10" fmla="*/ 1 w 199"/>
                  <a:gd name="T11" fmla="*/ 0 h 72"/>
                  <a:gd name="T12" fmla="*/ 1 w 199"/>
                  <a:gd name="T13" fmla="*/ 0 h 72"/>
                  <a:gd name="T14" fmla="*/ 0 w 199"/>
                  <a:gd name="T15" fmla="*/ 0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0" y="15"/>
                    </a:moveTo>
                    <a:lnTo>
                      <a:pt x="45" y="0"/>
                    </a:lnTo>
                    <a:lnTo>
                      <a:pt x="151" y="43"/>
                    </a:lnTo>
                    <a:lnTo>
                      <a:pt x="199" y="33"/>
                    </a:lnTo>
                    <a:lnTo>
                      <a:pt x="173" y="72"/>
                    </a:lnTo>
                    <a:lnTo>
                      <a:pt x="48" y="72"/>
                    </a:lnTo>
                    <a:lnTo>
                      <a:pt x="99" y="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146"/>
              <p:cNvSpPr>
                <a:spLocks/>
              </p:cNvSpPr>
              <p:nvPr/>
            </p:nvSpPr>
            <p:spPr bwMode="auto">
              <a:xfrm>
                <a:off x="4664" y="3074"/>
                <a:ext cx="100" cy="35"/>
              </a:xfrm>
              <a:custGeom>
                <a:avLst/>
                <a:gdLst>
                  <a:gd name="T0" fmla="*/ 0 w 199"/>
                  <a:gd name="T1" fmla="*/ 0 h 72"/>
                  <a:gd name="T2" fmla="*/ 1 w 199"/>
                  <a:gd name="T3" fmla="*/ 0 h 72"/>
                  <a:gd name="T4" fmla="*/ 1 w 199"/>
                  <a:gd name="T5" fmla="*/ 0 h 72"/>
                  <a:gd name="T6" fmla="*/ 1 w 199"/>
                  <a:gd name="T7" fmla="*/ 0 h 72"/>
                  <a:gd name="T8" fmla="*/ 1 w 199"/>
                  <a:gd name="T9" fmla="*/ 0 h 72"/>
                  <a:gd name="T10" fmla="*/ 1 w 199"/>
                  <a:gd name="T11" fmla="*/ 0 h 72"/>
                  <a:gd name="T12" fmla="*/ 1 w 199"/>
                  <a:gd name="T13" fmla="*/ 0 h 72"/>
                  <a:gd name="T14" fmla="*/ 0 w 199"/>
                  <a:gd name="T15" fmla="*/ 0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0" y="15"/>
                    </a:moveTo>
                    <a:lnTo>
                      <a:pt x="45" y="0"/>
                    </a:lnTo>
                    <a:lnTo>
                      <a:pt x="151" y="43"/>
                    </a:lnTo>
                    <a:lnTo>
                      <a:pt x="199" y="33"/>
                    </a:lnTo>
                    <a:lnTo>
                      <a:pt x="173" y="72"/>
                    </a:lnTo>
                    <a:lnTo>
                      <a:pt x="48" y="72"/>
                    </a:lnTo>
                    <a:lnTo>
                      <a:pt x="99" y="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147"/>
              <p:cNvSpPr>
                <a:spLocks/>
              </p:cNvSpPr>
              <p:nvPr/>
            </p:nvSpPr>
            <p:spPr bwMode="auto">
              <a:xfrm>
                <a:off x="4764" y="3121"/>
                <a:ext cx="100" cy="36"/>
              </a:xfrm>
              <a:custGeom>
                <a:avLst/>
                <a:gdLst>
                  <a:gd name="T0" fmla="*/ 1 w 199"/>
                  <a:gd name="T1" fmla="*/ 1 h 72"/>
                  <a:gd name="T2" fmla="*/ 1 w 199"/>
                  <a:gd name="T3" fmla="*/ 1 h 72"/>
                  <a:gd name="T4" fmla="*/ 1 w 199"/>
                  <a:gd name="T5" fmla="*/ 1 h 72"/>
                  <a:gd name="T6" fmla="*/ 0 w 199"/>
                  <a:gd name="T7" fmla="*/ 1 h 72"/>
                  <a:gd name="T8" fmla="*/ 1 w 199"/>
                  <a:gd name="T9" fmla="*/ 0 h 72"/>
                  <a:gd name="T10" fmla="*/ 1 w 199"/>
                  <a:gd name="T11" fmla="*/ 0 h 72"/>
                  <a:gd name="T12" fmla="*/ 1 w 199"/>
                  <a:gd name="T13" fmla="*/ 1 h 72"/>
                  <a:gd name="T14" fmla="*/ 1 w 199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199" y="55"/>
                    </a:moveTo>
                    <a:lnTo>
                      <a:pt x="155" y="72"/>
                    </a:lnTo>
                    <a:lnTo>
                      <a:pt x="52" y="24"/>
                    </a:lnTo>
                    <a:lnTo>
                      <a:pt x="0" y="39"/>
                    </a:lnTo>
                    <a:lnTo>
                      <a:pt x="26" y="0"/>
                    </a:lnTo>
                    <a:lnTo>
                      <a:pt x="155" y="0"/>
                    </a:lnTo>
                    <a:lnTo>
                      <a:pt x="100" y="12"/>
                    </a:lnTo>
                    <a:lnTo>
                      <a:pt x="199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148"/>
              <p:cNvSpPr>
                <a:spLocks/>
              </p:cNvSpPr>
              <p:nvPr/>
            </p:nvSpPr>
            <p:spPr bwMode="auto">
              <a:xfrm>
                <a:off x="4764" y="3121"/>
                <a:ext cx="100" cy="36"/>
              </a:xfrm>
              <a:custGeom>
                <a:avLst/>
                <a:gdLst>
                  <a:gd name="T0" fmla="*/ 1 w 199"/>
                  <a:gd name="T1" fmla="*/ 1 h 72"/>
                  <a:gd name="T2" fmla="*/ 1 w 199"/>
                  <a:gd name="T3" fmla="*/ 1 h 72"/>
                  <a:gd name="T4" fmla="*/ 1 w 199"/>
                  <a:gd name="T5" fmla="*/ 1 h 72"/>
                  <a:gd name="T6" fmla="*/ 0 w 199"/>
                  <a:gd name="T7" fmla="*/ 1 h 72"/>
                  <a:gd name="T8" fmla="*/ 1 w 199"/>
                  <a:gd name="T9" fmla="*/ 0 h 72"/>
                  <a:gd name="T10" fmla="*/ 1 w 199"/>
                  <a:gd name="T11" fmla="*/ 0 h 72"/>
                  <a:gd name="T12" fmla="*/ 1 w 199"/>
                  <a:gd name="T13" fmla="*/ 1 h 72"/>
                  <a:gd name="T14" fmla="*/ 1 w 199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199" y="55"/>
                    </a:moveTo>
                    <a:lnTo>
                      <a:pt x="155" y="72"/>
                    </a:lnTo>
                    <a:lnTo>
                      <a:pt x="52" y="24"/>
                    </a:lnTo>
                    <a:lnTo>
                      <a:pt x="0" y="39"/>
                    </a:lnTo>
                    <a:lnTo>
                      <a:pt x="26" y="0"/>
                    </a:lnTo>
                    <a:lnTo>
                      <a:pt x="155" y="0"/>
                    </a:lnTo>
                    <a:lnTo>
                      <a:pt x="100" y="12"/>
                    </a:lnTo>
                    <a:lnTo>
                      <a:pt x="199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149"/>
              <p:cNvSpPr>
                <a:spLocks/>
              </p:cNvSpPr>
              <p:nvPr/>
            </p:nvSpPr>
            <p:spPr bwMode="auto">
              <a:xfrm>
                <a:off x="4769" y="3078"/>
                <a:ext cx="100" cy="35"/>
              </a:xfrm>
              <a:custGeom>
                <a:avLst/>
                <a:gdLst>
                  <a:gd name="T0" fmla="*/ 0 w 199"/>
                  <a:gd name="T1" fmla="*/ 1 h 70"/>
                  <a:gd name="T2" fmla="*/ 1 w 199"/>
                  <a:gd name="T3" fmla="*/ 1 h 70"/>
                  <a:gd name="T4" fmla="*/ 1 w 199"/>
                  <a:gd name="T5" fmla="*/ 1 h 70"/>
                  <a:gd name="T6" fmla="*/ 1 w 199"/>
                  <a:gd name="T7" fmla="*/ 1 h 70"/>
                  <a:gd name="T8" fmla="*/ 1 w 199"/>
                  <a:gd name="T9" fmla="*/ 0 h 70"/>
                  <a:gd name="T10" fmla="*/ 1 w 199"/>
                  <a:gd name="T11" fmla="*/ 0 h 70"/>
                  <a:gd name="T12" fmla="*/ 1 w 199"/>
                  <a:gd name="T13" fmla="*/ 1 h 70"/>
                  <a:gd name="T14" fmla="*/ 0 w 199"/>
                  <a:gd name="T15" fmla="*/ 1 h 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0"/>
                  <a:gd name="T26" fmla="*/ 199 w 199"/>
                  <a:gd name="T27" fmla="*/ 70 h 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0">
                    <a:moveTo>
                      <a:pt x="0" y="54"/>
                    </a:moveTo>
                    <a:lnTo>
                      <a:pt x="45" y="70"/>
                    </a:lnTo>
                    <a:lnTo>
                      <a:pt x="151" y="24"/>
                    </a:lnTo>
                    <a:lnTo>
                      <a:pt x="199" y="39"/>
                    </a:lnTo>
                    <a:lnTo>
                      <a:pt x="174" y="0"/>
                    </a:lnTo>
                    <a:lnTo>
                      <a:pt x="48" y="0"/>
                    </a:lnTo>
                    <a:lnTo>
                      <a:pt x="100" y="1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150"/>
              <p:cNvSpPr>
                <a:spLocks/>
              </p:cNvSpPr>
              <p:nvPr/>
            </p:nvSpPr>
            <p:spPr bwMode="auto">
              <a:xfrm>
                <a:off x="4769" y="3078"/>
                <a:ext cx="100" cy="35"/>
              </a:xfrm>
              <a:custGeom>
                <a:avLst/>
                <a:gdLst>
                  <a:gd name="T0" fmla="*/ 0 w 199"/>
                  <a:gd name="T1" fmla="*/ 1 h 70"/>
                  <a:gd name="T2" fmla="*/ 1 w 199"/>
                  <a:gd name="T3" fmla="*/ 1 h 70"/>
                  <a:gd name="T4" fmla="*/ 1 w 199"/>
                  <a:gd name="T5" fmla="*/ 1 h 70"/>
                  <a:gd name="T6" fmla="*/ 1 w 199"/>
                  <a:gd name="T7" fmla="*/ 1 h 70"/>
                  <a:gd name="T8" fmla="*/ 1 w 199"/>
                  <a:gd name="T9" fmla="*/ 0 h 70"/>
                  <a:gd name="T10" fmla="*/ 1 w 199"/>
                  <a:gd name="T11" fmla="*/ 0 h 70"/>
                  <a:gd name="T12" fmla="*/ 1 w 199"/>
                  <a:gd name="T13" fmla="*/ 1 h 70"/>
                  <a:gd name="T14" fmla="*/ 0 w 199"/>
                  <a:gd name="T15" fmla="*/ 1 h 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0"/>
                  <a:gd name="T26" fmla="*/ 199 w 199"/>
                  <a:gd name="T27" fmla="*/ 70 h 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0">
                    <a:moveTo>
                      <a:pt x="0" y="54"/>
                    </a:moveTo>
                    <a:lnTo>
                      <a:pt x="45" y="70"/>
                    </a:lnTo>
                    <a:lnTo>
                      <a:pt x="151" y="24"/>
                    </a:lnTo>
                    <a:lnTo>
                      <a:pt x="199" y="39"/>
                    </a:lnTo>
                    <a:lnTo>
                      <a:pt x="174" y="0"/>
                    </a:lnTo>
                    <a:lnTo>
                      <a:pt x="48" y="0"/>
                    </a:lnTo>
                    <a:lnTo>
                      <a:pt x="100" y="1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151"/>
              <p:cNvSpPr>
                <a:spLocks/>
              </p:cNvSpPr>
              <p:nvPr/>
            </p:nvSpPr>
            <p:spPr bwMode="auto">
              <a:xfrm>
                <a:off x="4660" y="3119"/>
                <a:ext cx="101" cy="38"/>
              </a:xfrm>
              <a:custGeom>
                <a:avLst/>
                <a:gdLst>
                  <a:gd name="T0" fmla="*/ 1 w 201"/>
                  <a:gd name="T1" fmla="*/ 0 h 77"/>
                  <a:gd name="T2" fmla="*/ 1 w 201"/>
                  <a:gd name="T3" fmla="*/ 0 h 77"/>
                  <a:gd name="T4" fmla="*/ 1 w 201"/>
                  <a:gd name="T5" fmla="*/ 0 h 77"/>
                  <a:gd name="T6" fmla="*/ 0 w 201"/>
                  <a:gd name="T7" fmla="*/ 0 h 77"/>
                  <a:gd name="T8" fmla="*/ 1 w 201"/>
                  <a:gd name="T9" fmla="*/ 0 h 77"/>
                  <a:gd name="T10" fmla="*/ 1 w 201"/>
                  <a:gd name="T11" fmla="*/ 0 h 77"/>
                  <a:gd name="T12" fmla="*/ 1 w 201"/>
                  <a:gd name="T13" fmla="*/ 0 h 77"/>
                  <a:gd name="T14" fmla="*/ 1 w 201"/>
                  <a:gd name="T15" fmla="*/ 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77"/>
                  <a:gd name="T26" fmla="*/ 201 w 201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77">
                    <a:moveTo>
                      <a:pt x="201" y="17"/>
                    </a:moveTo>
                    <a:lnTo>
                      <a:pt x="157" y="0"/>
                    </a:lnTo>
                    <a:lnTo>
                      <a:pt x="54" y="48"/>
                    </a:lnTo>
                    <a:lnTo>
                      <a:pt x="0" y="32"/>
                    </a:lnTo>
                    <a:lnTo>
                      <a:pt x="26" y="77"/>
                    </a:lnTo>
                    <a:lnTo>
                      <a:pt x="157" y="77"/>
                    </a:lnTo>
                    <a:lnTo>
                      <a:pt x="102" y="60"/>
                    </a:lnTo>
                    <a:lnTo>
                      <a:pt x="20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152"/>
              <p:cNvSpPr>
                <a:spLocks/>
              </p:cNvSpPr>
              <p:nvPr/>
            </p:nvSpPr>
            <p:spPr bwMode="auto">
              <a:xfrm>
                <a:off x="4660" y="3119"/>
                <a:ext cx="101" cy="38"/>
              </a:xfrm>
              <a:custGeom>
                <a:avLst/>
                <a:gdLst>
                  <a:gd name="T0" fmla="*/ 1 w 201"/>
                  <a:gd name="T1" fmla="*/ 0 h 77"/>
                  <a:gd name="T2" fmla="*/ 1 w 201"/>
                  <a:gd name="T3" fmla="*/ 0 h 77"/>
                  <a:gd name="T4" fmla="*/ 1 w 201"/>
                  <a:gd name="T5" fmla="*/ 0 h 77"/>
                  <a:gd name="T6" fmla="*/ 0 w 201"/>
                  <a:gd name="T7" fmla="*/ 0 h 77"/>
                  <a:gd name="T8" fmla="*/ 1 w 201"/>
                  <a:gd name="T9" fmla="*/ 0 h 77"/>
                  <a:gd name="T10" fmla="*/ 1 w 201"/>
                  <a:gd name="T11" fmla="*/ 0 h 77"/>
                  <a:gd name="T12" fmla="*/ 1 w 201"/>
                  <a:gd name="T13" fmla="*/ 0 h 77"/>
                  <a:gd name="T14" fmla="*/ 1 w 201"/>
                  <a:gd name="T15" fmla="*/ 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"/>
                  <a:gd name="T25" fmla="*/ 0 h 77"/>
                  <a:gd name="T26" fmla="*/ 201 w 201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" h="77">
                    <a:moveTo>
                      <a:pt x="201" y="17"/>
                    </a:moveTo>
                    <a:lnTo>
                      <a:pt x="157" y="0"/>
                    </a:lnTo>
                    <a:lnTo>
                      <a:pt x="54" y="48"/>
                    </a:lnTo>
                    <a:lnTo>
                      <a:pt x="0" y="32"/>
                    </a:lnTo>
                    <a:lnTo>
                      <a:pt x="26" y="77"/>
                    </a:lnTo>
                    <a:lnTo>
                      <a:pt x="157" y="77"/>
                    </a:lnTo>
                    <a:lnTo>
                      <a:pt x="102" y="60"/>
                    </a:lnTo>
                    <a:lnTo>
                      <a:pt x="201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153"/>
              <p:cNvSpPr>
                <a:spLocks/>
              </p:cNvSpPr>
              <p:nvPr/>
            </p:nvSpPr>
            <p:spPr bwMode="auto">
              <a:xfrm>
                <a:off x="4666" y="3075"/>
                <a:ext cx="100" cy="36"/>
              </a:xfrm>
              <a:custGeom>
                <a:avLst/>
                <a:gdLst>
                  <a:gd name="T0" fmla="*/ 0 w 199"/>
                  <a:gd name="T1" fmla="*/ 1 h 72"/>
                  <a:gd name="T2" fmla="*/ 1 w 199"/>
                  <a:gd name="T3" fmla="*/ 0 h 72"/>
                  <a:gd name="T4" fmla="*/ 1 w 199"/>
                  <a:gd name="T5" fmla="*/ 1 h 72"/>
                  <a:gd name="T6" fmla="*/ 1 w 199"/>
                  <a:gd name="T7" fmla="*/ 1 h 72"/>
                  <a:gd name="T8" fmla="*/ 1 w 199"/>
                  <a:gd name="T9" fmla="*/ 1 h 72"/>
                  <a:gd name="T10" fmla="*/ 1 w 199"/>
                  <a:gd name="T11" fmla="*/ 1 h 72"/>
                  <a:gd name="T12" fmla="*/ 1 w 199"/>
                  <a:gd name="T13" fmla="*/ 1 h 72"/>
                  <a:gd name="T14" fmla="*/ 0 w 199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0" y="18"/>
                    </a:moveTo>
                    <a:lnTo>
                      <a:pt x="45" y="0"/>
                    </a:lnTo>
                    <a:lnTo>
                      <a:pt x="151" y="45"/>
                    </a:lnTo>
                    <a:lnTo>
                      <a:pt x="199" y="33"/>
                    </a:lnTo>
                    <a:lnTo>
                      <a:pt x="174" y="72"/>
                    </a:lnTo>
                    <a:lnTo>
                      <a:pt x="48" y="72"/>
                    </a:lnTo>
                    <a:lnTo>
                      <a:pt x="100" y="6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154"/>
              <p:cNvSpPr>
                <a:spLocks/>
              </p:cNvSpPr>
              <p:nvPr/>
            </p:nvSpPr>
            <p:spPr bwMode="auto">
              <a:xfrm>
                <a:off x="4666" y="3075"/>
                <a:ext cx="100" cy="36"/>
              </a:xfrm>
              <a:custGeom>
                <a:avLst/>
                <a:gdLst>
                  <a:gd name="T0" fmla="*/ 0 w 199"/>
                  <a:gd name="T1" fmla="*/ 1 h 72"/>
                  <a:gd name="T2" fmla="*/ 1 w 199"/>
                  <a:gd name="T3" fmla="*/ 0 h 72"/>
                  <a:gd name="T4" fmla="*/ 1 w 199"/>
                  <a:gd name="T5" fmla="*/ 1 h 72"/>
                  <a:gd name="T6" fmla="*/ 1 w 199"/>
                  <a:gd name="T7" fmla="*/ 1 h 72"/>
                  <a:gd name="T8" fmla="*/ 1 w 199"/>
                  <a:gd name="T9" fmla="*/ 1 h 72"/>
                  <a:gd name="T10" fmla="*/ 1 w 199"/>
                  <a:gd name="T11" fmla="*/ 1 h 72"/>
                  <a:gd name="T12" fmla="*/ 1 w 199"/>
                  <a:gd name="T13" fmla="*/ 1 h 72"/>
                  <a:gd name="T14" fmla="*/ 0 w 199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"/>
                  <a:gd name="T25" fmla="*/ 0 h 72"/>
                  <a:gd name="T26" fmla="*/ 199 w 199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" h="72">
                    <a:moveTo>
                      <a:pt x="0" y="18"/>
                    </a:moveTo>
                    <a:lnTo>
                      <a:pt x="45" y="0"/>
                    </a:lnTo>
                    <a:lnTo>
                      <a:pt x="151" y="45"/>
                    </a:lnTo>
                    <a:lnTo>
                      <a:pt x="199" y="33"/>
                    </a:lnTo>
                    <a:lnTo>
                      <a:pt x="174" y="72"/>
                    </a:lnTo>
                    <a:lnTo>
                      <a:pt x="48" y="72"/>
                    </a:lnTo>
                    <a:lnTo>
                      <a:pt x="100" y="6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155"/>
              <p:cNvSpPr>
                <a:spLocks/>
              </p:cNvSpPr>
              <p:nvPr/>
            </p:nvSpPr>
            <p:spPr bwMode="auto">
              <a:xfrm>
                <a:off x="4766" y="3123"/>
                <a:ext cx="99" cy="36"/>
              </a:xfrm>
              <a:custGeom>
                <a:avLst/>
                <a:gdLst>
                  <a:gd name="T0" fmla="*/ 0 w 200"/>
                  <a:gd name="T1" fmla="*/ 1 h 72"/>
                  <a:gd name="T2" fmla="*/ 0 w 200"/>
                  <a:gd name="T3" fmla="*/ 1 h 72"/>
                  <a:gd name="T4" fmla="*/ 0 w 200"/>
                  <a:gd name="T5" fmla="*/ 1 h 72"/>
                  <a:gd name="T6" fmla="*/ 0 w 200"/>
                  <a:gd name="T7" fmla="*/ 1 h 72"/>
                  <a:gd name="T8" fmla="*/ 0 w 200"/>
                  <a:gd name="T9" fmla="*/ 0 h 72"/>
                  <a:gd name="T10" fmla="*/ 0 w 200"/>
                  <a:gd name="T11" fmla="*/ 0 h 72"/>
                  <a:gd name="T12" fmla="*/ 0 w 200"/>
                  <a:gd name="T13" fmla="*/ 1 h 72"/>
                  <a:gd name="T14" fmla="*/ 0 w 200"/>
                  <a:gd name="T15" fmla="*/ 1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"/>
                  <a:gd name="T25" fmla="*/ 0 h 72"/>
                  <a:gd name="T26" fmla="*/ 200 w 200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" h="72">
                    <a:moveTo>
                      <a:pt x="200" y="57"/>
                    </a:moveTo>
                    <a:lnTo>
                      <a:pt x="155" y="72"/>
                    </a:lnTo>
                    <a:lnTo>
                      <a:pt x="52" y="24"/>
                    </a:lnTo>
                    <a:lnTo>
                      <a:pt x="0" y="40"/>
                    </a:lnTo>
                    <a:lnTo>
                      <a:pt x="26" y="0"/>
                    </a:lnTo>
                    <a:lnTo>
                      <a:pt x="155" y="0"/>
                    </a:lnTo>
                    <a:lnTo>
                      <a:pt x="100" y="12"/>
                    </a:lnTo>
                    <a:lnTo>
                      <a:pt x="200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9" name="Line 156"/>
            <p:cNvSpPr>
              <a:spLocks noChangeShapeType="1"/>
            </p:cNvSpPr>
            <p:nvPr/>
          </p:nvSpPr>
          <p:spPr bwMode="auto">
            <a:xfrm flipH="1">
              <a:off x="1056" y="1491"/>
              <a:ext cx="26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0" name="Line 157"/>
            <p:cNvSpPr>
              <a:spLocks noChangeShapeType="1"/>
            </p:cNvSpPr>
            <p:nvPr/>
          </p:nvSpPr>
          <p:spPr bwMode="auto">
            <a:xfrm flipH="1">
              <a:off x="1797" y="1491"/>
              <a:ext cx="26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1" name="Line 158"/>
            <p:cNvSpPr>
              <a:spLocks noChangeShapeType="1"/>
            </p:cNvSpPr>
            <p:nvPr/>
          </p:nvSpPr>
          <p:spPr bwMode="auto">
            <a:xfrm flipH="1">
              <a:off x="1620" y="1114"/>
              <a:ext cx="177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2" name="Line 159"/>
            <p:cNvSpPr>
              <a:spLocks noChangeShapeType="1"/>
            </p:cNvSpPr>
            <p:nvPr/>
          </p:nvSpPr>
          <p:spPr bwMode="auto">
            <a:xfrm flipH="1">
              <a:off x="1263" y="1594"/>
              <a:ext cx="179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" name="Line 160"/>
            <p:cNvSpPr>
              <a:spLocks noChangeShapeType="1"/>
            </p:cNvSpPr>
            <p:nvPr/>
          </p:nvSpPr>
          <p:spPr bwMode="auto">
            <a:xfrm>
              <a:off x="1678" y="1594"/>
              <a:ext cx="208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" name="Line 161"/>
            <p:cNvSpPr>
              <a:spLocks noChangeShapeType="1"/>
            </p:cNvSpPr>
            <p:nvPr/>
          </p:nvSpPr>
          <p:spPr bwMode="auto">
            <a:xfrm>
              <a:off x="1234" y="1114"/>
              <a:ext cx="208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" name="Oval 162"/>
            <p:cNvSpPr>
              <a:spLocks noChangeArrowheads="1"/>
            </p:cNvSpPr>
            <p:nvPr/>
          </p:nvSpPr>
          <p:spPr bwMode="auto">
            <a:xfrm>
              <a:off x="1290" y="1464"/>
              <a:ext cx="48" cy="48"/>
            </a:xfrm>
            <a:prstGeom prst="ellipse">
              <a:avLst/>
            </a:prstGeom>
            <a:solidFill>
              <a:srgbClr val="80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1016" name="Oval 163"/>
            <p:cNvSpPr>
              <a:spLocks noChangeArrowheads="1"/>
            </p:cNvSpPr>
            <p:nvPr/>
          </p:nvSpPr>
          <p:spPr bwMode="auto">
            <a:xfrm>
              <a:off x="1404" y="1590"/>
              <a:ext cx="48" cy="48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1017" name="Oval 164"/>
            <p:cNvSpPr>
              <a:spLocks noChangeArrowheads="1"/>
            </p:cNvSpPr>
            <p:nvPr/>
          </p:nvSpPr>
          <p:spPr bwMode="auto">
            <a:xfrm>
              <a:off x="1680" y="1584"/>
              <a:ext cx="48" cy="48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1018" name="Oval 165"/>
            <p:cNvSpPr>
              <a:spLocks noChangeArrowheads="1"/>
            </p:cNvSpPr>
            <p:nvPr/>
          </p:nvSpPr>
          <p:spPr bwMode="auto">
            <a:xfrm>
              <a:off x="1632" y="1308"/>
              <a:ext cx="48" cy="48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1019" name="Oval 166"/>
            <p:cNvSpPr>
              <a:spLocks noChangeArrowheads="1"/>
            </p:cNvSpPr>
            <p:nvPr/>
          </p:nvSpPr>
          <p:spPr bwMode="auto">
            <a:xfrm>
              <a:off x="1398" y="1320"/>
              <a:ext cx="48" cy="48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1020" name="Oval 167"/>
            <p:cNvSpPr>
              <a:spLocks noChangeArrowheads="1"/>
            </p:cNvSpPr>
            <p:nvPr/>
          </p:nvSpPr>
          <p:spPr bwMode="auto">
            <a:xfrm>
              <a:off x="1782" y="1464"/>
              <a:ext cx="48" cy="48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</p:grpSp>
      <p:grpSp>
        <p:nvGrpSpPr>
          <p:cNvPr id="1062" name="Group 168"/>
          <p:cNvGrpSpPr>
            <a:grpSpLocks/>
          </p:cNvGrpSpPr>
          <p:nvPr/>
        </p:nvGrpSpPr>
        <p:grpSpPr bwMode="auto">
          <a:xfrm>
            <a:off x="6234113" y="4763419"/>
            <a:ext cx="752475" cy="773113"/>
            <a:chOff x="4612" y="2920"/>
            <a:chExt cx="303" cy="343"/>
          </a:xfrm>
        </p:grpSpPr>
        <p:sp>
          <p:nvSpPr>
            <p:cNvPr id="1063" name="Freeform 169"/>
            <p:cNvSpPr>
              <a:spLocks/>
            </p:cNvSpPr>
            <p:nvPr/>
          </p:nvSpPr>
          <p:spPr bwMode="auto">
            <a:xfrm>
              <a:off x="4612" y="3139"/>
              <a:ext cx="301" cy="110"/>
            </a:xfrm>
            <a:custGeom>
              <a:avLst/>
              <a:gdLst>
                <a:gd name="T0" fmla="*/ 0 w 603"/>
                <a:gd name="T1" fmla="*/ 1 h 219"/>
                <a:gd name="T2" fmla="*/ 0 w 603"/>
                <a:gd name="T3" fmla="*/ 1 h 219"/>
                <a:gd name="T4" fmla="*/ 0 w 603"/>
                <a:gd name="T5" fmla="*/ 1 h 219"/>
                <a:gd name="T6" fmla="*/ 0 w 603"/>
                <a:gd name="T7" fmla="*/ 1 h 219"/>
                <a:gd name="T8" fmla="*/ 0 w 603"/>
                <a:gd name="T9" fmla="*/ 1 h 219"/>
                <a:gd name="T10" fmla="*/ 0 w 603"/>
                <a:gd name="T11" fmla="*/ 1 h 219"/>
                <a:gd name="T12" fmla="*/ 0 w 603"/>
                <a:gd name="T13" fmla="*/ 1 h 219"/>
                <a:gd name="T14" fmla="*/ 0 w 603"/>
                <a:gd name="T15" fmla="*/ 1 h 219"/>
                <a:gd name="T16" fmla="*/ 0 w 603"/>
                <a:gd name="T17" fmla="*/ 1 h 219"/>
                <a:gd name="T18" fmla="*/ 0 w 603"/>
                <a:gd name="T19" fmla="*/ 1 h 219"/>
                <a:gd name="T20" fmla="*/ 0 w 603"/>
                <a:gd name="T21" fmla="*/ 1 h 219"/>
                <a:gd name="T22" fmla="*/ 0 w 603"/>
                <a:gd name="T23" fmla="*/ 1 h 219"/>
                <a:gd name="T24" fmla="*/ 0 w 603"/>
                <a:gd name="T25" fmla="*/ 1 h 219"/>
                <a:gd name="T26" fmla="*/ 0 w 603"/>
                <a:gd name="T27" fmla="*/ 1 h 219"/>
                <a:gd name="T28" fmla="*/ 0 w 603"/>
                <a:gd name="T29" fmla="*/ 1 h 219"/>
                <a:gd name="T30" fmla="*/ 0 w 603"/>
                <a:gd name="T31" fmla="*/ 1 h 219"/>
                <a:gd name="T32" fmla="*/ 0 w 603"/>
                <a:gd name="T33" fmla="*/ 1 h 219"/>
                <a:gd name="T34" fmla="*/ 0 w 603"/>
                <a:gd name="T35" fmla="*/ 1 h 219"/>
                <a:gd name="T36" fmla="*/ 0 w 603"/>
                <a:gd name="T37" fmla="*/ 1 h 219"/>
                <a:gd name="T38" fmla="*/ 0 w 603"/>
                <a:gd name="T39" fmla="*/ 1 h 219"/>
                <a:gd name="T40" fmla="*/ 0 w 603"/>
                <a:gd name="T41" fmla="*/ 1 h 219"/>
                <a:gd name="T42" fmla="*/ 0 w 603"/>
                <a:gd name="T43" fmla="*/ 1 h 219"/>
                <a:gd name="T44" fmla="*/ 0 w 603"/>
                <a:gd name="T45" fmla="*/ 1 h 219"/>
                <a:gd name="T46" fmla="*/ 0 w 603"/>
                <a:gd name="T47" fmla="*/ 1 h 219"/>
                <a:gd name="T48" fmla="*/ 0 w 603"/>
                <a:gd name="T49" fmla="*/ 1 h 219"/>
                <a:gd name="T50" fmla="*/ 0 w 603"/>
                <a:gd name="T51" fmla="*/ 1 h 219"/>
                <a:gd name="T52" fmla="*/ 0 w 603"/>
                <a:gd name="T53" fmla="*/ 1 h 219"/>
                <a:gd name="T54" fmla="*/ 0 w 603"/>
                <a:gd name="T55" fmla="*/ 1 h 219"/>
                <a:gd name="T56" fmla="*/ 0 w 603"/>
                <a:gd name="T57" fmla="*/ 1 h 219"/>
                <a:gd name="T58" fmla="*/ 0 w 603"/>
                <a:gd name="T59" fmla="*/ 1 h 219"/>
                <a:gd name="T60" fmla="*/ 0 w 603"/>
                <a:gd name="T61" fmla="*/ 1 h 219"/>
                <a:gd name="T62" fmla="*/ 0 w 603"/>
                <a:gd name="T63" fmla="*/ 0 h 219"/>
                <a:gd name="T64" fmla="*/ 0 w 603"/>
                <a:gd name="T65" fmla="*/ 0 h 219"/>
                <a:gd name="T66" fmla="*/ 0 w 603"/>
                <a:gd name="T67" fmla="*/ 1 h 219"/>
                <a:gd name="T68" fmla="*/ 0 w 603"/>
                <a:gd name="T69" fmla="*/ 1 h 219"/>
                <a:gd name="T70" fmla="*/ 0 w 603"/>
                <a:gd name="T71" fmla="*/ 1 h 219"/>
                <a:gd name="T72" fmla="*/ 0 w 603"/>
                <a:gd name="T73" fmla="*/ 1 h 219"/>
                <a:gd name="T74" fmla="*/ 0 w 603"/>
                <a:gd name="T75" fmla="*/ 1 h 219"/>
                <a:gd name="T76" fmla="*/ 0 w 603"/>
                <a:gd name="T77" fmla="*/ 1 h 219"/>
                <a:gd name="T78" fmla="*/ 0 w 603"/>
                <a:gd name="T79" fmla="*/ 1 h 219"/>
                <a:gd name="T80" fmla="*/ 0 w 603"/>
                <a:gd name="T81" fmla="*/ 1 h 219"/>
                <a:gd name="T82" fmla="*/ 0 w 603"/>
                <a:gd name="T83" fmla="*/ 1 h 219"/>
                <a:gd name="T84" fmla="*/ 0 w 603"/>
                <a:gd name="T85" fmla="*/ 1 h 2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3"/>
                <a:gd name="T130" fmla="*/ 0 h 219"/>
                <a:gd name="T131" fmla="*/ 603 w 603"/>
                <a:gd name="T132" fmla="*/ 219 h 2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3" h="219">
                  <a:moveTo>
                    <a:pt x="603" y="109"/>
                  </a:moveTo>
                  <a:lnTo>
                    <a:pt x="599" y="125"/>
                  </a:lnTo>
                  <a:lnTo>
                    <a:pt x="589" y="142"/>
                  </a:lnTo>
                  <a:lnTo>
                    <a:pt x="572" y="157"/>
                  </a:lnTo>
                  <a:lnTo>
                    <a:pt x="549" y="171"/>
                  </a:lnTo>
                  <a:lnTo>
                    <a:pt x="522" y="183"/>
                  </a:lnTo>
                  <a:lnTo>
                    <a:pt x="489" y="195"/>
                  </a:lnTo>
                  <a:lnTo>
                    <a:pt x="452" y="204"/>
                  </a:lnTo>
                  <a:lnTo>
                    <a:pt x="412" y="210"/>
                  </a:lnTo>
                  <a:lnTo>
                    <a:pt x="369" y="216"/>
                  </a:lnTo>
                  <a:lnTo>
                    <a:pt x="325" y="219"/>
                  </a:lnTo>
                  <a:lnTo>
                    <a:pt x="280" y="219"/>
                  </a:lnTo>
                  <a:lnTo>
                    <a:pt x="235" y="216"/>
                  </a:lnTo>
                  <a:lnTo>
                    <a:pt x="192" y="210"/>
                  </a:lnTo>
                  <a:lnTo>
                    <a:pt x="151" y="204"/>
                  </a:lnTo>
                  <a:lnTo>
                    <a:pt x="114" y="195"/>
                  </a:lnTo>
                  <a:lnTo>
                    <a:pt x="81" y="183"/>
                  </a:lnTo>
                  <a:lnTo>
                    <a:pt x="53" y="171"/>
                  </a:lnTo>
                  <a:lnTo>
                    <a:pt x="31" y="157"/>
                  </a:lnTo>
                  <a:lnTo>
                    <a:pt x="14" y="142"/>
                  </a:lnTo>
                  <a:lnTo>
                    <a:pt x="4" y="125"/>
                  </a:lnTo>
                  <a:lnTo>
                    <a:pt x="0" y="109"/>
                  </a:lnTo>
                  <a:lnTo>
                    <a:pt x="4" y="92"/>
                  </a:lnTo>
                  <a:lnTo>
                    <a:pt x="14" y="77"/>
                  </a:lnTo>
                  <a:lnTo>
                    <a:pt x="31" y="61"/>
                  </a:lnTo>
                  <a:lnTo>
                    <a:pt x="53" y="48"/>
                  </a:lnTo>
                  <a:lnTo>
                    <a:pt x="81" y="34"/>
                  </a:lnTo>
                  <a:lnTo>
                    <a:pt x="114" y="24"/>
                  </a:lnTo>
                  <a:lnTo>
                    <a:pt x="151" y="14"/>
                  </a:lnTo>
                  <a:lnTo>
                    <a:pt x="192" y="7"/>
                  </a:lnTo>
                  <a:lnTo>
                    <a:pt x="235" y="2"/>
                  </a:lnTo>
                  <a:lnTo>
                    <a:pt x="280" y="0"/>
                  </a:lnTo>
                  <a:lnTo>
                    <a:pt x="325" y="0"/>
                  </a:lnTo>
                  <a:lnTo>
                    <a:pt x="369" y="2"/>
                  </a:lnTo>
                  <a:lnTo>
                    <a:pt x="412" y="7"/>
                  </a:lnTo>
                  <a:lnTo>
                    <a:pt x="452" y="14"/>
                  </a:lnTo>
                  <a:lnTo>
                    <a:pt x="489" y="24"/>
                  </a:lnTo>
                  <a:lnTo>
                    <a:pt x="522" y="34"/>
                  </a:lnTo>
                  <a:lnTo>
                    <a:pt x="549" y="48"/>
                  </a:lnTo>
                  <a:lnTo>
                    <a:pt x="572" y="61"/>
                  </a:lnTo>
                  <a:lnTo>
                    <a:pt x="589" y="77"/>
                  </a:lnTo>
                  <a:lnTo>
                    <a:pt x="599" y="92"/>
                  </a:lnTo>
                  <a:lnTo>
                    <a:pt x="603" y="109"/>
                  </a:lnTo>
                  <a:close/>
                </a:path>
              </a:pathLst>
            </a:custGeom>
            <a:solidFill>
              <a:srgbClr val="0078AA"/>
            </a:solidFill>
            <a:ln w="14288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Rectangle 170"/>
            <p:cNvSpPr>
              <a:spLocks noChangeArrowheads="1"/>
            </p:cNvSpPr>
            <p:nvPr/>
          </p:nvSpPr>
          <p:spPr bwMode="auto">
            <a:xfrm>
              <a:off x="4612" y="3117"/>
              <a:ext cx="303" cy="80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1065" name="Rectangle 171"/>
            <p:cNvSpPr>
              <a:spLocks noChangeArrowheads="1"/>
            </p:cNvSpPr>
            <p:nvPr/>
          </p:nvSpPr>
          <p:spPr bwMode="auto">
            <a:xfrm>
              <a:off x="4612" y="3117"/>
              <a:ext cx="303" cy="80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1066" name="Freeform 172"/>
            <p:cNvSpPr>
              <a:spLocks/>
            </p:cNvSpPr>
            <p:nvPr/>
          </p:nvSpPr>
          <p:spPr bwMode="auto">
            <a:xfrm>
              <a:off x="4612" y="3060"/>
              <a:ext cx="301" cy="109"/>
            </a:xfrm>
            <a:custGeom>
              <a:avLst/>
              <a:gdLst>
                <a:gd name="T0" fmla="*/ 0 w 603"/>
                <a:gd name="T1" fmla="*/ 1 h 217"/>
                <a:gd name="T2" fmla="*/ 0 w 603"/>
                <a:gd name="T3" fmla="*/ 1 h 217"/>
                <a:gd name="T4" fmla="*/ 0 w 603"/>
                <a:gd name="T5" fmla="*/ 1 h 217"/>
                <a:gd name="T6" fmla="*/ 0 w 603"/>
                <a:gd name="T7" fmla="*/ 1 h 217"/>
                <a:gd name="T8" fmla="*/ 0 w 603"/>
                <a:gd name="T9" fmla="*/ 1 h 217"/>
                <a:gd name="T10" fmla="*/ 0 w 603"/>
                <a:gd name="T11" fmla="*/ 1 h 217"/>
                <a:gd name="T12" fmla="*/ 0 w 603"/>
                <a:gd name="T13" fmla="*/ 1 h 217"/>
                <a:gd name="T14" fmla="*/ 0 w 603"/>
                <a:gd name="T15" fmla="*/ 1 h 217"/>
                <a:gd name="T16" fmla="*/ 0 w 603"/>
                <a:gd name="T17" fmla="*/ 1 h 217"/>
                <a:gd name="T18" fmla="*/ 0 w 603"/>
                <a:gd name="T19" fmla="*/ 1 h 217"/>
                <a:gd name="T20" fmla="*/ 0 w 603"/>
                <a:gd name="T21" fmla="*/ 1 h 217"/>
                <a:gd name="T22" fmla="*/ 0 w 603"/>
                <a:gd name="T23" fmla="*/ 1 h 217"/>
                <a:gd name="T24" fmla="*/ 0 w 603"/>
                <a:gd name="T25" fmla="*/ 1 h 217"/>
                <a:gd name="T26" fmla="*/ 0 w 603"/>
                <a:gd name="T27" fmla="*/ 1 h 217"/>
                <a:gd name="T28" fmla="*/ 0 w 603"/>
                <a:gd name="T29" fmla="*/ 1 h 217"/>
                <a:gd name="T30" fmla="*/ 0 w 603"/>
                <a:gd name="T31" fmla="*/ 1 h 217"/>
                <a:gd name="T32" fmla="*/ 0 w 603"/>
                <a:gd name="T33" fmla="*/ 1 h 217"/>
                <a:gd name="T34" fmla="*/ 0 w 603"/>
                <a:gd name="T35" fmla="*/ 1 h 217"/>
                <a:gd name="T36" fmla="*/ 0 w 603"/>
                <a:gd name="T37" fmla="*/ 1 h 217"/>
                <a:gd name="T38" fmla="*/ 0 w 603"/>
                <a:gd name="T39" fmla="*/ 1 h 217"/>
                <a:gd name="T40" fmla="*/ 0 w 603"/>
                <a:gd name="T41" fmla="*/ 1 h 217"/>
                <a:gd name="T42" fmla="*/ 0 w 603"/>
                <a:gd name="T43" fmla="*/ 1 h 217"/>
                <a:gd name="T44" fmla="*/ 0 w 603"/>
                <a:gd name="T45" fmla="*/ 1 h 217"/>
                <a:gd name="T46" fmla="*/ 0 w 603"/>
                <a:gd name="T47" fmla="*/ 1 h 217"/>
                <a:gd name="T48" fmla="*/ 0 w 603"/>
                <a:gd name="T49" fmla="*/ 1 h 217"/>
                <a:gd name="T50" fmla="*/ 0 w 603"/>
                <a:gd name="T51" fmla="*/ 1 h 217"/>
                <a:gd name="T52" fmla="*/ 0 w 603"/>
                <a:gd name="T53" fmla="*/ 1 h 217"/>
                <a:gd name="T54" fmla="*/ 0 w 603"/>
                <a:gd name="T55" fmla="*/ 1 h 217"/>
                <a:gd name="T56" fmla="*/ 0 w 603"/>
                <a:gd name="T57" fmla="*/ 1 h 217"/>
                <a:gd name="T58" fmla="*/ 0 w 603"/>
                <a:gd name="T59" fmla="*/ 1 h 217"/>
                <a:gd name="T60" fmla="*/ 0 w 603"/>
                <a:gd name="T61" fmla="*/ 1 h 217"/>
                <a:gd name="T62" fmla="*/ 0 w 603"/>
                <a:gd name="T63" fmla="*/ 0 h 217"/>
                <a:gd name="T64" fmla="*/ 0 w 603"/>
                <a:gd name="T65" fmla="*/ 0 h 217"/>
                <a:gd name="T66" fmla="*/ 0 w 603"/>
                <a:gd name="T67" fmla="*/ 1 h 217"/>
                <a:gd name="T68" fmla="*/ 0 w 603"/>
                <a:gd name="T69" fmla="*/ 1 h 217"/>
                <a:gd name="T70" fmla="*/ 0 w 603"/>
                <a:gd name="T71" fmla="*/ 1 h 217"/>
                <a:gd name="T72" fmla="*/ 0 w 603"/>
                <a:gd name="T73" fmla="*/ 1 h 217"/>
                <a:gd name="T74" fmla="*/ 0 w 603"/>
                <a:gd name="T75" fmla="*/ 1 h 217"/>
                <a:gd name="T76" fmla="*/ 0 w 603"/>
                <a:gd name="T77" fmla="*/ 1 h 217"/>
                <a:gd name="T78" fmla="*/ 0 w 603"/>
                <a:gd name="T79" fmla="*/ 1 h 217"/>
                <a:gd name="T80" fmla="*/ 0 w 603"/>
                <a:gd name="T81" fmla="*/ 1 h 217"/>
                <a:gd name="T82" fmla="*/ 0 w 603"/>
                <a:gd name="T83" fmla="*/ 1 h 217"/>
                <a:gd name="T84" fmla="*/ 0 w 603"/>
                <a:gd name="T85" fmla="*/ 1 h 2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3"/>
                <a:gd name="T130" fmla="*/ 0 h 217"/>
                <a:gd name="T131" fmla="*/ 603 w 603"/>
                <a:gd name="T132" fmla="*/ 217 h 2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3" h="217">
                  <a:moveTo>
                    <a:pt x="603" y="109"/>
                  </a:moveTo>
                  <a:lnTo>
                    <a:pt x="599" y="125"/>
                  </a:lnTo>
                  <a:lnTo>
                    <a:pt x="589" y="142"/>
                  </a:lnTo>
                  <a:lnTo>
                    <a:pt x="572" y="155"/>
                  </a:lnTo>
                  <a:lnTo>
                    <a:pt x="549" y="171"/>
                  </a:lnTo>
                  <a:lnTo>
                    <a:pt x="522" y="183"/>
                  </a:lnTo>
                  <a:lnTo>
                    <a:pt x="489" y="195"/>
                  </a:lnTo>
                  <a:lnTo>
                    <a:pt x="452" y="203"/>
                  </a:lnTo>
                  <a:lnTo>
                    <a:pt x="412" y="210"/>
                  </a:lnTo>
                  <a:lnTo>
                    <a:pt x="369" y="215"/>
                  </a:lnTo>
                  <a:lnTo>
                    <a:pt x="325" y="217"/>
                  </a:lnTo>
                  <a:lnTo>
                    <a:pt x="280" y="217"/>
                  </a:lnTo>
                  <a:lnTo>
                    <a:pt x="235" y="215"/>
                  </a:lnTo>
                  <a:lnTo>
                    <a:pt x="192" y="210"/>
                  </a:lnTo>
                  <a:lnTo>
                    <a:pt x="151" y="203"/>
                  </a:lnTo>
                  <a:lnTo>
                    <a:pt x="114" y="195"/>
                  </a:lnTo>
                  <a:lnTo>
                    <a:pt x="81" y="183"/>
                  </a:lnTo>
                  <a:lnTo>
                    <a:pt x="53" y="171"/>
                  </a:lnTo>
                  <a:lnTo>
                    <a:pt x="31" y="155"/>
                  </a:lnTo>
                  <a:lnTo>
                    <a:pt x="14" y="142"/>
                  </a:lnTo>
                  <a:lnTo>
                    <a:pt x="4" y="125"/>
                  </a:lnTo>
                  <a:lnTo>
                    <a:pt x="0" y="109"/>
                  </a:lnTo>
                  <a:lnTo>
                    <a:pt x="4" y="92"/>
                  </a:lnTo>
                  <a:lnTo>
                    <a:pt x="14" y="77"/>
                  </a:lnTo>
                  <a:lnTo>
                    <a:pt x="31" y="61"/>
                  </a:lnTo>
                  <a:lnTo>
                    <a:pt x="53" y="48"/>
                  </a:lnTo>
                  <a:lnTo>
                    <a:pt x="81" y="34"/>
                  </a:lnTo>
                  <a:lnTo>
                    <a:pt x="114" y="24"/>
                  </a:lnTo>
                  <a:lnTo>
                    <a:pt x="151" y="13"/>
                  </a:lnTo>
                  <a:lnTo>
                    <a:pt x="192" y="6"/>
                  </a:lnTo>
                  <a:lnTo>
                    <a:pt x="235" y="1"/>
                  </a:lnTo>
                  <a:lnTo>
                    <a:pt x="280" y="0"/>
                  </a:lnTo>
                  <a:lnTo>
                    <a:pt x="325" y="0"/>
                  </a:lnTo>
                  <a:lnTo>
                    <a:pt x="369" y="1"/>
                  </a:lnTo>
                  <a:lnTo>
                    <a:pt x="412" y="6"/>
                  </a:lnTo>
                  <a:lnTo>
                    <a:pt x="452" y="13"/>
                  </a:lnTo>
                  <a:lnTo>
                    <a:pt x="489" y="24"/>
                  </a:lnTo>
                  <a:lnTo>
                    <a:pt x="522" y="34"/>
                  </a:lnTo>
                  <a:lnTo>
                    <a:pt x="549" y="48"/>
                  </a:lnTo>
                  <a:lnTo>
                    <a:pt x="572" y="61"/>
                  </a:lnTo>
                  <a:lnTo>
                    <a:pt x="589" y="77"/>
                  </a:lnTo>
                  <a:lnTo>
                    <a:pt x="599" y="92"/>
                  </a:lnTo>
                  <a:lnTo>
                    <a:pt x="603" y="109"/>
                  </a:lnTo>
                  <a:close/>
                </a:path>
              </a:pathLst>
            </a:custGeom>
            <a:solidFill>
              <a:srgbClr val="00B4FF"/>
            </a:solidFill>
            <a:ln w="14288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173"/>
            <p:cNvSpPr>
              <a:spLocks/>
            </p:cNvSpPr>
            <p:nvPr/>
          </p:nvSpPr>
          <p:spPr bwMode="auto">
            <a:xfrm>
              <a:off x="4767" y="3075"/>
              <a:ext cx="100" cy="36"/>
            </a:xfrm>
            <a:custGeom>
              <a:avLst/>
              <a:gdLst>
                <a:gd name="T0" fmla="*/ 0 w 199"/>
                <a:gd name="T1" fmla="*/ 1 h 72"/>
                <a:gd name="T2" fmla="*/ 1 w 199"/>
                <a:gd name="T3" fmla="*/ 1 h 72"/>
                <a:gd name="T4" fmla="*/ 1 w 199"/>
                <a:gd name="T5" fmla="*/ 1 h 72"/>
                <a:gd name="T6" fmla="*/ 1 w 199"/>
                <a:gd name="T7" fmla="*/ 1 h 72"/>
                <a:gd name="T8" fmla="*/ 1 w 199"/>
                <a:gd name="T9" fmla="*/ 0 h 72"/>
                <a:gd name="T10" fmla="*/ 1 w 199"/>
                <a:gd name="T11" fmla="*/ 0 h 72"/>
                <a:gd name="T12" fmla="*/ 1 w 199"/>
                <a:gd name="T13" fmla="*/ 1 h 72"/>
                <a:gd name="T14" fmla="*/ 0 w 199"/>
                <a:gd name="T15" fmla="*/ 1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72"/>
                <a:gd name="T26" fmla="*/ 199 w 199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72">
                  <a:moveTo>
                    <a:pt x="0" y="57"/>
                  </a:moveTo>
                  <a:lnTo>
                    <a:pt x="45" y="72"/>
                  </a:lnTo>
                  <a:lnTo>
                    <a:pt x="151" y="24"/>
                  </a:lnTo>
                  <a:lnTo>
                    <a:pt x="199" y="40"/>
                  </a:lnTo>
                  <a:lnTo>
                    <a:pt x="173" y="0"/>
                  </a:lnTo>
                  <a:lnTo>
                    <a:pt x="48" y="0"/>
                  </a:lnTo>
                  <a:lnTo>
                    <a:pt x="99" y="1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174"/>
            <p:cNvSpPr>
              <a:spLocks/>
            </p:cNvSpPr>
            <p:nvPr/>
          </p:nvSpPr>
          <p:spPr bwMode="auto">
            <a:xfrm>
              <a:off x="4767" y="3075"/>
              <a:ext cx="100" cy="36"/>
            </a:xfrm>
            <a:custGeom>
              <a:avLst/>
              <a:gdLst>
                <a:gd name="T0" fmla="*/ 0 w 199"/>
                <a:gd name="T1" fmla="*/ 1 h 72"/>
                <a:gd name="T2" fmla="*/ 1 w 199"/>
                <a:gd name="T3" fmla="*/ 1 h 72"/>
                <a:gd name="T4" fmla="*/ 1 w 199"/>
                <a:gd name="T5" fmla="*/ 1 h 72"/>
                <a:gd name="T6" fmla="*/ 1 w 199"/>
                <a:gd name="T7" fmla="*/ 1 h 72"/>
                <a:gd name="T8" fmla="*/ 1 w 199"/>
                <a:gd name="T9" fmla="*/ 0 h 72"/>
                <a:gd name="T10" fmla="*/ 1 w 199"/>
                <a:gd name="T11" fmla="*/ 0 h 72"/>
                <a:gd name="T12" fmla="*/ 1 w 199"/>
                <a:gd name="T13" fmla="*/ 1 h 72"/>
                <a:gd name="T14" fmla="*/ 0 w 199"/>
                <a:gd name="T15" fmla="*/ 1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72"/>
                <a:gd name="T26" fmla="*/ 199 w 199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72">
                  <a:moveTo>
                    <a:pt x="0" y="57"/>
                  </a:moveTo>
                  <a:lnTo>
                    <a:pt x="45" y="72"/>
                  </a:lnTo>
                  <a:lnTo>
                    <a:pt x="151" y="24"/>
                  </a:lnTo>
                  <a:lnTo>
                    <a:pt x="199" y="40"/>
                  </a:lnTo>
                  <a:lnTo>
                    <a:pt x="173" y="0"/>
                  </a:lnTo>
                  <a:lnTo>
                    <a:pt x="48" y="0"/>
                  </a:lnTo>
                  <a:lnTo>
                    <a:pt x="99" y="1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175"/>
            <p:cNvSpPr>
              <a:spLocks/>
            </p:cNvSpPr>
            <p:nvPr/>
          </p:nvSpPr>
          <p:spPr bwMode="auto">
            <a:xfrm>
              <a:off x="4658" y="3117"/>
              <a:ext cx="100" cy="38"/>
            </a:xfrm>
            <a:custGeom>
              <a:avLst/>
              <a:gdLst>
                <a:gd name="T0" fmla="*/ 1 w 199"/>
                <a:gd name="T1" fmla="*/ 1 h 76"/>
                <a:gd name="T2" fmla="*/ 1 w 199"/>
                <a:gd name="T3" fmla="*/ 0 h 76"/>
                <a:gd name="T4" fmla="*/ 1 w 199"/>
                <a:gd name="T5" fmla="*/ 1 h 76"/>
                <a:gd name="T6" fmla="*/ 0 w 199"/>
                <a:gd name="T7" fmla="*/ 1 h 76"/>
                <a:gd name="T8" fmla="*/ 1 w 199"/>
                <a:gd name="T9" fmla="*/ 1 h 76"/>
                <a:gd name="T10" fmla="*/ 1 w 199"/>
                <a:gd name="T11" fmla="*/ 1 h 76"/>
                <a:gd name="T12" fmla="*/ 1 w 199"/>
                <a:gd name="T13" fmla="*/ 1 h 76"/>
                <a:gd name="T14" fmla="*/ 1 w 199"/>
                <a:gd name="T15" fmla="*/ 1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76"/>
                <a:gd name="T26" fmla="*/ 199 w 199"/>
                <a:gd name="T27" fmla="*/ 76 h 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76">
                  <a:moveTo>
                    <a:pt x="199" y="16"/>
                  </a:moveTo>
                  <a:lnTo>
                    <a:pt x="156" y="0"/>
                  </a:lnTo>
                  <a:lnTo>
                    <a:pt x="51" y="48"/>
                  </a:lnTo>
                  <a:lnTo>
                    <a:pt x="0" y="33"/>
                  </a:lnTo>
                  <a:lnTo>
                    <a:pt x="26" y="76"/>
                  </a:lnTo>
                  <a:lnTo>
                    <a:pt x="156" y="76"/>
                  </a:lnTo>
                  <a:lnTo>
                    <a:pt x="99" y="60"/>
                  </a:lnTo>
                  <a:lnTo>
                    <a:pt x="19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176"/>
            <p:cNvSpPr>
              <a:spLocks/>
            </p:cNvSpPr>
            <p:nvPr/>
          </p:nvSpPr>
          <p:spPr bwMode="auto">
            <a:xfrm>
              <a:off x="4658" y="3117"/>
              <a:ext cx="100" cy="38"/>
            </a:xfrm>
            <a:custGeom>
              <a:avLst/>
              <a:gdLst>
                <a:gd name="T0" fmla="*/ 1 w 199"/>
                <a:gd name="T1" fmla="*/ 1 h 76"/>
                <a:gd name="T2" fmla="*/ 1 w 199"/>
                <a:gd name="T3" fmla="*/ 0 h 76"/>
                <a:gd name="T4" fmla="*/ 1 w 199"/>
                <a:gd name="T5" fmla="*/ 1 h 76"/>
                <a:gd name="T6" fmla="*/ 0 w 199"/>
                <a:gd name="T7" fmla="*/ 1 h 76"/>
                <a:gd name="T8" fmla="*/ 1 w 199"/>
                <a:gd name="T9" fmla="*/ 1 h 76"/>
                <a:gd name="T10" fmla="*/ 1 w 199"/>
                <a:gd name="T11" fmla="*/ 1 h 76"/>
                <a:gd name="T12" fmla="*/ 1 w 199"/>
                <a:gd name="T13" fmla="*/ 1 h 76"/>
                <a:gd name="T14" fmla="*/ 1 w 199"/>
                <a:gd name="T15" fmla="*/ 1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76"/>
                <a:gd name="T26" fmla="*/ 199 w 199"/>
                <a:gd name="T27" fmla="*/ 76 h 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76">
                  <a:moveTo>
                    <a:pt x="199" y="16"/>
                  </a:moveTo>
                  <a:lnTo>
                    <a:pt x="156" y="0"/>
                  </a:lnTo>
                  <a:lnTo>
                    <a:pt x="51" y="48"/>
                  </a:lnTo>
                  <a:lnTo>
                    <a:pt x="0" y="33"/>
                  </a:lnTo>
                  <a:lnTo>
                    <a:pt x="26" y="76"/>
                  </a:lnTo>
                  <a:lnTo>
                    <a:pt x="156" y="76"/>
                  </a:lnTo>
                  <a:lnTo>
                    <a:pt x="99" y="60"/>
                  </a:lnTo>
                  <a:lnTo>
                    <a:pt x="19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177"/>
            <p:cNvSpPr>
              <a:spLocks/>
            </p:cNvSpPr>
            <p:nvPr/>
          </p:nvSpPr>
          <p:spPr bwMode="auto">
            <a:xfrm>
              <a:off x="4664" y="3074"/>
              <a:ext cx="100" cy="35"/>
            </a:xfrm>
            <a:custGeom>
              <a:avLst/>
              <a:gdLst>
                <a:gd name="T0" fmla="*/ 0 w 199"/>
                <a:gd name="T1" fmla="*/ 0 h 72"/>
                <a:gd name="T2" fmla="*/ 1 w 199"/>
                <a:gd name="T3" fmla="*/ 0 h 72"/>
                <a:gd name="T4" fmla="*/ 1 w 199"/>
                <a:gd name="T5" fmla="*/ 0 h 72"/>
                <a:gd name="T6" fmla="*/ 1 w 199"/>
                <a:gd name="T7" fmla="*/ 0 h 72"/>
                <a:gd name="T8" fmla="*/ 1 w 199"/>
                <a:gd name="T9" fmla="*/ 0 h 72"/>
                <a:gd name="T10" fmla="*/ 1 w 199"/>
                <a:gd name="T11" fmla="*/ 0 h 72"/>
                <a:gd name="T12" fmla="*/ 1 w 199"/>
                <a:gd name="T13" fmla="*/ 0 h 72"/>
                <a:gd name="T14" fmla="*/ 0 w 199"/>
                <a:gd name="T15" fmla="*/ 0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72"/>
                <a:gd name="T26" fmla="*/ 199 w 199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72">
                  <a:moveTo>
                    <a:pt x="0" y="15"/>
                  </a:moveTo>
                  <a:lnTo>
                    <a:pt x="45" y="0"/>
                  </a:lnTo>
                  <a:lnTo>
                    <a:pt x="151" y="43"/>
                  </a:lnTo>
                  <a:lnTo>
                    <a:pt x="199" y="33"/>
                  </a:lnTo>
                  <a:lnTo>
                    <a:pt x="173" y="72"/>
                  </a:lnTo>
                  <a:lnTo>
                    <a:pt x="48" y="72"/>
                  </a:lnTo>
                  <a:lnTo>
                    <a:pt x="99" y="6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178"/>
            <p:cNvSpPr>
              <a:spLocks/>
            </p:cNvSpPr>
            <p:nvPr/>
          </p:nvSpPr>
          <p:spPr bwMode="auto">
            <a:xfrm>
              <a:off x="4664" y="3074"/>
              <a:ext cx="100" cy="35"/>
            </a:xfrm>
            <a:custGeom>
              <a:avLst/>
              <a:gdLst>
                <a:gd name="T0" fmla="*/ 0 w 199"/>
                <a:gd name="T1" fmla="*/ 0 h 72"/>
                <a:gd name="T2" fmla="*/ 1 w 199"/>
                <a:gd name="T3" fmla="*/ 0 h 72"/>
                <a:gd name="T4" fmla="*/ 1 w 199"/>
                <a:gd name="T5" fmla="*/ 0 h 72"/>
                <a:gd name="T6" fmla="*/ 1 w 199"/>
                <a:gd name="T7" fmla="*/ 0 h 72"/>
                <a:gd name="T8" fmla="*/ 1 w 199"/>
                <a:gd name="T9" fmla="*/ 0 h 72"/>
                <a:gd name="T10" fmla="*/ 1 w 199"/>
                <a:gd name="T11" fmla="*/ 0 h 72"/>
                <a:gd name="T12" fmla="*/ 1 w 199"/>
                <a:gd name="T13" fmla="*/ 0 h 72"/>
                <a:gd name="T14" fmla="*/ 0 w 199"/>
                <a:gd name="T15" fmla="*/ 0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72"/>
                <a:gd name="T26" fmla="*/ 199 w 199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72">
                  <a:moveTo>
                    <a:pt x="0" y="15"/>
                  </a:moveTo>
                  <a:lnTo>
                    <a:pt x="45" y="0"/>
                  </a:lnTo>
                  <a:lnTo>
                    <a:pt x="151" y="43"/>
                  </a:lnTo>
                  <a:lnTo>
                    <a:pt x="199" y="33"/>
                  </a:lnTo>
                  <a:lnTo>
                    <a:pt x="173" y="72"/>
                  </a:lnTo>
                  <a:lnTo>
                    <a:pt x="48" y="72"/>
                  </a:lnTo>
                  <a:lnTo>
                    <a:pt x="99" y="6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179"/>
            <p:cNvSpPr>
              <a:spLocks/>
            </p:cNvSpPr>
            <p:nvPr/>
          </p:nvSpPr>
          <p:spPr bwMode="auto">
            <a:xfrm>
              <a:off x="4764" y="3121"/>
              <a:ext cx="100" cy="36"/>
            </a:xfrm>
            <a:custGeom>
              <a:avLst/>
              <a:gdLst>
                <a:gd name="T0" fmla="*/ 1 w 199"/>
                <a:gd name="T1" fmla="*/ 1 h 72"/>
                <a:gd name="T2" fmla="*/ 1 w 199"/>
                <a:gd name="T3" fmla="*/ 1 h 72"/>
                <a:gd name="T4" fmla="*/ 1 w 199"/>
                <a:gd name="T5" fmla="*/ 1 h 72"/>
                <a:gd name="T6" fmla="*/ 0 w 199"/>
                <a:gd name="T7" fmla="*/ 1 h 72"/>
                <a:gd name="T8" fmla="*/ 1 w 199"/>
                <a:gd name="T9" fmla="*/ 0 h 72"/>
                <a:gd name="T10" fmla="*/ 1 w 199"/>
                <a:gd name="T11" fmla="*/ 0 h 72"/>
                <a:gd name="T12" fmla="*/ 1 w 199"/>
                <a:gd name="T13" fmla="*/ 1 h 72"/>
                <a:gd name="T14" fmla="*/ 1 w 199"/>
                <a:gd name="T15" fmla="*/ 1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72"/>
                <a:gd name="T26" fmla="*/ 199 w 199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72">
                  <a:moveTo>
                    <a:pt x="199" y="55"/>
                  </a:moveTo>
                  <a:lnTo>
                    <a:pt x="155" y="72"/>
                  </a:lnTo>
                  <a:lnTo>
                    <a:pt x="52" y="24"/>
                  </a:lnTo>
                  <a:lnTo>
                    <a:pt x="0" y="39"/>
                  </a:lnTo>
                  <a:lnTo>
                    <a:pt x="26" y="0"/>
                  </a:lnTo>
                  <a:lnTo>
                    <a:pt x="155" y="0"/>
                  </a:lnTo>
                  <a:lnTo>
                    <a:pt x="100" y="12"/>
                  </a:lnTo>
                  <a:lnTo>
                    <a:pt x="199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180"/>
            <p:cNvSpPr>
              <a:spLocks/>
            </p:cNvSpPr>
            <p:nvPr/>
          </p:nvSpPr>
          <p:spPr bwMode="auto">
            <a:xfrm>
              <a:off x="4764" y="3121"/>
              <a:ext cx="100" cy="36"/>
            </a:xfrm>
            <a:custGeom>
              <a:avLst/>
              <a:gdLst>
                <a:gd name="T0" fmla="*/ 1 w 199"/>
                <a:gd name="T1" fmla="*/ 1 h 72"/>
                <a:gd name="T2" fmla="*/ 1 w 199"/>
                <a:gd name="T3" fmla="*/ 1 h 72"/>
                <a:gd name="T4" fmla="*/ 1 w 199"/>
                <a:gd name="T5" fmla="*/ 1 h 72"/>
                <a:gd name="T6" fmla="*/ 0 w 199"/>
                <a:gd name="T7" fmla="*/ 1 h 72"/>
                <a:gd name="T8" fmla="*/ 1 w 199"/>
                <a:gd name="T9" fmla="*/ 0 h 72"/>
                <a:gd name="T10" fmla="*/ 1 w 199"/>
                <a:gd name="T11" fmla="*/ 0 h 72"/>
                <a:gd name="T12" fmla="*/ 1 w 199"/>
                <a:gd name="T13" fmla="*/ 1 h 72"/>
                <a:gd name="T14" fmla="*/ 1 w 199"/>
                <a:gd name="T15" fmla="*/ 1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72"/>
                <a:gd name="T26" fmla="*/ 199 w 199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72">
                  <a:moveTo>
                    <a:pt x="199" y="55"/>
                  </a:moveTo>
                  <a:lnTo>
                    <a:pt x="155" y="72"/>
                  </a:lnTo>
                  <a:lnTo>
                    <a:pt x="52" y="24"/>
                  </a:lnTo>
                  <a:lnTo>
                    <a:pt x="0" y="39"/>
                  </a:lnTo>
                  <a:lnTo>
                    <a:pt x="26" y="0"/>
                  </a:lnTo>
                  <a:lnTo>
                    <a:pt x="155" y="0"/>
                  </a:lnTo>
                  <a:lnTo>
                    <a:pt x="100" y="12"/>
                  </a:lnTo>
                  <a:lnTo>
                    <a:pt x="199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181"/>
            <p:cNvSpPr>
              <a:spLocks/>
            </p:cNvSpPr>
            <p:nvPr/>
          </p:nvSpPr>
          <p:spPr bwMode="auto">
            <a:xfrm>
              <a:off x="4769" y="3078"/>
              <a:ext cx="100" cy="35"/>
            </a:xfrm>
            <a:custGeom>
              <a:avLst/>
              <a:gdLst>
                <a:gd name="T0" fmla="*/ 0 w 199"/>
                <a:gd name="T1" fmla="*/ 1 h 70"/>
                <a:gd name="T2" fmla="*/ 1 w 199"/>
                <a:gd name="T3" fmla="*/ 1 h 70"/>
                <a:gd name="T4" fmla="*/ 1 w 199"/>
                <a:gd name="T5" fmla="*/ 1 h 70"/>
                <a:gd name="T6" fmla="*/ 1 w 199"/>
                <a:gd name="T7" fmla="*/ 1 h 70"/>
                <a:gd name="T8" fmla="*/ 1 w 199"/>
                <a:gd name="T9" fmla="*/ 0 h 70"/>
                <a:gd name="T10" fmla="*/ 1 w 199"/>
                <a:gd name="T11" fmla="*/ 0 h 70"/>
                <a:gd name="T12" fmla="*/ 1 w 199"/>
                <a:gd name="T13" fmla="*/ 1 h 70"/>
                <a:gd name="T14" fmla="*/ 0 w 199"/>
                <a:gd name="T15" fmla="*/ 1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70"/>
                <a:gd name="T26" fmla="*/ 199 w 199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70">
                  <a:moveTo>
                    <a:pt x="0" y="54"/>
                  </a:moveTo>
                  <a:lnTo>
                    <a:pt x="45" y="70"/>
                  </a:lnTo>
                  <a:lnTo>
                    <a:pt x="151" y="24"/>
                  </a:lnTo>
                  <a:lnTo>
                    <a:pt x="199" y="39"/>
                  </a:lnTo>
                  <a:lnTo>
                    <a:pt x="174" y="0"/>
                  </a:lnTo>
                  <a:lnTo>
                    <a:pt x="48" y="0"/>
                  </a:lnTo>
                  <a:lnTo>
                    <a:pt x="100" y="1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182"/>
            <p:cNvSpPr>
              <a:spLocks/>
            </p:cNvSpPr>
            <p:nvPr/>
          </p:nvSpPr>
          <p:spPr bwMode="auto">
            <a:xfrm>
              <a:off x="4769" y="3078"/>
              <a:ext cx="100" cy="35"/>
            </a:xfrm>
            <a:custGeom>
              <a:avLst/>
              <a:gdLst>
                <a:gd name="T0" fmla="*/ 0 w 199"/>
                <a:gd name="T1" fmla="*/ 1 h 70"/>
                <a:gd name="T2" fmla="*/ 1 w 199"/>
                <a:gd name="T3" fmla="*/ 1 h 70"/>
                <a:gd name="T4" fmla="*/ 1 w 199"/>
                <a:gd name="T5" fmla="*/ 1 h 70"/>
                <a:gd name="T6" fmla="*/ 1 w 199"/>
                <a:gd name="T7" fmla="*/ 1 h 70"/>
                <a:gd name="T8" fmla="*/ 1 w 199"/>
                <a:gd name="T9" fmla="*/ 0 h 70"/>
                <a:gd name="T10" fmla="*/ 1 w 199"/>
                <a:gd name="T11" fmla="*/ 0 h 70"/>
                <a:gd name="T12" fmla="*/ 1 w 199"/>
                <a:gd name="T13" fmla="*/ 1 h 70"/>
                <a:gd name="T14" fmla="*/ 0 w 199"/>
                <a:gd name="T15" fmla="*/ 1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70"/>
                <a:gd name="T26" fmla="*/ 199 w 199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70">
                  <a:moveTo>
                    <a:pt x="0" y="54"/>
                  </a:moveTo>
                  <a:lnTo>
                    <a:pt x="45" y="70"/>
                  </a:lnTo>
                  <a:lnTo>
                    <a:pt x="151" y="24"/>
                  </a:lnTo>
                  <a:lnTo>
                    <a:pt x="199" y="39"/>
                  </a:lnTo>
                  <a:lnTo>
                    <a:pt x="174" y="0"/>
                  </a:lnTo>
                  <a:lnTo>
                    <a:pt x="48" y="0"/>
                  </a:lnTo>
                  <a:lnTo>
                    <a:pt x="100" y="1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183"/>
            <p:cNvSpPr>
              <a:spLocks/>
            </p:cNvSpPr>
            <p:nvPr/>
          </p:nvSpPr>
          <p:spPr bwMode="auto">
            <a:xfrm>
              <a:off x="4660" y="3119"/>
              <a:ext cx="101" cy="38"/>
            </a:xfrm>
            <a:custGeom>
              <a:avLst/>
              <a:gdLst>
                <a:gd name="T0" fmla="*/ 1 w 201"/>
                <a:gd name="T1" fmla="*/ 0 h 77"/>
                <a:gd name="T2" fmla="*/ 1 w 201"/>
                <a:gd name="T3" fmla="*/ 0 h 77"/>
                <a:gd name="T4" fmla="*/ 1 w 201"/>
                <a:gd name="T5" fmla="*/ 0 h 77"/>
                <a:gd name="T6" fmla="*/ 0 w 201"/>
                <a:gd name="T7" fmla="*/ 0 h 77"/>
                <a:gd name="T8" fmla="*/ 1 w 201"/>
                <a:gd name="T9" fmla="*/ 0 h 77"/>
                <a:gd name="T10" fmla="*/ 1 w 201"/>
                <a:gd name="T11" fmla="*/ 0 h 77"/>
                <a:gd name="T12" fmla="*/ 1 w 201"/>
                <a:gd name="T13" fmla="*/ 0 h 77"/>
                <a:gd name="T14" fmla="*/ 1 w 201"/>
                <a:gd name="T15" fmla="*/ 0 h 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"/>
                <a:gd name="T25" fmla="*/ 0 h 77"/>
                <a:gd name="T26" fmla="*/ 201 w 201"/>
                <a:gd name="T27" fmla="*/ 77 h 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" h="77">
                  <a:moveTo>
                    <a:pt x="201" y="17"/>
                  </a:moveTo>
                  <a:lnTo>
                    <a:pt x="157" y="0"/>
                  </a:lnTo>
                  <a:lnTo>
                    <a:pt x="54" y="48"/>
                  </a:lnTo>
                  <a:lnTo>
                    <a:pt x="0" y="32"/>
                  </a:lnTo>
                  <a:lnTo>
                    <a:pt x="26" y="77"/>
                  </a:lnTo>
                  <a:lnTo>
                    <a:pt x="157" y="77"/>
                  </a:lnTo>
                  <a:lnTo>
                    <a:pt x="102" y="60"/>
                  </a:lnTo>
                  <a:lnTo>
                    <a:pt x="201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184"/>
            <p:cNvSpPr>
              <a:spLocks/>
            </p:cNvSpPr>
            <p:nvPr/>
          </p:nvSpPr>
          <p:spPr bwMode="auto">
            <a:xfrm>
              <a:off x="4660" y="3119"/>
              <a:ext cx="101" cy="38"/>
            </a:xfrm>
            <a:custGeom>
              <a:avLst/>
              <a:gdLst>
                <a:gd name="T0" fmla="*/ 1 w 201"/>
                <a:gd name="T1" fmla="*/ 0 h 77"/>
                <a:gd name="T2" fmla="*/ 1 w 201"/>
                <a:gd name="T3" fmla="*/ 0 h 77"/>
                <a:gd name="T4" fmla="*/ 1 w 201"/>
                <a:gd name="T5" fmla="*/ 0 h 77"/>
                <a:gd name="T6" fmla="*/ 0 w 201"/>
                <a:gd name="T7" fmla="*/ 0 h 77"/>
                <a:gd name="T8" fmla="*/ 1 w 201"/>
                <a:gd name="T9" fmla="*/ 0 h 77"/>
                <a:gd name="T10" fmla="*/ 1 w 201"/>
                <a:gd name="T11" fmla="*/ 0 h 77"/>
                <a:gd name="T12" fmla="*/ 1 w 201"/>
                <a:gd name="T13" fmla="*/ 0 h 77"/>
                <a:gd name="T14" fmla="*/ 1 w 201"/>
                <a:gd name="T15" fmla="*/ 0 h 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"/>
                <a:gd name="T25" fmla="*/ 0 h 77"/>
                <a:gd name="T26" fmla="*/ 201 w 201"/>
                <a:gd name="T27" fmla="*/ 77 h 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" h="77">
                  <a:moveTo>
                    <a:pt x="201" y="17"/>
                  </a:moveTo>
                  <a:lnTo>
                    <a:pt x="157" y="0"/>
                  </a:lnTo>
                  <a:lnTo>
                    <a:pt x="54" y="48"/>
                  </a:lnTo>
                  <a:lnTo>
                    <a:pt x="0" y="32"/>
                  </a:lnTo>
                  <a:lnTo>
                    <a:pt x="26" y="77"/>
                  </a:lnTo>
                  <a:lnTo>
                    <a:pt x="157" y="77"/>
                  </a:lnTo>
                  <a:lnTo>
                    <a:pt x="102" y="60"/>
                  </a:lnTo>
                  <a:lnTo>
                    <a:pt x="201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185"/>
            <p:cNvSpPr>
              <a:spLocks/>
            </p:cNvSpPr>
            <p:nvPr/>
          </p:nvSpPr>
          <p:spPr bwMode="auto">
            <a:xfrm>
              <a:off x="4666" y="3075"/>
              <a:ext cx="100" cy="36"/>
            </a:xfrm>
            <a:custGeom>
              <a:avLst/>
              <a:gdLst>
                <a:gd name="T0" fmla="*/ 0 w 199"/>
                <a:gd name="T1" fmla="*/ 1 h 72"/>
                <a:gd name="T2" fmla="*/ 1 w 199"/>
                <a:gd name="T3" fmla="*/ 0 h 72"/>
                <a:gd name="T4" fmla="*/ 1 w 199"/>
                <a:gd name="T5" fmla="*/ 1 h 72"/>
                <a:gd name="T6" fmla="*/ 1 w 199"/>
                <a:gd name="T7" fmla="*/ 1 h 72"/>
                <a:gd name="T8" fmla="*/ 1 w 199"/>
                <a:gd name="T9" fmla="*/ 1 h 72"/>
                <a:gd name="T10" fmla="*/ 1 w 199"/>
                <a:gd name="T11" fmla="*/ 1 h 72"/>
                <a:gd name="T12" fmla="*/ 1 w 199"/>
                <a:gd name="T13" fmla="*/ 1 h 72"/>
                <a:gd name="T14" fmla="*/ 0 w 199"/>
                <a:gd name="T15" fmla="*/ 1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72"/>
                <a:gd name="T26" fmla="*/ 199 w 199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72">
                  <a:moveTo>
                    <a:pt x="0" y="18"/>
                  </a:moveTo>
                  <a:lnTo>
                    <a:pt x="45" y="0"/>
                  </a:lnTo>
                  <a:lnTo>
                    <a:pt x="151" y="45"/>
                  </a:lnTo>
                  <a:lnTo>
                    <a:pt x="199" y="33"/>
                  </a:lnTo>
                  <a:lnTo>
                    <a:pt x="174" y="72"/>
                  </a:lnTo>
                  <a:lnTo>
                    <a:pt x="48" y="72"/>
                  </a:lnTo>
                  <a:lnTo>
                    <a:pt x="100" y="6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186"/>
            <p:cNvSpPr>
              <a:spLocks/>
            </p:cNvSpPr>
            <p:nvPr/>
          </p:nvSpPr>
          <p:spPr bwMode="auto">
            <a:xfrm>
              <a:off x="4666" y="3075"/>
              <a:ext cx="100" cy="36"/>
            </a:xfrm>
            <a:custGeom>
              <a:avLst/>
              <a:gdLst>
                <a:gd name="T0" fmla="*/ 0 w 199"/>
                <a:gd name="T1" fmla="*/ 1 h 72"/>
                <a:gd name="T2" fmla="*/ 1 w 199"/>
                <a:gd name="T3" fmla="*/ 0 h 72"/>
                <a:gd name="T4" fmla="*/ 1 w 199"/>
                <a:gd name="T5" fmla="*/ 1 h 72"/>
                <a:gd name="T6" fmla="*/ 1 w 199"/>
                <a:gd name="T7" fmla="*/ 1 h 72"/>
                <a:gd name="T8" fmla="*/ 1 w 199"/>
                <a:gd name="T9" fmla="*/ 1 h 72"/>
                <a:gd name="T10" fmla="*/ 1 w 199"/>
                <a:gd name="T11" fmla="*/ 1 h 72"/>
                <a:gd name="T12" fmla="*/ 1 w 199"/>
                <a:gd name="T13" fmla="*/ 1 h 72"/>
                <a:gd name="T14" fmla="*/ 0 w 199"/>
                <a:gd name="T15" fmla="*/ 1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72"/>
                <a:gd name="T26" fmla="*/ 199 w 199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72">
                  <a:moveTo>
                    <a:pt x="0" y="18"/>
                  </a:moveTo>
                  <a:lnTo>
                    <a:pt x="45" y="0"/>
                  </a:lnTo>
                  <a:lnTo>
                    <a:pt x="151" y="45"/>
                  </a:lnTo>
                  <a:lnTo>
                    <a:pt x="199" y="33"/>
                  </a:lnTo>
                  <a:lnTo>
                    <a:pt x="174" y="72"/>
                  </a:lnTo>
                  <a:lnTo>
                    <a:pt x="48" y="72"/>
                  </a:lnTo>
                  <a:lnTo>
                    <a:pt x="100" y="6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187"/>
            <p:cNvSpPr>
              <a:spLocks/>
            </p:cNvSpPr>
            <p:nvPr/>
          </p:nvSpPr>
          <p:spPr bwMode="auto">
            <a:xfrm>
              <a:off x="4766" y="3123"/>
              <a:ext cx="99" cy="36"/>
            </a:xfrm>
            <a:custGeom>
              <a:avLst/>
              <a:gdLst>
                <a:gd name="T0" fmla="*/ 0 w 200"/>
                <a:gd name="T1" fmla="*/ 1 h 72"/>
                <a:gd name="T2" fmla="*/ 0 w 200"/>
                <a:gd name="T3" fmla="*/ 1 h 72"/>
                <a:gd name="T4" fmla="*/ 0 w 200"/>
                <a:gd name="T5" fmla="*/ 1 h 72"/>
                <a:gd name="T6" fmla="*/ 0 w 200"/>
                <a:gd name="T7" fmla="*/ 1 h 72"/>
                <a:gd name="T8" fmla="*/ 0 w 200"/>
                <a:gd name="T9" fmla="*/ 0 h 72"/>
                <a:gd name="T10" fmla="*/ 0 w 200"/>
                <a:gd name="T11" fmla="*/ 0 h 72"/>
                <a:gd name="T12" fmla="*/ 0 w 200"/>
                <a:gd name="T13" fmla="*/ 1 h 72"/>
                <a:gd name="T14" fmla="*/ 0 w 200"/>
                <a:gd name="T15" fmla="*/ 1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72"/>
                <a:gd name="T26" fmla="*/ 200 w 200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72">
                  <a:moveTo>
                    <a:pt x="200" y="57"/>
                  </a:moveTo>
                  <a:lnTo>
                    <a:pt x="155" y="72"/>
                  </a:lnTo>
                  <a:lnTo>
                    <a:pt x="52" y="24"/>
                  </a:lnTo>
                  <a:lnTo>
                    <a:pt x="0" y="40"/>
                  </a:lnTo>
                  <a:lnTo>
                    <a:pt x="26" y="0"/>
                  </a:lnTo>
                  <a:lnTo>
                    <a:pt x="155" y="0"/>
                  </a:lnTo>
                  <a:lnTo>
                    <a:pt x="100" y="12"/>
                  </a:lnTo>
                  <a:lnTo>
                    <a:pt x="20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188"/>
            <p:cNvSpPr>
              <a:spLocks/>
            </p:cNvSpPr>
            <p:nvPr/>
          </p:nvSpPr>
          <p:spPr bwMode="auto">
            <a:xfrm>
              <a:off x="4766" y="3123"/>
              <a:ext cx="99" cy="36"/>
            </a:xfrm>
            <a:custGeom>
              <a:avLst/>
              <a:gdLst>
                <a:gd name="T0" fmla="*/ 0 w 200"/>
                <a:gd name="T1" fmla="*/ 1 h 72"/>
                <a:gd name="T2" fmla="*/ 0 w 200"/>
                <a:gd name="T3" fmla="*/ 1 h 72"/>
                <a:gd name="T4" fmla="*/ 0 w 200"/>
                <a:gd name="T5" fmla="*/ 1 h 72"/>
                <a:gd name="T6" fmla="*/ 0 w 200"/>
                <a:gd name="T7" fmla="*/ 1 h 72"/>
                <a:gd name="T8" fmla="*/ 0 w 200"/>
                <a:gd name="T9" fmla="*/ 0 h 72"/>
                <a:gd name="T10" fmla="*/ 0 w 200"/>
                <a:gd name="T11" fmla="*/ 0 h 72"/>
                <a:gd name="T12" fmla="*/ 0 w 200"/>
                <a:gd name="T13" fmla="*/ 1 h 72"/>
                <a:gd name="T14" fmla="*/ 0 w 200"/>
                <a:gd name="T15" fmla="*/ 1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72"/>
                <a:gd name="T26" fmla="*/ 200 w 200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72">
                  <a:moveTo>
                    <a:pt x="200" y="57"/>
                  </a:moveTo>
                  <a:lnTo>
                    <a:pt x="155" y="72"/>
                  </a:lnTo>
                  <a:lnTo>
                    <a:pt x="52" y="24"/>
                  </a:lnTo>
                  <a:lnTo>
                    <a:pt x="0" y="40"/>
                  </a:lnTo>
                  <a:lnTo>
                    <a:pt x="26" y="0"/>
                  </a:lnTo>
                  <a:lnTo>
                    <a:pt x="155" y="0"/>
                  </a:lnTo>
                  <a:lnTo>
                    <a:pt x="100" y="12"/>
                  </a:lnTo>
                  <a:lnTo>
                    <a:pt x="20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Rectangle 189"/>
            <p:cNvSpPr>
              <a:spLocks noChangeArrowheads="1"/>
            </p:cNvSpPr>
            <p:nvPr/>
          </p:nvSpPr>
          <p:spPr bwMode="auto">
            <a:xfrm>
              <a:off x="4661" y="2920"/>
              <a:ext cx="1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>
                <a:latin typeface="Times" panose="02020603050405020304" pitchFamily="18" charset="0"/>
              </a:endParaRPr>
            </a:p>
          </p:txBody>
        </p:sp>
        <p:sp>
          <p:nvSpPr>
            <p:cNvPr id="1084" name="Rectangle 190"/>
            <p:cNvSpPr>
              <a:spLocks noChangeArrowheads="1"/>
            </p:cNvSpPr>
            <p:nvPr/>
          </p:nvSpPr>
          <p:spPr bwMode="auto">
            <a:xfrm>
              <a:off x="4648" y="3101"/>
              <a:ext cx="1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>
                <a:latin typeface="Times" panose="02020603050405020304" pitchFamily="18" charset="0"/>
              </a:endParaRPr>
            </a:p>
          </p:txBody>
        </p:sp>
        <p:sp>
          <p:nvSpPr>
            <p:cNvPr id="1085" name="Freeform 191"/>
            <p:cNvSpPr>
              <a:spLocks/>
            </p:cNvSpPr>
            <p:nvPr/>
          </p:nvSpPr>
          <p:spPr bwMode="auto">
            <a:xfrm>
              <a:off x="4612" y="3139"/>
              <a:ext cx="301" cy="110"/>
            </a:xfrm>
            <a:custGeom>
              <a:avLst/>
              <a:gdLst>
                <a:gd name="T0" fmla="*/ 0 w 603"/>
                <a:gd name="T1" fmla="*/ 1 h 219"/>
                <a:gd name="T2" fmla="*/ 0 w 603"/>
                <a:gd name="T3" fmla="*/ 1 h 219"/>
                <a:gd name="T4" fmla="*/ 0 w 603"/>
                <a:gd name="T5" fmla="*/ 1 h 219"/>
                <a:gd name="T6" fmla="*/ 0 w 603"/>
                <a:gd name="T7" fmla="*/ 1 h 219"/>
                <a:gd name="T8" fmla="*/ 0 w 603"/>
                <a:gd name="T9" fmla="*/ 1 h 219"/>
                <a:gd name="T10" fmla="*/ 0 w 603"/>
                <a:gd name="T11" fmla="*/ 1 h 219"/>
                <a:gd name="T12" fmla="*/ 0 w 603"/>
                <a:gd name="T13" fmla="*/ 1 h 219"/>
                <a:gd name="T14" fmla="*/ 0 w 603"/>
                <a:gd name="T15" fmla="*/ 1 h 219"/>
                <a:gd name="T16" fmla="*/ 0 w 603"/>
                <a:gd name="T17" fmla="*/ 1 h 219"/>
                <a:gd name="T18" fmla="*/ 0 w 603"/>
                <a:gd name="T19" fmla="*/ 1 h 219"/>
                <a:gd name="T20" fmla="*/ 0 w 603"/>
                <a:gd name="T21" fmla="*/ 1 h 219"/>
                <a:gd name="T22" fmla="*/ 0 w 603"/>
                <a:gd name="T23" fmla="*/ 1 h 219"/>
                <a:gd name="T24" fmla="*/ 0 w 603"/>
                <a:gd name="T25" fmla="*/ 1 h 219"/>
                <a:gd name="T26" fmla="*/ 0 w 603"/>
                <a:gd name="T27" fmla="*/ 1 h 219"/>
                <a:gd name="T28" fmla="*/ 0 w 603"/>
                <a:gd name="T29" fmla="*/ 1 h 219"/>
                <a:gd name="T30" fmla="*/ 0 w 603"/>
                <a:gd name="T31" fmla="*/ 1 h 219"/>
                <a:gd name="T32" fmla="*/ 0 w 603"/>
                <a:gd name="T33" fmla="*/ 1 h 219"/>
                <a:gd name="T34" fmla="*/ 0 w 603"/>
                <a:gd name="T35" fmla="*/ 1 h 219"/>
                <a:gd name="T36" fmla="*/ 0 w 603"/>
                <a:gd name="T37" fmla="*/ 1 h 219"/>
                <a:gd name="T38" fmla="*/ 0 w 603"/>
                <a:gd name="T39" fmla="*/ 1 h 219"/>
                <a:gd name="T40" fmla="*/ 0 w 603"/>
                <a:gd name="T41" fmla="*/ 1 h 219"/>
                <a:gd name="T42" fmla="*/ 0 w 603"/>
                <a:gd name="T43" fmla="*/ 1 h 219"/>
                <a:gd name="T44" fmla="*/ 0 w 603"/>
                <a:gd name="T45" fmla="*/ 1 h 219"/>
                <a:gd name="T46" fmla="*/ 0 w 603"/>
                <a:gd name="T47" fmla="*/ 1 h 219"/>
                <a:gd name="T48" fmla="*/ 0 w 603"/>
                <a:gd name="T49" fmla="*/ 1 h 219"/>
                <a:gd name="T50" fmla="*/ 0 w 603"/>
                <a:gd name="T51" fmla="*/ 1 h 219"/>
                <a:gd name="T52" fmla="*/ 0 w 603"/>
                <a:gd name="T53" fmla="*/ 1 h 219"/>
                <a:gd name="T54" fmla="*/ 0 w 603"/>
                <a:gd name="T55" fmla="*/ 1 h 219"/>
                <a:gd name="T56" fmla="*/ 0 w 603"/>
                <a:gd name="T57" fmla="*/ 1 h 219"/>
                <a:gd name="T58" fmla="*/ 0 w 603"/>
                <a:gd name="T59" fmla="*/ 1 h 219"/>
                <a:gd name="T60" fmla="*/ 0 w 603"/>
                <a:gd name="T61" fmla="*/ 1 h 219"/>
                <a:gd name="T62" fmla="*/ 0 w 603"/>
                <a:gd name="T63" fmla="*/ 0 h 219"/>
                <a:gd name="T64" fmla="*/ 0 w 603"/>
                <a:gd name="T65" fmla="*/ 0 h 219"/>
                <a:gd name="T66" fmla="*/ 0 w 603"/>
                <a:gd name="T67" fmla="*/ 1 h 219"/>
                <a:gd name="T68" fmla="*/ 0 w 603"/>
                <a:gd name="T69" fmla="*/ 1 h 219"/>
                <a:gd name="T70" fmla="*/ 0 w 603"/>
                <a:gd name="T71" fmla="*/ 1 h 219"/>
                <a:gd name="T72" fmla="*/ 0 w 603"/>
                <a:gd name="T73" fmla="*/ 1 h 219"/>
                <a:gd name="T74" fmla="*/ 0 w 603"/>
                <a:gd name="T75" fmla="*/ 1 h 219"/>
                <a:gd name="T76" fmla="*/ 0 w 603"/>
                <a:gd name="T77" fmla="*/ 1 h 219"/>
                <a:gd name="T78" fmla="*/ 0 w 603"/>
                <a:gd name="T79" fmla="*/ 1 h 219"/>
                <a:gd name="T80" fmla="*/ 0 w 603"/>
                <a:gd name="T81" fmla="*/ 1 h 219"/>
                <a:gd name="T82" fmla="*/ 0 w 603"/>
                <a:gd name="T83" fmla="*/ 1 h 219"/>
                <a:gd name="T84" fmla="*/ 0 w 603"/>
                <a:gd name="T85" fmla="*/ 1 h 2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3"/>
                <a:gd name="T130" fmla="*/ 0 h 219"/>
                <a:gd name="T131" fmla="*/ 603 w 603"/>
                <a:gd name="T132" fmla="*/ 219 h 2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3" h="219">
                  <a:moveTo>
                    <a:pt x="603" y="109"/>
                  </a:moveTo>
                  <a:lnTo>
                    <a:pt x="599" y="125"/>
                  </a:lnTo>
                  <a:lnTo>
                    <a:pt x="589" y="142"/>
                  </a:lnTo>
                  <a:lnTo>
                    <a:pt x="572" y="157"/>
                  </a:lnTo>
                  <a:lnTo>
                    <a:pt x="549" y="171"/>
                  </a:lnTo>
                  <a:lnTo>
                    <a:pt x="522" y="183"/>
                  </a:lnTo>
                  <a:lnTo>
                    <a:pt x="489" y="195"/>
                  </a:lnTo>
                  <a:lnTo>
                    <a:pt x="452" y="204"/>
                  </a:lnTo>
                  <a:lnTo>
                    <a:pt x="412" y="210"/>
                  </a:lnTo>
                  <a:lnTo>
                    <a:pt x="369" y="216"/>
                  </a:lnTo>
                  <a:lnTo>
                    <a:pt x="325" y="219"/>
                  </a:lnTo>
                  <a:lnTo>
                    <a:pt x="280" y="219"/>
                  </a:lnTo>
                  <a:lnTo>
                    <a:pt x="235" y="216"/>
                  </a:lnTo>
                  <a:lnTo>
                    <a:pt x="192" y="210"/>
                  </a:lnTo>
                  <a:lnTo>
                    <a:pt x="151" y="204"/>
                  </a:lnTo>
                  <a:lnTo>
                    <a:pt x="114" y="195"/>
                  </a:lnTo>
                  <a:lnTo>
                    <a:pt x="81" y="183"/>
                  </a:lnTo>
                  <a:lnTo>
                    <a:pt x="53" y="171"/>
                  </a:lnTo>
                  <a:lnTo>
                    <a:pt x="31" y="157"/>
                  </a:lnTo>
                  <a:lnTo>
                    <a:pt x="14" y="142"/>
                  </a:lnTo>
                  <a:lnTo>
                    <a:pt x="4" y="125"/>
                  </a:lnTo>
                  <a:lnTo>
                    <a:pt x="0" y="109"/>
                  </a:lnTo>
                  <a:lnTo>
                    <a:pt x="4" y="92"/>
                  </a:lnTo>
                  <a:lnTo>
                    <a:pt x="14" y="77"/>
                  </a:lnTo>
                  <a:lnTo>
                    <a:pt x="31" y="61"/>
                  </a:lnTo>
                  <a:lnTo>
                    <a:pt x="53" y="48"/>
                  </a:lnTo>
                  <a:lnTo>
                    <a:pt x="81" y="34"/>
                  </a:lnTo>
                  <a:lnTo>
                    <a:pt x="114" y="24"/>
                  </a:lnTo>
                  <a:lnTo>
                    <a:pt x="151" y="14"/>
                  </a:lnTo>
                  <a:lnTo>
                    <a:pt x="192" y="7"/>
                  </a:lnTo>
                  <a:lnTo>
                    <a:pt x="235" y="2"/>
                  </a:lnTo>
                  <a:lnTo>
                    <a:pt x="280" y="0"/>
                  </a:lnTo>
                  <a:lnTo>
                    <a:pt x="325" y="0"/>
                  </a:lnTo>
                  <a:lnTo>
                    <a:pt x="369" y="2"/>
                  </a:lnTo>
                  <a:lnTo>
                    <a:pt x="412" y="7"/>
                  </a:lnTo>
                  <a:lnTo>
                    <a:pt x="452" y="14"/>
                  </a:lnTo>
                  <a:lnTo>
                    <a:pt x="489" y="24"/>
                  </a:lnTo>
                  <a:lnTo>
                    <a:pt x="522" y="34"/>
                  </a:lnTo>
                  <a:lnTo>
                    <a:pt x="549" y="48"/>
                  </a:lnTo>
                  <a:lnTo>
                    <a:pt x="572" y="61"/>
                  </a:lnTo>
                  <a:lnTo>
                    <a:pt x="589" y="77"/>
                  </a:lnTo>
                  <a:lnTo>
                    <a:pt x="599" y="92"/>
                  </a:lnTo>
                  <a:lnTo>
                    <a:pt x="603" y="109"/>
                  </a:lnTo>
                  <a:close/>
                </a:path>
              </a:pathLst>
            </a:custGeom>
            <a:solidFill>
              <a:srgbClr val="0078AA"/>
            </a:solidFill>
            <a:ln w="14288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Rectangle 192"/>
            <p:cNvSpPr>
              <a:spLocks noChangeArrowheads="1"/>
            </p:cNvSpPr>
            <p:nvPr/>
          </p:nvSpPr>
          <p:spPr bwMode="auto">
            <a:xfrm>
              <a:off x="4612" y="3117"/>
              <a:ext cx="303" cy="80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1087" name="Rectangle 193"/>
            <p:cNvSpPr>
              <a:spLocks noChangeArrowheads="1"/>
            </p:cNvSpPr>
            <p:nvPr/>
          </p:nvSpPr>
          <p:spPr bwMode="auto">
            <a:xfrm>
              <a:off x="4612" y="3117"/>
              <a:ext cx="303" cy="80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1088" name="Freeform 194"/>
            <p:cNvSpPr>
              <a:spLocks/>
            </p:cNvSpPr>
            <p:nvPr/>
          </p:nvSpPr>
          <p:spPr bwMode="auto">
            <a:xfrm>
              <a:off x="4612" y="3060"/>
              <a:ext cx="301" cy="109"/>
            </a:xfrm>
            <a:custGeom>
              <a:avLst/>
              <a:gdLst>
                <a:gd name="T0" fmla="*/ 0 w 603"/>
                <a:gd name="T1" fmla="*/ 1 h 217"/>
                <a:gd name="T2" fmla="*/ 0 w 603"/>
                <a:gd name="T3" fmla="*/ 1 h 217"/>
                <a:gd name="T4" fmla="*/ 0 w 603"/>
                <a:gd name="T5" fmla="*/ 1 h 217"/>
                <a:gd name="T6" fmla="*/ 0 w 603"/>
                <a:gd name="T7" fmla="*/ 1 h 217"/>
                <a:gd name="T8" fmla="*/ 0 w 603"/>
                <a:gd name="T9" fmla="*/ 1 h 217"/>
                <a:gd name="T10" fmla="*/ 0 w 603"/>
                <a:gd name="T11" fmla="*/ 1 h 217"/>
                <a:gd name="T12" fmla="*/ 0 w 603"/>
                <a:gd name="T13" fmla="*/ 1 h 217"/>
                <a:gd name="T14" fmla="*/ 0 w 603"/>
                <a:gd name="T15" fmla="*/ 1 h 217"/>
                <a:gd name="T16" fmla="*/ 0 w 603"/>
                <a:gd name="T17" fmla="*/ 1 h 217"/>
                <a:gd name="T18" fmla="*/ 0 w 603"/>
                <a:gd name="T19" fmla="*/ 1 h 217"/>
                <a:gd name="T20" fmla="*/ 0 w 603"/>
                <a:gd name="T21" fmla="*/ 1 h 217"/>
                <a:gd name="T22" fmla="*/ 0 w 603"/>
                <a:gd name="T23" fmla="*/ 1 h 217"/>
                <a:gd name="T24" fmla="*/ 0 w 603"/>
                <a:gd name="T25" fmla="*/ 1 h 217"/>
                <a:gd name="T26" fmla="*/ 0 w 603"/>
                <a:gd name="T27" fmla="*/ 1 h 217"/>
                <a:gd name="T28" fmla="*/ 0 w 603"/>
                <a:gd name="T29" fmla="*/ 1 h 217"/>
                <a:gd name="T30" fmla="*/ 0 w 603"/>
                <a:gd name="T31" fmla="*/ 1 h 217"/>
                <a:gd name="T32" fmla="*/ 0 w 603"/>
                <a:gd name="T33" fmla="*/ 1 h 217"/>
                <a:gd name="T34" fmla="*/ 0 w 603"/>
                <a:gd name="T35" fmla="*/ 1 h 217"/>
                <a:gd name="T36" fmla="*/ 0 w 603"/>
                <a:gd name="T37" fmla="*/ 1 h 217"/>
                <a:gd name="T38" fmla="*/ 0 w 603"/>
                <a:gd name="T39" fmla="*/ 1 h 217"/>
                <a:gd name="T40" fmla="*/ 0 w 603"/>
                <a:gd name="T41" fmla="*/ 1 h 217"/>
                <a:gd name="T42" fmla="*/ 0 w 603"/>
                <a:gd name="T43" fmla="*/ 1 h 217"/>
                <a:gd name="T44" fmla="*/ 0 w 603"/>
                <a:gd name="T45" fmla="*/ 1 h 217"/>
                <a:gd name="T46" fmla="*/ 0 w 603"/>
                <a:gd name="T47" fmla="*/ 1 h 217"/>
                <a:gd name="T48" fmla="*/ 0 w 603"/>
                <a:gd name="T49" fmla="*/ 1 h 217"/>
                <a:gd name="T50" fmla="*/ 0 w 603"/>
                <a:gd name="T51" fmla="*/ 1 h 217"/>
                <a:gd name="T52" fmla="*/ 0 w 603"/>
                <a:gd name="T53" fmla="*/ 1 h 217"/>
                <a:gd name="T54" fmla="*/ 0 w 603"/>
                <a:gd name="T55" fmla="*/ 1 h 217"/>
                <a:gd name="T56" fmla="*/ 0 w 603"/>
                <a:gd name="T57" fmla="*/ 1 h 217"/>
                <a:gd name="T58" fmla="*/ 0 w 603"/>
                <a:gd name="T59" fmla="*/ 1 h 217"/>
                <a:gd name="T60" fmla="*/ 0 w 603"/>
                <a:gd name="T61" fmla="*/ 1 h 217"/>
                <a:gd name="T62" fmla="*/ 0 w 603"/>
                <a:gd name="T63" fmla="*/ 0 h 217"/>
                <a:gd name="T64" fmla="*/ 0 w 603"/>
                <a:gd name="T65" fmla="*/ 0 h 217"/>
                <a:gd name="T66" fmla="*/ 0 w 603"/>
                <a:gd name="T67" fmla="*/ 1 h 217"/>
                <a:gd name="T68" fmla="*/ 0 w 603"/>
                <a:gd name="T69" fmla="*/ 1 h 217"/>
                <a:gd name="T70" fmla="*/ 0 w 603"/>
                <a:gd name="T71" fmla="*/ 1 h 217"/>
                <a:gd name="T72" fmla="*/ 0 w 603"/>
                <a:gd name="T73" fmla="*/ 1 h 217"/>
                <a:gd name="T74" fmla="*/ 0 w 603"/>
                <a:gd name="T75" fmla="*/ 1 h 217"/>
                <a:gd name="T76" fmla="*/ 0 w 603"/>
                <a:gd name="T77" fmla="*/ 1 h 217"/>
                <a:gd name="T78" fmla="*/ 0 w 603"/>
                <a:gd name="T79" fmla="*/ 1 h 217"/>
                <a:gd name="T80" fmla="*/ 0 w 603"/>
                <a:gd name="T81" fmla="*/ 1 h 217"/>
                <a:gd name="T82" fmla="*/ 0 w 603"/>
                <a:gd name="T83" fmla="*/ 1 h 217"/>
                <a:gd name="T84" fmla="*/ 0 w 603"/>
                <a:gd name="T85" fmla="*/ 1 h 2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3"/>
                <a:gd name="T130" fmla="*/ 0 h 217"/>
                <a:gd name="T131" fmla="*/ 603 w 603"/>
                <a:gd name="T132" fmla="*/ 217 h 2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3" h="217">
                  <a:moveTo>
                    <a:pt x="603" y="109"/>
                  </a:moveTo>
                  <a:lnTo>
                    <a:pt x="599" y="125"/>
                  </a:lnTo>
                  <a:lnTo>
                    <a:pt x="589" y="142"/>
                  </a:lnTo>
                  <a:lnTo>
                    <a:pt x="572" y="155"/>
                  </a:lnTo>
                  <a:lnTo>
                    <a:pt x="549" y="171"/>
                  </a:lnTo>
                  <a:lnTo>
                    <a:pt x="522" y="183"/>
                  </a:lnTo>
                  <a:lnTo>
                    <a:pt x="489" y="195"/>
                  </a:lnTo>
                  <a:lnTo>
                    <a:pt x="452" y="203"/>
                  </a:lnTo>
                  <a:lnTo>
                    <a:pt x="412" y="210"/>
                  </a:lnTo>
                  <a:lnTo>
                    <a:pt x="369" y="215"/>
                  </a:lnTo>
                  <a:lnTo>
                    <a:pt x="325" y="217"/>
                  </a:lnTo>
                  <a:lnTo>
                    <a:pt x="280" y="217"/>
                  </a:lnTo>
                  <a:lnTo>
                    <a:pt x="235" y="215"/>
                  </a:lnTo>
                  <a:lnTo>
                    <a:pt x="192" y="210"/>
                  </a:lnTo>
                  <a:lnTo>
                    <a:pt x="151" y="203"/>
                  </a:lnTo>
                  <a:lnTo>
                    <a:pt x="114" y="195"/>
                  </a:lnTo>
                  <a:lnTo>
                    <a:pt x="81" y="183"/>
                  </a:lnTo>
                  <a:lnTo>
                    <a:pt x="53" y="171"/>
                  </a:lnTo>
                  <a:lnTo>
                    <a:pt x="31" y="155"/>
                  </a:lnTo>
                  <a:lnTo>
                    <a:pt x="14" y="142"/>
                  </a:lnTo>
                  <a:lnTo>
                    <a:pt x="4" y="125"/>
                  </a:lnTo>
                  <a:lnTo>
                    <a:pt x="0" y="109"/>
                  </a:lnTo>
                  <a:lnTo>
                    <a:pt x="4" y="92"/>
                  </a:lnTo>
                  <a:lnTo>
                    <a:pt x="14" y="77"/>
                  </a:lnTo>
                  <a:lnTo>
                    <a:pt x="31" y="61"/>
                  </a:lnTo>
                  <a:lnTo>
                    <a:pt x="53" y="48"/>
                  </a:lnTo>
                  <a:lnTo>
                    <a:pt x="81" y="34"/>
                  </a:lnTo>
                  <a:lnTo>
                    <a:pt x="114" y="24"/>
                  </a:lnTo>
                  <a:lnTo>
                    <a:pt x="151" y="13"/>
                  </a:lnTo>
                  <a:lnTo>
                    <a:pt x="192" y="6"/>
                  </a:lnTo>
                  <a:lnTo>
                    <a:pt x="235" y="1"/>
                  </a:lnTo>
                  <a:lnTo>
                    <a:pt x="280" y="0"/>
                  </a:lnTo>
                  <a:lnTo>
                    <a:pt x="325" y="0"/>
                  </a:lnTo>
                  <a:lnTo>
                    <a:pt x="369" y="1"/>
                  </a:lnTo>
                  <a:lnTo>
                    <a:pt x="412" y="6"/>
                  </a:lnTo>
                  <a:lnTo>
                    <a:pt x="452" y="13"/>
                  </a:lnTo>
                  <a:lnTo>
                    <a:pt x="489" y="24"/>
                  </a:lnTo>
                  <a:lnTo>
                    <a:pt x="522" y="34"/>
                  </a:lnTo>
                  <a:lnTo>
                    <a:pt x="549" y="48"/>
                  </a:lnTo>
                  <a:lnTo>
                    <a:pt x="572" y="61"/>
                  </a:lnTo>
                  <a:lnTo>
                    <a:pt x="589" y="77"/>
                  </a:lnTo>
                  <a:lnTo>
                    <a:pt x="599" y="92"/>
                  </a:lnTo>
                  <a:lnTo>
                    <a:pt x="603" y="109"/>
                  </a:lnTo>
                  <a:close/>
                </a:path>
              </a:pathLst>
            </a:custGeom>
            <a:solidFill>
              <a:srgbClr val="00B4FF"/>
            </a:solidFill>
            <a:ln w="14288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Freeform 195"/>
            <p:cNvSpPr>
              <a:spLocks/>
            </p:cNvSpPr>
            <p:nvPr/>
          </p:nvSpPr>
          <p:spPr bwMode="auto">
            <a:xfrm>
              <a:off x="4767" y="3075"/>
              <a:ext cx="100" cy="36"/>
            </a:xfrm>
            <a:custGeom>
              <a:avLst/>
              <a:gdLst>
                <a:gd name="T0" fmla="*/ 0 w 199"/>
                <a:gd name="T1" fmla="*/ 1 h 72"/>
                <a:gd name="T2" fmla="*/ 1 w 199"/>
                <a:gd name="T3" fmla="*/ 1 h 72"/>
                <a:gd name="T4" fmla="*/ 1 w 199"/>
                <a:gd name="T5" fmla="*/ 1 h 72"/>
                <a:gd name="T6" fmla="*/ 1 w 199"/>
                <a:gd name="T7" fmla="*/ 1 h 72"/>
                <a:gd name="T8" fmla="*/ 1 w 199"/>
                <a:gd name="T9" fmla="*/ 0 h 72"/>
                <a:gd name="T10" fmla="*/ 1 w 199"/>
                <a:gd name="T11" fmla="*/ 0 h 72"/>
                <a:gd name="T12" fmla="*/ 1 w 199"/>
                <a:gd name="T13" fmla="*/ 1 h 72"/>
                <a:gd name="T14" fmla="*/ 0 w 199"/>
                <a:gd name="T15" fmla="*/ 1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72"/>
                <a:gd name="T26" fmla="*/ 199 w 199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72">
                  <a:moveTo>
                    <a:pt x="0" y="57"/>
                  </a:moveTo>
                  <a:lnTo>
                    <a:pt x="45" y="72"/>
                  </a:lnTo>
                  <a:lnTo>
                    <a:pt x="151" y="24"/>
                  </a:lnTo>
                  <a:lnTo>
                    <a:pt x="199" y="40"/>
                  </a:lnTo>
                  <a:lnTo>
                    <a:pt x="173" y="0"/>
                  </a:lnTo>
                  <a:lnTo>
                    <a:pt x="48" y="0"/>
                  </a:lnTo>
                  <a:lnTo>
                    <a:pt x="99" y="1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Freeform 196"/>
            <p:cNvSpPr>
              <a:spLocks/>
            </p:cNvSpPr>
            <p:nvPr/>
          </p:nvSpPr>
          <p:spPr bwMode="auto">
            <a:xfrm>
              <a:off x="4767" y="3075"/>
              <a:ext cx="100" cy="36"/>
            </a:xfrm>
            <a:custGeom>
              <a:avLst/>
              <a:gdLst>
                <a:gd name="T0" fmla="*/ 0 w 199"/>
                <a:gd name="T1" fmla="*/ 1 h 72"/>
                <a:gd name="T2" fmla="*/ 1 w 199"/>
                <a:gd name="T3" fmla="*/ 1 h 72"/>
                <a:gd name="T4" fmla="*/ 1 w 199"/>
                <a:gd name="T5" fmla="*/ 1 h 72"/>
                <a:gd name="T6" fmla="*/ 1 w 199"/>
                <a:gd name="T7" fmla="*/ 1 h 72"/>
                <a:gd name="T8" fmla="*/ 1 w 199"/>
                <a:gd name="T9" fmla="*/ 0 h 72"/>
                <a:gd name="T10" fmla="*/ 1 w 199"/>
                <a:gd name="T11" fmla="*/ 0 h 72"/>
                <a:gd name="T12" fmla="*/ 1 w 199"/>
                <a:gd name="T13" fmla="*/ 1 h 72"/>
                <a:gd name="T14" fmla="*/ 0 w 199"/>
                <a:gd name="T15" fmla="*/ 1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72"/>
                <a:gd name="T26" fmla="*/ 199 w 199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72">
                  <a:moveTo>
                    <a:pt x="0" y="57"/>
                  </a:moveTo>
                  <a:lnTo>
                    <a:pt x="45" y="72"/>
                  </a:lnTo>
                  <a:lnTo>
                    <a:pt x="151" y="24"/>
                  </a:lnTo>
                  <a:lnTo>
                    <a:pt x="199" y="40"/>
                  </a:lnTo>
                  <a:lnTo>
                    <a:pt x="173" y="0"/>
                  </a:lnTo>
                  <a:lnTo>
                    <a:pt x="48" y="0"/>
                  </a:lnTo>
                  <a:lnTo>
                    <a:pt x="99" y="1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Freeform 197"/>
            <p:cNvSpPr>
              <a:spLocks/>
            </p:cNvSpPr>
            <p:nvPr/>
          </p:nvSpPr>
          <p:spPr bwMode="auto">
            <a:xfrm>
              <a:off x="4658" y="3117"/>
              <a:ext cx="100" cy="38"/>
            </a:xfrm>
            <a:custGeom>
              <a:avLst/>
              <a:gdLst>
                <a:gd name="T0" fmla="*/ 1 w 199"/>
                <a:gd name="T1" fmla="*/ 1 h 76"/>
                <a:gd name="T2" fmla="*/ 1 w 199"/>
                <a:gd name="T3" fmla="*/ 0 h 76"/>
                <a:gd name="T4" fmla="*/ 1 w 199"/>
                <a:gd name="T5" fmla="*/ 1 h 76"/>
                <a:gd name="T6" fmla="*/ 0 w 199"/>
                <a:gd name="T7" fmla="*/ 1 h 76"/>
                <a:gd name="T8" fmla="*/ 1 w 199"/>
                <a:gd name="T9" fmla="*/ 1 h 76"/>
                <a:gd name="T10" fmla="*/ 1 w 199"/>
                <a:gd name="T11" fmla="*/ 1 h 76"/>
                <a:gd name="T12" fmla="*/ 1 w 199"/>
                <a:gd name="T13" fmla="*/ 1 h 76"/>
                <a:gd name="T14" fmla="*/ 1 w 199"/>
                <a:gd name="T15" fmla="*/ 1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76"/>
                <a:gd name="T26" fmla="*/ 199 w 199"/>
                <a:gd name="T27" fmla="*/ 76 h 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76">
                  <a:moveTo>
                    <a:pt x="199" y="16"/>
                  </a:moveTo>
                  <a:lnTo>
                    <a:pt x="156" y="0"/>
                  </a:lnTo>
                  <a:lnTo>
                    <a:pt x="51" y="48"/>
                  </a:lnTo>
                  <a:lnTo>
                    <a:pt x="0" y="33"/>
                  </a:lnTo>
                  <a:lnTo>
                    <a:pt x="26" y="76"/>
                  </a:lnTo>
                  <a:lnTo>
                    <a:pt x="156" y="76"/>
                  </a:lnTo>
                  <a:lnTo>
                    <a:pt x="99" y="60"/>
                  </a:lnTo>
                  <a:lnTo>
                    <a:pt x="19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Freeform 198"/>
            <p:cNvSpPr>
              <a:spLocks/>
            </p:cNvSpPr>
            <p:nvPr/>
          </p:nvSpPr>
          <p:spPr bwMode="auto">
            <a:xfrm>
              <a:off x="4658" y="3117"/>
              <a:ext cx="100" cy="38"/>
            </a:xfrm>
            <a:custGeom>
              <a:avLst/>
              <a:gdLst>
                <a:gd name="T0" fmla="*/ 1 w 199"/>
                <a:gd name="T1" fmla="*/ 1 h 76"/>
                <a:gd name="T2" fmla="*/ 1 w 199"/>
                <a:gd name="T3" fmla="*/ 0 h 76"/>
                <a:gd name="T4" fmla="*/ 1 w 199"/>
                <a:gd name="T5" fmla="*/ 1 h 76"/>
                <a:gd name="T6" fmla="*/ 0 w 199"/>
                <a:gd name="T7" fmla="*/ 1 h 76"/>
                <a:gd name="T8" fmla="*/ 1 w 199"/>
                <a:gd name="T9" fmla="*/ 1 h 76"/>
                <a:gd name="T10" fmla="*/ 1 w 199"/>
                <a:gd name="T11" fmla="*/ 1 h 76"/>
                <a:gd name="T12" fmla="*/ 1 w 199"/>
                <a:gd name="T13" fmla="*/ 1 h 76"/>
                <a:gd name="T14" fmla="*/ 1 w 199"/>
                <a:gd name="T15" fmla="*/ 1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76"/>
                <a:gd name="T26" fmla="*/ 199 w 199"/>
                <a:gd name="T27" fmla="*/ 76 h 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76">
                  <a:moveTo>
                    <a:pt x="199" y="16"/>
                  </a:moveTo>
                  <a:lnTo>
                    <a:pt x="156" y="0"/>
                  </a:lnTo>
                  <a:lnTo>
                    <a:pt x="51" y="48"/>
                  </a:lnTo>
                  <a:lnTo>
                    <a:pt x="0" y="33"/>
                  </a:lnTo>
                  <a:lnTo>
                    <a:pt x="26" y="76"/>
                  </a:lnTo>
                  <a:lnTo>
                    <a:pt x="156" y="76"/>
                  </a:lnTo>
                  <a:lnTo>
                    <a:pt x="99" y="60"/>
                  </a:lnTo>
                  <a:lnTo>
                    <a:pt x="19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 199"/>
            <p:cNvSpPr>
              <a:spLocks/>
            </p:cNvSpPr>
            <p:nvPr/>
          </p:nvSpPr>
          <p:spPr bwMode="auto">
            <a:xfrm>
              <a:off x="4664" y="3074"/>
              <a:ext cx="100" cy="35"/>
            </a:xfrm>
            <a:custGeom>
              <a:avLst/>
              <a:gdLst>
                <a:gd name="T0" fmla="*/ 0 w 199"/>
                <a:gd name="T1" fmla="*/ 0 h 72"/>
                <a:gd name="T2" fmla="*/ 1 w 199"/>
                <a:gd name="T3" fmla="*/ 0 h 72"/>
                <a:gd name="T4" fmla="*/ 1 w 199"/>
                <a:gd name="T5" fmla="*/ 0 h 72"/>
                <a:gd name="T6" fmla="*/ 1 w 199"/>
                <a:gd name="T7" fmla="*/ 0 h 72"/>
                <a:gd name="T8" fmla="*/ 1 w 199"/>
                <a:gd name="T9" fmla="*/ 0 h 72"/>
                <a:gd name="T10" fmla="*/ 1 w 199"/>
                <a:gd name="T11" fmla="*/ 0 h 72"/>
                <a:gd name="T12" fmla="*/ 1 w 199"/>
                <a:gd name="T13" fmla="*/ 0 h 72"/>
                <a:gd name="T14" fmla="*/ 0 w 199"/>
                <a:gd name="T15" fmla="*/ 0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72"/>
                <a:gd name="T26" fmla="*/ 199 w 199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72">
                  <a:moveTo>
                    <a:pt x="0" y="15"/>
                  </a:moveTo>
                  <a:lnTo>
                    <a:pt x="45" y="0"/>
                  </a:lnTo>
                  <a:lnTo>
                    <a:pt x="151" y="43"/>
                  </a:lnTo>
                  <a:lnTo>
                    <a:pt x="199" y="33"/>
                  </a:lnTo>
                  <a:lnTo>
                    <a:pt x="173" y="72"/>
                  </a:lnTo>
                  <a:lnTo>
                    <a:pt x="48" y="72"/>
                  </a:lnTo>
                  <a:lnTo>
                    <a:pt x="99" y="6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200"/>
            <p:cNvSpPr>
              <a:spLocks/>
            </p:cNvSpPr>
            <p:nvPr/>
          </p:nvSpPr>
          <p:spPr bwMode="auto">
            <a:xfrm>
              <a:off x="4664" y="3074"/>
              <a:ext cx="100" cy="35"/>
            </a:xfrm>
            <a:custGeom>
              <a:avLst/>
              <a:gdLst>
                <a:gd name="T0" fmla="*/ 0 w 199"/>
                <a:gd name="T1" fmla="*/ 0 h 72"/>
                <a:gd name="T2" fmla="*/ 1 w 199"/>
                <a:gd name="T3" fmla="*/ 0 h 72"/>
                <a:gd name="T4" fmla="*/ 1 w 199"/>
                <a:gd name="T5" fmla="*/ 0 h 72"/>
                <a:gd name="T6" fmla="*/ 1 w 199"/>
                <a:gd name="T7" fmla="*/ 0 h 72"/>
                <a:gd name="T8" fmla="*/ 1 w 199"/>
                <a:gd name="T9" fmla="*/ 0 h 72"/>
                <a:gd name="T10" fmla="*/ 1 w 199"/>
                <a:gd name="T11" fmla="*/ 0 h 72"/>
                <a:gd name="T12" fmla="*/ 1 w 199"/>
                <a:gd name="T13" fmla="*/ 0 h 72"/>
                <a:gd name="T14" fmla="*/ 0 w 199"/>
                <a:gd name="T15" fmla="*/ 0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72"/>
                <a:gd name="T26" fmla="*/ 199 w 199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72">
                  <a:moveTo>
                    <a:pt x="0" y="15"/>
                  </a:moveTo>
                  <a:lnTo>
                    <a:pt x="45" y="0"/>
                  </a:lnTo>
                  <a:lnTo>
                    <a:pt x="151" y="43"/>
                  </a:lnTo>
                  <a:lnTo>
                    <a:pt x="199" y="33"/>
                  </a:lnTo>
                  <a:lnTo>
                    <a:pt x="173" y="72"/>
                  </a:lnTo>
                  <a:lnTo>
                    <a:pt x="48" y="72"/>
                  </a:lnTo>
                  <a:lnTo>
                    <a:pt x="99" y="6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201"/>
            <p:cNvSpPr>
              <a:spLocks/>
            </p:cNvSpPr>
            <p:nvPr/>
          </p:nvSpPr>
          <p:spPr bwMode="auto">
            <a:xfrm>
              <a:off x="4764" y="3121"/>
              <a:ext cx="100" cy="36"/>
            </a:xfrm>
            <a:custGeom>
              <a:avLst/>
              <a:gdLst>
                <a:gd name="T0" fmla="*/ 1 w 199"/>
                <a:gd name="T1" fmla="*/ 1 h 72"/>
                <a:gd name="T2" fmla="*/ 1 w 199"/>
                <a:gd name="T3" fmla="*/ 1 h 72"/>
                <a:gd name="T4" fmla="*/ 1 w 199"/>
                <a:gd name="T5" fmla="*/ 1 h 72"/>
                <a:gd name="T6" fmla="*/ 0 w 199"/>
                <a:gd name="T7" fmla="*/ 1 h 72"/>
                <a:gd name="T8" fmla="*/ 1 w 199"/>
                <a:gd name="T9" fmla="*/ 0 h 72"/>
                <a:gd name="T10" fmla="*/ 1 w 199"/>
                <a:gd name="T11" fmla="*/ 0 h 72"/>
                <a:gd name="T12" fmla="*/ 1 w 199"/>
                <a:gd name="T13" fmla="*/ 1 h 72"/>
                <a:gd name="T14" fmla="*/ 1 w 199"/>
                <a:gd name="T15" fmla="*/ 1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72"/>
                <a:gd name="T26" fmla="*/ 199 w 199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72">
                  <a:moveTo>
                    <a:pt x="199" y="55"/>
                  </a:moveTo>
                  <a:lnTo>
                    <a:pt x="155" y="72"/>
                  </a:lnTo>
                  <a:lnTo>
                    <a:pt x="52" y="24"/>
                  </a:lnTo>
                  <a:lnTo>
                    <a:pt x="0" y="39"/>
                  </a:lnTo>
                  <a:lnTo>
                    <a:pt x="26" y="0"/>
                  </a:lnTo>
                  <a:lnTo>
                    <a:pt x="155" y="0"/>
                  </a:lnTo>
                  <a:lnTo>
                    <a:pt x="100" y="12"/>
                  </a:lnTo>
                  <a:lnTo>
                    <a:pt x="199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202"/>
            <p:cNvSpPr>
              <a:spLocks/>
            </p:cNvSpPr>
            <p:nvPr/>
          </p:nvSpPr>
          <p:spPr bwMode="auto">
            <a:xfrm>
              <a:off x="4764" y="3121"/>
              <a:ext cx="100" cy="36"/>
            </a:xfrm>
            <a:custGeom>
              <a:avLst/>
              <a:gdLst>
                <a:gd name="T0" fmla="*/ 1 w 199"/>
                <a:gd name="T1" fmla="*/ 1 h 72"/>
                <a:gd name="T2" fmla="*/ 1 w 199"/>
                <a:gd name="T3" fmla="*/ 1 h 72"/>
                <a:gd name="T4" fmla="*/ 1 w 199"/>
                <a:gd name="T5" fmla="*/ 1 h 72"/>
                <a:gd name="T6" fmla="*/ 0 w 199"/>
                <a:gd name="T7" fmla="*/ 1 h 72"/>
                <a:gd name="T8" fmla="*/ 1 w 199"/>
                <a:gd name="T9" fmla="*/ 0 h 72"/>
                <a:gd name="T10" fmla="*/ 1 w 199"/>
                <a:gd name="T11" fmla="*/ 0 h 72"/>
                <a:gd name="T12" fmla="*/ 1 w 199"/>
                <a:gd name="T13" fmla="*/ 1 h 72"/>
                <a:gd name="T14" fmla="*/ 1 w 199"/>
                <a:gd name="T15" fmla="*/ 1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72"/>
                <a:gd name="T26" fmla="*/ 199 w 199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72">
                  <a:moveTo>
                    <a:pt x="199" y="55"/>
                  </a:moveTo>
                  <a:lnTo>
                    <a:pt x="155" y="72"/>
                  </a:lnTo>
                  <a:lnTo>
                    <a:pt x="52" y="24"/>
                  </a:lnTo>
                  <a:lnTo>
                    <a:pt x="0" y="39"/>
                  </a:lnTo>
                  <a:lnTo>
                    <a:pt x="26" y="0"/>
                  </a:lnTo>
                  <a:lnTo>
                    <a:pt x="155" y="0"/>
                  </a:lnTo>
                  <a:lnTo>
                    <a:pt x="100" y="12"/>
                  </a:lnTo>
                  <a:lnTo>
                    <a:pt x="199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203"/>
            <p:cNvSpPr>
              <a:spLocks/>
            </p:cNvSpPr>
            <p:nvPr/>
          </p:nvSpPr>
          <p:spPr bwMode="auto">
            <a:xfrm>
              <a:off x="4769" y="3078"/>
              <a:ext cx="100" cy="35"/>
            </a:xfrm>
            <a:custGeom>
              <a:avLst/>
              <a:gdLst>
                <a:gd name="T0" fmla="*/ 0 w 199"/>
                <a:gd name="T1" fmla="*/ 1 h 70"/>
                <a:gd name="T2" fmla="*/ 1 w 199"/>
                <a:gd name="T3" fmla="*/ 1 h 70"/>
                <a:gd name="T4" fmla="*/ 1 w 199"/>
                <a:gd name="T5" fmla="*/ 1 h 70"/>
                <a:gd name="T6" fmla="*/ 1 w 199"/>
                <a:gd name="T7" fmla="*/ 1 h 70"/>
                <a:gd name="T8" fmla="*/ 1 w 199"/>
                <a:gd name="T9" fmla="*/ 0 h 70"/>
                <a:gd name="T10" fmla="*/ 1 w 199"/>
                <a:gd name="T11" fmla="*/ 0 h 70"/>
                <a:gd name="T12" fmla="*/ 1 w 199"/>
                <a:gd name="T13" fmla="*/ 1 h 70"/>
                <a:gd name="T14" fmla="*/ 0 w 199"/>
                <a:gd name="T15" fmla="*/ 1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70"/>
                <a:gd name="T26" fmla="*/ 199 w 199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70">
                  <a:moveTo>
                    <a:pt x="0" y="54"/>
                  </a:moveTo>
                  <a:lnTo>
                    <a:pt x="45" y="70"/>
                  </a:lnTo>
                  <a:lnTo>
                    <a:pt x="151" y="24"/>
                  </a:lnTo>
                  <a:lnTo>
                    <a:pt x="199" y="39"/>
                  </a:lnTo>
                  <a:lnTo>
                    <a:pt x="174" y="0"/>
                  </a:lnTo>
                  <a:lnTo>
                    <a:pt x="48" y="0"/>
                  </a:lnTo>
                  <a:lnTo>
                    <a:pt x="100" y="1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204"/>
            <p:cNvSpPr>
              <a:spLocks/>
            </p:cNvSpPr>
            <p:nvPr/>
          </p:nvSpPr>
          <p:spPr bwMode="auto">
            <a:xfrm>
              <a:off x="4769" y="3078"/>
              <a:ext cx="100" cy="35"/>
            </a:xfrm>
            <a:custGeom>
              <a:avLst/>
              <a:gdLst>
                <a:gd name="T0" fmla="*/ 0 w 199"/>
                <a:gd name="T1" fmla="*/ 1 h 70"/>
                <a:gd name="T2" fmla="*/ 1 w 199"/>
                <a:gd name="T3" fmla="*/ 1 h 70"/>
                <a:gd name="T4" fmla="*/ 1 w 199"/>
                <a:gd name="T5" fmla="*/ 1 h 70"/>
                <a:gd name="T6" fmla="*/ 1 w 199"/>
                <a:gd name="T7" fmla="*/ 1 h 70"/>
                <a:gd name="T8" fmla="*/ 1 w 199"/>
                <a:gd name="T9" fmla="*/ 0 h 70"/>
                <a:gd name="T10" fmla="*/ 1 w 199"/>
                <a:gd name="T11" fmla="*/ 0 h 70"/>
                <a:gd name="T12" fmla="*/ 1 w 199"/>
                <a:gd name="T13" fmla="*/ 1 h 70"/>
                <a:gd name="T14" fmla="*/ 0 w 199"/>
                <a:gd name="T15" fmla="*/ 1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70"/>
                <a:gd name="T26" fmla="*/ 199 w 199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70">
                  <a:moveTo>
                    <a:pt x="0" y="54"/>
                  </a:moveTo>
                  <a:lnTo>
                    <a:pt x="45" y="70"/>
                  </a:lnTo>
                  <a:lnTo>
                    <a:pt x="151" y="24"/>
                  </a:lnTo>
                  <a:lnTo>
                    <a:pt x="199" y="39"/>
                  </a:lnTo>
                  <a:lnTo>
                    <a:pt x="174" y="0"/>
                  </a:lnTo>
                  <a:lnTo>
                    <a:pt x="48" y="0"/>
                  </a:lnTo>
                  <a:lnTo>
                    <a:pt x="100" y="1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205"/>
            <p:cNvSpPr>
              <a:spLocks/>
            </p:cNvSpPr>
            <p:nvPr/>
          </p:nvSpPr>
          <p:spPr bwMode="auto">
            <a:xfrm>
              <a:off x="4660" y="3119"/>
              <a:ext cx="101" cy="38"/>
            </a:xfrm>
            <a:custGeom>
              <a:avLst/>
              <a:gdLst>
                <a:gd name="T0" fmla="*/ 1 w 201"/>
                <a:gd name="T1" fmla="*/ 0 h 77"/>
                <a:gd name="T2" fmla="*/ 1 w 201"/>
                <a:gd name="T3" fmla="*/ 0 h 77"/>
                <a:gd name="T4" fmla="*/ 1 w 201"/>
                <a:gd name="T5" fmla="*/ 0 h 77"/>
                <a:gd name="T6" fmla="*/ 0 w 201"/>
                <a:gd name="T7" fmla="*/ 0 h 77"/>
                <a:gd name="T8" fmla="*/ 1 w 201"/>
                <a:gd name="T9" fmla="*/ 0 h 77"/>
                <a:gd name="T10" fmla="*/ 1 w 201"/>
                <a:gd name="T11" fmla="*/ 0 h 77"/>
                <a:gd name="T12" fmla="*/ 1 w 201"/>
                <a:gd name="T13" fmla="*/ 0 h 77"/>
                <a:gd name="T14" fmla="*/ 1 w 201"/>
                <a:gd name="T15" fmla="*/ 0 h 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"/>
                <a:gd name="T25" fmla="*/ 0 h 77"/>
                <a:gd name="T26" fmla="*/ 201 w 201"/>
                <a:gd name="T27" fmla="*/ 77 h 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" h="77">
                  <a:moveTo>
                    <a:pt x="201" y="17"/>
                  </a:moveTo>
                  <a:lnTo>
                    <a:pt x="157" y="0"/>
                  </a:lnTo>
                  <a:lnTo>
                    <a:pt x="54" y="48"/>
                  </a:lnTo>
                  <a:lnTo>
                    <a:pt x="0" y="32"/>
                  </a:lnTo>
                  <a:lnTo>
                    <a:pt x="26" y="77"/>
                  </a:lnTo>
                  <a:lnTo>
                    <a:pt x="157" y="77"/>
                  </a:lnTo>
                  <a:lnTo>
                    <a:pt x="102" y="60"/>
                  </a:lnTo>
                  <a:lnTo>
                    <a:pt x="201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Freeform 206"/>
            <p:cNvSpPr>
              <a:spLocks/>
            </p:cNvSpPr>
            <p:nvPr/>
          </p:nvSpPr>
          <p:spPr bwMode="auto">
            <a:xfrm>
              <a:off x="4660" y="3119"/>
              <a:ext cx="101" cy="38"/>
            </a:xfrm>
            <a:custGeom>
              <a:avLst/>
              <a:gdLst>
                <a:gd name="T0" fmla="*/ 1 w 201"/>
                <a:gd name="T1" fmla="*/ 0 h 77"/>
                <a:gd name="T2" fmla="*/ 1 w 201"/>
                <a:gd name="T3" fmla="*/ 0 h 77"/>
                <a:gd name="T4" fmla="*/ 1 w 201"/>
                <a:gd name="T5" fmla="*/ 0 h 77"/>
                <a:gd name="T6" fmla="*/ 0 w 201"/>
                <a:gd name="T7" fmla="*/ 0 h 77"/>
                <a:gd name="T8" fmla="*/ 1 w 201"/>
                <a:gd name="T9" fmla="*/ 0 h 77"/>
                <a:gd name="T10" fmla="*/ 1 w 201"/>
                <a:gd name="T11" fmla="*/ 0 h 77"/>
                <a:gd name="T12" fmla="*/ 1 w 201"/>
                <a:gd name="T13" fmla="*/ 0 h 77"/>
                <a:gd name="T14" fmla="*/ 1 w 201"/>
                <a:gd name="T15" fmla="*/ 0 h 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"/>
                <a:gd name="T25" fmla="*/ 0 h 77"/>
                <a:gd name="T26" fmla="*/ 201 w 201"/>
                <a:gd name="T27" fmla="*/ 77 h 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" h="77">
                  <a:moveTo>
                    <a:pt x="201" y="17"/>
                  </a:moveTo>
                  <a:lnTo>
                    <a:pt x="157" y="0"/>
                  </a:lnTo>
                  <a:lnTo>
                    <a:pt x="54" y="48"/>
                  </a:lnTo>
                  <a:lnTo>
                    <a:pt x="0" y="32"/>
                  </a:lnTo>
                  <a:lnTo>
                    <a:pt x="26" y="77"/>
                  </a:lnTo>
                  <a:lnTo>
                    <a:pt x="157" y="77"/>
                  </a:lnTo>
                  <a:lnTo>
                    <a:pt x="102" y="60"/>
                  </a:lnTo>
                  <a:lnTo>
                    <a:pt x="201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Freeform 207"/>
            <p:cNvSpPr>
              <a:spLocks/>
            </p:cNvSpPr>
            <p:nvPr/>
          </p:nvSpPr>
          <p:spPr bwMode="auto">
            <a:xfrm>
              <a:off x="4666" y="3075"/>
              <a:ext cx="100" cy="36"/>
            </a:xfrm>
            <a:custGeom>
              <a:avLst/>
              <a:gdLst>
                <a:gd name="T0" fmla="*/ 0 w 199"/>
                <a:gd name="T1" fmla="*/ 1 h 72"/>
                <a:gd name="T2" fmla="*/ 1 w 199"/>
                <a:gd name="T3" fmla="*/ 0 h 72"/>
                <a:gd name="T4" fmla="*/ 1 w 199"/>
                <a:gd name="T5" fmla="*/ 1 h 72"/>
                <a:gd name="T6" fmla="*/ 1 w 199"/>
                <a:gd name="T7" fmla="*/ 1 h 72"/>
                <a:gd name="T8" fmla="*/ 1 w 199"/>
                <a:gd name="T9" fmla="*/ 1 h 72"/>
                <a:gd name="T10" fmla="*/ 1 w 199"/>
                <a:gd name="T11" fmla="*/ 1 h 72"/>
                <a:gd name="T12" fmla="*/ 1 w 199"/>
                <a:gd name="T13" fmla="*/ 1 h 72"/>
                <a:gd name="T14" fmla="*/ 0 w 199"/>
                <a:gd name="T15" fmla="*/ 1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72"/>
                <a:gd name="T26" fmla="*/ 199 w 199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72">
                  <a:moveTo>
                    <a:pt x="0" y="18"/>
                  </a:moveTo>
                  <a:lnTo>
                    <a:pt x="45" y="0"/>
                  </a:lnTo>
                  <a:lnTo>
                    <a:pt x="151" y="45"/>
                  </a:lnTo>
                  <a:lnTo>
                    <a:pt x="199" y="33"/>
                  </a:lnTo>
                  <a:lnTo>
                    <a:pt x="174" y="72"/>
                  </a:lnTo>
                  <a:lnTo>
                    <a:pt x="48" y="72"/>
                  </a:lnTo>
                  <a:lnTo>
                    <a:pt x="100" y="6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Freeform 208"/>
            <p:cNvSpPr>
              <a:spLocks/>
            </p:cNvSpPr>
            <p:nvPr/>
          </p:nvSpPr>
          <p:spPr bwMode="auto">
            <a:xfrm>
              <a:off x="4666" y="3075"/>
              <a:ext cx="100" cy="36"/>
            </a:xfrm>
            <a:custGeom>
              <a:avLst/>
              <a:gdLst>
                <a:gd name="T0" fmla="*/ 0 w 199"/>
                <a:gd name="T1" fmla="*/ 1 h 72"/>
                <a:gd name="T2" fmla="*/ 1 w 199"/>
                <a:gd name="T3" fmla="*/ 0 h 72"/>
                <a:gd name="T4" fmla="*/ 1 w 199"/>
                <a:gd name="T5" fmla="*/ 1 h 72"/>
                <a:gd name="T6" fmla="*/ 1 w 199"/>
                <a:gd name="T7" fmla="*/ 1 h 72"/>
                <a:gd name="T8" fmla="*/ 1 w 199"/>
                <a:gd name="T9" fmla="*/ 1 h 72"/>
                <a:gd name="T10" fmla="*/ 1 w 199"/>
                <a:gd name="T11" fmla="*/ 1 h 72"/>
                <a:gd name="T12" fmla="*/ 1 w 199"/>
                <a:gd name="T13" fmla="*/ 1 h 72"/>
                <a:gd name="T14" fmla="*/ 0 w 199"/>
                <a:gd name="T15" fmla="*/ 1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72"/>
                <a:gd name="T26" fmla="*/ 199 w 199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72">
                  <a:moveTo>
                    <a:pt x="0" y="18"/>
                  </a:moveTo>
                  <a:lnTo>
                    <a:pt x="45" y="0"/>
                  </a:lnTo>
                  <a:lnTo>
                    <a:pt x="151" y="45"/>
                  </a:lnTo>
                  <a:lnTo>
                    <a:pt x="199" y="33"/>
                  </a:lnTo>
                  <a:lnTo>
                    <a:pt x="174" y="72"/>
                  </a:lnTo>
                  <a:lnTo>
                    <a:pt x="48" y="72"/>
                  </a:lnTo>
                  <a:lnTo>
                    <a:pt x="100" y="6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Freeform 209"/>
            <p:cNvSpPr>
              <a:spLocks/>
            </p:cNvSpPr>
            <p:nvPr/>
          </p:nvSpPr>
          <p:spPr bwMode="auto">
            <a:xfrm>
              <a:off x="4766" y="3123"/>
              <a:ext cx="99" cy="36"/>
            </a:xfrm>
            <a:custGeom>
              <a:avLst/>
              <a:gdLst>
                <a:gd name="T0" fmla="*/ 0 w 200"/>
                <a:gd name="T1" fmla="*/ 1 h 72"/>
                <a:gd name="T2" fmla="*/ 0 w 200"/>
                <a:gd name="T3" fmla="*/ 1 h 72"/>
                <a:gd name="T4" fmla="*/ 0 w 200"/>
                <a:gd name="T5" fmla="*/ 1 h 72"/>
                <a:gd name="T6" fmla="*/ 0 w 200"/>
                <a:gd name="T7" fmla="*/ 1 h 72"/>
                <a:gd name="T8" fmla="*/ 0 w 200"/>
                <a:gd name="T9" fmla="*/ 0 h 72"/>
                <a:gd name="T10" fmla="*/ 0 w 200"/>
                <a:gd name="T11" fmla="*/ 0 h 72"/>
                <a:gd name="T12" fmla="*/ 0 w 200"/>
                <a:gd name="T13" fmla="*/ 1 h 72"/>
                <a:gd name="T14" fmla="*/ 0 w 200"/>
                <a:gd name="T15" fmla="*/ 1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72"/>
                <a:gd name="T26" fmla="*/ 200 w 200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72">
                  <a:moveTo>
                    <a:pt x="200" y="57"/>
                  </a:moveTo>
                  <a:lnTo>
                    <a:pt x="155" y="72"/>
                  </a:lnTo>
                  <a:lnTo>
                    <a:pt x="52" y="24"/>
                  </a:lnTo>
                  <a:lnTo>
                    <a:pt x="0" y="40"/>
                  </a:lnTo>
                  <a:lnTo>
                    <a:pt x="26" y="0"/>
                  </a:lnTo>
                  <a:lnTo>
                    <a:pt x="155" y="0"/>
                  </a:lnTo>
                  <a:lnTo>
                    <a:pt x="100" y="12"/>
                  </a:lnTo>
                  <a:lnTo>
                    <a:pt x="20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Line 210"/>
          <p:cNvSpPr>
            <a:spLocks noChangeShapeType="1"/>
          </p:cNvSpPr>
          <p:nvPr/>
        </p:nvSpPr>
        <p:spPr bwMode="auto">
          <a:xfrm flipH="1">
            <a:off x="5810250" y="5307932"/>
            <a:ext cx="42386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" name="Line 211"/>
          <p:cNvSpPr>
            <a:spLocks noChangeShapeType="1"/>
          </p:cNvSpPr>
          <p:nvPr/>
        </p:nvSpPr>
        <p:spPr bwMode="auto">
          <a:xfrm flipH="1">
            <a:off x="6986588" y="5307932"/>
            <a:ext cx="42386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" name="Line 212"/>
          <p:cNvSpPr>
            <a:spLocks noChangeShapeType="1"/>
          </p:cNvSpPr>
          <p:nvPr/>
        </p:nvSpPr>
        <p:spPr bwMode="auto">
          <a:xfrm flipH="1">
            <a:off x="6705600" y="4709444"/>
            <a:ext cx="280988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7" name="Line 213"/>
          <p:cNvSpPr>
            <a:spLocks noChangeShapeType="1"/>
          </p:cNvSpPr>
          <p:nvPr/>
        </p:nvSpPr>
        <p:spPr bwMode="auto">
          <a:xfrm flipH="1">
            <a:off x="6138863" y="5471444"/>
            <a:ext cx="284162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8" name="Line 214"/>
          <p:cNvSpPr>
            <a:spLocks noChangeShapeType="1"/>
          </p:cNvSpPr>
          <p:nvPr/>
        </p:nvSpPr>
        <p:spPr bwMode="auto">
          <a:xfrm>
            <a:off x="6797675" y="5471444"/>
            <a:ext cx="3302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9" name="Line 215"/>
          <p:cNvSpPr>
            <a:spLocks noChangeShapeType="1"/>
          </p:cNvSpPr>
          <p:nvPr/>
        </p:nvSpPr>
        <p:spPr bwMode="auto">
          <a:xfrm>
            <a:off x="6092825" y="4709444"/>
            <a:ext cx="3302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0" name="Oval 216"/>
          <p:cNvSpPr>
            <a:spLocks noChangeArrowheads="1"/>
          </p:cNvSpPr>
          <p:nvPr/>
        </p:nvSpPr>
        <p:spPr bwMode="auto">
          <a:xfrm>
            <a:off x="6181725" y="5265069"/>
            <a:ext cx="76200" cy="76200"/>
          </a:xfrm>
          <a:prstGeom prst="ellipse">
            <a:avLst/>
          </a:prstGeom>
          <a:solidFill>
            <a:srgbClr val="8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111" name="Oval 217"/>
          <p:cNvSpPr>
            <a:spLocks noChangeArrowheads="1"/>
          </p:cNvSpPr>
          <p:nvPr/>
        </p:nvSpPr>
        <p:spPr bwMode="auto">
          <a:xfrm>
            <a:off x="6362700" y="5465094"/>
            <a:ext cx="76200" cy="762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112" name="Oval 218"/>
          <p:cNvSpPr>
            <a:spLocks noChangeArrowheads="1"/>
          </p:cNvSpPr>
          <p:nvPr/>
        </p:nvSpPr>
        <p:spPr bwMode="auto">
          <a:xfrm>
            <a:off x="6800850" y="5455569"/>
            <a:ext cx="76200" cy="762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113" name="Oval 219"/>
          <p:cNvSpPr>
            <a:spLocks noChangeArrowheads="1"/>
          </p:cNvSpPr>
          <p:nvPr/>
        </p:nvSpPr>
        <p:spPr bwMode="auto">
          <a:xfrm>
            <a:off x="6724650" y="5017419"/>
            <a:ext cx="76200" cy="762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114" name="Oval 220"/>
          <p:cNvSpPr>
            <a:spLocks noChangeArrowheads="1"/>
          </p:cNvSpPr>
          <p:nvPr/>
        </p:nvSpPr>
        <p:spPr bwMode="auto">
          <a:xfrm>
            <a:off x="6353175" y="5036469"/>
            <a:ext cx="76200" cy="762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115" name="Oval 221"/>
          <p:cNvSpPr>
            <a:spLocks noChangeArrowheads="1"/>
          </p:cNvSpPr>
          <p:nvPr/>
        </p:nvSpPr>
        <p:spPr bwMode="auto">
          <a:xfrm>
            <a:off x="6962775" y="5265069"/>
            <a:ext cx="76200" cy="762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116" name="Text Box 223"/>
          <p:cNvSpPr txBox="1">
            <a:spLocks noChangeArrowheads="1"/>
          </p:cNvSpPr>
          <p:nvPr/>
        </p:nvSpPr>
        <p:spPr bwMode="auto">
          <a:xfrm>
            <a:off x="9396413" y="5477794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A50021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117" name="Text Box 224"/>
          <p:cNvSpPr txBox="1">
            <a:spLocks noChangeArrowheads="1"/>
          </p:cNvSpPr>
          <p:nvPr/>
        </p:nvSpPr>
        <p:spPr bwMode="auto">
          <a:xfrm>
            <a:off x="4984750" y="5477794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A50021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118" name="Text Box 225"/>
          <p:cNvSpPr txBox="1">
            <a:spLocks noChangeArrowheads="1"/>
          </p:cNvSpPr>
          <p:nvPr/>
        </p:nvSpPr>
        <p:spPr bwMode="auto">
          <a:xfrm>
            <a:off x="6438900" y="5477794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A50021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119" name="Text Box 226"/>
          <p:cNvSpPr txBox="1">
            <a:spLocks noChangeArrowheads="1"/>
          </p:cNvSpPr>
          <p:nvPr/>
        </p:nvSpPr>
        <p:spPr bwMode="auto">
          <a:xfrm>
            <a:off x="7962900" y="5477794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A50021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120" name="Text Box 229"/>
          <p:cNvSpPr txBox="1">
            <a:spLocks noChangeArrowheads="1"/>
          </p:cNvSpPr>
          <p:nvPr/>
        </p:nvSpPr>
        <p:spPr bwMode="auto">
          <a:xfrm>
            <a:off x="9944100" y="5096794"/>
            <a:ext cx="1052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Destination</a:t>
            </a:r>
          </a:p>
        </p:txBody>
      </p:sp>
      <p:sp>
        <p:nvSpPr>
          <p:cNvPr id="1121" name="Line 233"/>
          <p:cNvSpPr>
            <a:spLocks noChangeShapeType="1"/>
          </p:cNvSpPr>
          <p:nvPr/>
        </p:nvSpPr>
        <p:spPr bwMode="auto">
          <a:xfrm>
            <a:off x="4381500" y="530951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2" name="Line 234"/>
          <p:cNvSpPr>
            <a:spLocks noChangeShapeType="1"/>
          </p:cNvSpPr>
          <p:nvPr/>
        </p:nvSpPr>
        <p:spPr bwMode="auto">
          <a:xfrm>
            <a:off x="5753100" y="530951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3" name="Line 235"/>
          <p:cNvSpPr>
            <a:spLocks noChangeShapeType="1"/>
          </p:cNvSpPr>
          <p:nvPr/>
        </p:nvSpPr>
        <p:spPr bwMode="auto">
          <a:xfrm>
            <a:off x="7277100" y="530951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4" name="Line 236"/>
          <p:cNvSpPr>
            <a:spLocks noChangeShapeType="1"/>
          </p:cNvSpPr>
          <p:nvPr/>
        </p:nvSpPr>
        <p:spPr bwMode="auto">
          <a:xfrm>
            <a:off x="8801100" y="530951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5" name="Freeform 243"/>
          <p:cNvSpPr>
            <a:spLocks/>
          </p:cNvSpPr>
          <p:nvPr/>
        </p:nvSpPr>
        <p:spPr bwMode="auto">
          <a:xfrm>
            <a:off x="4381500" y="5172994"/>
            <a:ext cx="381000" cy="76200"/>
          </a:xfrm>
          <a:custGeom>
            <a:avLst/>
            <a:gdLst>
              <a:gd name="T0" fmla="*/ 2147483646 w 240"/>
              <a:gd name="T1" fmla="*/ 2147483646 h 112"/>
              <a:gd name="T2" fmla="*/ 2147483646 w 240"/>
              <a:gd name="T3" fmla="*/ 2147483646 h 112"/>
              <a:gd name="T4" fmla="*/ 0 w 240"/>
              <a:gd name="T5" fmla="*/ 2147483646 h 112"/>
              <a:gd name="T6" fmla="*/ 0 60000 65536"/>
              <a:gd name="T7" fmla="*/ 0 60000 65536"/>
              <a:gd name="T8" fmla="*/ 0 60000 65536"/>
              <a:gd name="T9" fmla="*/ 0 w 240"/>
              <a:gd name="T10" fmla="*/ 0 h 112"/>
              <a:gd name="T11" fmla="*/ 240 w 240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12">
                <a:moveTo>
                  <a:pt x="240" y="112"/>
                </a:moveTo>
                <a:cubicBezTo>
                  <a:pt x="212" y="72"/>
                  <a:pt x="184" y="32"/>
                  <a:pt x="144" y="16"/>
                </a:cubicBezTo>
                <a:cubicBezTo>
                  <a:pt x="104" y="0"/>
                  <a:pt x="24" y="16"/>
                  <a:pt x="0" y="16"/>
                </a:cubicBezTo>
              </a:path>
            </a:pathLst>
          </a:cu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6" name="Freeform 244"/>
          <p:cNvSpPr>
            <a:spLocks/>
          </p:cNvSpPr>
          <p:nvPr/>
        </p:nvSpPr>
        <p:spPr bwMode="auto">
          <a:xfrm>
            <a:off x="5829300" y="5172994"/>
            <a:ext cx="381000" cy="76200"/>
          </a:xfrm>
          <a:custGeom>
            <a:avLst/>
            <a:gdLst>
              <a:gd name="T0" fmla="*/ 2147483646 w 240"/>
              <a:gd name="T1" fmla="*/ 2147483646 h 112"/>
              <a:gd name="T2" fmla="*/ 2147483646 w 240"/>
              <a:gd name="T3" fmla="*/ 2147483646 h 112"/>
              <a:gd name="T4" fmla="*/ 0 w 240"/>
              <a:gd name="T5" fmla="*/ 2147483646 h 112"/>
              <a:gd name="T6" fmla="*/ 0 60000 65536"/>
              <a:gd name="T7" fmla="*/ 0 60000 65536"/>
              <a:gd name="T8" fmla="*/ 0 60000 65536"/>
              <a:gd name="T9" fmla="*/ 0 w 240"/>
              <a:gd name="T10" fmla="*/ 0 h 112"/>
              <a:gd name="T11" fmla="*/ 240 w 240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12">
                <a:moveTo>
                  <a:pt x="240" y="112"/>
                </a:moveTo>
                <a:cubicBezTo>
                  <a:pt x="212" y="72"/>
                  <a:pt x="184" y="32"/>
                  <a:pt x="144" y="16"/>
                </a:cubicBezTo>
                <a:cubicBezTo>
                  <a:pt x="104" y="0"/>
                  <a:pt x="24" y="16"/>
                  <a:pt x="0" y="16"/>
                </a:cubicBezTo>
              </a:path>
            </a:pathLst>
          </a:cu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7" name="Freeform 245"/>
          <p:cNvSpPr>
            <a:spLocks/>
          </p:cNvSpPr>
          <p:nvPr/>
        </p:nvSpPr>
        <p:spPr bwMode="auto">
          <a:xfrm>
            <a:off x="7353300" y="5172994"/>
            <a:ext cx="381000" cy="76200"/>
          </a:xfrm>
          <a:custGeom>
            <a:avLst/>
            <a:gdLst>
              <a:gd name="T0" fmla="*/ 2147483646 w 240"/>
              <a:gd name="T1" fmla="*/ 2147483646 h 112"/>
              <a:gd name="T2" fmla="*/ 2147483646 w 240"/>
              <a:gd name="T3" fmla="*/ 2147483646 h 112"/>
              <a:gd name="T4" fmla="*/ 0 w 240"/>
              <a:gd name="T5" fmla="*/ 2147483646 h 112"/>
              <a:gd name="T6" fmla="*/ 0 60000 65536"/>
              <a:gd name="T7" fmla="*/ 0 60000 65536"/>
              <a:gd name="T8" fmla="*/ 0 60000 65536"/>
              <a:gd name="T9" fmla="*/ 0 w 240"/>
              <a:gd name="T10" fmla="*/ 0 h 112"/>
              <a:gd name="T11" fmla="*/ 240 w 240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12">
                <a:moveTo>
                  <a:pt x="240" y="112"/>
                </a:moveTo>
                <a:cubicBezTo>
                  <a:pt x="212" y="72"/>
                  <a:pt x="184" y="32"/>
                  <a:pt x="144" y="16"/>
                </a:cubicBezTo>
                <a:cubicBezTo>
                  <a:pt x="104" y="0"/>
                  <a:pt x="24" y="16"/>
                  <a:pt x="0" y="16"/>
                </a:cubicBezTo>
              </a:path>
            </a:pathLst>
          </a:cu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8" name="AutoShape 289"/>
          <p:cNvSpPr>
            <a:spLocks noChangeArrowheads="1"/>
          </p:cNvSpPr>
          <p:nvPr/>
        </p:nvSpPr>
        <p:spPr bwMode="auto">
          <a:xfrm>
            <a:off x="3252788" y="5401594"/>
            <a:ext cx="457200" cy="228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 b="1"/>
              <a:t>TTL=1</a:t>
            </a:r>
          </a:p>
        </p:txBody>
      </p:sp>
      <p:sp>
        <p:nvSpPr>
          <p:cNvPr id="1129" name="AutoShape 291"/>
          <p:cNvSpPr>
            <a:spLocks noChangeArrowheads="1"/>
          </p:cNvSpPr>
          <p:nvPr/>
        </p:nvSpPr>
        <p:spPr bwMode="auto">
          <a:xfrm>
            <a:off x="4610100" y="4791994"/>
            <a:ext cx="365125" cy="228600"/>
          </a:xfrm>
          <a:prstGeom prst="foldedCorner">
            <a:avLst>
              <a:gd name="adj" fmla="val 12500"/>
            </a:avLst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 b="1"/>
              <a:t>IP</a:t>
            </a:r>
            <a:r>
              <a:rPr lang="en-US" altLang="en-US" sz="1000" b="1" baseline="-25000"/>
              <a:t>A</a:t>
            </a:r>
          </a:p>
        </p:txBody>
      </p:sp>
      <p:sp>
        <p:nvSpPr>
          <p:cNvPr id="1130" name="AutoShape 292"/>
          <p:cNvSpPr>
            <a:spLocks noChangeArrowheads="1"/>
          </p:cNvSpPr>
          <p:nvPr/>
        </p:nvSpPr>
        <p:spPr bwMode="auto">
          <a:xfrm>
            <a:off x="3252788" y="5401594"/>
            <a:ext cx="457200" cy="228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 b="1"/>
              <a:t>TTL=2</a:t>
            </a:r>
          </a:p>
        </p:txBody>
      </p:sp>
      <p:sp>
        <p:nvSpPr>
          <p:cNvPr id="1131" name="AutoShape 293"/>
          <p:cNvSpPr>
            <a:spLocks noChangeArrowheads="1"/>
          </p:cNvSpPr>
          <p:nvPr/>
        </p:nvSpPr>
        <p:spPr bwMode="auto">
          <a:xfrm>
            <a:off x="5880100" y="4779294"/>
            <a:ext cx="365125" cy="228600"/>
          </a:xfrm>
          <a:prstGeom prst="foldedCorner">
            <a:avLst>
              <a:gd name="adj" fmla="val 12500"/>
            </a:avLst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 b="1"/>
              <a:t>IP</a:t>
            </a:r>
            <a:r>
              <a:rPr lang="en-US" altLang="en-US" sz="1000" b="1" baseline="-25000"/>
              <a:t>B</a:t>
            </a:r>
          </a:p>
        </p:txBody>
      </p:sp>
      <p:sp>
        <p:nvSpPr>
          <p:cNvPr id="1132" name="AutoShape 294"/>
          <p:cNvSpPr>
            <a:spLocks noChangeArrowheads="1"/>
          </p:cNvSpPr>
          <p:nvPr/>
        </p:nvSpPr>
        <p:spPr bwMode="auto">
          <a:xfrm>
            <a:off x="3252788" y="5401594"/>
            <a:ext cx="457200" cy="228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 b="1"/>
              <a:t>TTL=3</a:t>
            </a:r>
          </a:p>
        </p:txBody>
      </p:sp>
      <p:sp>
        <p:nvSpPr>
          <p:cNvPr id="1133" name="AutoShape 295"/>
          <p:cNvSpPr>
            <a:spLocks noChangeArrowheads="1"/>
          </p:cNvSpPr>
          <p:nvPr/>
        </p:nvSpPr>
        <p:spPr bwMode="auto">
          <a:xfrm>
            <a:off x="7378700" y="4791994"/>
            <a:ext cx="365125" cy="228600"/>
          </a:xfrm>
          <a:prstGeom prst="foldedCorner">
            <a:avLst>
              <a:gd name="adj" fmla="val 12500"/>
            </a:avLst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 b="1"/>
              <a:t>IP</a:t>
            </a:r>
            <a:r>
              <a:rPr lang="en-US" altLang="en-US" sz="1000" b="1" baseline="-25000"/>
              <a:t>C</a:t>
            </a:r>
          </a:p>
        </p:txBody>
      </p:sp>
      <p:sp>
        <p:nvSpPr>
          <p:cNvPr id="1134" name="AutoShape 297"/>
          <p:cNvSpPr>
            <a:spLocks noChangeArrowheads="1"/>
          </p:cNvSpPr>
          <p:nvPr/>
        </p:nvSpPr>
        <p:spPr bwMode="auto">
          <a:xfrm>
            <a:off x="3252788" y="5401594"/>
            <a:ext cx="457200" cy="228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 b="1"/>
              <a:t>TTL=4</a:t>
            </a:r>
          </a:p>
        </p:txBody>
      </p:sp>
      <p:sp>
        <p:nvSpPr>
          <p:cNvPr id="1135" name="AutoShape 299"/>
          <p:cNvSpPr>
            <a:spLocks noChangeArrowheads="1"/>
          </p:cNvSpPr>
          <p:nvPr/>
        </p:nvSpPr>
        <p:spPr bwMode="auto">
          <a:xfrm>
            <a:off x="9045575" y="4791994"/>
            <a:ext cx="365125" cy="228600"/>
          </a:xfrm>
          <a:prstGeom prst="foldedCorner">
            <a:avLst>
              <a:gd name="adj" fmla="val 12500"/>
            </a:avLst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 b="1"/>
              <a:t>IP</a:t>
            </a:r>
            <a:r>
              <a:rPr lang="en-US" altLang="en-US" sz="1000" b="1" baseline="-25000"/>
              <a:t>D</a:t>
            </a:r>
          </a:p>
        </p:txBody>
      </p:sp>
      <p:sp>
        <p:nvSpPr>
          <p:cNvPr id="1136" name="Text Box 229"/>
          <p:cNvSpPr txBox="1">
            <a:spLocks noChangeArrowheads="1"/>
          </p:cNvSpPr>
          <p:nvPr/>
        </p:nvSpPr>
        <p:spPr bwMode="auto">
          <a:xfrm>
            <a:off x="2400300" y="5096794"/>
            <a:ext cx="1258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Vantage Point</a:t>
            </a:r>
          </a:p>
        </p:txBody>
      </p:sp>
    </p:spTree>
    <p:extLst>
      <p:ext uri="{BB962C8B-B14F-4D97-AF65-F5344CB8AC3E}">
        <p14:creationId xmlns:p14="http://schemas.microsoft.com/office/powerpoint/2010/main" val="71838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14127 -0.0055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0.20833 0.0048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25781 -0.0030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-0.30053 0.007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38659 -0.0088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41054 0.00741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4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50586 -0.00695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86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-0.53346 0.0081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" grpId="0" animBg="1"/>
      <p:bldP spid="1128" grpId="1" animBg="1"/>
      <p:bldP spid="1128" grpId="2" animBg="1"/>
      <p:bldP spid="1129" grpId="0" animBg="1"/>
      <p:bldP spid="1129" grpId="1" animBg="1"/>
      <p:bldP spid="1130" grpId="0" animBg="1"/>
      <p:bldP spid="1130" grpId="1" animBg="1"/>
      <p:bldP spid="1130" grpId="2" animBg="1"/>
      <p:bldP spid="1131" grpId="0" animBg="1"/>
      <p:bldP spid="1131" grpId="1" animBg="1"/>
      <p:bldP spid="1132" grpId="0" animBg="1"/>
      <p:bldP spid="1132" grpId="1" animBg="1"/>
      <p:bldP spid="1132" grpId="2" animBg="1"/>
      <p:bldP spid="1133" grpId="0" animBg="1"/>
      <p:bldP spid="1133" grpId="1" animBg="1"/>
      <p:bldP spid="1134" grpId="0" animBg="1"/>
      <p:bldP spid="1134" grpId="1" animBg="1"/>
      <p:bldP spid="1134" grpId="2" animBg="1"/>
      <p:bldP spid="1135" grpId="0" animBg="1"/>
      <p:bldP spid="11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Internet Topology Generation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922" y="1546789"/>
            <a:ext cx="9966833" cy="4701611"/>
          </a:xfrm>
        </p:spPr>
        <p:txBody>
          <a:bodyPr>
            <a:normAutofit/>
          </a:bodyPr>
          <a:lstStyle/>
          <a:p>
            <a:r>
              <a:rPr lang="en-US" dirty="0"/>
              <a:t>The traceroute </a:t>
            </a:r>
            <a:r>
              <a:rPr lang="en-US" dirty="0" smtClean="0"/>
              <a:t>method only </a:t>
            </a:r>
            <a:r>
              <a:rPr lang="en-US" dirty="0"/>
              <a:t>provides one path from the vantage point to the </a:t>
            </a:r>
            <a:r>
              <a:rPr lang="en-US" dirty="0" smtClean="0"/>
              <a:t>destination</a:t>
            </a:r>
          </a:p>
          <a:p>
            <a:pPr lvl="1"/>
            <a:r>
              <a:rPr lang="en-US" dirty="0" smtClean="0"/>
              <a:t>May skip </a:t>
            </a:r>
            <a:r>
              <a:rPr lang="en-US" dirty="0"/>
              <a:t>alternative paths within the </a:t>
            </a:r>
            <a:r>
              <a:rPr lang="en-US" dirty="0" smtClean="0"/>
              <a:t>subnetwork</a:t>
            </a:r>
          </a:p>
          <a:p>
            <a:r>
              <a:rPr lang="en-US" dirty="0" smtClean="0"/>
              <a:t>Can use </a:t>
            </a:r>
            <a:r>
              <a:rPr lang="en-US" dirty="0"/>
              <a:t>multiple vantage points at different locations </a:t>
            </a:r>
            <a:r>
              <a:rPr lang="en-US" dirty="0" smtClean="0"/>
              <a:t>to get </a:t>
            </a:r>
            <a:r>
              <a:rPr lang="en-US" dirty="0"/>
              <a:t>a more accurate map of the </a:t>
            </a:r>
            <a:r>
              <a:rPr lang="en-US" dirty="0" smtClean="0"/>
              <a:t>topology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07792" y="1361825"/>
            <a:ext cx="7324344" cy="0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3731"/>
            <a:ext cx="1014984" cy="10149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FDB1-8CC7-2E4C-9BD1-7073472F2DC3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2" descr="http://www.unr.edu/Images/president/im/basic-logos/block-n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" y="4761439"/>
            <a:ext cx="927927" cy="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4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3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2D62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02D62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Parallax">
    <a:maj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rallax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04000"/>
            </a:schemeClr>
          </a:gs>
          <a:gs pos="100000">
            <a:schemeClr val="phClr">
              <a:tint val="84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2000"/>
            </a:schemeClr>
          </a:gs>
          <a:gs pos="100000">
            <a:schemeClr val="phClr">
              <a:shade val="88000"/>
              <a:lumMod val="94000"/>
            </a:schemeClr>
          </a:gs>
        </a:gsLst>
        <a:path path="circle">
          <a:fillToRect l="50000" t="100000" r="100000" b="50000"/>
        </a:path>
      </a:gradFill>
    </a:fillStyleLst>
    <a:lnStyleLst>
      <a:ln w="9525" cap="rnd" cmpd="sng" algn="ctr">
        <a:solidFill>
          <a:schemeClr val="phClr">
            <a:tint val="6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reflection blurRad="12700" stA="26000" endPos="32000" dist="12700" dir="5400000" sy="-100000" rotWithShape="0"/>
        </a:effectLst>
      </a:effectStyle>
      <a:effectStyle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6000"/>
              <a:satMod val="180000"/>
            </a:schemeClr>
            <a:schemeClr val="phClr">
              <a:tint val="80000"/>
              <a:satMod val="120000"/>
              <a:lumMod val="180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02D62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Parallax">
    <a:maj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rallax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04000"/>
            </a:schemeClr>
          </a:gs>
          <a:gs pos="100000">
            <a:schemeClr val="phClr">
              <a:tint val="84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2000"/>
            </a:schemeClr>
          </a:gs>
          <a:gs pos="100000">
            <a:schemeClr val="phClr">
              <a:shade val="88000"/>
              <a:lumMod val="94000"/>
            </a:schemeClr>
          </a:gs>
        </a:gsLst>
        <a:path path="circle">
          <a:fillToRect l="50000" t="100000" r="100000" b="50000"/>
        </a:path>
      </a:gradFill>
    </a:fillStyleLst>
    <a:lnStyleLst>
      <a:ln w="9525" cap="rnd" cmpd="sng" algn="ctr">
        <a:solidFill>
          <a:schemeClr val="phClr">
            <a:tint val="6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reflection blurRad="12700" stA="26000" endPos="32000" dist="12700" dir="5400000" sy="-100000" rotWithShape="0"/>
        </a:effectLst>
      </a:effectStyle>
      <a:effectStyle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6000"/>
              <a:satMod val="180000"/>
            </a:schemeClr>
            <a:schemeClr val="phClr">
              <a:tint val="80000"/>
              <a:satMod val="120000"/>
              <a:lumMod val="180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02D62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Parallax">
    <a:maj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rallax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04000"/>
            </a:schemeClr>
          </a:gs>
          <a:gs pos="100000">
            <a:schemeClr val="phClr">
              <a:tint val="84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2000"/>
            </a:schemeClr>
          </a:gs>
          <a:gs pos="100000">
            <a:schemeClr val="phClr">
              <a:shade val="88000"/>
              <a:lumMod val="94000"/>
            </a:schemeClr>
          </a:gs>
        </a:gsLst>
        <a:path path="circle">
          <a:fillToRect l="50000" t="100000" r="100000" b="50000"/>
        </a:path>
      </a:gradFill>
    </a:fillStyleLst>
    <a:lnStyleLst>
      <a:ln w="9525" cap="rnd" cmpd="sng" algn="ctr">
        <a:solidFill>
          <a:schemeClr val="phClr">
            <a:tint val="6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reflection blurRad="12700" stA="26000" endPos="32000" dist="12700" dir="5400000" sy="-100000" rotWithShape="0"/>
        </a:effectLst>
      </a:effectStyle>
      <a:effectStyle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6000"/>
              <a:satMod val="180000"/>
            </a:schemeClr>
            <a:schemeClr val="phClr">
              <a:tint val="80000"/>
              <a:satMod val="120000"/>
              <a:lumMod val="18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8773</TotalTime>
  <Words>1771</Words>
  <Application>Microsoft Office PowerPoint</Application>
  <PresentationFormat>Widescreen</PresentationFormat>
  <Paragraphs>412</Paragraphs>
  <Slides>38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ＭＳ Ｐゴシック</vt:lpstr>
      <vt:lpstr>Arial</vt:lpstr>
      <vt:lpstr>Calibri</vt:lpstr>
      <vt:lpstr>Corbel</vt:lpstr>
      <vt:lpstr>Times</vt:lpstr>
      <vt:lpstr>Times New Roman</vt:lpstr>
      <vt:lpstr>Wingdings</vt:lpstr>
      <vt:lpstr>Wingdings 2</vt:lpstr>
      <vt:lpstr>Parallax</vt:lpstr>
      <vt:lpstr>Clip</vt:lpstr>
      <vt:lpstr>Accelerating BFS Shortest Paths Calculations Using CUDA for Internet Topology Measurements</vt:lpstr>
      <vt:lpstr>Reno, Nevada</vt:lpstr>
      <vt:lpstr>University of Nevada, Reno</vt:lpstr>
      <vt:lpstr>Overview</vt:lpstr>
      <vt:lpstr>The Internet</vt:lpstr>
      <vt:lpstr>Autonomous Systems</vt:lpstr>
      <vt:lpstr>Internet Topology</vt:lpstr>
      <vt:lpstr>Data Collection</vt:lpstr>
      <vt:lpstr>Internet Topology Generation</vt:lpstr>
      <vt:lpstr>AS Subnetwork</vt:lpstr>
      <vt:lpstr>Topology Generators</vt:lpstr>
      <vt:lpstr>Overview</vt:lpstr>
      <vt:lpstr>Related Work</vt:lpstr>
      <vt:lpstr>Related Work</vt:lpstr>
      <vt:lpstr>Related Work</vt:lpstr>
      <vt:lpstr>Related Work</vt:lpstr>
      <vt:lpstr>Overview</vt:lpstr>
      <vt:lpstr>Breadth  First Search</vt:lpstr>
      <vt:lpstr>Sequential Implementation</vt:lpstr>
      <vt:lpstr>Graph Representation</vt:lpstr>
      <vt:lpstr>Graph Representation</vt:lpstr>
      <vt:lpstr>CUDA Implementation</vt:lpstr>
      <vt:lpstr>Single GPU</vt:lpstr>
      <vt:lpstr>Process Graph  </vt:lpstr>
      <vt:lpstr>BFS CUDA Kernel</vt:lpstr>
      <vt:lpstr>BFS Update CUDA Kernel</vt:lpstr>
      <vt:lpstr>Multiple GPU </vt:lpstr>
      <vt:lpstr>Overview</vt:lpstr>
      <vt:lpstr>Measurement Platform</vt:lpstr>
      <vt:lpstr>Data Set</vt:lpstr>
      <vt:lpstr>Sequential Results (100 Ingress Nodes)</vt:lpstr>
      <vt:lpstr>Parallel Results (100 Ingress Nodes)</vt:lpstr>
      <vt:lpstr>Parallel Results (100 Ingress Nodes)</vt:lpstr>
      <vt:lpstr>Parallel Results (100 Ingress Nodes)</vt:lpstr>
      <vt:lpstr>Optimization</vt:lpstr>
      <vt:lpstr>Conclusion</vt:lpstr>
      <vt:lpstr>Future Work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Klukovich</dc:creator>
  <cp:lastModifiedBy>Fred Harris</cp:lastModifiedBy>
  <cp:revision>441</cp:revision>
  <cp:lastPrinted>2016-04-23T23:06:29Z</cp:lastPrinted>
  <dcterms:created xsi:type="dcterms:W3CDTF">2015-11-20T21:09:41Z</dcterms:created>
  <dcterms:modified xsi:type="dcterms:W3CDTF">2016-07-19T09:42:22Z</dcterms:modified>
</cp:coreProperties>
</file>