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92.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84.xml"/>
  <Override ContentType="application/vnd.openxmlformats-officedocument.presentationml.notesSlide+xml" PartName="/ppt/notesSlides/notesSlide3.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91.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8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94.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77.xml"/>
  <Override ContentType="application/vnd.openxmlformats-officedocument.presentationml.notesSlide+xml" PartName="/ppt/notesSlides/notesSlide90.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86.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56.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93.xml"/>
  <Override ContentType="application/vnd.openxmlformats-officedocument.presentationml.notesSlide+xml" PartName="/ppt/notesSlides/notesSlide87.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89.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95.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9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94.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84.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79.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83.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90.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93.xml"/>
  <Override ContentType="application/vnd.openxmlformats-officedocument.presentationml.slide+xml" PartName="/ppt/slides/slide80.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91.xml"/>
  <Override ContentType="application/vnd.openxmlformats-officedocument.presentationml.slide+xml" PartName="/ppt/slides/slide31.xml"/>
  <Override ContentType="application/vnd.openxmlformats-officedocument.presentationml.slide+xml" PartName="/ppt/slides/slide87.xml"/>
  <Override ContentType="application/vnd.openxmlformats-officedocument.presentationml.slide+xml" PartName="/ppt/slides/slide74.xml"/>
  <Override ContentType="application/vnd.openxmlformats-officedocument.presentationml.slide+xml" PartName="/ppt/slides/slide88.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slide+xml" PartName="/ppt/slides/slide9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showSpecialPlsOnTitleSld="0">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 id="319" r:id="rId68"/>
    <p:sldId id="320" r:id="rId69"/>
    <p:sldId id="321" r:id="rId70"/>
    <p:sldId id="322" r:id="rId71"/>
    <p:sldId id="323" r:id="rId72"/>
    <p:sldId id="324" r:id="rId73"/>
    <p:sldId id="325" r:id="rId74"/>
    <p:sldId id="326" r:id="rId75"/>
    <p:sldId id="327" r:id="rId76"/>
    <p:sldId id="328" r:id="rId77"/>
    <p:sldId id="329" r:id="rId78"/>
    <p:sldId id="330" r:id="rId79"/>
    <p:sldId id="331" r:id="rId80"/>
    <p:sldId id="332" r:id="rId81"/>
    <p:sldId id="333" r:id="rId82"/>
    <p:sldId id="334" r:id="rId83"/>
    <p:sldId id="335" r:id="rId84"/>
    <p:sldId id="336" r:id="rId85"/>
    <p:sldId id="337" r:id="rId86"/>
    <p:sldId id="338" r:id="rId87"/>
    <p:sldId id="339" r:id="rId88"/>
    <p:sldId id="340" r:id="rId89"/>
    <p:sldId id="341" r:id="rId90"/>
    <p:sldId id="342" r:id="rId91"/>
    <p:sldId id="343" r:id="rId92"/>
    <p:sldId id="344" r:id="rId93"/>
    <p:sldId id="345" r:id="rId94"/>
    <p:sldId id="346" r:id="rId95"/>
    <p:sldId id="347" r:id="rId96"/>
    <p:sldId id="348" r:id="rId97"/>
    <p:sldId id="349" r:id="rId98"/>
    <p:sldId id="350" r:id="rId99"/>
  </p:sldIdLst>
  <p:sldSz cy="5143500" cx="9144000"/>
  <p:notesSz cx="6858000" cy="9144000"/>
  <p:embeddedFontLst>
    <p:embeddedFont>
      <p:font typeface="PT Sans Narrow"/>
      <p:regular r:id="rId100"/>
      <p:bold r:id="rId101"/>
    </p:embeddedFont>
    <p:embeddedFont>
      <p:font typeface="Open Sans"/>
      <p:regular r:id="rId102"/>
      <p:bold r:id="rId103"/>
      <p:italic r:id="rId104"/>
      <p:boldItalic r:id="rId10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105" Type="http://schemas.openxmlformats.org/officeDocument/2006/relationships/font" Target="fonts/OpenSans-boldItalic.fntdata"/><Relationship Id="rId104" Type="http://schemas.openxmlformats.org/officeDocument/2006/relationships/font" Target="fonts/OpenSans-italic.fntdata"/><Relationship Id="rId48" Type="http://schemas.openxmlformats.org/officeDocument/2006/relationships/slide" Target="slides/slide44.xml"/><Relationship Id="rId47" Type="http://schemas.openxmlformats.org/officeDocument/2006/relationships/slide" Target="slides/slide43.xml"/><Relationship Id="rId49" Type="http://schemas.openxmlformats.org/officeDocument/2006/relationships/slide" Target="slides/slide45.xml"/><Relationship Id="rId103" Type="http://schemas.openxmlformats.org/officeDocument/2006/relationships/font" Target="fonts/OpenSans-bold.fntdata"/><Relationship Id="rId102" Type="http://schemas.openxmlformats.org/officeDocument/2006/relationships/font" Target="fonts/OpenSans-regular.fntdata"/><Relationship Id="rId101" Type="http://schemas.openxmlformats.org/officeDocument/2006/relationships/font" Target="fonts/PTSansNarrow-bold.fntdata"/><Relationship Id="rId100" Type="http://schemas.openxmlformats.org/officeDocument/2006/relationships/font" Target="fonts/PTSansNarrow-regular.fntdata"/><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95" Type="http://schemas.openxmlformats.org/officeDocument/2006/relationships/slide" Target="slides/slide91.xml"/><Relationship Id="rId94" Type="http://schemas.openxmlformats.org/officeDocument/2006/relationships/slide" Target="slides/slide90.xml"/><Relationship Id="rId97" Type="http://schemas.openxmlformats.org/officeDocument/2006/relationships/slide" Target="slides/slide93.xml"/><Relationship Id="rId96" Type="http://schemas.openxmlformats.org/officeDocument/2006/relationships/slide" Target="slides/slide92.xml"/><Relationship Id="rId11" Type="http://schemas.openxmlformats.org/officeDocument/2006/relationships/slide" Target="slides/slide7.xml"/><Relationship Id="rId99" Type="http://schemas.openxmlformats.org/officeDocument/2006/relationships/slide" Target="slides/slide95.xml"/><Relationship Id="rId10" Type="http://schemas.openxmlformats.org/officeDocument/2006/relationships/slide" Target="slides/slide6.xml"/><Relationship Id="rId98" Type="http://schemas.openxmlformats.org/officeDocument/2006/relationships/slide" Target="slides/slide94.xml"/><Relationship Id="rId13" Type="http://schemas.openxmlformats.org/officeDocument/2006/relationships/slide" Target="slides/slide9.xml"/><Relationship Id="rId12" Type="http://schemas.openxmlformats.org/officeDocument/2006/relationships/slide" Target="slides/slide8.xml"/><Relationship Id="rId91" Type="http://schemas.openxmlformats.org/officeDocument/2006/relationships/slide" Target="slides/slide87.xml"/><Relationship Id="rId90" Type="http://schemas.openxmlformats.org/officeDocument/2006/relationships/slide" Target="slides/slide86.xml"/><Relationship Id="rId93" Type="http://schemas.openxmlformats.org/officeDocument/2006/relationships/slide" Target="slides/slide89.xml"/><Relationship Id="rId92" Type="http://schemas.openxmlformats.org/officeDocument/2006/relationships/slide" Target="slides/slide8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 Id="rId84" Type="http://schemas.openxmlformats.org/officeDocument/2006/relationships/slide" Target="slides/slide80.xml"/><Relationship Id="rId83" Type="http://schemas.openxmlformats.org/officeDocument/2006/relationships/slide" Target="slides/slide79.xml"/><Relationship Id="rId86" Type="http://schemas.openxmlformats.org/officeDocument/2006/relationships/slide" Target="slides/slide82.xml"/><Relationship Id="rId85" Type="http://schemas.openxmlformats.org/officeDocument/2006/relationships/slide" Target="slides/slide81.xml"/><Relationship Id="rId88" Type="http://schemas.openxmlformats.org/officeDocument/2006/relationships/slide" Target="slides/slide84.xml"/><Relationship Id="rId87" Type="http://schemas.openxmlformats.org/officeDocument/2006/relationships/slide" Target="slides/slide83.xml"/><Relationship Id="rId89" Type="http://schemas.openxmlformats.org/officeDocument/2006/relationships/slide" Target="slides/slide85.xml"/><Relationship Id="rId80" Type="http://schemas.openxmlformats.org/officeDocument/2006/relationships/slide" Target="slides/slide76.xml"/><Relationship Id="rId82" Type="http://schemas.openxmlformats.org/officeDocument/2006/relationships/slide" Target="slides/slide78.xml"/><Relationship Id="rId81" Type="http://schemas.openxmlformats.org/officeDocument/2006/relationships/slide" Target="slides/slide77.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73" Type="http://schemas.openxmlformats.org/officeDocument/2006/relationships/slide" Target="slides/slide69.xml"/><Relationship Id="rId72" Type="http://schemas.openxmlformats.org/officeDocument/2006/relationships/slide" Target="slides/slide68.xml"/><Relationship Id="rId75" Type="http://schemas.openxmlformats.org/officeDocument/2006/relationships/slide" Target="slides/slide71.xml"/><Relationship Id="rId74" Type="http://schemas.openxmlformats.org/officeDocument/2006/relationships/slide" Target="slides/slide70.xml"/><Relationship Id="rId77" Type="http://schemas.openxmlformats.org/officeDocument/2006/relationships/slide" Target="slides/slide73.xml"/><Relationship Id="rId76" Type="http://schemas.openxmlformats.org/officeDocument/2006/relationships/slide" Target="slides/slide72.xml"/><Relationship Id="rId79" Type="http://schemas.openxmlformats.org/officeDocument/2006/relationships/slide" Target="slides/slide75.xml"/><Relationship Id="rId78" Type="http://schemas.openxmlformats.org/officeDocument/2006/relationships/slide" Target="slides/slide74.xml"/><Relationship Id="rId71" Type="http://schemas.openxmlformats.org/officeDocument/2006/relationships/slide" Target="slides/slide67.xml"/><Relationship Id="rId70" Type="http://schemas.openxmlformats.org/officeDocument/2006/relationships/slide" Target="slides/slide66.xml"/><Relationship Id="rId62" Type="http://schemas.openxmlformats.org/officeDocument/2006/relationships/slide" Target="slides/slide58.xml"/><Relationship Id="rId61" Type="http://schemas.openxmlformats.org/officeDocument/2006/relationships/slide" Target="slides/slide57.xml"/><Relationship Id="rId64" Type="http://schemas.openxmlformats.org/officeDocument/2006/relationships/slide" Target="slides/slide60.xml"/><Relationship Id="rId63" Type="http://schemas.openxmlformats.org/officeDocument/2006/relationships/slide" Target="slides/slide59.xml"/><Relationship Id="rId66" Type="http://schemas.openxmlformats.org/officeDocument/2006/relationships/slide" Target="slides/slide62.xml"/><Relationship Id="rId65" Type="http://schemas.openxmlformats.org/officeDocument/2006/relationships/slide" Target="slides/slide61.xml"/><Relationship Id="rId68" Type="http://schemas.openxmlformats.org/officeDocument/2006/relationships/slide" Target="slides/slide64.xml"/><Relationship Id="rId67" Type="http://schemas.openxmlformats.org/officeDocument/2006/relationships/slide" Target="slides/slide63.xml"/><Relationship Id="rId60" Type="http://schemas.openxmlformats.org/officeDocument/2006/relationships/slide" Target="slides/slide56.xml"/><Relationship Id="rId69" Type="http://schemas.openxmlformats.org/officeDocument/2006/relationships/slide" Target="slides/slide65.xml"/><Relationship Id="rId51" Type="http://schemas.openxmlformats.org/officeDocument/2006/relationships/slide" Target="slides/slide47.xml"/><Relationship Id="rId50" Type="http://schemas.openxmlformats.org/officeDocument/2006/relationships/slide" Target="slides/slide46.xml"/><Relationship Id="rId53" Type="http://schemas.openxmlformats.org/officeDocument/2006/relationships/slide" Target="slides/slide49.xml"/><Relationship Id="rId52" Type="http://schemas.openxmlformats.org/officeDocument/2006/relationships/slide" Target="slides/slide48.xml"/><Relationship Id="rId55" Type="http://schemas.openxmlformats.org/officeDocument/2006/relationships/slide" Target="slides/slide51.xml"/><Relationship Id="rId54" Type="http://schemas.openxmlformats.org/officeDocument/2006/relationships/slide" Target="slides/slide50.xml"/><Relationship Id="rId57" Type="http://schemas.openxmlformats.org/officeDocument/2006/relationships/slide" Target="slides/slide53.xml"/><Relationship Id="rId56" Type="http://schemas.openxmlformats.org/officeDocument/2006/relationships/slide" Target="slides/slide52.xml"/><Relationship Id="rId59" Type="http://schemas.openxmlformats.org/officeDocument/2006/relationships/slide" Target="slides/slide55.xml"/><Relationship Id="rId58"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2" name="Shape 62"/>
        <p:cNvGrpSpPr/>
        <p:nvPr/>
      </p:nvGrpSpPr>
      <p:grpSpPr>
        <a:xfrm>
          <a:off x="0" y="0"/>
          <a:ext cx="0" cy="0"/>
          <a:chOff x="0" y="0"/>
          <a:chExt cx="0" cy="0"/>
        </a:xfrm>
      </p:grpSpPr>
      <p:sp>
        <p:nvSpPr>
          <p:cNvPr id="63" name="Shape 6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64" name="Shape 6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4" name="Shape 124"/>
        <p:cNvGrpSpPr/>
        <p:nvPr/>
      </p:nvGrpSpPr>
      <p:grpSpPr>
        <a:xfrm>
          <a:off x="0" y="0"/>
          <a:ext cx="0" cy="0"/>
          <a:chOff x="0" y="0"/>
          <a:chExt cx="0" cy="0"/>
        </a:xfrm>
      </p:grpSpPr>
      <p:sp>
        <p:nvSpPr>
          <p:cNvPr id="125" name="Shape 12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6" name="Shape 12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1" name="Shape 131"/>
        <p:cNvGrpSpPr/>
        <p:nvPr/>
      </p:nvGrpSpPr>
      <p:grpSpPr>
        <a:xfrm>
          <a:off x="0" y="0"/>
          <a:ext cx="0" cy="0"/>
          <a:chOff x="0" y="0"/>
          <a:chExt cx="0" cy="0"/>
        </a:xfrm>
      </p:grpSpPr>
      <p:sp>
        <p:nvSpPr>
          <p:cNvPr id="132" name="Shape 13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3" name="Shape 13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8" name="Shape 138"/>
        <p:cNvGrpSpPr/>
        <p:nvPr/>
      </p:nvGrpSpPr>
      <p:grpSpPr>
        <a:xfrm>
          <a:off x="0" y="0"/>
          <a:ext cx="0" cy="0"/>
          <a:chOff x="0" y="0"/>
          <a:chExt cx="0" cy="0"/>
        </a:xfrm>
      </p:grpSpPr>
      <p:sp>
        <p:nvSpPr>
          <p:cNvPr id="139" name="Shape 13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0" name="Shape 14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6" name="Shape 146"/>
        <p:cNvGrpSpPr/>
        <p:nvPr/>
      </p:nvGrpSpPr>
      <p:grpSpPr>
        <a:xfrm>
          <a:off x="0" y="0"/>
          <a:ext cx="0" cy="0"/>
          <a:chOff x="0" y="0"/>
          <a:chExt cx="0" cy="0"/>
        </a:xfrm>
      </p:grpSpPr>
      <p:sp>
        <p:nvSpPr>
          <p:cNvPr id="147" name="Shape 14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8" name="Shape 14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3" name="Shape 153"/>
        <p:cNvGrpSpPr/>
        <p:nvPr/>
      </p:nvGrpSpPr>
      <p:grpSpPr>
        <a:xfrm>
          <a:off x="0" y="0"/>
          <a:ext cx="0" cy="0"/>
          <a:chOff x="0" y="0"/>
          <a:chExt cx="0" cy="0"/>
        </a:xfrm>
      </p:grpSpPr>
      <p:sp>
        <p:nvSpPr>
          <p:cNvPr id="154" name="Shape 15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5" name="Shape 15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0" name="Shape 160"/>
        <p:cNvGrpSpPr/>
        <p:nvPr/>
      </p:nvGrpSpPr>
      <p:grpSpPr>
        <a:xfrm>
          <a:off x="0" y="0"/>
          <a:ext cx="0" cy="0"/>
          <a:chOff x="0" y="0"/>
          <a:chExt cx="0" cy="0"/>
        </a:xfrm>
      </p:grpSpPr>
      <p:sp>
        <p:nvSpPr>
          <p:cNvPr id="161" name="Shape 16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2" name="Shape 16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9" name="Shape 169"/>
        <p:cNvGrpSpPr/>
        <p:nvPr/>
      </p:nvGrpSpPr>
      <p:grpSpPr>
        <a:xfrm>
          <a:off x="0" y="0"/>
          <a:ext cx="0" cy="0"/>
          <a:chOff x="0" y="0"/>
          <a:chExt cx="0" cy="0"/>
        </a:xfrm>
      </p:grpSpPr>
      <p:sp>
        <p:nvSpPr>
          <p:cNvPr id="170" name="Shape 17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1" name="Shape 17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8" name="Shape 178"/>
        <p:cNvGrpSpPr/>
        <p:nvPr/>
      </p:nvGrpSpPr>
      <p:grpSpPr>
        <a:xfrm>
          <a:off x="0" y="0"/>
          <a:ext cx="0" cy="0"/>
          <a:chOff x="0" y="0"/>
          <a:chExt cx="0" cy="0"/>
        </a:xfrm>
      </p:grpSpPr>
      <p:sp>
        <p:nvSpPr>
          <p:cNvPr id="179" name="Shape 17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0" name="Shape 18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5" name="Shape 185"/>
        <p:cNvGrpSpPr/>
        <p:nvPr/>
      </p:nvGrpSpPr>
      <p:grpSpPr>
        <a:xfrm>
          <a:off x="0" y="0"/>
          <a:ext cx="0" cy="0"/>
          <a:chOff x="0" y="0"/>
          <a:chExt cx="0" cy="0"/>
        </a:xfrm>
      </p:grpSpPr>
      <p:sp>
        <p:nvSpPr>
          <p:cNvPr id="186" name="Shape 18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7" name="Shape 18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2" name="Shape 192"/>
        <p:cNvGrpSpPr/>
        <p:nvPr/>
      </p:nvGrpSpPr>
      <p:grpSpPr>
        <a:xfrm>
          <a:off x="0" y="0"/>
          <a:ext cx="0" cy="0"/>
          <a:chOff x="0" y="0"/>
          <a:chExt cx="0" cy="0"/>
        </a:xfrm>
      </p:grpSpPr>
      <p:sp>
        <p:nvSpPr>
          <p:cNvPr id="193" name="Shape 19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4" name="Shape 19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8" name="Shape 68"/>
        <p:cNvGrpSpPr/>
        <p:nvPr/>
      </p:nvGrpSpPr>
      <p:grpSpPr>
        <a:xfrm>
          <a:off x="0" y="0"/>
          <a:ext cx="0" cy="0"/>
          <a:chOff x="0" y="0"/>
          <a:chExt cx="0" cy="0"/>
        </a:xfrm>
      </p:grpSpPr>
      <p:sp>
        <p:nvSpPr>
          <p:cNvPr id="69" name="Shape 6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0" name="Shape 7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9" name="Shape 199"/>
        <p:cNvGrpSpPr/>
        <p:nvPr/>
      </p:nvGrpSpPr>
      <p:grpSpPr>
        <a:xfrm>
          <a:off x="0" y="0"/>
          <a:ext cx="0" cy="0"/>
          <a:chOff x="0" y="0"/>
          <a:chExt cx="0" cy="0"/>
        </a:xfrm>
      </p:grpSpPr>
      <p:sp>
        <p:nvSpPr>
          <p:cNvPr id="200" name="Shape 20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1" name="Shape 20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6" name="Shape 206"/>
        <p:cNvGrpSpPr/>
        <p:nvPr/>
      </p:nvGrpSpPr>
      <p:grpSpPr>
        <a:xfrm>
          <a:off x="0" y="0"/>
          <a:ext cx="0" cy="0"/>
          <a:chOff x="0" y="0"/>
          <a:chExt cx="0" cy="0"/>
        </a:xfrm>
      </p:grpSpPr>
      <p:sp>
        <p:nvSpPr>
          <p:cNvPr id="207" name="Shape 20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8" name="Shape 20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3" name="Shape 213"/>
        <p:cNvGrpSpPr/>
        <p:nvPr/>
      </p:nvGrpSpPr>
      <p:grpSpPr>
        <a:xfrm>
          <a:off x="0" y="0"/>
          <a:ext cx="0" cy="0"/>
          <a:chOff x="0" y="0"/>
          <a:chExt cx="0" cy="0"/>
        </a:xfrm>
      </p:grpSpPr>
      <p:sp>
        <p:nvSpPr>
          <p:cNvPr id="214" name="Shape 21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5" name="Shape 21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CPU vs GPU thread vs thread, CPU wins every time</a:t>
            </a:r>
          </a:p>
          <a:p>
            <a:pPr lvl="0">
              <a:spcBef>
                <a:spcPts val="0"/>
              </a:spcBef>
              <a:buNone/>
            </a:pPr>
            <a:r>
              <a:rPr lang="en"/>
              <a:t>Pitfalls exist when data dependencies exist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0" name="Shape 220"/>
        <p:cNvGrpSpPr/>
        <p:nvPr/>
      </p:nvGrpSpPr>
      <p:grpSpPr>
        <a:xfrm>
          <a:off x="0" y="0"/>
          <a:ext cx="0" cy="0"/>
          <a:chOff x="0" y="0"/>
          <a:chExt cx="0" cy="0"/>
        </a:xfrm>
      </p:grpSpPr>
      <p:sp>
        <p:nvSpPr>
          <p:cNvPr id="221" name="Shape 22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2" name="Shape 22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7" name="Shape 227"/>
        <p:cNvGrpSpPr/>
        <p:nvPr/>
      </p:nvGrpSpPr>
      <p:grpSpPr>
        <a:xfrm>
          <a:off x="0" y="0"/>
          <a:ext cx="0" cy="0"/>
          <a:chOff x="0" y="0"/>
          <a:chExt cx="0" cy="0"/>
        </a:xfrm>
      </p:grpSpPr>
      <p:sp>
        <p:nvSpPr>
          <p:cNvPr id="228" name="Shape 22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9" name="Shape 22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7" name="Shape 237"/>
        <p:cNvGrpSpPr/>
        <p:nvPr/>
      </p:nvGrpSpPr>
      <p:grpSpPr>
        <a:xfrm>
          <a:off x="0" y="0"/>
          <a:ext cx="0" cy="0"/>
          <a:chOff x="0" y="0"/>
          <a:chExt cx="0" cy="0"/>
        </a:xfrm>
      </p:grpSpPr>
      <p:sp>
        <p:nvSpPr>
          <p:cNvPr id="238" name="Shape 23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9" name="Shape 23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4" name="Shape 244"/>
        <p:cNvGrpSpPr/>
        <p:nvPr/>
      </p:nvGrpSpPr>
      <p:grpSpPr>
        <a:xfrm>
          <a:off x="0" y="0"/>
          <a:ext cx="0" cy="0"/>
          <a:chOff x="0" y="0"/>
          <a:chExt cx="0" cy="0"/>
        </a:xfrm>
      </p:grpSpPr>
      <p:sp>
        <p:nvSpPr>
          <p:cNvPr id="245" name="Shape 24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46" name="Shape 24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1" name="Shape 251"/>
        <p:cNvGrpSpPr/>
        <p:nvPr/>
      </p:nvGrpSpPr>
      <p:grpSpPr>
        <a:xfrm>
          <a:off x="0" y="0"/>
          <a:ext cx="0" cy="0"/>
          <a:chOff x="0" y="0"/>
          <a:chExt cx="0" cy="0"/>
        </a:xfrm>
      </p:grpSpPr>
      <p:sp>
        <p:nvSpPr>
          <p:cNvPr id="252" name="Shape 25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53" name="Shape 25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8" name="Shape 258"/>
        <p:cNvGrpSpPr/>
        <p:nvPr/>
      </p:nvGrpSpPr>
      <p:grpSpPr>
        <a:xfrm>
          <a:off x="0" y="0"/>
          <a:ext cx="0" cy="0"/>
          <a:chOff x="0" y="0"/>
          <a:chExt cx="0" cy="0"/>
        </a:xfrm>
      </p:grpSpPr>
      <p:sp>
        <p:nvSpPr>
          <p:cNvPr id="259" name="Shape 25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60" name="Shape 26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5" name="Shape 265"/>
        <p:cNvGrpSpPr/>
        <p:nvPr/>
      </p:nvGrpSpPr>
      <p:grpSpPr>
        <a:xfrm>
          <a:off x="0" y="0"/>
          <a:ext cx="0" cy="0"/>
          <a:chOff x="0" y="0"/>
          <a:chExt cx="0" cy="0"/>
        </a:xfrm>
      </p:grpSpPr>
      <p:sp>
        <p:nvSpPr>
          <p:cNvPr id="266" name="Shape 26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67" name="Shape 26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5" name="Shape 75"/>
        <p:cNvGrpSpPr/>
        <p:nvPr/>
      </p:nvGrpSpPr>
      <p:grpSpPr>
        <a:xfrm>
          <a:off x="0" y="0"/>
          <a:ext cx="0" cy="0"/>
          <a:chOff x="0" y="0"/>
          <a:chExt cx="0" cy="0"/>
        </a:xfrm>
      </p:grpSpPr>
      <p:sp>
        <p:nvSpPr>
          <p:cNvPr id="76" name="Shape 7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7" name="Shape 7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5" name="Shape 275"/>
        <p:cNvGrpSpPr/>
        <p:nvPr/>
      </p:nvGrpSpPr>
      <p:grpSpPr>
        <a:xfrm>
          <a:off x="0" y="0"/>
          <a:ext cx="0" cy="0"/>
          <a:chOff x="0" y="0"/>
          <a:chExt cx="0" cy="0"/>
        </a:xfrm>
      </p:grpSpPr>
      <p:sp>
        <p:nvSpPr>
          <p:cNvPr id="276" name="Shape 27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77" name="Shape 27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5" name="Shape 285"/>
        <p:cNvGrpSpPr/>
        <p:nvPr/>
      </p:nvGrpSpPr>
      <p:grpSpPr>
        <a:xfrm>
          <a:off x="0" y="0"/>
          <a:ext cx="0" cy="0"/>
          <a:chOff x="0" y="0"/>
          <a:chExt cx="0" cy="0"/>
        </a:xfrm>
      </p:grpSpPr>
      <p:sp>
        <p:nvSpPr>
          <p:cNvPr id="286" name="Shape 28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87" name="Shape 28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3" name="Shape 293"/>
        <p:cNvGrpSpPr/>
        <p:nvPr/>
      </p:nvGrpSpPr>
      <p:grpSpPr>
        <a:xfrm>
          <a:off x="0" y="0"/>
          <a:ext cx="0" cy="0"/>
          <a:chOff x="0" y="0"/>
          <a:chExt cx="0" cy="0"/>
        </a:xfrm>
      </p:grpSpPr>
      <p:sp>
        <p:nvSpPr>
          <p:cNvPr id="294" name="Shape 29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95" name="Shape 29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0" name="Shape 300"/>
        <p:cNvGrpSpPr/>
        <p:nvPr/>
      </p:nvGrpSpPr>
      <p:grpSpPr>
        <a:xfrm>
          <a:off x="0" y="0"/>
          <a:ext cx="0" cy="0"/>
          <a:chOff x="0" y="0"/>
          <a:chExt cx="0" cy="0"/>
        </a:xfrm>
      </p:grpSpPr>
      <p:sp>
        <p:nvSpPr>
          <p:cNvPr id="301" name="Shape 30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02" name="Shape 30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7" name="Shape 307"/>
        <p:cNvGrpSpPr/>
        <p:nvPr/>
      </p:nvGrpSpPr>
      <p:grpSpPr>
        <a:xfrm>
          <a:off x="0" y="0"/>
          <a:ext cx="0" cy="0"/>
          <a:chOff x="0" y="0"/>
          <a:chExt cx="0" cy="0"/>
        </a:xfrm>
      </p:grpSpPr>
      <p:sp>
        <p:nvSpPr>
          <p:cNvPr id="308" name="Shape 30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09" name="Shape 30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4" name="Shape 314"/>
        <p:cNvGrpSpPr/>
        <p:nvPr/>
      </p:nvGrpSpPr>
      <p:grpSpPr>
        <a:xfrm>
          <a:off x="0" y="0"/>
          <a:ext cx="0" cy="0"/>
          <a:chOff x="0" y="0"/>
          <a:chExt cx="0" cy="0"/>
        </a:xfrm>
      </p:grpSpPr>
      <p:sp>
        <p:nvSpPr>
          <p:cNvPr id="315" name="Shape 31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16" name="Shape 31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1" name="Shape 321"/>
        <p:cNvGrpSpPr/>
        <p:nvPr/>
      </p:nvGrpSpPr>
      <p:grpSpPr>
        <a:xfrm>
          <a:off x="0" y="0"/>
          <a:ext cx="0" cy="0"/>
          <a:chOff x="0" y="0"/>
          <a:chExt cx="0" cy="0"/>
        </a:xfrm>
      </p:grpSpPr>
      <p:sp>
        <p:nvSpPr>
          <p:cNvPr id="322" name="Shape 32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23" name="Shape 32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9" name="Shape 329"/>
        <p:cNvGrpSpPr/>
        <p:nvPr/>
      </p:nvGrpSpPr>
      <p:grpSpPr>
        <a:xfrm>
          <a:off x="0" y="0"/>
          <a:ext cx="0" cy="0"/>
          <a:chOff x="0" y="0"/>
          <a:chExt cx="0" cy="0"/>
        </a:xfrm>
      </p:grpSpPr>
      <p:sp>
        <p:nvSpPr>
          <p:cNvPr id="330" name="Shape 33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31" name="Shape 33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8" name="Shape 338"/>
        <p:cNvGrpSpPr/>
        <p:nvPr/>
      </p:nvGrpSpPr>
      <p:grpSpPr>
        <a:xfrm>
          <a:off x="0" y="0"/>
          <a:ext cx="0" cy="0"/>
          <a:chOff x="0" y="0"/>
          <a:chExt cx="0" cy="0"/>
        </a:xfrm>
      </p:grpSpPr>
      <p:sp>
        <p:nvSpPr>
          <p:cNvPr id="339" name="Shape 33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40" name="Shape 34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45" name="Shape 345"/>
        <p:cNvGrpSpPr/>
        <p:nvPr/>
      </p:nvGrpSpPr>
      <p:grpSpPr>
        <a:xfrm>
          <a:off x="0" y="0"/>
          <a:ext cx="0" cy="0"/>
          <a:chOff x="0" y="0"/>
          <a:chExt cx="0" cy="0"/>
        </a:xfrm>
      </p:grpSpPr>
      <p:sp>
        <p:nvSpPr>
          <p:cNvPr id="346" name="Shape 34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47" name="Shape 34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2" name="Shape 82"/>
        <p:cNvGrpSpPr/>
        <p:nvPr/>
      </p:nvGrpSpPr>
      <p:grpSpPr>
        <a:xfrm>
          <a:off x="0" y="0"/>
          <a:ext cx="0" cy="0"/>
          <a:chOff x="0" y="0"/>
          <a:chExt cx="0" cy="0"/>
        </a:xfrm>
      </p:grpSpPr>
      <p:sp>
        <p:nvSpPr>
          <p:cNvPr id="83" name="Shape 8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4" name="Shape 8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53" name="Shape 353"/>
        <p:cNvGrpSpPr/>
        <p:nvPr/>
      </p:nvGrpSpPr>
      <p:grpSpPr>
        <a:xfrm>
          <a:off x="0" y="0"/>
          <a:ext cx="0" cy="0"/>
          <a:chOff x="0" y="0"/>
          <a:chExt cx="0" cy="0"/>
        </a:xfrm>
      </p:grpSpPr>
      <p:sp>
        <p:nvSpPr>
          <p:cNvPr id="354" name="Shape 35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55" name="Shape 35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60" name="Shape 360"/>
        <p:cNvGrpSpPr/>
        <p:nvPr/>
      </p:nvGrpSpPr>
      <p:grpSpPr>
        <a:xfrm>
          <a:off x="0" y="0"/>
          <a:ext cx="0" cy="0"/>
          <a:chOff x="0" y="0"/>
          <a:chExt cx="0" cy="0"/>
        </a:xfrm>
      </p:grpSpPr>
      <p:sp>
        <p:nvSpPr>
          <p:cNvPr id="361" name="Shape 36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62" name="Shape 36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68" name="Shape 368"/>
        <p:cNvGrpSpPr/>
        <p:nvPr/>
      </p:nvGrpSpPr>
      <p:grpSpPr>
        <a:xfrm>
          <a:off x="0" y="0"/>
          <a:ext cx="0" cy="0"/>
          <a:chOff x="0" y="0"/>
          <a:chExt cx="0" cy="0"/>
        </a:xfrm>
      </p:grpSpPr>
      <p:sp>
        <p:nvSpPr>
          <p:cNvPr id="369" name="Shape 36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70" name="Shape 37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76" name="Shape 376"/>
        <p:cNvGrpSpPr/>
        <p:nvPr/>
      </p:nvGrpSpPr>
      <p:grpSpPr>
        <a:xfrm>
          <a:off x="0" y="0"/>
          <a:ext cx="0" cy="0"/>
          <a:chOff x="0" y="0"/>
          <a:chExt cx="0" cy="0"/>
        </a:xfrm>
      </p:grpSpPr>
      <p:sp>
        <p:nvSpPr>
          <p:cNvPr id="377" name="Shape 37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78" name="Shape 37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84" name="Shape 384"/>
        <p:cNvGrpSpPr/>
        <p:nvPr/>
      </p:nvGrpSpPr>
      <p:grpSpPr>
        <a:xfrm>
          <a:off x="0" y="0"/>
          <a:ext cx="0" cy="0"/>
          <a:chOff x="0" y="0"/>
          <a:chExt cx="0" cy="0"/>
        </a:xfrm>
      </p:grpSpPr>
      <p:sp>
        <p:nvSpPr>
          <p:cNvPr id="385" name="Shape 38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86" name="Shape 38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93" name="Shape 393"/>
        <p:cNvGrpSpPr/>
        <p:nvPr/>
      </p:nvGrpSpPr>
      <p:grpSpPr>
        <a:xfrm>
          <a:off x="0" y="0"/>
          <a:ext cx="0" cy="0"/>
          <a:chOff x="0" y="0"/>
          <a:chExt cx="0" cy="0"/>
        </a:xfrm>
      </p:grpSpPr>
      <p:sp>
        <p:nvSpPr>
          <p:cNvPr id="394" name="Shape 39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95" name="Shape 39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01" name="Shape 401"/>
        <p:cNvGrpSpPr/>
        <p:nvPr/>
      </p:nvGrpSpPr>
      <p:grpSpPr>
        <a:xfrm>
          <a:off x="0" y="0"/>
          <a:ext cx="0" cy="0"/>
          <a:chOff x="0" y="0"/>
          <a:chExt cx="0" cy="0"/>
        </a:xfrm>
      </p:grpSpPr>
      <p:sp>
        <p:nvSpPr>
          <p:cNvPr id="402" name="Shape 40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03" name="Shape 40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08" name="Shape 408"/>
        <p:cNvGrpSpPr/>
        <p:nvPr/>
      </p:nvGrpSpPr>
      <p:grpSpPr>
        <a:xfrm>
          <a:off x="0" y="0"/>
          <a:ext cx="0" cy="0"/>
          <a:chOff x="0" y="0"/>
          <a:chExt cx="0" cy="0"/>
        </a:xfrm>
      </p:grpSpPr>
      <p:sp>
        <p:nvSpPr>
          <p:cNvPr id="409" name="Shape 40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10" name="Shape 41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15" name="Shape 415"/>
        <p:cNvGrpSpPr/>
        <p:nvPr/>
      </p:nvGrpSpPr>
      <p:grpSpPr>
        <a:xfrm>
          <a:off x="0" y="0"/>
          <a:ext cx="0" cy="0"/>
          <a:chOff x="0" y="0"/>
          <a:chExt cx="0" cy="0"/>
        </a:xfrm>
      </p:grpSpPr>
      <p:sp>
        <p:nvSpPr>
          <p:cNvPr id="416" name="Shape 41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17" name="Shape 41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23" name="Shape 423"/>
        <p:cNvGrpSpPr/>
        <p:nvPr/>
      </p:nvGrpSpPr>
      <p:grpSpPr>
        <a:xfrm>
          <a:off x="0" y="0"/>
          <a:ext cx="0" cy="0"/>
          <a:chOff x="0" y="0"/>
          <a:chExt cx="0" cy="0"/>
        </a:xfrm>
      </p:grpSpPr>
      <p:sp>
        <p:nvSpPr>
          <p:cNvPr id="424" name="Shape 42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25" name="Shape 42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9" name="Shape 89"/>
        <p:cNvGrpSpPr/>
        <p:nvPr/>
      </p:nvGrpSpPr>
      <p:grpSpPr>
        <a:xfrm>
          <a:off x="0" y="0"/>
          <a:ext cx="0" cy="0"/>
          <a:chOff x="0" y="0"/>
          <a:chExt cx="0" cy="0"/>
        </a:xfrm>
      </p:grpSpPr>
      <p:sp>
        <p:nvSpPr>
          <p:cNvPr id="90" name="Shape 9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1" name="Shape 9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30" name="Shape 430"/>
        <p:cNvGrpSpPr/>
        <p:nvPr/>
      </p:nvGrpSpPr>
      <p:grpSpPr>
        <a:xfrm>
          <a:off x="0" y="0"/>
          <a:ext cx="0" cy="0"/>
          <a:chOff x="0" y="0"/>
          <a:chExt cx="0" cy="0"/>
        </a:xfrm>
      </p:grpSpPr>
      <p:sp>
        <p:nvSpPr>
          <p:cNvPr id="431" name="Shape 43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32" name="Shape 43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37" name="Shape 437"/>
        <p:cNvGrpSpPr/>
        <p:nvPr/>
      </p:nvGrpSpPr>
      <p:grpSpPr>
        <a:xfrm>
          <a:off x="0" y="0"/>
          <a:ext cx="0" cy="0"/>
          <a:chOff x="0" y="0"/>
          <a:chExt cx="0" cy="0"/>
        </a:xfrm>
      </p:grpSpPr>
      <p:sp>
        <p:nvSpPr>
          <p:cNvPr id="438" name="Shape 43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39" name="Shape 43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45" name="Shape 445"/>
        <p:cNvGrpSpPr/>
        <p:nvPr/>
      </p:nvGrpSpPr>
      <p:grpSpPr>
        <a:xfrm>
          <a:off x="0" y="0"/>
          <a:ext cx="0" cy="0"/>
          <a:chOff x="0" y="0"/>
          <a:chExt cx="0" cy="0"/>
        </a:xfrm>
      </p:grpSpPr>
      <p:sp>
        <p:nvSpPr>
          <p:cNvPr id="446" name="Shape 44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47" name="Shape 44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If max_accel &gt; max_rate then clamp</a:t>
            </a:r>
          </a:p>
          <a:p>
            <a:pPr lvl="0">
              <a:spcBef>
                <a:spcPts val="0"/>
              </a:spcBef>
              <a:buNone/>
            </a:pPr>
            <a:r>
              <a:rPr lang="en"/>
              <a:t>Acceleration starts from zero and moves up from there </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54" name="Shape 454"/>
        <p:cNvGrpSpPr/>
        <p:nvPr/>
      </p:nvGrpSpPr>
      <p:grpSpPr>
        <a:xfrm>
          <a:off x="0" y="0"/>
          <a:ext cx="0" cy="0"/>
          <a:chOff x="0" y="0"/>
          <a:chExt cx="0" cy="0"/>
        </a:xfrm>
      </p:grpSpPr>
      <p:sp>
        <p:nvSpPr>
          <p:cNvPr id="455" name="Shape 45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56" name="Shape 45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61" name="Shape 461"/>
        <p:cNvGrpSpPr/>
        <p:nvPr/>
      </p:nvGrpSpPr>
      <p:grpSpPr>
        <a:xfrm>
          <a:off x="0" y="0"/>
          <a:ext cx="0" cy="0"/>
          <a:chOff x="0" y="0"/>
          <a:chExt cx="0" cy="0"/>
        </a:xfrm>
      </p:grpSpPr>
      <p:sp>
        <p:nvSpPr>
          <p:cNvPr id="462" name="Shape 46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63" name="Shape 46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R10 is base max spread </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70" name="Shape 470"/>
        <p:cNvGrpSpPr/>
        <p:nvPr/>
      </p:nvGrpSpPr>
      <p:grpSpPr>
        <a:xfrm>
          <a:off x="0" y="0"/>
          <a:ext cx="0" cy="0"/>
          <a:chOff x="0" y="0"/>
          <a:chExt cx="0" cy="0"/>
        </a:xfrm>
      </p:grpSpPr>
      <p:sp>
        <p:nvSpPr>
          <p:cNvPr id="471" name="Shape 47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72" name="Shape 47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79" name="Shape 479"/>
        <p:cNvGrpSpPr/>
        <p:nvPr/>
      </p:nvGrpSpPr>
      <p:grpSpPr>
        <a:xfrm>
          <a:off x="0" y="0"/>
          <a:ext cx="0" cy="0"/>
          <a:chOff x="0" y="0"/>
          <a:chExt cx="0" cy="0"/>
        </a:xfrm>
      </p:grpSpPr>
      <p:sp>
        <p:nvSpPr>
          <p:cNvPr id="480" name="Shape 48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81" name="Shape 48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We need these to calculate the actual rate of spread </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90" name="Shape 490"/>
        <p:cNvGrpSpPr/>
        <p:nvPr/>
      </p:nvGrpSpPr>
      <p:grpSpPr>
        <a:xfrm>
          <a:off x="0" y="0"/>
          <a:ext cx="0" cy="0"/>
          <a:chOff x="0" y="0"/>
          <a:chExt cx="0" cy="0"/>
        </a:xfrm>
      </p:grpSpPr>
      <p:sp>
        <p:nvSpPr>
          <p:cNvPr id="491" name="Shape 49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92" name="Shape 49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00" name="Shape 500"/>
        <p:cNvGrpSpPr/>
        <p:nvPr/>
      </p:nvGrpSpPr>
      <p:grpSpPr>
        <a:xfrm>
          <a:off x="0" y="0"/>
          <a:ext cx="0" cy="0"/>
          <a:chOff x="0" y="0"/>
          <a:chExt cx="0" cy="0"/>
        </a:xfrm>
      </p:grpSpPr>
      <p:sp>
        <p:nvSpPr>
          <p:cNvPr id="501" name="Shape 50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02" name="Shape 50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11" name="Shape 511"/>
        <p:cNvGrpSpPr/>
        <p:nvPr/>
      </p:nvGrpSpPr>
      <p:grpSpPr>
        <a:xfrm>
          <a:off x="0" y="0"/>
          <a:ext cx="0" cy="0"/>
          <a:chOff x="0" y="0"/>
          <a:chExt cx="0" cy="0"/>
        </a:xfrm>
      </p:grpSpPr>
      <p:sp>
        <p:nvSpPr>
          <p:cNvPr id="512" name="Shape 51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13" name="Shape 51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6" name="Shape 96"/>
        <p:cNvGrpSpPr/>
        <p:nvPr/>
      </p:nvGrpSpPr>
      <p:grpSpPr>
        <a:xfrm>
          <a:off x="0" y="0"/>
          <a:ext cx="0" cy="0"/>
          <a:chOff x="0" y="0"/>
          <a:chExt cx="0" cy="0"/>
        </a:xfrm>
      </p:grpSpPr>
      <p:sp>
        <p:nvSpPr>
          <p:cNvPr id="97" name="Shape 9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8" name="Shape 9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22" name="Shape 522"/>
        <p:cNvGrpSpPr/>
        <p:nvPr/>
      </p:nvGrpSpPr>
      <p:grpSpPr>
        <a:xfrm>
          <a:off x="0" y="0"/>
          <a:ext cx="0" cy="0"/>
          <a:chOff x="0" y="0"/>
          <a:chExt cx="0" cy="0"/>
        </a:xfrm>
      </p:grpSpPr>
      <p:sp>
        <p:nvSpPr>
          <p:cNvPr id="523" name="Shape 52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24" name="Shape 52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32" name="Shape 532"/>
        <p:cNvGrpSpPr/>
        <p:nvPr/>
      </p:nvGrpSpPr>
      <p:grpSpPr>
        <a:xfrm>
          <a:off x="0" y="0"/>
          <a:ext cx="0" cy="0"/>
          <a:chOff x="0" y="0"/>
          <a:chExt cx="0" cy="0"/>
        </a:xfrm>
      </p:grpSpPr>
      <p:sp>
        <p:nvSpPr>
          <p:cNvPr id="533" name="Shape 53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34" name="Shape 53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41" name="Shape 541"/>
        <p:cNvGrpSpPr/>
        <p:nvPr/>
      </p:nvGrpSpPr>
      <p:grpSpPr>
        <a:xfrm>
          <a:off x="0" y="0"/>
          <a:ext cx="0" cy="0"/>
          <a:chOff x="0" y="0"/>
          <a:chExt cx="0" cy="0"/>
        </a:xfrm>
      </p:grpSpPr>
      <p:sp>
        <p:nvSpPr>
          <p:cNvPr id="542" name="Shape 54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43" name="Shape 54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51" name="Shape 551"/>
        <p:cNvGrpSpPr/>
        <p:nvPr/>
      </p:nvGrpSpPr>
      <p:grpSpPr>
        <a:xfrm>
          <a:off x="0" y="0"/>
          <a:ext cx="0" cy="0"/>
          <a:chOff x="0" y="0"/>
          <a:chExt cx="0" cy="0"/>
        </a:xfrm>
      </p:grpSpPr>
      <p:sp>
        <p:nvSpPr>
          <p:cNvPr id="552" name="Shape 55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53" name="Shape 55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62" name="Shape 562"/>
        <p:cNvGrpSpPr/>
        <p:nvPr/>
      </p:nvGrpSpPr>
      <p:grpSpPr>
        <a:xfrm>
          <a:off x="0" y="0"/>
          <a:ext cx="0" cy="0"/>
          <a:chOff x="0" y="0"/>
          <a:chExt cx="0" cy="0"/>
        </a:xfrm>
      </p:grpSpPr>
      <p:sp>
        <p:nvSpPr>
          <p:cNvPr id="563" name="Shape 56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64" name="Shape 56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69" name="Shape 569"/>
        <p:cNvGrpSpPr/>
        <p:nvPr/>
      </p:nvGrpSpPr>
      <p:grpSpPr>
        <a:xfrm>
          <a:off x="0" y="0"/>
          <a:ext cx="0" cy="0"/>
          <a:chOff x="0" y="0"/>
          <a:chExt cx="0" cy="0"/>
        </a:xfrm>
      </p:grpSpPr>
      <p:sp>
        <p:nvSpPr>
          <p:cNvPr id="570" name="Shape 57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71" name="Shape 57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76" name="Shape 576"/>
        <p:cNvGrpSpPr/>
        <p:nvPr/>
      </p:nvGrpSpPr>
      <p:grpSpPr>
        <a:xfrm>
          <a:off x="0" y="0"/>
          <a:ext cx="0" cy="0"/>
          <a:chOff x="0" y="0"/>
          <a:chExt cx="0" cy="0"/>
        </a:xfrm>
      </p:grpSpPr>
      <p:sp>
        <p:nvSpPr>
          <p:cNvPr id="577" name="Shape 57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78" name="Shape 57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90" name="Shape 590"/>
        <p:cNvGrpSpPr/>
        <p:nvPr/>
      </p:nvGrpSpPr>
      <p:grpSpPr>
        <a:xfrm>
          <a:off x="0" y="0"/>
          <a:ext cx="0" cy="0"/>
          <a:chOff x="0" y="0"/>
          <a:chExt cx="0" cy="0"/>
        </a:xfrm>
      </p:grpSpPr>
      <p:sp>
        <p:nvSpPr>
          <p:cNvPr id="591" name="Shape 59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92" name="Shape 59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98" name="Shape 598"/>
        <p:cNvGrpSpPr/>
        <p:nvPr/>
      </p:nvGrpSpPr>
      <p:grpSpPr>
        <a:xfrm>
          <a:off x="0" y="0"/>
          <a:ext cx="0" cy="0"/>
          <a:chOff x="0" y="0"/>
          <a:chExt cx="0" cy="0"/>
        </a:xfrm>
      </p:grpSpPr>
      <p:sp>
        <p:nvSpPr>
          <p:cNvPr id="599" name="Shape 59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00" name="Shape 60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06" name="Shape 606"/>
        <p:cNvGrpSpPr/>
        <p:nvPr/>
      </p:nvGrpSpPr>
      <p:grpSpPr>
        <a:xfrm>
          <a:off x="0" y="0"/>
          <a:ext cx="0" cy="0"/>
          <a:chOff x="0" y="0"/>
          <a:chExt cx="0" cy="0"/>
        </a:xfrm>
      </p:grpSpPr>
      <p:sp>
        <p:nvSpPr>
          <p:cNvPr id="607" name="Shape 60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08" name="Shape 60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3" name="Shape 103"/>
        <p:cNvGrpSpPr/>
        <p:nvPr/>
      </p:nvGrpSpPr>
      <p:grpSpPr>
        <a:xfrm>
          <a:off x="0" y="0"/>
          <a:ext cx="0" cy="0"/>
          <a:chOff x="0" y="0"/>
          <a:chExt cx="0" cy="0"/>
        </a:xfrm>
      </p:grpSpPr>
      <p:sp>
        <p:nvSpPr>
          <p:cNvPr id="104" name="Shape 10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5" name="Shape 10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14" name="Shape 614"/>
        <p:cNvGrpSpPr/>
        <p:nvPr/>
      </p:nvGrpSpPr>
      <p:grpSpPr>
        <a:xfrm>
          <a:off x="0" y="0"/>
          <a:ext cx="0" cy="0"/>
          <a:chOff x="0" y="0"/>
          <a:chExt cx="0" cy="0"/>
        </a:xfrm>
      </p:grpSpPr>
      <p:sp>
        <p:nvSpPr>
          <p:cNvPr id="615" name="Shape 61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16" name="Shape 61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22" name="Shape 622"/>
        <p:cNvGrpSpPr/>
        <p:nvPr/>
      </p:nvGrpSpPr>
      <p:grpSpPr>
        <a:xfrm>
          <a:off x="0" y="0"/>
          <a:ext cx="0" cy="0"/>
          <a:chOff x="0" y="0"/>
          <a:chExt cx="0" cy="0"/>
        </a:xfrm>
      </p:grpSpPr>
      <p:sp>
        <p:nvSpPr>
          <p:cNvPr id="623" name="Shape 62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24" name="Shape 62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30" name="Shape 630"/>
        <p:cNvGrpSpPr/>
        <p:nvPr/>
      </p:nvGrpSpPr>
      <p:grpSpPr>
        <a:xfrm>
          <a:off x="0" y="0"/>
          <a:ext cx="0" cy="0"/>
          <a:chOff x="0" y="0"/>
          <a:chExt cx="0" cy="0"/>
        </a:xfrm>
      </p:grpSpPr>
      <p:sp>
        <p:nvSpPr>
          <p:cNvPr id="631" name="Shape 63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32" name="Shape 63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39" name="Shape 639"/>
        <p:cNvGrpSpPr/>
        <p:nvPr/>
      </p:nvGrpSpPr>
      <p:grpSpPr>
        <a:xfrm>
          <a:off x="0" y="0"/>
          <a:ext cx="0" cy="0"/>
          <a:chOff x="0" y="0"/>
          <a:chExt cx="0" cy="0"/>
        </a:xfrm>
      </p:grpSpPr>
      <p:sp>
        <p:nvSpPr>
          <p:cNvPr id="640" name="Shape 64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41" name="Shape 64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47" name="Shape 647"/>
        <p:cNvGrpSpPr/>
        <p:nvPr/>
      </p:nvGrpSpPr>
      <p:grpSpPr>
        <a:xfrm>
          <a:off x="0" y="0"/>
          <a:ext cx="0" cy="0"/>
          <a:chOff x="0" y="0"/>
          <a:chExt cx="0" cy="0"/>
        </a:xfrm>
      </p:grpSpPr>
      <p:sp>
        <p:nvSpPr>
          <p:cNvPr id="648" name="Shape 64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49" name="Shape 64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57" name="Shape 657"/>
        <p:cNvGrpSpPr/>
        <p:nvPr/>
      </p:nvGrpSpPr>
      <p:grpSpPr>
        <a:xfrm>
          <a:off x="0" y="0"/>
          <a:ext cx="0" cy="0"/>
          <a:chOff x="0" y="0"/>
          <a:chExt cx="0" cy="0"/>
        </a:xfrm>
      </p:grpSpPr>
      <p:sp>
        <p:nvSpPr>
          <p:cNvPr id="658" name="Shape 65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59" name="Shape 65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67" name="Shape 667"/>
        <p:cNvGrpSpPr/>
        <p:nvPr/>
      </p:nvGrpSpPr>
      <p:grpSpPr>
        <a:xfrm>
          <a:off x="0" y="0"/>
          <a:ext cx="0" cy="0"/>
          <a:chOff x="0" y="0"/>
          <a:chExt cx="0" cy="0"/>
        </a:xfrm>
      </p:grpSpPr>
      <p:sp>
        <p:nvSpPr>
          <p:cNvPr id="668" name="Shape 66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69" name="Shape 66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74" name="Shape 674"/>
        <p:cNvGrpSpPr/>
        <p:nvPr/>
      </p:nvGrpSpPr>
      <p:grpSpPr>
        <a:xfrm>
          <a:off x="0" y="0"/>
          <a:ext cx="0" cy="0"/>
          <a:chOff x="0" y="0"/>
          <a:chExt cx="0" cy="0"/>
        </a:xfrm>
      </p:grpSpPr>
      <p:sp>
        <p:nvSpPr>
          <p:cNvPr id="675" name="Shape 67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76" name="Shape 67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 5000 iterations (20.5 seconds to run)</a:t>
            </a:r>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81" name="Shape 681"/>
        <p:cNvGrpSpPr/>
        <p:nvPr/>
      </p:nvGrpSpPr>
      <p:grpSpPr>
        <a:xfrm>
          <a:off x="0" y="0"/>
          <a:ext cx="0" cy="0"/>
          <a:chOff x="0" y="0"/>
          <a:chExt cx="0" cy="0"/>
        </a:xfrm>
      </p:grpSpPr>
      <p:sp>
        <p:nvSpPr>
          <p:cNvPr id="682" name="Shape 68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83" name="Shape 68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a:t> 7000 iterations (28.8 seconds)</a:t>
            </a:r>
          </a:p>
        </p:txBody>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88" name="Shape 688"/>
        <p:cNvGrpSpPr/>
        <p:nvPr/>
      </p:nvGrpSpPr>
      <p:grpSpPr>
        <a:xfrm>
          <a:off x="0" y="0"/>
          <a:ext cx="0" cy="0"/>
          <a:chOff x="0" y="0"/>
          <a:chExt cx="0" cy="0"/>
        </a:xfrm>
      </p:grpSpPr>
      <p:sp>
        <p:nvSpPr>
          <p:cNvPr id="689" name="Shape 68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90" name="Shape 69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a:t>10,000 iterations (41.1 seconds).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0" name="Shape 110"/>
        <p:cNvGrpSpPr/>
        <p:nvPr/>
      </p:nvGrpSpPr>
      <p:grpSpPr>
        <a:xfrm>
          <a:off x="0" y="0"/>
          <a:ext cx="0" cy="0"/>
          <a:chOff x="0" y="0"/>
          <a:chExt cx="0" cy="0"/>
        </a:xfrm>
      </p:grpSpPr>
      <p:sp>
        <p:nvSpPr>
          <p:cNvPr id="111" name="Shape 11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2" name="Shape 11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95" name="Shape 695"/>
        <p:cNvGrpSpPr/>
        <p:nvPr/>
      </p:nvGrpSpPr>
      <p:grpSpPr>
        <a:xfrm>
          <a:off x="0" y="0"/>
          <a:ext cx="0" cy="0"/>
          <a:chOff x="0" y="0"/>
          <a:chExt cx="0" cy="0"/>
        </a:xfrm>
      </p:grpSpPr>
      <p:sp>
        <p:nvSpPr>
          <p:cNvPr id="696" name="Shape 69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97" name="Shape 69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02" name="Shape 702"/>
        <p:cNvGrpSpPr/>
        <p:nvPr/>
      </p:nvGrpSpPr>
      <p:grpSpPr>
        <a:xfrm>
          <a:off x="0" y="0"/>
          <a:ext cx="0" cy="0"/>
          <a:chOff x="0" y="0"/>
          <a:chExt cx="0" cy="0"/>
        </a:xfrm>
      </p:grpSpPr>
      <p:sp>
        <p:nvSpPr>
          <p:cNvPr id="703" name="Shape 70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04" name="Shape 70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09" name="Shape 709"/>
        <p:cNvGrpSpPr/>
        <p:nvPr/>
      </p:nvGrpSpPr>
      <p:grpSpPr>
        <a:xfrm>
          <a:off x="0" y="0"/>
          <a:ext cx="0" cy="0"/>
          <a:chOff x="0" y="0"/>
          <a:chExt cx="0" cy="0"/>
        </a:xfrm>
      </p:grpSpPr>
      <p:sp>
        <p:nvSpPr>
          <p:cNvPr id="710" name="Shape 71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11" name="Shape 71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16" name="Shape 716"/>
        <p:cNvGrpSpPr/>
        <p:nvPr/>
      </p:nvGrpSpPr>
      <p:grpSpPr>
        <a:xfrm>
          <a:off x="0" y="0"/>
          <a:ext cx="0" cy="0"/>
          <a:chOff x="0" y="0"/>
          <a:chExt cx="0" cy="0"/>
        </a:xfrm>
      </p:grpSpPr>
      <p:sp>
        <p:nvSpPr>
          <p:cNvPr id="717" name="Shape 71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18" name="Shape 71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23" name="Shape 723"/>
        <p:cNvGrpSpPr/>
        <p:nvPr/>
      </p:nvGrpSpPr>
      <p:grpSpPr>
        <a:xfrm>
          <a:off x="0" y="0"/>
          <a:ext cx="0" cy="0"/>
          <a:chOff x="0" y="0"/>
          <a:chExt cx="0" cy="0"/>
        </a:xfrm>
      </p:grpSpPr>
      <p:sp>
        <p:nvSpPr>
          <p:cNvPr id="724" name="Shape 72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25" name="Shape 72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30" name="Shape 730"/>
        <p:cNvGrpSpPr/>
        <p:nvPr/>
      </p:nvGrpSpPr>
      <p:grpSpPr>
        <a:xfrm>
          <a:off x="0" y="0"/>
          <a:ext cx="0" cy="0"/>
          <a:chOff x="0" y="0"/>
          <a:chExt cx="0" cy="0"/>
        </a:xfrm>
      </p:grpSpPr>
      <p:sp>
        <p:nvSpPr>
          <p:cNvPr id="731" name="Shape 73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32" name="Shape 73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37" name="Shape 737"/>
        <p:cNvGrpSpPr/>
        <p:nvPr/>
      </p:nvGrpSpPr>
      <p:grpSpPr>
        <a:xfrm>
          <a:off x="0" y="0"/>
          <a:ext cx="0" cy="0"/>
          <a:chOff x="0" y="0"/>
          <a:chExt cx="0" cy="0"/>
        </a:xfrm>
      </p:grpSpPr>
      <p:sp>
        <p:nvSpPr>
          <p:cNvPr id="738" name="Shape 73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39" name="Shape 73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44" name="Shape 744"/>
        <p:cNvGrpSpPr/>
        <p:nvPr/>
      </p:nvGrpSpPr>
      <p:grpSpPr>
        <a:xfrm>
          <a:off x="0" y="0"/>
          <a:ext cx="0" cy="0"/>
          <a:chOff x="0" y="0"/>
          <a:chExt cx="0" cy="0"/>
        </a:xfrm>
      </p:grpSpPr>
      <p:sp>
        <p:nvSpPr>
          <p:cNvPr id="745" name="Shape 74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46" name="Shape 74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51" name="Shape 751"/>
        <p:cNvGrpSpPr/>
        <p:nvPr/>
      </p:nvGrpSpPr>
      <p:grpSpPr>
        <a:xfrm>
          <a:off x="0" y="0"/>
          <a:ext cx="0" cy="0"/>
          <a:chOff x="0" y="0"/>
          <a:chExt cx="0" cy="0"/>
        </a:xfrm>
      </p:grpSpPr>
      <p:sp>
        <p:nvSpPr>
          <p:cNvPr id="752" name="Shape 75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53" name="Shape 75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58" name="Shape 758"/>
        <p:cNvGrpSpPr/>
        <p:nvPr/>
      </p:nvGrpSpPr>
      <p:grpSpPr>
        <a:xfrm>
          <a:off x="0" y="0"/>
          <a:ext cx="0" cy="0"/>
          <a:chOff x="0" y="0"/>
          <a:chExt cx="0" cy="0"/>
        </a:xfrm>
      </p:grpSpPr>
      <p:sp>
        <p:nvSpPr>
          <p:cNvPr id="759" name="Shape 75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60" name="Shape 76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7" name="Shape 117"/>
        <p:cNvGrpSpPr/>
        <p:nvPr/>
      </p:nvGrpSpPr>
      <p:grpSpPr>
        <a:xfrm>
          <a:off x="0" y="0"/>
          <a:ext cx="0" cy="0"/>
          <a:chOff x="0" y="0"/>
          <a:chExt cx="0" cy="0"/>
        </a:xfrm>
      </p:grpSpPr>
      <p:sp>
        <p:nvSpPr>
          <p:cNvPr id="118" name="Shape 11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9" name="Shape 11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65" name="Shape 765"/>
        <p:cNvGrpSpPr/>
        <p:nvPr/>
      </p:nvGrpSpPr>
      <p:grpSpPr>
        <a:xfrm>
          <a:off x="0" y="0"/>
          <a:ext cx="0" cy="0"/>
          <a:chOff x="0" y="0"/>
          <a:chExt cx="0" cy="0"/>
        </a:xfrm>
      </p:grpSpPr>
      <p:sp>
        <p:nvSpPr>
          <p:cNvPr id="766" name="Shape 76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67" name="Shape 76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72" name="Shape 772"/>
        <p:cNvGrpSpPr/>
        <p:nvPr/>
      </p:nvGrpSpPr>
      <p:grpSpPr>
        <a:xfrm>
          <a:off x="0" y="0"/>
          <a:ext cx="0" cy="0"/>
          <a:chOff x="0" y="0"/>
          <a:chExt cx="0" cy="0"/>
        </a:xfrm>
      </p:grpSpPr>
      <p:sp>
        <p:nvSpPr>
          <p:cNvPr id="773" name="Shape 77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74" name="Shape 77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79" name="Shape 779"/>
        <p:cNvGrpSpPr/>
        <p:nvPr/>
      </p:nvGrpSpPr>
      <p:grpSpPr>
        <a:xfrm>
          <a:off x="0" y="0"/>
          <a:ext cx="0" cy="0"/>
          <a:chOff x="0" y="0"/>
          <a:chExt cx="0" cy="0"/>
        </a:xfrm>
      </p:grpSpPr>
      <p:sp>
        <p:nvSpPr>
          <p:cNvPr id="780" name="Shape 78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81" name="Shape 78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86" name="Shape 786"/>
        <p:cNvGrpSpPr/>
        <p:nvPr/>
      </p:nvGrpSpPr>
      <p:grpSpPr>
        <a:xfrm>
          <a:off x="0" y="0"/>
          <a:ext cx="0" cy="0"/>
          <a:chOff x="0" y="0"/>
          <a:chExt cx="0" cy="0"/>
        </a:xfrm>
      </p:grpSpPr>
      <p:sp>
        <p:nvSpPr>
          <p:cNvPr id="787" name="Shape 78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88" name="Shape 78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93" name="Shape 793"/>
        <p:cNvGrpSpPr/>
        <p:nvPr/>
      </p:nvGrpSpPr>
      <p:grpSpPr>
        <a:xfrm>
          <a:off x="0" y="0"/>
          <a:ext cx="0" cy="0"/>
          <a:chOff x="0" y="0"/>
          <a:chExt cx="0" cy="0"/>
        </a:xfrm>
      </p:grpSpPr>
      <p:sp>
        <p:nvSpPr>
          <p:cNvPr id="794" name="Shape 79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95" name="Shape 79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00" name="Shape 800"/>
        <p:cNvGrpSpPr/>
        <p:nvPr/>
      </p:nvGrpSpPr>
      <p:grpSpPr>
        <a:xfrm>
          <a:off x="0" y="0"/>
          <a:ext cx="0" cy="0"/>
          <a:chOff x="0" y="0"/>
          <a:chExt cx="0" cy="0"/>
        </a:xfrm>
      </p:grpSpPr>
      <p:sp>
        <p:nvSpPr>
          <p:cNvPr id="801" name="Shape 80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02" name="Shape 80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 name="Shape 9"/>
        <p:cNvGrpSpPr/>
        <p:nvPr/>
      </p:nvGrpSpPr>
      <p:grpSpPr>
        <a:xfrm>
          <a:off x="0" y="0"/>
          <a:ext cx="0" cy="0"/>
          <a:chOff x="0" y="0"/>
          <a:chExt cx="0" cy="0"/>
        </a:xfrm>
      </p:grpSpPr>
      <p:cxnSp>
        <p:nvCxnSpPr>
          <p:cNvPr id="10" name="Shape 10"/>
          <p:cNvCxnSpPr/>
          <p:nvPr/>
        </p:nvCxnSpPr>
        <p:spPr>
          <a:xfrm>
            <a:off x="7007735" y="3176887"/>
            <a:ext cx="562200" cy="0"/>
          </a:xfrm>
          <a:prstGeom prst="straightConnector1">
            <a:avLst/>
          </a:prstGeom>
          <a:noFill/>
          <a:ln cap="flat" cmpd="sng" w="76200">
            <a:solidFill>
              <a:schemeClr val="lt2"/>
            </a:solidFill>
            <a:prstDash val="solid"/>
            <a:round/>
            <a:headEnd len="med" w="med" type="none"/>
            <a:tailEnd len="med" w="med" type="none"/>
          </a:ln>
        </p:spPr>
      </p:cxnSp>
      <p:cxnSp>
        <p:nvCxnSpPr>
          <p:cNvPr id="11" name="Shape 11"/>
          <p:cNvCxnSpPr/>
          <p:nvPr/>
        </p:nvCxnSpPr>
        <p:spPr>
          <a:xfrm>
            <a:off x="1575034" y="3158251"/>
            <a:ext cx="562200" cy="0"/>
          </a:xfrm>
          <a:prstGeom prst="straightConnector1">
            <a:avLst/>
          </a:prstGeom>
          <a:noFill/>
          <a:ln cap="flat" cmpd="sng" w="76200">
            <a:solidFill>
              <a:schemeClr val="lt2"/>
            </a:solidFill>
            <a:prstDash val="solid"/>
            <a:round/>
            <a:headEnd len="med" w="med" type="none"/>
            <a:tailEnd len="med" w="med" type="none"/>
          </a:ln>
        </p:spPr>
      </p:cxnSp>
      <p:grpSp>
        <p:nvGrpSpPr>
          <p:cNvPr id="12" name="Shape 12"/>
          <p:cNvGrpSpPr/>
          <p:nvPr/>
        </p:nvGrpSpPr>
        <p:grpSpPr>
          <a:xfrm>
            <a:off x="1004144" y="1022025"/>
            <a:ext cx="7136667" cy="152400"/>
            <a:chOff x="1346428" y="1011300"/>
            <a:chExt cx="6452100" cy="152400"/>
          </a:xfrm>
        </p:grpSpPr>
        <p:cxnSp>
          <p:nvCxnSpPr>
            <p:cNvPr id="13" name="Shape 13"/>
            <p:cNvCxnSpPr/>
            <p:nvPr/>
          </p:nvCxnSpPr>
          <p:spPr>
            <a:xfrm rot="10800000">
              <a:off x="1346428" y="1011300"/>
              <a:ext cx="6452100" cy="0"/>
            </a:xfrm>
            <a:prstGeom prst="straightConnector1">
              <a:avLst/>
            </a:prstGeom>
            <a:noFill/>
            <a:ln cap="flat" cmpd="sng" w="76200">
              <a:solidFill>
                <a:schemeClr val="accent3"/>
              </a:solidFill>
              <a:prstDash val="solid"/>
              <a:round/>
              <a:headEnd len="med" w="med" type="none"/>
              <a:tailEnd len="med" w="med" type="none"/>
            </a:ln>
          </p:spPr>
        </p:cxnSp>
        <p:cxnSp>
          <p:nvCxnSpPr>
            <p:cNvPr id="14" name="Shape 14"/>
            <p:cNvCxnSpPr/>
            <p:nvPr/>
          </p:nvCxnSpPr>
          <p:spPr>
            <a:xfrm rot="10800000">
              <a:off x="1346428" y="1163700"/>
              <a:ext cx="6452100" cy="0"/>
            </a:xfrm>
            <a:prstGeom prst="straightConnector1">
              <a:avLst/>
            </a:prstGeom>
            <a:noFill/>
            <a:ln cap="flat" cmpd="sng" w="9525">
              <a:solidFill>
                <a:schemeClr val="accent3"/>
              </a:solidFill>
              <a:prstDash val="solid"/>
              <a:round/>
              <a:headEnd len="med" w="med" type="none"/>
              <a:tailEnd len="med" w="med" type="none"/>
            </a:ln>
          </p:spPr>
        </p:cxnSp>
      </p:grpSp>
      <p:grpSp>
        <p:nvGrpSpPr>
          <p:cNvPr id="15" name="Shape 15"/>
          <p:cNvGrpSpPr/>
          <p:nvPr/>
        </p:nvGrpSpPr>
        <p:grpSpPr>
          <a:xfrm>
            <a:off x="1004151" y="3969100"/>
            <a:ext cx="7136667" cy="152400"/>
            <a:chOff x="1346435" y="3969087"/>
            <a:chExt cx="6452100" cy="152400"/>
          </a:xfrm>
        </p:grpSpPr>
        <p:cxnSp>
          <p:nvCxnSpPr>
            <p:cNvPr id="16" name="Shape 16"/>
            <p:cNvCxnSpPr/>
            <p:nvPr/>
          </p:nvCxnSpPr>
          <p:spPr>
            <a:xfrm>
              <a:off x="1346435" y="4121487"/>
              <a:ext cx="6452100" cy="0"/>
            </a:xfrm>
            <a:prstGeom prst="straightConnector1">
              <a:avLst/>
            </a:prstGeom>
            <a:noFill/>
            <a:ln cap="flat" cmpd="sng" w="76200">
              <a:solidFill>
                <a:schemeClr val="accent3"/>
              </a:solidFill>
              <a:prstDash val="solid"/>
              <a:round/>
              <a:headEnd len="med" w="med" type="none"/>
              <a:tailEnd len="med" w="med" type="none"/>
            </a:ln>
          </p:spPr>
        </p:cxnSp>
        <p:cxnSp>
          <p:nvCxnSpPr>
            <p:cNvPr id="17" name="Shape 17"/>
            <p:cNvCxnSpPr/>
            <p:nvPr/>
          </p:nvCxnSpPr>
          <p:spPr>
            <a:xfrm>
              <a:off x="1346435" y="3969087"/>
              <a:ext cx="6452100" cy="0"/>
            </a:xfrm>
            <a:prstGeom prst="straightConnector1">
              <a:avLst/>
            </a:prstGeom>
            <a:noFill/>
            <a:ln cap="flat" cmpd="sng" w="9525">
              <a:solidFill>
                <a:schemeClr val="accent3"/>
              </a:solidFill>
              <a:prstDash val="solid"/>
              <a:round/>
              <a:headEnd len="med" w="med" type="none"/>
              <a:tailEnd len="med" w="med" type="none"/>
            </a:ln>
          </p:spPr>
        </p:cxnSp>
      </p:grpSp>
      <p:sp>
        <p:nvSpPr>
          <p:cNvPr id="18" name="Shape 18"/>
          <p:cNvSpPr txBox="1"/>
          <p:nvPr>
            <p:ph type="ctrTitle"/>
          </p:nvPr>
        </p:nvSpPr>
        <p:spPr>
          <a:xfrm>
            <a:off x="1004150" y="1751764"/>
            <a:ext cx="7136700" cy="1022400"/>
          </a:xfrm>
          <a:prstGeom prst="rect">
            <a:avLst/>
          </a:prstGeom>
        </p:spPr>
        <p:txBody>
          <a:bodyPr anchorCtr="0" anchor="b" bIns="91425" lIns="91425" rIns="91425" tIns="91425"/>
          <a:lstStyle>
            <a:lvl1pPr lvl="0" algn="ctr">
              <a:spcBef>
                <a:spcPts val="0"/>
              </a:spcBef>
              <a:buSzPct val="100000"/>
              <a:buFont typeface="Times New Roman"/>
              <a:defRPr sz="5400">
                <a:latin typeface="Times New Roman"/>
                <a:ea typeface="Times New Roman"/>
                <a:cs typeface="Times New Roman"/>
                <a:sym typeface="Times New Roman"/>
              </a:defRPr>
            </a:lvl1pPr>
            <a:lvl2pPr lvl="1" algn="ctr">
              <a:spcBef>
                <a:spcPts val="0"/>
              </a:spcBef>
              <a:buSzPct val="100000"/>
              <a:defRPr sz="5400"/>
            </a:lvl2pPr>
            <a:lvl3pPr lvl="2" algn="ctr">
              <a:spcBef>
                <a:spcPts val="0"/>
              </a:spcBef>
              <a:buSzPct val="100000"/>
              <a:defRPr sz="5400"/>
            </a:lvl3pPr>
            <a:lvl4pPr lvl="3" algn="ctr">
              <a:spcBef>
                <a:spcPts val="0"/>
              </a:spcBef>
              <a:buSzPct val="100000"/>
              <a:defRPr sz="5400"/>
            </a:lvl4pPr>
            <a:lvl5pPr lvl="4" algn="ctr">
              <a:spcBef>
                <a:spcPts val="0"/>
              </a:spcBef>
              <a:buSzPct val="100000"/>
              <a:defRPr sz="5400"/>
            </a:lvl5pPr>
            <a:lvl6pPr lvl="5" algn="ctr">
              <a:spcBef>
                <a:spcPts val="0"/>
              </a:spcBef>
              <a:buSzPct val="100000"/>
              <a:defRPr sz="5400"/>
            </a:lvl6pPr>
            <a:lvl7pPr lvl="6" algn="ctr">
              <a:spcBef>
                <a:spcPts val="0"/>
              </a:spcBef>
              <a:buSzPct val="100000"/>
              <a:defRPr sz="5400"/>
            </a:lvl7pPr>
            <a:lvl8pPr lvl="7" algn="ctr">
              <a:spcBef>
                <a:spcPts val="0"/>
              </a:spcBef>
              <a:buSzPct val="100000"/>
              <a:defRPr sz="5400"/>
            </a:lvl8pPr>
            <a:lvl9pPr lvl="8" algn="ctr">
              <a:spcBef>
                <a:spcPts val="0"/>
              </a:spcBef>
              <a:buSzPct val="100000"/>
              <a:defRPr sz="5400"/>
            </a:lvl9pPr>
          </a:lstStyle>
          <a:p/>
        </p:txBody>
      </p:sp>
      <p:sp>
        <p:nvSpPr>
          <p:cNvPr id="19" name="Shape 19"/>
          <p:cNvSpPr txBox="1"/>
          <p:nvPr>
            <p:ph idx="1" type="subTitle"/>
          </p:nvPr>
        </p:nvSpPr>
        <p:spPr>
          <a:xfrm>
            <a:off x="2137225" y="2850039"/>
            <a:ext cx="4870500" cy="792600"/>
          </a:xfrm>
          <a:prstGeom prst="rect">
            <a:avLst/>
          </a:prstGeom>
        </p:spPr>
        <p:txBody>
          <a:bodyPr anchorCtr="0" anchor="t" bIns="91425" lIns="91425" rIns="91425" tIns="91425"/>
          <a:lstStyle>
            <a:lvl1pPr lvl="0" algn="ctr">
              <a:lnSpc>
                <a:spcPct val="100000"/>
              </a:lnSpc>
              <a:spcBef>
                <a:spcPts val="0"/>
              </a:spcBef>
              <a:spcAft>
                <a:spcPts val="0"/>
              </a:spcAft>
              <a:buSzPct val="100000"/>
              <a:buFont typeface="Times New Roman"/>
              <a:buNone/>
              <a:defRPr sz="2400">
                <a:latin typeface="Times New Roman"/>
                <a:ea typeface="Times New Roman"/>
                <a:cs typeface="Times New Roman"/>
                <a:sym typeface="Times New Roman"/>
              </a:defRPr>
            </a:lvl1pPr>
            <a:lvl2pPr lvl="1" algn="ctr">
              <a:lnSpc>
                <a:spcPct val="100000"/>
              </a:lnSpc>
              <a:spcBef>
                <a:spcPts val="0"/>
              </a:spcBef>
              <a:spcAft>
                <a:spcPts val="0"/>
              </a:spcAft>
              <a:buSzPct val="100000"/>
              <a:buNone/>
              <a:defRPr sz="2400"/>
            </a:lvl2pPr>
            <a:lvl3pPr lvl="2" algn="ctr">
              <a:lnSpc>
                <a:spcPct val="100000"/>
              </a:lnSpc>
              <a:spcBef>
                <a:spcPts val="0"/>
              </a:spcBef>
              <a:spcAft>
                <a:spcPts val="0"/>
              </a:spcAft>
              <a:buSzPct val="100000"/>
              <a:buNone/>
              <a:defRPr sz="2400"/>
            </a:lvl3pPr>
            <a:lvl4pPr lvl="3" algn="ctr">
              <a:lnSpc>
                <a:spcPct val="100000"/>
              </a:lnSpc>
              <a:spcBef>
                <a:spcPts val="0"/>
              </a:spcBef>
              <a:spcAft>
                <a:spcPts val="0"/>
              </a:spcAft>
              <a:buSzPct val="100000"/>
              <a:buNone/>
              <a:defRPr sz="2400"/>
            </a:lvl4pPr>
            <a:lvl5pPr lvl="4" algn="ctr">
              <a:lnSpc>
                <a:spcPct val="100000"/>
              </a:lnSpc>
              <a:spcBef>
                <a:spcPts val="0"/>
              </a:spcBef>
              <a:spcAft>
                <a:spcPts val="0"/>
              </a:spcAft>
              <a:buSzPct val="100000"/>
              <a:buNone/>
              <a:defRPr sz="2400"/>
            </a:lvl5pPr>
            <a:lvl6pPr lvl="5" algn="ctr">
              <a:lnSpc>
                <a:spcPct val="100000"/>
              </a:lnSpc>
              <a:spcBef>
                <a:spcPts val="0"/>
              </a:spcBef>
              <a:spcAft>
                <a:spcPts val="0"/>
              </a:spcAft>
              <a:buSzPct val="100000"/>
              <a:buNone/>
              <a:defRPr sz="2400"/>
            </a:lvl6pPr>
            <a:lvl7pPr lvl="6" algn="ctr">
              <a:lnSpc>
                <a:spcPct val="100000"/>
              </a:lnSpc>
              <a:spcBef>
                <a:spcPts val="0"/>
              </a:spcBef>
              <a:spcAft>
                <a:spcPts val="0"/>
              </a:spcAft>
              <a:buSzPct val="100000"/>
              <a:buNone/>
              <a:defRPr sz="2400"/>
            </a:lvl7pPr>
            <a:lvl8pPr lvl="7" algn="ctr">
              <a:lnSpc>
                <a:spcPct val="100000"/>
              </a:lnSpc>
              <a:spcBef>
                <a:spcPts val="0"/>
              </a:spcBef>
              <a:spcAft>
                <a:spcPts val="0"/>
              </a:spcAft>
              <a:buSzPct val="100000"/>
              <a:buNone/>
              <a:defRPr sz="2400"/>
            </a:lvl8pPr>
            <a:lvl9pPr lvl="8" algn="ctr">
              <a:lnSpc>
                <a:spcPct val="100000"/>
              </a:lnSpc>
              <a:spcBef>
                <a:spcPts val="0"/>
              </a:spcBef>
              <a:spcAft>
                <a:spcPts val="0"/>
              </a:spcAft>
              <a:buSzPct val="100000"/>
              <a:buNone/>
              <a:defRPr sz="2400"/>
            </a:lvl9pPr>
          </a:lstStyle>
          <a:p/>
        </p:txBody>
      </p:sp>
      <p:sp>
        <p:nvSpPr>
          <p:cNvPr id="20" name="Shape 20"/>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55" name="Shape 55"/>
        <p:cNvGrpSpPr/>
        <p:nvPr/>
      </p:nvGrpSpPr>
      <p:grpSpPr>
        <a:xfrm>
          <a:off x="0" y="0"/>
          <a:ext cx="0" cy="0"/>
          <a:chOff x="0" y="0"/>
          <a:chExt cx="0" cy="0"/>
        </a:xfrm>
      </p:grpSpPr>
      <p:sp>
        <p:nvSpPr>
          <p:cNvPr id="56" name="Shape 56"/>
          <p:cNvSpPr/>
          <p:nvPr/>
        </p:nvSpPr>
        <p:spPr>
          <a:xfrm>
            <a:off x="-75" y="5045700"/>
            <a:ext cx="9144000" cy="97800"/>
          </a:xfrm>
          <a:prstGeom prst="rect">
            <a:avLst/>
          </a:prstGeom>
          <a:solidFill>
            <a:schemeClr val="lt2"/>
          </a:solidFill>
          <a:ln>
            <a:noFill/>
          </a:ln>
        </p:spPr>
        <p:txBody>
          <a:bodyPr anchorCtr="0" anchor="ctr" bIns="91425" lIns="91425" rIns="91425" tIns="91425">
            <a:noAutofit/>
          </a:bodyPr>
          <a:lstStyle/>
          <a:p>
            <a:pPr lvl="0">
              <a:spcBef>
                <a:spcPts val="0"/>
              </a:spcBef>
              <a:buNone/>
            </a:pPr>
            <a:r>
              <a:t/>
            </a:r>
            <a:endParaRPr/>
          </a:p>
        </p:txBody>
      </p:sp>
      <p:sp>
        <p:nvSpPr>
          <p:cNvPr id="57" name="Shape 57"/>
          <p:cNvSpPr txBox="1"/>
          <p:nvPr>
            <p:ph type="title"/>
          </p:nvPr>
        </p:nvSpPr>
        <p:spPr>
          <a:xfrm>
            <a:off x="311700" y="1304850"/>
            <a:ext cx="8520600" cy="1538400"/>
          </a:xfrm>
          <a:prstGeom prst="rect">
            <a:avLst/>
          </a:prstGeom>
        </p:spPr>
        <p:txBody>
          <a:bodyPr anchorCtr="0" anchor="ctr" bIns="91425" lIns="91425" rIns="91425" tIns="91425"/>
          <a:lstStyle>
            <a:lvl1pPr lvl="0" algn="ctr">
              <a:spcBef>
                <a:spcPts val="0"/>
              </a:spcBef>
              <a:buClr>
                <a:schemeClr val="accent3"/>
              </a:buClr>
              <a:buSzPct val="100000"/>
              <a:defRPr sz="13000">
                <a:solidFill>
                  <a:schemeClr val="accent3"/>
                </a:solidFill>
              </a:defRPr>
            </a:lvl1pPr>
            <a:lvl2pPr lvl="1" algn="ctr">
              <a:spcBef>
                <a:spcPts val="0"/>
              </a:spcBef>
              <a:buClr>
                <a:schemeClr val="accent3"/>
              </a:buClr>
              <a:buSzPct val="100000"/>
              <a:defRPr sz="13000">
                <a:solidFill>
                  <a:schemeClr val="accent3"/>
                </a:solidFill>
              </a:defRPr>
            </a:lvl2pPr>
            <a:lvl3pPr lvl="2" algn="ctr">
              <a:spcBef>
                <a:spcPts val="0"/>
              </a:spcBef>
              <a:buClr>
                <a:schemeClr val="accent3"/>
              </a:buClr>
              <a:buSzPct val="100000"/>
              <a:defRPr sz="13000">
                <a:solidFill>
                  <a:schemeClr val="accent3"/>
                </a:solidFill>
              </a:defRPr>
            </a:lvl3pPr>
            <a:lvl4pPr lvl="3" algn="ctr">
              <a:spcBef>
                <a:spcPts val="0"/>
              </a:spcBef>
              <a:buClr>
                <a:schemeClr val="accent3"/>
              </a:buClr>
              <a:buSzPct val="100000"/>
              <a:defRPr sz="13000">
                <a:solidFill>
                  <a:schemeClr val="accent3"/>
                </a:solidFill>
              </a:defRPr>
            </a:lvl4pPr>
            <a:lvl5pPr lvl="4" algn="ctr">
              <a:spcBef>
                <a:spcPts val="0"/>
              </a:spcBef>
              <a:buClr>
                <a:schemeClr val="accent3"/>
              </a:buClr>
              <a:buSzPct val="100000"/>
              <a:defRPr sz="13000">
                <a:solidFill>
                  <a:schemeClr val="accent3"/>
                </a:solidFill>
              </a:defRPr>
            </a:lvl5pPr>
            <a:lvl6pPr lvl="5" algn="ctr">
              <a:spcBef>
                <a:spcPts val="0"/>
              </a:spcBef>
              <a:buClr>
                <a:schemeClr val="accent3"/>
              </a:buClr>
              <a:buSzPct val="100000"/>
              <a:defRPr sz="13000">
                <a:solidFill>
                  <a:schemeClr val="accent3"/>
                </a:solidFill>
              </a:defRPr>
            </a:lvl6pPr>
            <a:lvl7pPr lvl="6" algn="ctr">
              <a:spcBef>
                <a:spcPts val="0"/>
              </a:spcBef>
              <a:buClr>
                <a:schemeClr val="accent3"/>
              </a:buClr>
              <a:buSzPct val="100000"/>
              <a:defRPr sz="13000">
                <a:solidFill>
                  <a:schemeClr val="accent3"/>
                </a:solidFill>
              </a:defRPr>
            </a:lvl7pPr>
            <a:lvl8pPr lvl="7" algn="ctr">
              <a:spcBef>
                <a:spcPts val="0"/>
              </a:spcBef>
              <a:buClr>
                <a:schemeClr val="accent3"/>
              </a:buClr>
              <a:buSzPct val="100000"/>
              <a:defRPr sz="13000">
                <a:solidFill>
                  <a:schemeClr val="accent3"/>
                </a:solidFill>
              </a:defRPr>
            </a:lvl8pPr>
            <a:lvl9pPr lvl="8" algn="ctr">
              <a:spcBef>
                <a:spcPts val="0"/>
              </a:spcBef>
              <a:buClr>
                <a:schemeClr val="accent3"/>
              </a:buClr>
              <a:buSzPct val="100000"/>
              <a:defRPr sz="13000">
                <a:solidFill>
                  <a:schemeClr val="accent3"/>
                </a:solidFill>
              </a:defRPr>
            </a:lvl9pPr>
          </a:lstStyle>
          <a:p/>
        </p:txBody>
      </p:sp>
      <p:sp>
        <p:nvSpPr>
          <p:cNvPr id="58" name="Shape 58"/>
          <p:cNvSpPr txBox="1"/>
          <p:nvPr>
            <p:ph idx="1" type="body"/>
          </p:nvPr>
        </p:nvSpPr>
        <p:spPr>
          <a:xfrm>
            <a:off x="311700" y="2995650"/>
            <a:ext cx="8520600" cy="1071600"/>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59" name="Shape 5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60" name="Shape 60"/>
        <p:cNvGrpSpPr/>
        <p:nvPr/>
      </p:nvGrpSpPr>
      <p:grpSpPr>
        <a:xfrm>
          <a:off x="0" y="0"/>
          <a:ext cx="0" cy="0"/>
          <a:chOff x="0" y="0"/>
          <a:chExt cx="0" cy="0"/>
        </a:xfrm>
      </p:grpSpPr>
      <p:sp>
        <p:nvSpPr>
          <p:cNvPr id="61" name="Shape 6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21" name="Shape 21"/>
        <p:cNvGrpSpPr/>
        <p:nvPr/>
      </p:nvGrpSpPr>
      <p:grpSpPr>
        <a:xfrm>
          <a:off x="0" y="0"/>
          <a:ext cx="0" cy="0"/>
          <a:chOff x="0" y="0"/>
          <a:chExt cx="0" cy="0"/>
        </a:xfrm>
      </p:grpSpPr>
      <p:sp>
        <p:nvSpPr>
          <p:cNvPr id="22" name="Shape 22"/>
          <p:cNvSpPr/>
          <p:nvPr/>
        </p:nvSpPr>
        <p:spPr>
          <a:xfrm>
            <a:off x="-50" y="2571900"/>
            <a:ext cx="9144000" cy="2571600"/>
          </a:xfrm>
          <a:prstGeom prst="rect">
            <a:avLst/>
          </a:prstGeom>
          <a:solidFill>
            <a:schemeClr val="accent3"/>
          </a:solidFill>
          <a:ln>
            <a:noFill/>
          </a:ln>
        </p:spPr>
        <p:txBody>
          <a:bodyPr anchorCtr="0" anchor="ctr" bIns="91425" lIns="91425" rIns="91425" tIns="91425">
            <a:noAutofit/>
          </a:bodyPr>
          <a:lstStyle/>
          <a:p>
            <a:pPr lvl="0">
              <a:spcBef>
                <a:spcPts val="0"/>
              </a:spcBef>
              <a:buNone/>
            </a:pPr>
            <a:r>
              <a:t/>
            </a:r>
            <a:endParaRPr/>
          </a:p>
        </p:txBody>
      </p:sp>
      <p:sp>
        <p:nvSpPr>
          <p:cNvPr id="23" name="Shape 23"/>
          <p:cNvSpPr txBox="1"/>
          <p:nvPr>
            <p:ph type="title"/>
          </p:nvPr>
        </p:nvSpPr>
        <p:spPr>
          <a:xfrm>
            <a:off x="311700" y="814800"/>
            <a:ext cx="8571300" cy="942000"/>
          </a:xfrm>
          <a:prstGeom prst="rect">
            <a:avLst/>
          </a:prstGeom>
        </p:spPr>
        <p:txBody>
          <a:bodyPr anchorCtr="0" anchor="ctr" bIns="91425" lIns="91425" rIns="91425" tIns="91425"/>
          <a:lstStyle>
            <a:lvl1pPr lvl="0" algn="ctr">
              <a:spcBef>
                <a:spcPts val="0"/>
              </a:spcBef>
              <a:buFont typeface="Times New Roman"/>
              <a:defRPr>
                <a:latin typeface="Times New Roman"/>
                <a:ea typeface="Times New Roman"/>
                <a:cs typeface="Times New Roman"/>
                <a:sym typeface="Times New Roman"/>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24" name="Shape 2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25" name="Shape 25"/>
        <p:cNvGrpSpPr/>
        <p:nvPr/>
      </p:nvGrpSpPr>
      <p:grpSpPr>
        <a:xfrm>
          <a:off x="0" y="0"/>
          <a:ext cx="0" cy="0"/>
          <a:chOff x="0" y="0"/>
          <a:chExt cx="0" cy="0"/>
        </a:xfrm>
      </p:grpSpPr>
      <p:sp>
        <p:nvSpPr>
          <p:cNvPr id="26" name="Shape 26"/>
          <p:cNvSpPr/>
          <p:nvPr/>
        </p:nvSpPr>
        <p:spPr>
          <a:xfrm>
            <a:off x="-75" y="5045700"/>
            <a:ext cx="9144000" cy="97800"/>
          </a:xfrm>
          <a:prstGeom prst="rect">
            <a:avLst/>
          </a:prstGeom>
          <a:solidFill>
            <a:schemeClr val="accent3"/>
          </a:solidFill>
          <a:ln>
            <a:noFill/>
          </a:ln>
        </p:spPr>
        <p:txBody>
          <a:bodyPr anchorCtr="0" anchor="ctr" bIns="91425" lIns="91425" rIns="91425" tIns="91425">
            <a:noAutofit/>
          </a:bodyPr>
          <a:lstStyle/>
          <a:p>
            <a:pPr lvl="0">
              <a:spcBef>
                <a:spcPts val="0"/>
              </a:spcBef>
              <a:buNone/>
            </a:pPr>
            <a:r>
              <a:t/>
            </a:r>
            <a:endParaRPr/>
          </a:p>
        </p:txBody>
      </p:sp>
      <p:sp>
        <p:nvSpPr>
          <p:cNvPr id="27" name="Shape 27"/>
          <p:cNvSpPr txBox="1"/>
          <p:nvPr>
            <p:ph type="title"/>
          </p:nvPr>
        </p:nvSpPr>
        <p:spPr>
          <a:xfrm>
            <a:off x="311700" y="445025"/>
            <a:ext cx="8520600" cy="707400"/>
          </a:xfrm>
          <a:prstGeom prst="rect">
            <a:avLst/>
          </a:prstGeom>
        </p:spPr>
        <p:txBody>
          <a:bodyPr anchorCtr="0" anchor="t" bIns="91425" lIns="91425" rIns="91425" tIns="91425"/>
          <a:lstStyle>
            <a:lvl1pPr lvl="0">
              <a:spcBef>
                <a:spcPts val="0"/>
              </a:spcBef>
              <a:buFont typeface="Times New Roman"/>
              <a:defRPr>
                <a:latin typeface="Times New Roman"/>
                <a:ea typeface="Times New Roman"/>
                <a:cs typeface="Times New Roman"/>
                <a:sym typeface="Times New Roman"/>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8" name="Shape 28"/>
          <p:cNvSpPr txBox="1"/>
          <p:nvPr>
            <p:ph idx="1" type="body"/>
          </p:nvPr>
        </p:nvSpPr>
        <p:spPr>
          <a:xfrm>
            <a:off x="311700" y="1266325"/>
            <a:ext cx="8520600" cy="3302700"/>
          </a:xfrm>
          <a:prstGeom prst="rect">
            <a:avLst/>
          </a:prstGeom>
        </p:spPr>
        <p:txBody>
          <a:bodyPr anchorCtr="0" anchor="t" bIns="91425" lIns="91425" rIns="91425" tIns="91425"/>
          <a:lstStyle>
            <a:lvl1pPr lvl="0">
              <a:spcBef>
                <a:spcPts val="0"/>
              </a:spcBef>
              <a:buFont typeface="Times New Roman"/>
              <a:defRPr>
                <a:latin typeface="Times New Roman"/>
                <a:ea typeface="Times New Roman"/>
                <a:cs typeface="Times New Roman"/>
                <a:sym typeface="Times New Roman"/>
              </a:defRPr>
            </a:lvl1pPr>
            <a:lvl2pPr lvl="1">
              <a:spcBef>
                <a:spcPts val="0"/>
              </a:spcBef>
              <a:buFont typeface="Times New Roman"/>
              <a:defRPr>
                <a:latin typeface="Times New Roman"/>
                <a:ea typeface="Times New Roman"/>
                <a:cs typeface="Times New Roman"/>
                <a:sym typeface="Times New Roman"/>
              </a:defRPr>
            </a:lvl2pPr>
            <a:lvl3pPr lvl="2">
              <a:spcBef>
                <a:spcPts val="0"/>
              </a:spcBef>
              <a:buFont typeface="Times New Roman"/>
              <a:defRPr>
                <a:latin typeface="Times New Roman"/>
                <a:ea typeface="Times New Roman"/>
                <a:cs typeface="Times New Roman"/>
                <a:sym typeface="Times New Roman"/>
              </a:defRPr>
            </a:lvl3pPr>
            <a:lvl4pPr lvl="3">
              <a:spcBef>
                <a:spcPts val="0"/>
              </a:spcBef>
              <a:buFont typeface="Times New Roman"/>
              <a:defRPr>
                <a:latin typeface="Times New Roman"/>
                <a:ea typeface="Times New Roman"/>
                <a:cs typeface="Times New Roman"/>
                <a:sym typeface="Times New Roman"/>
              </a:defRPr>
            </a:lvl4pPr>
            <a:lvl5pPr lvl="4">
              <a:spcBef>
                <a:spcPts val="0"/>
              </a:spcBef>
              <a:buFont typeface="Times New Roman"/>
              <a:defRPr>
                <a:latin typeface="Times New Roman"/>
                <a:ea typeface="Times New Roman"/>
                <a:cs typeface="Times New Roman"/>
                <a:sym typeface="Times New Roman"/>
              </a:defRPr>
            </a:lvl5pPr>
            <a:lvl6pPr lvl="5">
              <a:spcBef>
                <a:spcPts val="0"/>
              </a:spcBef>
              <a:buFont typeface="Times New Roman"/>
              <a:defRPr>
                <a:latin typeface="Times New Roman"/>
                <a:ea typeface="Times New Roman"/>
                <a:cs typeface="Times New Roman"/>
                <a:sym typeface="Times New Roman"/>
              </a:defRPr>
            </a:lvl6pPr>
            <a:lvl7pPr lvl="6">
              <a:spcBef>
                <a:spcPts val="0"/>
              </a:spcBef>
              <a:buFont typeface="Times New Roman"/>
              <a:defRPr>
                <a:latin typeface="Times New Roman"/>
                <a:ea typeface="Times New Roman"/>
                <a:cs typeface="Times New Roman"/>
                <a:sym typeface="Times New Roman"/>
              </a:defRPr>
            </a:lvl7pPr>
            <a:lvl8pPr lvl="7">
              <a:spcBef>
                <a:spcPts val="0"/>
              </a:spcBef>
              <a:buFont typeface="Times New Roman"/>
              <a:defRPr>
                <a:latin typeface="Times New Roman"/>
                <a:ea typeface="Times New Roman"/>
                <a:cs typeface="Times New Roman"/>
                <a:sym typeface="Times New Roman"/>
              </a:defRPr>
            </a:lvl8pPr>
            <a:lvl9pPr lvl="8">
              <a:spcBef>
                <a:spcPts val="0"/>
              </a:spcBef>
              <a:buFont typeface="Times New Roman"/>
              <a:defRPr>
                <a:latin typeface="Times New Roman"/>
                <a:ea typeface="Times New Roman"/>
                <a:cs typeface="Times New Roman"/>
                <a:sym typeface="Times New Roman"/>
              </a:defRPr>
            </a:lvl9pPr>
          </a:lstStyle>
          <a:p/>
        </p:txBody>
      </p:sp>
      <p:sp>
        <p:nvSpPr>
          <p:cNvPr id="29" name="Shape 2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30" name="Shape 30"/>
        <p:cNvGrpSpPr/>
        <p:nvPr/>
      </p:nvGrpSpPr>
      <p:grpSpPr>
        <a:xfrm>
          <a:off x="0" y="0"/>
          <a:ext cx="0" cy="0"/>
          <a:chOff x="0" y="0"/>
          <a:chExt cx="0" cy="0"/>
        </a:xfrm>
      </p:grpSpPr>
      <p:sp>
        <p:nvSpPr>
          <p:cNvPr id="31" name="Shape 31"/>
          <p:cNvSpPr txBox="1"/>
          <p:nvPr>
            <p:ph type="title"/>
          </p:nvPr>
        </p:nvSpPr>
        <p:spPr>
          <a:xfrm>
            <a:off x="311700" y="445025"/>
            <a:ext cx="8520600" cy="707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2" name="Shape 32"/>
          <p:cNvSpPr txBox="1"/>
          <p:nvPr>
            <p:ph idx="1" type="body"/>
          </p:nvPr>
        </p:nvSpPr>
        <p:spPr>
          <a:xfrm>
            <a:off x="311700" y="1266175"/>
            <a:ext cx="3999900" cy="33027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3" name="Shape 33"/>
          <p:cNvSpPr txBox="1"/>
          <p:nvPr>
            <p:ph idx="2" type="body"/>
          </p:nvPr>
        </p:nvSpPr>
        <p:spPr>
          <a:xfrm>
            <a:off x="4832400" y="1266175"/>
            <a:ext cx="3999900" cy="33027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4" name="Shape 3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35" name="Shape 35"/>
        <p:cNvGrpSpPr/>
        <p:nvPr/>
      </p:nvGrpSpPr>
      <p:grpSpPr>
        <a:xfrm>
          <a:off x="0" y="0"/>
          <a:ext cx="0" cy="0"/>
          <a:chOff x="0" y="0"/>
          <a:chExt cx="0" cy="0"/>
        </a:xfrm>
      </p:grpSpPr>
      <p:sp>
        <p:nvSpPr>
          <p:cNvPr id="36" name="Shape 36"/>
          <p:cNvSpPr txBox="1"/>
          <p:nvPr>
            <p:ph type="title"/>
          </p:nvPr>
        </p:nvSpPr>
        <p:spPr>
          <a:xfrm>
            <a:off x="311700" y="445025"/>
            <a:ext cx="8520600" cy="707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7" name="Shape 3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38" name="Shape 38"/>
        <p:cNvGrpSpPr/>
        <p:nvPr/>
      </p:nvGrpSpPr>
      <p:grpSpPr>
        <a:xfrm>
          <a:off x="0" y="0"/>
          <a:ext cx="0" cy="0"/>
          <a:chOff x="0" y="0"/>
          <a:chExt cx="0" cy="0"/>
        </a:xfrm>
      </p:grpSpPr>
      <p:sp>
        <p:nvSpPr>
          <p:cNvPr id="39" name="Shape 39"/>
          <p:cNvSpPr txBox="1"/>
          <p:nvPr>
            <p:ph type="title"/>
          </p:nvPr>
        </p:nvSpPr>
        <p:spPr>
          <a:xfrm>
            <a:off x="311700" y="555600"/>
            <a:ext cx="2808000" cy="755700"/>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40" name="Shape 40"/>
          <p:cNvSpPr txBox="1"/>
          <p:nvPr>
            <p:ph idx="1" type="body"/>
          </p:nvPr>
        </p:nvSpPr>
        <p:spPr>
          <a:xfrm>
            <a:off x="311700" y="1389600"/>
            <a:ext cx="2808000" cy="31794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41" name="Shape 4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bg>
      <p:bgPr>
        <a:solidFill>
          <a:schemeClr val="accent6"/>
        </a:solidFill>
      </p:bgPr>
    </p:bg>
    <p:spTree>
      <p:nvGrpSpPr>
        <p:cNvPr id="42" name="Shape 42"/>
        <p:cNvGrpSpPr/>
        <p:nvPr/>
      </p:nvGrpSpPr>
      <p:grpSpPr>
        <a:xfrm>
          <a:off x="0" y="0"/>
          <a:ext cx="0" cy="0"/>
          <a:chOff x="0" y="0"/>
          <a:chExt cx="0" cy="0"/>
        </a:xfrm>
      </p:grpSpPr>
      <p:sp>
        <p:nvSpPr>
          <p:cNvPr id="43" name="Shape 43"/>
          <p:cNvSpPr txBox="1"/>
          <p:nvPr>
            <p:ph type="title"/>
          </p:nvPr>
        </p:nvSpPr>
        <p:spPr>
          <a:xfrm>
            <a:off x="490250" y="526350"/>
            <a:ext cx="5613600" cy="4090800"/>
          </a:xfrm>
          <a:prstGeom prst="rect">
            <a:avLst/>
          </a:prstGeom>
        </p:spPr>
        <p:txBody>
          <a:bodyPr anchorCtr="0" anchor="ctr" bIns="91425" lIns="91425" rIns="91425" tIns="91425"/>
          <a:lstStyle>
            <a:lvl1pPr lvl="0">
              <a:spcBef>
                <a:spcPts val="0"/>
              </a:spcBef>
              <a:buClr>
                <a:schemeClr val="dk2"/>
              </a:buClr>
              <a:buSzPct val="100000"/>
              <a:defRPr b="0" sz="5400">
                <a:solidFill>
                  <a:schemeClr val="dk2"/>
                </a:solidFill>
              </a:defRPr>
            </a:lvl1pPr>
            <a:lvl2pPr lvl="1">
              <a:spcBef>
                <a:spcPts val="0"/>
              </a:spcBef>
              <a:buClr>
                <a:schemeClr val="dk2"/>
              </a:buClr>
              <a:buSzPct val="100000"/>
              <a:defRPr b="0" sz="5400">
                <a:solidFill>
                  <a:schemeClr val="dk2"/>
                </a:solidFill>
              </a:defRPr>
            </a:lvl2pPr>
            <a:lvl3pPr lvl="2">
              <a:spcBef>
                <a:spcPts val="0"/>
              </a:spcBef>
              <a:buClr>
                <a:schemeClr val="dk2"/>
              </a:buClr>
              <a:buSzPct val="100000"/>
              <a:defRPr b="0" sz="5400">
                <a:solidFill>
                  <a:schemeClr val="dk2"/>
                </a:solidFill>
              </a:defRPr>
            </a:lvl3pPr>
            <a:lvl4pPr lvl="3">
              <a:spcBef>
                <a:spcPts val="0"/>
              </a:spcBef>
              <a:buClr>
                <a:schemeClr val="dk2"/>
              </a:buClr>
              <a:buSzPct val="100000"/>
              <a:defRPr b="0" sz="5400">
                <a:solidFill>
                  <a:schemeClr val="dk2"/>
                </a:solidFill>
              </a:defRPr>
            </a:lvl4pPr>
            <a:lvl5pPr lvl="4">
              <a:spcBef>
                <a:spcPts val="0"/>
              </a:spcBef>
              <a:buClr>
                <a:schemeClr val="dk2"/>
              </a:buClr>
              <a:buSzPct val="100000"/>
              <a:defRPr b="0" sz="5400">
                <a:solidFill>
                  <a:schemeClr val="dk2"/>
                </a:solidFill>
              </a:defRPr>
            </a:lvl5pPr>
            <a:lvl6pPr lvl="5">
              <a:spcBef>
                <a:spcPts val="0"/>
              </a:spcBef>
              <a:buClr>
                <a:schemeClr val="dk2"/>
              </a:buClr>
              <a:buSzPct val="100000"/>
              <a:defRPr b="0" sz="5400">
                <a:solidFill>
                  <a:schemeClr val="dk2"/>
                </a:solidFill>
              </a:defRPr>
            </a:lvl6pPr>
            <a:lvl7pPr lvl="6">
              <a:spcBef>
                <a:spcPts val="0"/>
              </a:spcBef>
              <a:buClr>
                <a:schemeClr val="dk2"/>
              </a:buClr>
              <a:buSzPct val="100000"/>
              <a:defRPr b="0" sz="5400">
                <a:solidFill>
                  <a:schemeClr val="dk2"/>
                </a:solidFill>
              </a:defRPr>
            </a:lvl7pPr>
            <a:lvl8pPr lvl="7">
              <a:spcBef>
                <a:spcPts val="0"/>
              </a:spcBef>
              <a:buClr>
                <a:schemeClr val="dk2"/>
              </a:buClr>
              <a:buSzPct val="100000"/>
              <a:defRPr b="0" sz="5400">
                <a:solidFill>
                  <a:schemeClr val="dk2"/>
                </a:solidFill>
              </a:defRPr>
            </a:lvl8pPr>
            <a:lvl9pPr lvl="8">
              <a:spcBef>
                <a:spcPts val="0"/>
              </a:spcBef>
              <a:buClr>
                <a:schemeClr val="dk2"/>
              </a:buClr>
              <a:buSzPct val="100000"/>
              <a:defRPr b="0" sz="5400">
                <a:solidFill>
                  <a:schemeClr val="dk2"/>
                </a:solidFill>
              </a:defRPr>
            </a:lvl9pPr>
          </a:lstStyle>
          <a:p/>
        </p:txBody>
      </p:sp>
      <p:sp>
        <p:nvSpPr>
          <p:cNvPr id="44" name="Shape 4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45" name="Shape 45"/>
        <p:cNvGrpSpPr/>
        <p:nvPr/>
      </p:nvGrpSpPr>
      <p:grpSpPr>
        <a:xfrm>
          <a:off x="0" y="0"/>
          <a:ext cx="0" cy="0"/>
          <a:chOff x="0" y="0"/>
          <a:chExt cx="0" cy="0"/>
        </a:xfrm>
      </p:grpSpPr>
      <p:sp>
        <p:nvSpPr>
          <p:cNvPr id="46" name="Shape 46"/>
          <p:cNvSpPr/>
          <p:nvPr/>
        </p:nvSpPr>
        <p:spPr>
          <a:xfrm>
            <a:off x="4572000" y="0"/>
            <a:ext cx="4572000" cy="5143500"/>
          </a:xfrm>
          <a:prstGeom prst="rect">
            <a:avLst/>
          </a:prstGeom>
          <a:solidFill>
            <a:schemeClr val="accent3"/>
          </a:solidFill>
          <a:ln>
            <a:noFill/>
          </a:ln>
        </p:spPr>
        <p:txBody>
          <a:bodyPr anchorCtr="0" anchor="ctr" bIns="91425" lIns="91425" rIns="91425" tIns="91425">
            <a:noAutofit/>
          </a:bodyPr>
          <a:lstStyle/>
          <a:p>
            <a:pPr lvl="0">
              <a:spcBef>
                <a:spcPts val="0"/>
              </a:spcBef>
              <a:buNone/>
            </a:pPr>
            <a:r>
              <a:t/>
            </a:r>
            <a:endParaRPr/>
          </a:p>
        </p:txBody>
      </p:sp>
      <p:cxnSp>
        <p:nvCxnSpPr>
          <p:cNvPr id="47" name="Shape 47"/>
          <p:cNvCxnSpPr/>
          <p:nvPr/>
        </p:nvCxnSpPr>
        <p:spPr>
          <a:xfrm>
            <a:off x="5029675" y="4495500"/>
            <a:ext cx="468300" cy="0"/>
          </a:xfrm>
          <a:prstGeom prst="straightConnector1">
            <a:avLst/>
          </a:prstGeom>
          <a:noFill/>
          <a:ln cap="flat" cmpd="sng" w="19050">
            <a:solidFill>
              <a:schemeClr val="lt1"/>
            </a:solidFill>
            <a:prstDash val="solid"/>
            <a:round/>
            <a:headEnd len="med" w="med" type="none"/>
            <a:tailEnd len="med" w="med" type="none"/>
          </a:ln>
        </p:spPr>
      </p:cxnSp>
      <p:sp>
        <p:nvSpPr>
          <p:cNvPr id="48" name="Shape 48"/>
          <p:cNvSpPr txBox="1"/>
          <p:nvPr>
            <p:ph type="title"/>
          </p:nvPr>
        </p:nvSpPr>
        <p:spPr>
          <a:xfrm>
            <a:off x="265500" y="1039675"/>
            <a:ext cx="4045200" cy="1675800"/>
          </a:xfrm>
          <a:prstGeom prst="rect">
            <a:avLst/>
          </a:prstGeom>
        </p:spPr>
        <p:txBody>
          <a:bodyPr anchorCtr="0" anchor="b" bIns="91425" lIns="91425" rIns="91425"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49" name="Shape 49"/>
          <p:cNvSpPr txBox="1"/>
          <p:nvPr>
            <p:ph idx="1" type="subTitle"/>
          </p:nvPr>
        </p:nvSpPr>
        <p:spPr>
          <a:xfrm>
            <a:off x="265500" y="2726875"/>
            <a:ext cx="4045200" cy="12351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50" name="Shape 50"/>
          <p:cNvSpPr txBox="1"/>
          <p:nvPr>
            <p:ph idx="2" type="body"/>
          </p:nvPr>
        </p:nvSpPr>
        <p:spPr>
          <a:xfrm>
            <a:off x="4939500" y="724200"/>
            <a:ext cx="3837000" cy="3695100"/>
          </a:xfrm>
          <a:prstGeom prst="rect">
            <a:avLst/>
          </a:prstGeom>
        </p:spPr>
        <p:txBody>
          <a:bodyPr anchorCtr="0" anchor="ctr" bIns="91425" lIns="91425" rIns="91425" tIns="91425"/>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p:txBody>
      </p:sp>
      <p:sp>
        <p:nvSpPr>
          <p:cNvPr id="51" name="Shape 5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52" name="Shape 52"/>
        <p:cNvGrpSpPr/>
        <p:nvPr/>
      </p:nvGrpSpPr>
      <p:grpSpPr>
        <a:xfrm>
          <a:off x="0" y="0"/>
          <a:ext cx="0" cy="0"/>
          <a:chOff x="0" y="0"/>
          <a:chExt cx="0" cy="0"/>
        </a:xfrm>
      </p:grpSpPr>
      <p:sp>
        <p:nvSpPr>
          <p:cNvPr id="53" name="Shape 53"/>
          <p:cNvSpPr txBox="1"/>
          <p:nvPr>
            <p:ph idx="1" type="body"/>
          </p:nvPr>
        </p:nvSpPr>
        <p:spPr>
          <a:xfrm>
            <a:off x="311700" y="4230725"/>
            <a:ext cx="5998800" cy="598800"/>
          </a:xfrm>
          <a:prstGeom prst="rect">
            <a:avLst/>
          </a:prstGeom>
        </p:spPr>
        <p:txBody>
          <a:bodyPr anchorCtr="0" anchor="ctr" bIns="91425" lIns="91425" rIns="91425" tIns="91425"/>
          <a:lstStyle>
            <a:lvl1pPr lvl="0">
              <a:lnSpc>
                <a:spcPct val="100000"/>
              </a:lnSpc>
              <a:spcBef>
                <a:spcPts val="0"/>
              </a:spcBef>
              <a:spcAft>
                <a:spcPts val="0"/>
              </a:spcAft>
              <a:buSzPct val="100000"/>
              <a:buFont typeface="PT Sans Narrow"/>
              <a:buNone/>
              <a:defRPr sz="2400">
                <a:latin typeface="PT Sans Narrow"/>
                <a:ea typeface="PT Sans Narrow"/>
                <a:cs typeface="PT Sans Narrow"/>
                <a:sym typeface="PT Sans Narrow"/>
              </a:defRPr>
            </a:lvl1pPr>
          </a:lstStyle>
          <a:p/>
        </p:txBody>
      </p:sp>
      <p:sp>
        <p:nvSpPr>
          <p:cNvPr id="54" name="Shape 5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707400"/>
          </a:xfrm>
          <a:prstGeom prst="rect">
            <a:avLst/>
          </a:prstGeom>
          <a:noFill/>
          <a:ln>
            <a:noFill/>
          </a:ln>
        </p:spPr>
        <p:txBody>
          <a:bodyPr anchorCtr="0" anchor="t" bIns="91425" lIns="91425" rIns="91425" tIns="91425"/>
          <a:lstStyle>
            <a:lvl1pPr lvl="0">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1pPr>
            <a:lvl2pPr lvl="1">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2pPr>
            <a:lvl3pPr lvl="2">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3pPr>
            <a:lvl4pPr lvl="3">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4pPr>
            <a:lvl5pPr lvl="4">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5pPr>
            <a:lvl6pPr lvl="5">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6pPr>
            <a:lvl7pPr lvl="6">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7pPr>
            <a:lvl8pPr lvl="7">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8pPr>
            <a:lvl9pPr lvl="8">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9pPr>
          </a:lstStyle>
          <a:p/>
        </p:txBody>
      </p:sp>
      <p:sp>
        <p:nvSpPr>
          <p:cNvPr id="7" name="Shape 7"/>
          <p:cNvSpPr txBox="1"/>
          <p:nvPr>
            <p:ph idx="1" type="body"/>
          </p:nvPr>
        </p:nvSpPr>
        <p:spPr>
          <a:xfrm>
            <a:off x="311700" y="1266325"/>
            <a:ext cx="8520600" cy="33027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2"/>
              </a:buClr>
              <a:buSzPct val="100000"/>
              <a:buFont typeface="Open Sans"/>
              <a:defRPr sz="1800">
                <a:solidFill>
                  <a:schemeClr val="dk2"/>
                </a:solidFill>
                <a:latin typeface="Open Sans"/>
                <a:ea typeface="Open Sans"/>
                <a:cs typeface="Open Sans"/>
                <a:sym typeface="Open Sans"/>
              </a:defRPr>
            </a:lvl1pPr>
            <a:lvl2pPr lvl="1">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2pPr>
            <a:lvl3pPr lvl="2">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3pPr>
            <a:lvl4pPr lvl="3">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4pPr>
            <a:lvl5pPr lvl="4">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5pPr>
            <a:lvl6pPr lvl="5">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6pPr>
            <a:lvl7pPr lvl="6">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7pPr>
            <a:lvl8pPr lvl="7">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8pPr>
            <a:lvl9pPr lvl="8">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9pPr>
          </a:lstStyle>
          <a:p/>
        </p:txBody>
      </p:sp>
      <p:sp>
        <p:nvSpPr>
          <p:cNvPr id="8" name="Shape 8"/>
          <p:cNvSpPr txBox="1"/>
          <p:nvPr>
            <p:ph idx="12" type="sldNum"/>
          </p:nvPr>
        </p:nvSpPr>
        <p:spPr>
          <a:xfrm>
            <a:off x="8472457" y="4663216"/>
            <a:ext cx="548700"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dk2"/>
                </a:solidFill>
                <a:latin typeface="Open Sans"/>
                <a:ea typeface="Open Sans"/>
                <a:cs typeface="Open Sans"/>
                <a:sym typeface="Open Sans"/>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0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0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0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02.png"/><Relationship Id="rId4" Type="http://schemas.openxmlformats.org/officeDocument/2006/relationships/image" Target="../media/image4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0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0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0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0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2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06.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0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1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image" Target="../media/image09.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image" Target="../media/image10.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image" Target="../media/image12.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 Id="rId3" Type="http://schemas.openxmlformats.org/officeDocument/2006/relationships/image" Target="../media/image16.png"/><Relationship Id="rId4" Type="http://schemas.openxmlformats.org/officeDocument/2006/relationships/image" Target="../media/image13.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 Id="rId3" Type="http://schemas.openxmlformats.org/officeDocument/2006/relationships/image" Target="../media/image14.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 Id="rId3" Type="http://schemas.openxmlformats.org/officeDocument/2006/relationships/image" Target="../media/image67.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 Id="rId3" Type="http://schemas.openxmlformats.org/officeDocument/2006/relationships/image" Target="../media/image15.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 Id="rId3" Type="http://schemas.openxmlformats.org/officeDocument/2006/relationships/image" Target="../media/image1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 Id="rId3" Type="http://schemas.openxmlformats.org/officeDocument/2006/relationships/image" Target="../media/image17.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 Id="rId3" Type="http://schemas.openxmlformats.org/officeDocument/2006/relationships/image" Target="../media/image43.png"/><Relationship Id="rId4" Type="http://schemas.openxmlformats.org/officeDocument/2006/relationships/image" Target="../media/image19.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4.xml"/><Relationship Id="rId3" Type="http://schemas.openxmlformats.org/officeDocument/2006/relationships/image" Target="../media/image47.png"/><Relationship Id="rId4" Type="http://schemas.openxmlformats.org/officeDocument/2006/relationships/image" Target="../media/image20.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xml"/><Relationship Id="rId3" Type="http://schemas.openxmlformats.org/officeDocument/2006/relationships/image" Target="../media/image21.png"/><Relationship Id="rId4" Type="http://schemas.openxmlformats.org/officeDocument/2006/relationships/image" Target="../media/image22.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xml"/><Relationship Id="rId3" Type="http://schemas.openxmlformats.org/officeDocument/2006/relationships/image" Target="../media/image27.png"/><Relationship Id="rId4" Type="http://schemas.openxmlformats.org/officeDocument/2006/relationships/image" Target="../media/image23.png"/><Relationship Id="rId5" Type="http://schemas.openxmlformats.org/officeDocument/2006/relationships/image" Target="../media/image24.png"/><Relationship Id="rId6" Type="http://schemas.openxmlformats.org/officeDocument/2006/relationships/image" Target="../media/image25.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xml"/><Relationship Id="rId3" Type="http://schemas.openxmlformats.org/officeDocument/2006/relationships/image" Target="../media/image28.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8.xml"/><Relationship Id="rId3" Type="http://schemas.openxmlformats.org/officeDocument/2006/relationships/image" Target="../media/image28.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9.xml"/><Relationship Id="rId3" Type="http://schemas.openxmlformats.org/officeDocument/2006/relationships/image" Target="../media/image2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0.xml"/><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1.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1.xml"/><Relationship Id="rId3" Type="http://schemas.openxmlformats.org/officeDocument/2006/relationships/image" Target="../media/image33.png"/><Relationship Id="rId4" Type="http://schemas.openxmlformats.org/officeDocument/2006/relationships/image" Target="../media/image32.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2.xml"/><Relationship Id="rId3" Type="http://schemas.openxmlformats.org/officeDocument/2006/relationships/image" Target="../media/image68.png"/><Relationship Id="rId4" Type="http://schemas.openxmlformats.org/officeDocument/2006/relationships/image" Target="../media/image34.png"/><Relationship Id="rId5" Type="http://schemas.openxmlformats.org/officeDocument/2006/relationships/image" Target="../media/image36.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3.xml"/><Relationship Id="rId3" Type="http://schemas.openxmlformats.org/officeDocument/2006/relationships/image" Target="../media/image35.png"/><Relationship Id="rId4" Type="http://schemas.openxmlformats.org/officeDocument/2006/relationships/image" Target="../media/image37.png"/><Relationship Id="rId5" Type="http://schemas.openxmlformats.org/officeDocument/2006/relationships/image" Target="../media/image42.png"/><Relationship Id="rId6" Type="http://schemas.openxmlformats.org/officeDocument/2006/relationships/image" Target="../media/image46.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6.xml"/><Relationship Id="rId3" Type="http://schemas.openxmlformats.org/officeDocument/2006/relationships/image" Target="../media/image39.png"/><Relationship Id="rId4" Type="http://schemas.openxmlformats.org/officeDocument/2006/relationships/image" Target="../media/image38.png"/><Relationship Id="rId5" Type="http://schemas.openxmlformats.org/officeDocument/2006/relationships/image" Target="../media/image41.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7.xml"/><Relationship Id="rId3" Type="http://schemas.openxmlformats.org/officeDocument/2006/relationships/image" Target="../media/image61.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8.xml"/><Relationship Id="rId3" Type="http://schemas.openxmlformats.org/officeDocument/2006/relationships/image" Target="../media/image40.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9.xml"/><Relationship Id="rId3" Type="http://schemas.openxmlformats.org/officeDocument/2006/relationships/image" Target="../media/image5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0.xml"/><Relationship Id="rId3" Type="http://schemas.openxmlformats.org/officeDocument/2006/relationships/image" Target="../media/image64.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1.xml"/><Relationship Id="rId3" Type="http://schemas.openxmlformats.org/officeDocument/2006/relationships/image" Target="../media/image66.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2.xml"/><Relationship Id="rId3" Type="http://schemas.openxmlformats.org/officeDocument/2006/relationships/image" Target="../media/image44.png"/><Relationship Id="rId4" Type="http://schemas.openxmlformats.org/officeDocument/2006/relationships/image" Target="../media/image49.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3.xml"/><Relationship Id="rId3" Type="http://schemas.openxmlformats.org/officeDocument/2006/relationships/image" Target="../media/image60.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4.xml"/><Relationship Id="rId3" Type="http://schemas.openxmlformats.org/officeDocument/2006/relationships/image" Target="../media/image48.png"/><Relationship Id="rId4" Type="http://schemas.openxmlformats.org/officeDocument/2006/relationships/image" Target="../media/image50.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5.xml"/><Relationship Id="rId3" Type="http://schemas.openxmlformats.org/officeDocument/2006/relationships/image" Target="../media/image52.png"/><Relationship Id="rId4" Type="http://schemas.openxmlformats.org/officeDocument/2006/relationships/image" Target="../media/image69.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7.xml"/><Relationship Id="rId3" Type="http://schemas.openxmlformats.org/officeDocument/2006/relationships/image" Target="../media/image51.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8.xml"/><Relationship Id="rId3" Type="http://schemas.openxmlformats.org/officeDocument/2006/relationships/image" Target="../media/image53.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9.xml"/><Relationship Id="rId3" Type="http://schemas.openxmlformats.org/officeDocument/2006/relationships/image" Target="../media/image5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0.xml"/><Relationship Id="rId3" Type="http://schemas.openxmlformats.org/officeDocument/2006/relationships/image" Target="../media/image55.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1.xml"/><Relationship Id="rId3" Type="http://schemas.openxmlformats.org/officeDocument/2006/relationships/image" Target="../media/image56.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2.xml"/><Relationship Id="rId3" Type="http://schemas.openxmlformats.org/officeDocument/2006/relationships/image" Target="../media/image58.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3.xml"/><Relationship Id="rId3" Type="http://schemas.openxmlformats.org/officeDocument/2006/relationships/image" Target="../media/image57.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4.xml"/><Relationship Id="rId3" Type="http://schemas.openxmlformats.org/officeDocument/2006/relationships/image" Target="../media/image62.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5.xml"/><Relationship Id="rId3" Type="http://schemas.openxmlformats.org/officeDocument/2006/relationships/image" Target="../media/image63.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6.xml"/><Relationship Id="rId3" Type="http://schemas.openxmlformats.org/officeDocument/2006/relationships/image" Target="../media/image65.pn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0.xml"/><Relationship Id="rId3" Type="http://schemas.openxmlformats.org/officeDocument/2006/relationships/image" Target="../media/image65.pn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5.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5" name="Shape 65"/>
        <p:cNvGrpSpPr/>
        <p:nvPr/>
      </p:nvGrpSpPr>
      <p:grpSpPr>
        <a:xfrm>
          <a:off x="0" y="0"/>
          <a:ext cx="0" cy="0"/>
          <a:chOff x="0" y="0"/>
          <a:chExt cx="0" cy="0"/>
        </a:xfrm>
      </p:grpSpPr>
      <p:sp>
        <p:nvSpPr>
          <p:cNvPr id="66" name="Shape 66"/>
          <p:cNvSpPr txBox="1"/>
          <p:nvPr>
            <p:ph type="ctrTitle"/>
          </p:nvPr>
        </p:nvSpPr>
        <p:spPr>
          <a:xfrm>
            <a:off x="1004150" y="1177681"/>
            <a:ext cx="7136700" cy="1596600"/>
          </a:xfrm>
          <a:prstGeom prst="rect">
            <a:avLst/>
          </a:prstGeom>
        </p:spPr>
        <p:txBody>
          <a:bodyPr anchorCtr="0" anchor="b" bIns="91425" lIns="91425" rIns="91425" tIns="91425">
            <a:noAutofit/>
          </a:bodyPr>
          <a:lstStyle/>
          <a:p>
            <a:pPr lvl="0">
              <a:spcBef>
                <a:spcPts val="0"/>
              </a:spcBef>
              <a:buNone/>
            </a:pPr>
            <a:r>
              <a:rPr b="1" lang="en" sz="3500"/>
              <a:t>vFireLib:</a:t>
            </a:r>
            <a:r>
              <a:rPr lang="en" sz="3500"/>
              <a:t> A Forest Fire Simulation Library Implemented on the GPU</a:t>
            </a:r>
          </a:p>
        </p:txBody>
      </p:sp>
      <p:sp>
        <p:nvSpPr>
          <p:cNvPr id="67" name="Shape 67"/>
          <p:cNvSpPr txBox="1"/>
          <p:nvPr>
            <p:ph idx="1" type="subTitle"/>
          </p:nvPr>
        </p:nvSpPr>
        <p:spPr>
          <a:xfrm>
            <a:off x="2137225" y="2850039"/>
            <a:ext cx="4870500" cy="792600"/>
          </a:xfrm>
          <a:prstGeom prst="rect">
            <a:avLst/>
          </a:prstGeom>
        </p:spPr>
        <p:txBody>
          <a:bodyPr anchorCtr="0" anchor="t" bIns="91425" lIns="91425" rIns="91425" tIns="91425">
            <a:noAutofit/>
          </a:bodyPr>
          <a:lstStyle/>
          <a:p>
            <a:pPr lvl="0">
              <a:spcBef>
                <a:spcPts val="0"/>
              </a:spcBef>
              <a:buNone/>
            </a:pPr>
            <a:r>
              <a:rPr lang="en"/>
              <a:t>A Thesis Defense</a:t>
            </a:r>
          </a:p>
          <a:p>
            <a:pPr lvl="0">
              <a:spcBef>
                <a:spcPts val="0"/>
              </a:spcBef>
              <a:buNone/>
            </a:pPr>
            <a:r>
              <a:rPr lang="en" sz="1800"/>
              <a:t>By </a:t>
            </a:r>
          </a:p>
          <a:p>
            <a:pPr lvl="0">
              <a:spcBef>
                <a:spcPts val="0"/>
              </a:spcBef>
              <a:buNone/>
            </a:pPr>
            <a:r>
              <a:rPr lang="en"/>
              <a:t>Jessica Smith</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7" name="Shape 127"/>
        <p:cNvGrpSpPr/>
        <p:nvPr/>
      </p:nvGrpSpPr>
      <p:grpSpPr>
        <a:xfrm>
          <a:off x="0" y="0"/>
          <a:ext cx="0" cy="0"/>
          <a:chOff x="0" y="0"/>
          <a:chExt cx="0" cy="0"/>
        </a:xfrm>
      </p:grpSpPr>
      <p:sp>
        <p:nvSpPr>
          <p:cNvPr id="128" name="Shape 128"/>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a:t>Background and Related Work</a:t>
            </a:r>
          </a:p>
        </p:txBody>
      </p:sp>
      <p:sp>
        <p:nvSpPr>
          <p:cNvPr id="129" name="Shape 129"/>
          <p:cNvSpPr txBox="1"/>
          <p:nvPr>
            <p:ph idx="1" type="body"/>
          </p:nvPr>
        </p:nvSpPr>
        <p:spPr>
          <a:xfrm>
            <a:off x="311700" y="1266325"/>
            <a:ext cx="8520600" cy="3302700"/>
          </a:xfrm>
          <a:prstGeom prst="rect">
            <a:avLst/>
          </a:prstGeom>
        </p:spPr>
        <p:txBody>
          <a:bodyPr anchorCtr="0" anchor="t" bIns="91425" lIns="91425" rIns="91425" tIns="91425">
            <a:noAutofit/>
          </a:bodyPr>
          <a:lstStyle/>
          <a:p>
            <a:pPr indent="-228600" lvl="0" marL="457200" rtl="0">
              <a:spcBef>
                <a:spcPts val="0"/>
              </a:spcBef>
            </a:pPr>
            <a:r>
              <a:rPr lang="en"/>
              <a:t>The most widely-used propagation model in wildfire simulators was developed by Richard C. Rothermel [30]</a:t>
            </a:r>
          </a:p>
          <a:p>
            <a:pPr indent="-228600" lvl="0" marL="457200" rtl="0">
              <a:spcBef>
                <a:spcPts val="0"/>
              </a:spcBef>
            </a:pPr>
            <a:r>
              <a:rPr lang="en"/>
              <a:t>Rothermel’s spread equations use properties of fuel models to predict the spread in a given direction of the fire [29]</a:t>
            </a:r>
          </a:p>
          <a:p>
            <a:pPr indent="-228600" lvl="1" marL="914400" rtl="0">
              <a:spcBef>
                <a:spcPts val="0"/>
              </a:spcBef>
            </a:pPr>
            <a:r>
              <a:rPr lang="en"/>
              <a:t>Rothermel developed the first eleven fuel models </a:t>
            </a:r>
          </a:p>
          <a:p>
            <a:pPr indent="-228600" lvl="0" marL="457200" rtl="0">
              <a:spcBef>
                <a:spcPts val="0"/>
              </a:spcBef>
            </a:pPr>
            <a:r>
              <a:rPr lang="en"/>
              <a:t>A wildfire simulation is broken up into cells, each having its own set of properties including: </a:t>
            </a:r>
          </a:p>
          <a:p>
            <a:pPr indent="-228600" lvl="1" marL="914400" rtl="0">
              <a:spcBef>
                <a:spcPts val="0"/>
              </a:spcBef>
            </a:pPr>
            <a:r>
              <a:rPr lang="en"/>
              <a:t>Fuel properties</a:t>
            </a:r>
          </a:p>
          <a:p>
            <a:pPr indent="-228600" lvl="1" marL="914400" rtl="0">
              <a:spcBef>
                <a:spcPts val="0"/>
              </a:spcBef>
            </a:pPr>
            <a:r>
              <a:rPr lang="en"/>
              <a:t>Moisture properties</a:t>
            </a:r>
          </a:p>
          <a:p>
            <a:pPr indent="-228600" lvl="1" marL="914400" rtl="0">
              <a:spcBef>
                <a:spcPts val="0"/>
              </a:spcBef>
            </a:pPr>
            <a:r>
              <a:rPr lang="en"/>
              <a:t>Terrain properties</a:t>
            </a:r>
          </a:p>
        </p:txBody>
      </p:sp>
      <p:sp>
        <p:nvSpPr>
          <p:cNvPr id="130" name="Shape 130"/>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dk2"/>
                </a:solidFill>
                <a:latin typeface="Open Sans"/>
                <a:ea typeface="Open Sans"/>
                <a:cs typeface="Open Sans"/>
                <a:sym typeface="Open Sans"/>
              </a:rPr>
              <a:t>‹#›</a:t>
            </a:fld>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4" name="Shape 134"/>
        <p:cNvGrpSpPr/>
        <p:nvPr/>
      </p:nvGrpSpPr>
      <p:grpSpPr>
        <a:xfrm>
          <a:off x="0" y="0"/>
          <a:ext cx="0" cy="0"/>
          <a:chOff x="0" y="0"/>
          <a:chExt cx="0" cy="0"/>
        </a:xfrm>
      </p:grpSpPr>
      <p:sp>
        <p:nvSpPr>
          <p:cNvPr id="135" name="Shape 135"/>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a:t>Background and Related Work</a:t>
            </a:r>
          </a:p>
        </p:txBody>
      </p:sp>
      <p:sp>
        <p:nvSpPr>
          <p:cNvPr id="136" name="Shape 136"/>
          <p:cNvSpPr txBox="1"/>
          <p:nvPr>
            <p:ph idx="1" type="body"/>
          </p:nvPr>
        </p:nvSpPr>
        <p:spPr>
          <a:xfrm>
            <a:off x="311700" y="1266325"/>
            <a:ext cx="8520600" cy="3302700"/>
          </a:xfrm>
          <a:prstGeom prst="rect">
            <a:avLst/>
          </a:prstGeom>
        </p:spPr>
        <p:txBody>
          <a:bodyPr anchorCtr="0" anchor="t" bIns="91425" lIns="91425" rIns="91425" tIns="91425">
            <a:noAutofit/>
          </a:bodyPr>
          <a:lstStyle/>
          <a:p>
            <a:pPr indent="-228600" lvl="0" marL="457200" rtl="0">
              <a:spcBef>
                <a:spcPts val="0"/>
              </a:spcBef>
            </a:pPr>
            <a:r>
              <a:rPr lang="en"/>
              <a:t>Three types of fire models [24,26]: </a:t>
            </a:r>
          </a:p>
          <a:p>
            <a:pPr indent="-228600" lvl="1" marL="914400" rtl="0">
              <a:spcBef>
                <a:spcPts val="0"/>
              </a:spcBef>
            </a:pPr>
            <a:r>
              <a:rPr lang="en"/>
              <a:t>Empirical: use statistical descriptions of wildfires to predict where they may go based on empirical tests in controlled environments. </a:t>
            </a:r>
          </a:p>
          <a:p>
            <a:pPr indent="-228600" lvl="2" marL="1371600" rtl="0">
              <a:spcBef>
                <a:spcPts val="0"/>
              </a:spcBef>
            </a:pPr>
            <a:r>
              <a:rPr lang="en"/>
              <a:t>Limitation: These have had limited success in their usefulness as the environments are too controlled in a laboratory to simulate real-world forests.</a:t>
            </a:r>
          </a:p>
          <a:p>
            <a:pPr indent="-228600" lvl="1" marL="914400" rtl="0">
              <a:spcBef>
                <a:spcPts val="0"/>
              </a:spcBef>
            </a:pPr>
            <a:r>
              <a:rPr lang="en"/>
              <a:t>Theoretical: Rely solely on physical principles, so they are based on known properties of the forest. </a:t>
            </a:r>
          </a:p>
          <a:p>
            <a:pPr indent="-228600" lvl="2" marL="1371600" rtl="0">
              <a:spcBef>
                <a:spcPts val="0"/>
              </a:spcBef>
            </a:pPr>
            <a:r>
              <a:rPr lang="en"/>
              <a:t>Limitation: Input data is hard to come by. </a:t>
            </a:r>
          </a:p>
          <a:p>
            <a:pPr indent="-228600" lvl="1" marL="914400" rtl="0">
              <a:spcBef>
                <a:spcPts val="0"/>
              </a:spcBef>
            </a:pPr>
            <a:r>
              <a:rPr lang="en"/>
              <a:t>Semi-Empirical: A combination of theoretical and empirical data, which incorporates the ‘best of both words’ mentality. </a:t>
            </a:r>
          </a:p>
          <a:p>
            <a:pPr indent="-228600" lvl="2" marL="1371600">
              <a:spcBef>
                <a:spcPts val="0"/>
              </a:spcBef>
            </a:pPr>
            <a:r>
              <a:rPr lang="en"/>
              <a:t>Limitation: a smaller combination of both of the above</a:t>
            </a:r>
          </a:p>
        </p:txBody>
      </p:sp>
      <p:sp>
        <p:nvSpPr>
          <p:cNvPr id="137" name="Shape 13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dk2"/>
                </a:solidFill>
                <a:latin typeface="Open Sans"/>
                <a:ea typeface="Open Sans"/>
                <a:cs typeface="Open Sans"/>
                <a:sym typeface="Open Sans"/>
              </a:rPr>
              <a:t>‹#›</a:t>
            </a:fld>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1" name="Shape 141"/>
        <p:cNvGrpSpPr/>
        <p:nvPr/>
      </p:nvGrpSpPr>
      <p:grpSpPr>
        <a:xfrm>
          <a:off x="0" y="0"/>
          <a:ext cx="0" cy="0"/>
          <a:chOff x="0" y="0"/>
          <a:chExt cx="0" cy="0"/>
        </a:xfrm>
      </p:grpSpPr>
      <p:sp>
        <p:nvSpPr>
          <p:cNvPr id="142" name="Shape 142"/>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a:t>Background and Related Work</a:t>
            </a:r>
          </a:p>
        </p:txBody>
      </p:sp>
      <p:sp>
        <p:nvSpPr>
          <p:cNvPr id="143" name="Shape 143"/>
          <p:cNvSpPr txBox="1"/>
          <p:nvPr>
            <p:ph idx="1" type="body"/>
          </p:nvPr>
        </p:nvSpPr>
        <p:spPr>
          <a:xfrm>
            <a:off x="311700" y="1266325"/>
            <a:ext cx="8520600" cy="3302700"/>
          </a:xfrm>
          <a:prstGeom prst="rect">
            <a:avLst/>
          </a:prstGeom>
        </p:spPr>
        <p:txBody>
          <a:bodyPr anchorCtr="0" anchor="t" bIns="91425" lIns="91425" rIns="91425" tIns="91425">
            <a:noAutofit/>
          </a:bodyPr>
          <a:lstStyle/>
          <a:p>
            <a:pPr indent="-228600" lvl="0" marL="457200" rtl="0">
              <a:spcBef>
                <a:spcPts val="0"/>
              </a:spcBef>
            </a:pPr>
            <a:r>
              <a:rPr lang="en"/>
              <a:t>The majority of simulators use Rothermel’s equations which are as follows[30]: </a:t>
            </a:r>
          </a:p>
          <a:p>
            <a:pPr lvl="0" rtl="0">
              <a:lnSpc>
                <a:spcPct val="100000"/>
              </a:lnSpc>
              <a:spcBef>
                <a:spcPts val="0"/>
              </a:spcBef>
              <a:spcAft>
                <a:spcPts val="1000"/>
              </a:spcAft>
              <a:buNone/>
            </a:pPr>
            <a:r>
              <a:t/>
            </a:r>
            <a:endParaRPr/>
          </a:p>
          <a:p>
            <a:pPr indent="-228600" lvl="0" marL="457200" rtl="0">
              <a:spcBef>
                <a:spcPts val="0"/>
              </a:spcBef>
            </a:pPr>
            <a:r>
              <a:rPr lang="en"/>
              <a:t>Where R is the rate of spread. (I</a:t>
            </a:r>
            <a:r>
              <a:rPr baseline="-25000" lang="en"/>
              <a:t>p</a:t>
            </a:r>
            <a:r>
              <a:rPr lang="en"/>
              <a:t>)</a:t>
            </a:r>
            <a:r>
              <a:rPr baseline="-25000" lang="en"/>
              <a:t>o </a:t>
            </a:r>
            <a:r>
              <a:rPr lang="en"/>
              <a:t>is the no-wind propagating flux, Ф</a:t>
            </a:r>
            <a:r>
              <a:rPr baseline="-25000" lang="en"/>
              <a:t>w</a:t>
            </a:r>
            <a:r>
              <a:rPr lang="en"/>
              <a:t> and Ф</a:t>
            </a:r>
            <a:r>
              <a:rPr baseline="-25000" lang="en"/>
              <a:t>s </a:t>
            </a:r>
            <a:r>
              <a:rPr lang="en"/>
              <a:t> are the additional propagating flux introduced by wind and slope respectively. The product of ρ</a:t>
            </a:r>
            <a:r>
              <a:rPr baseline="-25000" lang="en"/>
              <a:t>b</a:t>
            </a:r>
            <a:r>
              <a:rPr lang="en"/>
              <a:t> and ε is referred to as the effective bulk density. Q</a:t>
            </a:r>
            <a:r>
              <a:rPr baseline="-25000" lang="en"/>
              <a:t>ig</a:t>
            </a:r>
            <a:r>
              <a:rPr baseline="-25000" i="1" lang="en"/>
              <a:t> </a:t>
            </a:r>
            <a:r>
              <a:rPr lang="en"/>
              <a:t>is the heat of preignition. </a:t>
            </a:r>
          </a:p>
          <a:p>
            <a:pPr indent="-228600" lvl="0" marL="457200" rtl="0">
              <a:spcBef>
                <a:spcPts val="0"/>
              </a:spcBef>
            </a:pPr>
            <a:r>
              <a:rPr lang="en"/>
              <a:t>These values are derived from or contained in the fuel model for each cell</a:t>
            </a:r>
          </a:p>
          <a:p>
            <a:pPr indent="-228600" lvl="0" marL="457200" rtl="0">
              <a:spcBef>
                <a:spcPts val="0"/>
              </a:spcBef>
            </a:pPr>
            <a:r>
              <a:rPr lang="en"/>
              <a:t>The desired output of a wildfire simulator is a time of arrival map depicting when a cell ignites and begins contributing to the spread of the fire</a:t>
            </a:r>
          </a:p>
        </p:txBody>
      </p:sp>
      <p:sp>
        <p:nvSpPr>
          <p:cNvPr id="144" name="Shape 14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dk2"/>
                </a:solidFill>
                <a:latin typeface="Open Sans"/>
                <a:ea typeface="Open Sans"/>
                <a:cs typeface="Open Sans"/>
                <a:sym typeface="Open Sans"/>
              </a:rPr>
              <a:t>‹#›</a:t>
            </a:fld>
          </a:p>
        </p:txBody>
      </p:sp>
      <p:pic>
        <p:nvPicPr>
          <p:cNvPr id="145" name="Shape 145"/>
          <p:cNvPicPr preferRelativeResize="0"/>
          <p:nvPr/>
        </p:nvPicPr>
        <p:blipFill>
          <a:blip r:embed="rId3">
            <a:alphaModFix/>
          </a:blip>
          <a:stretch>
            <a:fillRect/>
          </a:stretch>
        </p:blipFill>
        <p:spPr>
          <a:xfrm>
            <a:off x="3233699" y="1634424"/>
            <a:ext cx="2321589" cy="707399"/>
          </a:xfrm>
          <a:prstGeom prst="rect">
            <a:avLst/>
          </a:prstGeom>
          <a:noFill/>
          <a:ln>
            <a:noFill/>
          </a:ln>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9" name="Shape 149"/>
        <p:cNvGrpSpPr/>
        <p:nvPr/>
      </p:nvGrpSpPr>
      <p:grpSpPr>
        <a:xfrm>
          <a:off x="0" y="0"/>
          <a:ext cx="0" cy="0"/>
          <a:chOff x="0" y="0"/>
          <a:chExt cx="0" cy="0"/>
        </a:xfrm>
      </p:grpSpPr>
      <p:sp>
        <p:nvSpPr>
          <p:cNvPr id="150" name="Shape 150"/>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a:t>Background and Related Work</a:t>
            </a:r>
          </a:p>
        </p:txBody>
      </p:sp>
      <p:sp>
        <p:nvSpPr>
          <p:cNvPr id="151" name="Shape 151"/>
          <p:cNvSpPr txBox="1"/>
          <p:nvPr>
            <p:ph idx="1" type="body"/>
          </p:nvPr>
        </p:nvSpPr>
        <p:spPr>
          <a:xfrm>
            <a:off x="311700" y="1266325"/>
            <a:ext cx="8520600" cy="3302700"/>
          </a:xfrm>
          <a:prstGeom prst="rect">
            <a:avLst/>
          </a:prstGeom>
        </p:spPr>
        <p:txBody>
          <a:bodyPr anchorCtr="0" anchor="t" bIns="91425" lIns="91425" rIns="91425" tIns="91425">
            <a:noAutofit/>
          </a:bodyPr>
          <a:lstStyle/>
          <a:p>
            <a:pPr indent="-228600" lvl="0" marL="457200" rtl="0">
              <a:spcBef>
                <a:spcPts val="0"/>
              </a:spcBef>
            </a:pPr>
            <a:r>
              <a:rPr lang="en"/>
              <a:t>The method for propagation of a fire determines the method by which time iterates in a simulation</a:t>
            </a:r>
          </a:p>
          <a:p>
            <a:pPr indent="-228600" lvl="0" marL="457200" rtl="0">
              <a:spcBef>
                <a:spcPts val="0"/>
              </a:spcBef>
            </a:pPr>
            <a:r>
              <a:rPr lang="en"/>
              <a:t>Three methods implemented in this work: </a:t>
            </a:r>
          </a:p>
          <a:p>
            <a:pPr indent="-228600" lvl="1" marL="914400" rtl="0">
              <a:spcBef>
                <a:spcPts val="0"/>
              </a:spcBef>
            </a:pPr>
            <a:r>
              <a:rPr lang="en"/>
              <a:t>Minimal Time (MT) </a:t>
            </a:r>
          </a:p>
          <a:p>
            <a:pPr indent="-228600" lvl="1" marL="914400" rtl="0">
              <a:spcBef>
                <a:spcPts val="0"/>
              </a:spcBef>
            </a:pPr>
            <a:r>
              <a:rPr lang="en"/>
              <a:t>Iterative Minimal Time (IMT) </a:t>
            </a:r>
          </a:p>
          <a:p>
            <a:pPr indent="-228600" lvl="1" marL="914400" rtl="0">
              <a:spcBef>
                <a:spcPts val="0"/>
              </a:spcBef>
            </a:pPr>
            <a:r>
              <a:rPr lang="en"/>
              <a:t>Burn Distances (BD) </a:t>
            </a:r>
          </a:p>
          <a:p>
            <a:pPr indent="-228600" lvl="0" marL="457200" rtl="0">
              <a:spcBef>
                <a:spcPts val="0"/>
              </a:spcBef>
            </a:pPr>
            <a:r>
              <a:rPr lang="en"/>
              <a:t>MT and IMT are based on work done by Sousa, dos Reis, and Pereira [34]</a:t>
            </a:r>
          </a:p>
          <a:p>
            <a:pPr indent="-228600" lvl="1" marL="914400" rtl="0">
              <a:spcBef>
                <a:spcPts val="0"/>
              </a:spcBef>
            </a:pPr>
            <a:r>
              <a:rPr lang="en"/>
              <a:t>Implemented methods on the GPU </a:t>
            </a:r>
          </a:p>
          <a:p>
            <a:pPr indent="-228600" lvl="0" marL="457200" rtl="0">
              <a:spcBef>
                <a:spcPts val="0"/>
              </a:spcBef>
            </a:pPr>
            <a:r>
              <a:rPr lang="en"/>
              <a:t>BD is based on work on by Hoang [15,16, 17]</a:t>
            </a:r>
          </a:p>
          <a:p>
            <a:pPr indent="-228600" lvl="1" marL="914400">
              <a:spcBef>
                <a:spcPts val="0"/>
              </a:spcBef>
            </a:pPr>
            <a:r>
              <a:rPr lang="en"/>
              <a:t>Used OpenGL and GLSL to use the GPU for computation </a:t>
            </a:r>
            <a:r>
              <a:rPr i="1" lang="en"/>
              <a:t>and</a:t>
            </a:r>
            <a:r>
              <a:rPr lang="en"/>
              <a:t> visualization</a:t>
            </a:r>
          </a:p>
        </p:txBody>
      </p:sp>
      <p:sp>
        <p:nvSpPr>
          <p:cNvPr id="152" name="Shape 152"/>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dk2"/>
                </a:solidFill>
                <a:latin typeface="Open Sans"/>
                <a:ea typeface="Open Sans"/>
                <a:cs typeface="Open Sans"/>
                <a:sym typeface="Open Sans"/>
              </a:rPr>
              <a:t>‹#›</a:t>
            </a:fld>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6" name="Shape 156"/>
        <p:cNvGrpSpPr/>
        <p:nvPr/>
      </p:nvGrpSpPr>
      <p:grpSpPr>
        <a:xfrm>
          <a:off x="0" y="0"/>
          <a:ext cx="0" cy="0"/>
          <a:chOff x="0" y="0"/>
          <a:chExt cx="0" cy="0"/>
        </a:xfrm>
      </p:grpSpPr>
      <p:sp>
        <p:nvSpPr>
          <p:cNvPr id="157" name="Shape 157"/>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a:t>Background and Related Work: </a:t>
            </a:r>
            <a:r>
              <a:rPr lang="en" sz="3000"/>
              <a:t>Crowning</a:t>
            </a:r>
          </a:p>
        </p:txBody>
      </p:sp>
      <p:sp>
        <p:nvSpPr>
          <p:cNvPr id="158" name="Shape 158"/>
          <p:cNvSpPr txBox="1"/>
          <p:nvPr>
            <p:ph idx="1" type="body"/>
          </p:nvPr>
        </p:nvSpPr>
        <p:spPr>
          <a:xfrm>
            <a:off x="311700" y="1266325"/>
            <a:ext cx="8520600" cy="3302700"/>
          </a:xfrm>
          <a:prstGeom prst="rect">
            <a:avLst/>
          </a:prstGeom>
        </p:spPr>
        <p:txBody>
          <a:bodyPr anchorCtr="0" anchor="t" bIns="91425" lIns="91425" rIns="91425" tIns="91425">
            <a:noAutofit/>
          </a:bodyPr>
          <a:lstStyle/>
          <a:p>
            <a:pPr indent="-228600" lvl="0" marL="457200" rtl="0">
              <a:spcBef>
                <a:spcPts val="0"/>
              </a:spcBef>
            </a:pPr>
            <a:r>
              <a:rPr lang="en"/>
              <a:t>Crowning is the phenomena of a fire spreading from the forest floor to the crowns of the trees [35, 36]</a:t>
            </a:r>
          </a:p>
          <a:p>
            <a:pPr indent="-228600" lvl="1" marL="914400" rtl="0">
              <a:spcBef>
                <a:spcPts val="0"/>
              </a:spcBef>
            </a:pPr>
            <a:r>
              <a:rPr lang="en"/>
              <a:t>Passive Crowning: The crowning does not impact the spread of the fire</a:t>
            </a:r>
          </a:p>
          <a:p>
            <a:pPr indent="-228600" lvl="1" marL="914400" rtl="0">
              <a:spcBef>
                <a:spcPts val="0"/>
              </a:spcBef>
            </a:pPr>
            <a:r>
              <a:rPr lang="en"/>
              <a:t>Active Crowning: The crowning increases the maximum rate of spread of the fire in that cell</a:t>
            </a:r>
          </a:p>
          <a:p>
            <a:pPr indent="-228600" lvl="0" marL="457200">
              <a:spcBef>
                <a:spcPts val="0"/>
              </a:spcBef>
            </a:pPr>
            <a:r>
              <a:rPr lang="en"/>
              <a:t>This work implemented the same method for crowning as used in vFire [15,16, 17] who based their implementation on FARSITE [11].</a:t>
            </a:r>
          </a:p>
        </p:txBody>
      </p:sp>
      <p:sp>
        <p:nvSpPr>
          <p:cNvPr id="159" name="Shape 15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dk2"/>
                </a:solidFill>
                <a:latin typeface="Open Sans"/>
                <a:ea typeface="Open Sans"/>
                <a:cs typeface="Open Sans"/>
                <a:sym typeface="Open Sans"/>
              </a:rPr>
              <a:t>‹#›</a:t>
            </a:fld>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3" name="Shape 163"/>
        <p:cNvGrpSpPr/>
        <p:nvPr/>
      </p:nvGrpSpPr>
      <p:grpSpPr>
        <a:xfrm>
          <a:off x="0" y="0"/>
          <a:ext cx="0" cy="0"/>
          <a:chOff x="0" y="0"/>
          <a:chExt cx="0" cy="0"/>
        </a:xfrm>
      </p:grpSpPr>
      <p:sp>
        <p:nvSpPr>
          <p:cNvPr id="164" name="Shape 164"/>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a:t>Background and Related Work: Spotting </a:t>
            </a:r>
          </a:p>
        </p:txBody>
      </p:sp>
      <p:sp>
        <p:nvSpPr>
          <p:cNvPr id="165" name="Shape 165"/>
          <p:cNvSpPr txBox="1"/>
          <p:nvPr>
            <p:ph idx="1" type="body"/>
          </p:nvPr>
        </p:nvSpPr>
        <p:spPr>
          <a:xfrm>
            <a:off x="311700" y="1152475"/>
            <a:ext cx="4263300" cy="3416400"/>
          </a:xfrm>
          <a:prstGeom prst="rect">
            <a:avLst/>
          </a:prstGeom>
        </p:spPr>
        <p:txBody>
          <a:bodyPr anchorCtr="0" anchor="t" bIns="91425" lIns="91425" rIns="91425" tIns="91425">
            <a:noAutofit/>
          </a:bodyPr>
          <a:lstStyle/>
          <a:p>
            <a:pPr indent="-228600" lvl="0" marL="457200" rtl="0">
              <a:spcBef>
                <a:spcPts val="0"/>
              </a:spcBef>
            </a:pPr>
            <a:r>
              <a:rPr lang="en"/>
              <a:t>Spotting occurs when firebrands from the wildfire are lofted into the air and fall ahead of the advancing flame wall, igniting a new fire</a:t>
            </a:r>
          </a:p>
          <a:p>
            <a:pPr indent="-228600" lvl="0" marL="457200" rtl="0">
              <a:spcBef>
                <a:spcPts val="0"/>
              </a:spcBef>
            </a:pPr>
            <a:r>
              <a:rPr lang="en"/>
              <a:t>Three main components: </a:t>
            </a:r>
          </a:p>
          <a:p>
            <a:pPr indent="-228600" lvl="1" marL="914400" rtl="0">
              <a:spcBef>
                <a:spcPts val="0"/>
              </a:spcBef>
            </a:pPr>
            <a:r>
              <a:rPr lang="en"/>
              <a:t>Generation [18,19,21,32]</a:t>
            </a:r>
          </a:p>
          <a:p>
            <a:pPr indent="-228600" lvl="1" marL="914400" rtl="0">
              <a:spcBef>
                <a:spcPts val="0"/>
              </a:spcBef>
            </a:pPr>
            <a:r>
              <a:rPr lang="en"/>
              <a:t>Transport [11, 19]</a:t>
            </a:r>
          </a:p>
          <a:p>
            <a:pPr indent="-228600" lvl="1" marL="914400" rtl="0">
              <a:spcBef>
                <a:spcPts val="0"/>
              </a:spcBef>
            </a:pPr>
            <a:r>
              <a:rPr lang="en"/>
              <a:t>Ignition [18,28]</a:t>
            </a:r>
          </a:p>
        </p:txBody>
      </p:sp>
      <p:sp>
        <p:nvSpPr>
          <p:cNvPr id="166" name="Shape 166"/>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dk2"/>
                </a:solidFill>
                <a:latin typeface="Open Sans"/>
                <a:ea typeface="Open Sans"/>
                <a:cs typeface="Open Sans"/>
                <a:sym typeface="Open Sans"/>
              </a:rPr>
              <a:t>‹#›</a:t>
            </a:fld>
          </a:p>
        </p:txBody>
      </p:sp>
      <p:pic>
        <p:nvPicPr>
          <p:cNvPr id="167" name="Shape 167"/>
          <p:cNvPicPr preferRelativeResize="0"/>
          <p:nvPr/>
        </p:nvPicPr>
        <p:blipFill>
          <a:blip r:embed="rId3">
            <a:alphaModFix/>
          </a:blip>
          <a:stretch>
            <a:fillRect/>
          </a:stretch>
        </p:blipFill>
        <p:spPr>
          <a:xfrm>
            <a:off x="4935375" y="1231987"/>
            <a:ext cx="4085774" cy="2679524"/>
          </a:xfrm>
          <a:prstGeom prst="rect">
            <a:avLst/>
          </a:prstGeom>
          <a:noFill/>
          <a:ln>
            <a:noFill/>
          </a:ln>
        </p:spPr>
      </p:pic>
      <p:sp>
        <p:nvSpPr>
          <p:cNvPr id="168" name="Shape 168"/>
          <p:cNvSpPr txBox="1"/>
          <p:nvPr/>
        </p:nvSpPr>
        <p:spPr>
          <a:xfrm>
            <a:off x="6055912" y="3868450"/>
            <a:ext cx="1844700" cy="383700"/>
          </a:xfrm>
          <a:prstGeom prst="rect">
            <a:avLst/>
          </a:prstGeom>
          <a:noFill/>
          <a:ln>
            <a:noFill/>
          </a:ln>
        </p:spPr>
        <p:txBody>
          <a:bodyPr anchorCtr="0" anchor="t" bIns="91425" lIns="91425" rIns="91425" tIns="91425">
            <a:noAutofit/>
          </a:bodyPr>
          <a:lstStyle/>
          <a:p>
            <a:pPr lvl="0">
              <a:spcBef>
                <a:spcPts val="0"/>
              </a:spcBef>
              <a:buNone/>
            </a:pPr>
            <a:r>
              <a:rPr lang="en"/>
              <a:t>Figure taken from [2]</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2" name="Shape 172"/>
        <p:cNvGrpSpPr/>
        <p:nvPr/>
      </p:nvGrpSpPr>
      <p:grpSpPr>
        <a:xfrm>
          <a:off x="0" y="0"/>
          <a:ext cx="0" cy="0"/>
          <a:chOff x="0" y="0"/>
          <a:chExt cx="0" cy="0"/>
        </a:xfrm>
      </p:grpSpPr>
      <p:sp>
        <p:nvSpPr>
          <p:cNvPr id="173" name="Shape 173"/>
          <p:cNvSpPr txBox="1"/>
          <p:nvPr>
            <p:ph type="title"/>
          </p:nvPr>
        </p:nvSpPr>
        <p:spPr>
          <a:xfrm>
            <a:off x="311700" y="445025"/>
            <a:ext cx="8520600" cy="707400"/>
          </a:xfrm>
          <a:prstGeom prst="rect">
            <a:avLst/>
          </a:prstGeom>
        </p:spPr>
        <p:txBody>
          <a:bodyPr anchorCtr="0" anchor="t" bIns="91425" lIns="91425" rIns="91425" tIns="91425">
            <a:noAutofit/>
          </a:bodyPr>
          <a:lstStyle/>
          <a:p>
            <a:pPr lvl="0" rtl="0">
              <a:spcBef>
                <a:spcPts val="0"/>
              </a:spcBef>
              <a:buNone/>
            </a:pPr>
            <a:r>
              <a:rPr lang="en"/>
              <a:t>Background and Related Work: Spotting </a:t>
            </a:r>
          </a:p>
        </p:txBody>
      </p:sp>
      <p:sp>
        <p:nvSpPr>
          <p:cNvPr id="174" name="Shape 174"/>
          <p:cNvSpPr txBox="1"/>
          <p:nvPr>
            <p:ph idx="1" type="body"/>
          </p:nvPr>
        </p:nvSpPr>
        <p:spPr>
          <a:xfrm>
            <a:off x="311700" y="1152475"/>
            <a:ext cx="4263300" cy="3416400"/>
          </a:xfrm>
          <a:prstGeom prst="rect">
            <a:avLst/>
          </a:prstGeom>
        </p:spPr>
        <p:txBody>
          <a:bodyPr anchorCtr="0" anchor="t" bIns="91425" lIns="91425" rIns="91425" tIns="91425">
            <a:noAutofit/>
          </a:bodyPr>
          <a:lstStyle/>
          <a:p>
            <a:pPr indent="-228600" lvl="0" marL="457200" rtl="0">
              <a:spcBef>
                <a:spcPts val="0"/>
              </a:spcBef>
            </a:pPr>
            <a:r>
              <a:rPr lang="en"/>
              <a:t>Spotting occurs when firebrands from the wildfire are lofted into the air and fall ahead of the advancing flame wall, igniting a new fire</a:t>
            </a:r>
          </a:p>
          <a:p>
            <a:pPr indent="-228600" lvl="0" marL="457200" rtl="0">
              <a:spcBef>
                <a:spcPts val="0"/>
              </a:spcBef>
            </a:pPr>
            <a:r>
              <a:rPr lang="en"/>
              <a:t>Three main components: </a:t>
            </a:r>
          </a:p>
          <a:p>
            <a:pPr indent="-228600" lvl="1" marL="914400" rtl="0">
              <a:spcBef>
                <a:spcPts val="0"/>
              </a:spcBef>
            </a:pPr>
            <a:r>
              <a:rPr lang="en"/>
              <a:t>Generation [18,19,21,32]</a:t>
            </a:r>
          </a:p>
          <a:p>
            <a:pPr indent="-228600" lvl="1" marL="914400" rtl="0">
              <a:spcBef>
                <a:spcPts val="0"/>
              </a:spcBef>
            </a:pPr>
            <a:r>
              <a:rPr b="1" lang="en"/>
              <a:t>Transport </a:t>
            </a:r>
            <a:r>
              <a:rPr lang="en"/>
              <a:t>[11, 19]</a:t>
            </a:r>
          </a:p>
          <a:p>
            <a:pPr indent="-228600" lvl="1" marL="914400" rtl="0">
              <a:spcBef>
                <a:spcPts val="0"/>
              </a:spcBef>
            </a:pPr>
            <a:r>
              <a:rPr lang="en"/>
              <a:t>Ignition [18,28]</a:t>
            </a:r>
          </a:p>
        </p:txBody>
      </p:sp>
      <p:sp>
        <p:nvSpPr>
          <p:cNvPr id="175" name="Shape 17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solidFill>
                  <a:schemeClr val="dk2"/>
                </a:solidFill>
                <a:latin typeface="Open Sans"/>
                <a:ea typeface="Open Sans"/>
                <a:cs typeface="Open Sans"/>
                <a:sym typeface="Open Sans"/>
              </a:rPr>
              <a:t>‹#›</a:t>
            </a:fld>
          </a:p>
        </p:txBody>
      </p:sp>
      <p:pic>
        <p:nvPicPr>
          <p:cNvPr id="176" name="Shape 176"/>
          <p:cNvPicPr preferRelativeResize="0"/>
          <p:nvPr/>
        </p:nvPicPr>
        <p:blipFill>
          <a:blip r:embed="rId3">
            <a:alphaModFix/>
          </a:blip>
          <a:stretch>
            <a:fillRect/>
          </a:stretch>
        </p:blipFill>
        <p:spPr>
          <a:xfrm>
            <a:off x="4935375" y="1231987"/>
            <a:ext cx="4085774" cy="2679524"/>
          </a:xfrm>
          <a:prstGeom prst="rect">
            <a:avLst/>
          </a:prstGeom>
          <a:noFill/>
          <a:ln>
            <a:noFill/>
          </a:ln>
        </p:spPr>
      </p:pic>
      <p:sp>
        <p:nvSpPr>
          <p:cNvPr id="177" name="Shape 177"/>
          <p:cNvSpPr txBox="1"/>
          <p:nvPr/>
        </p:nvSpPr>
        <p:spPr>
          <a:xfrm>
            <a:off x="6055912" y="3868450"/>
            <a:ext cx="1844700" cy="383700"/>
          </a:xfrm>
          <a:prstGeom prst="rect">
            <a:avLst/>
          </a:prstGeom>
          <a:noFill/>
          <a:ln>
            <a:noFill/>
          </a:ln>
        </p:spPr>
        <p:txBody>
          <a:bodyPr anchorCtr="0" anchor="t" bIns="91425" lIns="91425" rIns="91425" tIns="91425">
            <a:noAutofit/>
          </a:bodyPr>
          <a:lstStyle/>
          <a:p>
            <a:pPr lvl="0" rtl="0">
              <a:spcBef>
                <a:spcPts val="0"/>
              </a:spcBef>
              <a:buNone/>
            </a:pPr>
            <a:r>
              <a:rPr lang="en"/>
              <a:t>Figure taken from [2]</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1" name="Shape 181"/>
        <p:cNvGrpSpPr/>
        <p:nvPr/>
      </p:nvGrpSpPr>
      <p:grpSpPr>
        <a:xfrm>
          <a:off x="0" y="0"/>
          <a:ext cx="0" cy="0"/>
          <a:chOff x="0" y="0"/>
          <a:chExt cx="0" cy="0"/>
        </a:xfrm>
      </p:grpSpPr>
      <p:sp>
        <p:nvSpPr>
          <p:cNvPr id="182" name="Shape 182"/>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sz="3000"/>
              <a:t>Background and Related Work: Fire Simulators</a:t>
            </a:r>
          </a:p>
        </p:txBody>
      </p:sp>
      <p:sp>
        <p:nvSpPr>
          <p:cNvPr id="183" name="Shape 183"/>
          <p:cNvSpPr txBox="1"/>
          <p:nvPr>
            <p:ph idx="1" type="body"/>
          </p:nvPr>
        </p:nvSpPr>
        <p:spPr>
          <a:xfrm>
            <a:off x="311700" y="1266325"/>
            <a:ext cx="8520600" cy="3302700"/>
          </a:xfrm>
          <a:prstGeom prst="rect">
            <a:avLst/>
          </a:prstGeom>
        </p:spPr>
        <p:txBody>
          <a:bodyPr anchorCtr="0" anchor="t" bIns="91425" lIns="91425" rIns="91425" tIns="91425">
            <a:noAutofit/>
          </a:bodyPr>
          <a:lstStyle/>
          <a:p>
            <a:pPr indent="-228600" lvl="0" marL="457200" rtl="0">
              <a:spcBef>
                <a:spcPts val="0"/>
              </a:spcBef>
            </a:pPr>
            <a:r>
              <a:rPr lang="en"/>
              <a:t>BEHAVE [4]</a:t>
            </a:r>
          </a:p>
          <a:p>
            <a:pPr indent="-228600" lvl="1" marL="914400" rtl="0">
              <a:spcBef>
                <a:spcPts val="0"/>
              </a:spcBef>
            </a:pPr>
            <a:r>
              <a:rPr lang="en"/>
              <a:t>Developed in 1986</a:t>
            </a:r>
          </a:p>
          <a:p>
            <a:pPr indent="-228600" lvl="1" marL="914400" rtl="0">
              <a:spcBef>
                <a:spcPts val="0"/>
              </a:spcBef>
            </a:pPr>
            <a:r>
              <a:rPr lang="en"/>
              <a:t>Two main functions: </a:t>
            </a:r>
          </a:p>
          <a:p>
            <a:pPr indent="-228600" lvl="2" marL="1371600" rtl="0">
              <a:spcBef>
                <a:spcPts val="0"/>
              </a:spcBef>
            </a:pPr>
            <a:r>
              <a:rPr lang="en"/>
              <a:t>Run a </a:t>
            </a:r>
            <a:r>
              <a:rPr i="1" lang="en"/>
              <a:t>point-in-time</a:t>
            </a:r>
            <a:r>
              <a:rPr lang="en"/>
              <a:t> simulation</a:t>
            </a:r>
          </a:p>
          <a:p>
            <a:pPr indent="-228600" lvl="2" marL="1371600" rtl="0">
              <a:spcBef>
                <a:spcPts val="0"/>
              </a:spcBef>
            </a:pPr>
            <a:r>
              <a:rPr lang="en"/>
              <a:t>Test new fuel model data</a:t>
            </a:r>
          </a:p>
          <a:p>
            <a:pPr indent="-228600" lvl="1" marL="914400" rtl="0">
              <a:spcBef>
                <a:spcPts val="0"/>
              </a:spcBef>
            </a:pPr>
            <a:r>
              <a:rPr lang="en"/>
              <a:t>Used by researchers to develop new fuel models and test them outside a laboratory environment</a:t>
            </a:r>
          </a:p>
          <a:p>
            <a:pPr indent="-228600" lvl="1" marL="914400">
              <a:spcBef>
                <a:spcPts val="0"/>
              </a:spcBef>
            </a:pPr>
            <a:r>
              <a:rPr lang="en"/>
              <a:t>Also used as a training tool for firefighters </a:t>
            </a:r>
          </a:p>
        </p:txBody>
      </p:sp>
      <p:sp>
        <p:nvSpPr>
          <p:cNvPr id="184" name="Shape 18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dk2"/>
                </a:solidFill>
                <a:latin typeface="Open Sans"/>
                <a:ea typeface="Open Sans"/>
                <a:cs typeface="Open Sans"/>
                <a:sym typeface="Open Sans"/>
              </a:rPr>
              <a:t>‹#›</a:t>
            </a:fld>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8" name="Shape 188"/>
        <p:cNvGrpSpPr/>
        <p:nvPr/>
      </p:nvGrpSpPr>
      <p:grpSpPr>
        <a:xfrm>
          <a:off x="0" y="0"/>
          <a:ext cx="0" cy="0"/>
          <a:chOff x="0" y="0"/>
          <a:chExt cx="0" cy="0"/>
        </a:xfrm>
      </p:grpSpPr>
      <p:sp>
        <p:nvSpPr>
          <p:cNvPr id="189" name="Shape 189"/>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sz="3000"/>
              <a:t>Background and Related Work: Fire Simulators</a:t>
            </a:r>
          </a:p>
          <a:p>
            <a:pPr lvl="0">
              <a:spcBef>
                <a:spcPts val="0"/>
              </a:spcBef>
              <a:buNone/>
            </a:pPr>
            <a:r>
              <a:t/>
            </a:r>
            <a:endParaRPr/>
          </a:p>
        </p:txBody>
      </p:sp>
      <p:sp>
        <p:nvSpPr>
          <p:cNvPr id="190" name="Shape 190"/>
          <p:cNvSpPr txBox="1"/>
          <p:nvPr>
            <p:ph idx="1" type="body"/>
          </p:nvPr>
        </p:nvSpPr>
        <p:spPr>
          <a:xfrm>
            <a:off x="311700" y="1266325"/>
            <a:ext cx="8520600" cy="3302700"/>
          </a:xfrm>
          <a:prstGeom prst="rect">
            <a:avLst/>
          </a:prstGeom>
        </p:spPr>
        <p:txBody>
          <a:bodyPr anchorCtr="0" anchor="t" bIns="91425" lIns="91425" rIns="91425" tIns="91425">
            <a:noAutofit/>
          </a:bodyPr>
          <a:lstStyle/>
          <a:p>
            <a:pPr indent="-228600" lvl="0" marL="457200" rtl="0">
              <a:spcBef>
                <a:spcPts val="0"/>
              </a:spcBef>
            </a:pPr>
            <a:r>
              <a:rPr lang="en"/>
              <a:t>fireLib [6]</a:t>
            </a:r>
          </a:p>
          <a:p>
            <a:pPr indent="-228600" lvl="1" marL="914400" rtl="0">
              <a:spcBef>
                <a:spcPts val="0"/>
              </a:spcBef>
            </a:pPr>
            <a:r>
              <a:rPr lang="en"/>
              <a:t>Developed in 1996</a:t>
            </a:r>
          </a:p>
          <a:p>
            <a:pPr indent="-228600" lvl="1" marL="914400" rtl="0">
              <a:spcBef>
                <a:spcPts val="0"/>
              </a:spcBef>
            </a:pPr>
            <a:r>
              <a:rPr lang="en"/>
              <a:t>Updated BEHAVE’s models and implementations to modern platform using C</a:t>
            </a:r>
          </a:p>
          <a:p>
            <a:pPr indent="-228600" lvl="1" marL="914400" rtl="0">
              <a:spcBef>
                <a:spcPts val="0"/>
              </a:spcBef>
            </a:pPr>
            <a:r>
              <a:rPr lang="en"/>
              <a:t>Runs much faster than BEHAVE, and output is generated over time as a time-of-arrival map. </a:t>
            </a:r>
          </a:p>
          <a:p>
            <a:pPr indent="-228600" lvl="1" marL="914400">
              <a:spcBef>
                <a:spcPts val="0"/>
              </a:spcBef>
            </a:pPr>
            <a:r>
              <a:rPr lang="en"/>
              <a:t>Each (x,y) in the output corresponds to a cell in the fire. </a:t>
            </a:r>
          </a:p>
        </p:txBody>
      </p:sp>
      <p:sp>
        <p:nvSpPr>
          <p:cNvPr id="191" name="Shape 19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dk2"/>
                </a:solidFill>
                <a:latin typeface="Open Sans"/>
                <a:ea typeface="Open Sans"/>
                <a:cs typeface="Open Sans"/>
                <a:sym typeface="Open Sans"/>
              </a:rPr>
              <a:t>‹#›</a:t>
            </a:fld>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5" name="Shape 195"/>
        <p:cNvGrpSpPr/>
        <p:nvPr/>
      </p:nvGrpSpPr>
      <p:grpSpPr>
        <a:xfrm>
          <a:off x="0" y="0"/>
          <a:ext cx="0" cy="0"/>
          <a:chOff x="0" y="0"/>
          <a:chExt cx="0" cy="0"/>
        </a:xfrm>
      </p:grpSpPr>
      <p:sp>
        <p:nvSpPr>
          <p:cNvPr id="196" name="Shape 196"/>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sz="3000"/>
              <a:t>Background and Related Work: Fire Simulators</a:t>
            </a:r>
          </a:p>
          <a:p>
            <a:pPr lvl="0">
              <a:spcBef>
                <a:spcPts val="0"/>
              </a:spcBef>
              <a:buNone/>
            </a:pPr>
            <a:r>
              <a:t/>
            </a:r>
            <a:endParaRPr/>
          </a:p>
        </p:txBody>
      </p:sp>
      <p:sp>
        <p:nvSpPr>
          <p:cNvPr id="197" name="Shape 197"/>
          <p:cNvSpPr txBox="1"/>
          <p:nvPr>
            <p:ph idx="1" type="body"/>
          </p:nvPr>
        </p:nvSpPr>
        <p:spPr>
          <a:xfrm>
            <a:off x="311700" y="1266325"/>
            <a:ext cx="8520600" cy="3302700"/>
          </a:xfrm>
          <a:prstGeom prst="rect">
            <a:avLst/>
          </a:prstGeom>
        </p:spPr>
        <p:txBody>
          <a:bodyPr anchorCtr="0" anchor="t" bIns="91425" lIns="91425" rIns="91425" tIns="91425">
            <a:noAutofit/>
          </a:bodyPr>
          <a:lstStyle/>
          <a:p>
            <a:pPr indent="-228600" lvl="0" marL="457200" rtl="0">
              <a:spcBef>
                <a:spcPts val="0"/>
              </a:spcBef>
            </a:pPr>
            <a:r>
              <a:rPr lang="en"/>
              <a:t>FARSITE [11]</a:t>
            </a:r>
          </a:p>
          <a:p>
            <a:pPr indent="-228600" lvl="1" marL="914400" rtl="0">
              <a:spcBef>
                <a:spcPts val="0"/>
              </a:spcBef>
            </a:pPr>
            <a:r>
              <a:rPr lang="en"/>
              <a:t>Continually developed since 2004</a:t>
            </a:r>
          </a:p>
          <a:p>
            <a:pPr indent="-228600" lvl="1" marL="914400" rtl="0">
              <a:spcBef>
                <a:spcPts val="0"/>
              </a:spcBef>
            </a:pPr>
            <a:r>
              <a:rPr lang="en"/>
              <a:t>FARSITE runs entirely sequentially, which makes it extremely slow</a:t>
            </a:r>
          </a:p>
          <a:p>
            <a:pPr indent="-228600" lvl="1" marL="914400" rtl="0">
              <a:spcBef>
                <a:spcPts val="0"/>
              </a:spcBef>
            </a:pPr>
            <a:r>
              <a:rPr lang="en"/>
              <a:t>It has very comprehensive inclusion of forest properties and models with the ability to incorporate advanced geospatial data</a:t>
            </a:r>
          </a:p>
        </p:txBody>
      </p:sp>
      <p:sp>
        <p:nvSpPr>
          <p:cNvPr id="198" name="Shape 198"/>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dk2"/>
                </a:solidFill>
                <a:latin typeface="Open Sans"/>
                <a:ea typeface="Open Sans"/>
                <a:cs typeface="Open Sans"/>
                <a:sym typeface="Open Sans"/>
              </a:rPr>
              <a:t>‹#›</a:t>
            </a:fld>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1" name="Shape 71"/>
        <p:cNvGrpSpPr/>
        <p:nvPr/>
      </p:nvGrpSpPr>
      <p:grpSpPr>
        <a:xfrm>
          <a:off x="0" y="0"/>
          <a:ext cx="0" cy="0"/>
          <a:chOff x="0" y="0"/>
          <a:chExt cx="0" cy="0"/>
        </a:xfrm>
      </p:grpSpPr>
      <p:sp>
        <p:nvSpPr>
          <p:cNvPr id="72" name="Shape 72"/>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a:t>Dedication</a:t>
            </a:r>
          </a:p>
        </p:txBody>
      </p:sp>
      <p:sp>
        <p:nvSpPr>
          <p:cNvPr id="73" name="Shape 73"/>
          <p:cNvSpPr txBox="1"/>
          <p:nvPr>
            <p:ph idx="1" type="body"/>
          </p:nvPr>
        </p:nvSpPr>
        <p:spPr>
          <a:xfrm>
            <a:off x="311700" y="1266325"/>
            <a:ext cx="8520600" cy="3302700"/>
          </a:xfrm>
          <a:prstGeom prst="rect">
            <a:avLst/>
          </a:prstGeom>
        </p:spPr>
        <p:txBody>
          <a:bodyPr anchorCtr="0" anchor="t" bIns="91425" lIns="91425" rIns="91425" tIns="91425">
            <a:noAutofit/>
          </a:bodyPr>
          <a:lstStyle/>
          <a:p>
            <a:pPr indent="-228600" lvl="0" marL="457200" rtl="0">
              <a:spcBef>
                <a:spcPts val="0"/>
              </a:spcBef>
            </a:pPr>
            <a:r>
              <a:rPr lang="en"/>
              <a:t>To Madeline, Melody, and Lily</a:t>
            </a:r>
          </a:p>
          <a:p>
            <a:pPr indent="-228600" lvl="1" marL="914400">
              <a:spcBef>
                <a:spcPts val="0"/>
              </a:spcBef>
            </a:pPr>
            <a:r>
              <a:rPr lang="en"/>
              <a:t>My future coding army </a:t>
            </a:r>
          </a:p>
        </p:txBody>
      </p:sp>
      <p:sp>
        <p:nvSpPr>
          <p:cNvPr id="74" name="Shape 7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dk2"/>
                </a:solidFill>
                <a:latin typeface="Open Sans"/>
                <a:ea typeface="Open Sans"/>
                <a:cs typeface="Open Sans"/>
                <a:sym typeface="Open Sans"/>
              </a:rPr>
              <a:t>‹#›</a:t>
            </a:fld>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2" name="Shape 202"/>
        <p:cNvGrpSpPr/>
        <p:nvPr/>
      </p:nvGrpSpPr>
      <p:grpSpPr>
        <a:xfrm>
          <a:off x="0" y="0"/>
          <a:ext cx="0" cy="0"/>
          <a:chOff x="0" y="0"/>
          <a:chExt cx="0" cy="0"/>
        </a:xfrm>
      </p:grpSpPr>
      <p:sp>
        <p:nvSpPr>
          <p:cNvPr id="203" name="Shape 203"/>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sz="3000"/>
              <a:t>Background and Related Work: Fire Simulators</a:t>
            </a:r>
          </a:p>
          <a:p>
            <a:pPr lvl="0">
              <a:spcBef>
                <a:spcPts val="0"/>
              </a:spcBef>
              <a:buNone/>
            </a:pPr>
            <a:r>
              <a:t/>
            </a:r>
            <a:endParaRPr/>
          </a:p>
        </p:txBody>
      </p:sp>
      <p:sp>
        <p:nvSpPr>
          <p:cNvPr id="204" name="Shape 204"/>
          <p:cNvSpPr txBox="1"/>
          <p:nvPr>
            <p:ph idx="1" type="body"/>
          </p:nvPr>
        </p:nvSpPr>
        <p:spPr>
          <a:xfrm>
            <a:off x="311700" y="1266325"/>
            <a:ext cx="8520600" cy="3302700"/>
          </a:xfrm>
          <a:prstGeom prst="rect">
            <a:avLst/>
          </a:prstGeom>
        </p:spPr>
        <p:txBody>
          <a:bodyPr anchorCtr="0" anchor="t" bIns="91425" lIns="91425" rIns="91425" tIns="91425">
            <a:noAutofit/>
          </a:bodyPr>
          <a:lstStyle/>
          <a:p>
            <a:pPr indent="-228600" lvl="0" marL="457200" rtl="0">
              <a:spcBef>
                <a:spcPts val="0"/>
              </a:spcBef>
            </a:pPr>
            <a:r>
              <a:rPr lang="en"/>
              <a:t>vFire [15,16,17]</a:t>
            </a:r>
          </a:p>
          <a:p>
            <a:pPr indent="-228600" lvl="1" marL="914400" rtl="0">
              <a:spcBef>
                <a:spcPts val="0"/>
              </a:spcBef>
            </a:pPr>
            <a:r>
              <a:rPr lang="en"/>
              <a:t>Developed in the High Performance Computing and Visualization lab by Dr. Roger Hoang</a:t>
            </a:r>
          </a:p>
          <a:p>
            <a:pPr indent="-228600" lvl="1" marL="914400" rtl="0">
              <a:spcBef>
                <a:spcPts val="0"/>
              </a:spcBef>
            </a:pPr>
            <a:r>
              <a:rPr lang="en"/>
              <a:t>vFire was the first forest fire simulator to utilize the parallel parameters of the GPU to decrease computation time needed to run a simulation by using OpenGL’s GLSL [33]</a:t>
            </a:r>
          </a:p>
          <a:p>
            <a:pPr indent="-228600" lvl="1" marL="914400" rtl="0">
              <a:spcBef>
                <a:spcPts val="0"/>
              </a:spcBef>
            </a:pPr>
            <a:r>
              <a:rPr lang="en"/>
              <a:t>The visualization and data processing of this simulator are tied together</a:t>
            </a:r>
          </a:p>
        </p:txBody>
      </p:sp>
      <p:sp>
        <p:nvSpPr>
          <p:cNvPr id="205" name="Shape 20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dk2"/>
                </a:solidFill>
                <a:latin typeface="Open Sans"/>
                <a:ea typeface="Open Sans"/>
                <a:cs typeface="Open Sans"/>
                <a:sym typeface="Open Sans"/>
              </a:rPr>
              <a:t>‹#›</a:t>
            </a:fld>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9" name="Shape 209"/>
        <p:cNvGrpSpPr/>
        <p:nvPr/>
      </p:nvGrpSpPr>
      <p:grpSpPr>
        <a:xfrm>
          <a:off x="0" y="0"/>
          <a:ext cx="0" cy="0"/>
          <a:chOff x="0" y="0"/>
          <a:chExt cx="0" cy="0"/>
        </a:xfrm>
      </p:grpSpPr>
      <p:sp>
        <p:nvSpPr>
          <p:cNvPr id="210" name="Shape 210"/>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sz="3000"/>
              <a:t>Background and Related Work: Fire Simulators</a:t>
            </a:r>
          </a:p>
          <a:p>
            <a:pPr lvl="0">
              <a:spcBef>
                <a:spcPts val="0"/>
              </a:spcBef>
              <a:buNone/>
            </a:pPr>
            <a:r>
              <a:t/>
            </a:r>
            <a:endParaRPr b="0"/>
          </a:p>
        </p:txBody>
      </p:sp>
      <p:sp>
        <p:nvSpPr>
          <p:cNvPr id="211" name="Shape 211"/>
          <p:cNvSpPr txBox="1"/>
          <p:nvPr>
            <p:ph idx="1" type="body"/>
          </p:nvPr>
        </p:nvSpPr>
        <p:spPr>
          <a:xfrm>
            <a:off x="311700" y="1266325"/>
            <a:ext cx="8520600" cy="3302700"/>
          </a:xfrm>
          <a:prstGeom prst="rect">
            <a:avLst/>
          </a:prstGeom>
        </p:spPr>
        <p:txBody>
          <a:bodyPr anchorCtr="0" anchor="t" bIns="91425" lIns="91425" rIns="91425" tIns="91425">
            <a:noAutofit/>
          </a:bodyPr>
          <a:lstStyle/>
          <a:p>
            <a:pPr indent="-228600" lvl="0" marL="457200" rtl="0">
              <a:spcBef>
                <a:spcPts val="0"/>
              </a:spcBef>
            </a:pPr>
            <a:r>
              <a:rPr lang="en"/>
              <a:t>FIRETEC [20]</a:t>
            </a:r>
          </a:p>
          <a:p>
            <a:pPr indent="-228600" lvl="1" marL="914400" rtl="0">
              <a:spcBef>
                <a:spcPts val="0"/>
              </a:spcBef>
            </a:pPr>
            <a:r>
              <a:rPr lang="en"/>
              <a:t>The only simulation package that does not use Rothermel’s spread equations to determine spread patterns</a:t>
            </a:r>
          </a:p>
          <a:p>
            <a:pPr indent="-228600" lvl="1" marL="914400" rtl="0">
              <a:spcBef>
                <a:spcPts val="0"/>
              </a:spcBef>
            </a:pPr>
            <a:r>
              <a:rPr lang="en"/>
              <a:t>Uses theoretical models of chemical reactions and heat transfers to determine where the fire will propagate</a:t>
            </a:r>
          </a:p>
          <a:p>
            <a:pPr indent="-228600" lvl="1" marL="914400" rtl="0">
              <a:spcBef>
                <a:spcPts val="0"/>
              </a:spcBef>
            </a:pPr>
            <a:r>
              <a:rPr lang="en"/>
              <a:t>Very computationally expensive</a:t>
            </a:r>
          </a:p>
          <a:p>
            <a:pPr indent="-228600" lvl="1" marL="914400">
              <a:spcBef>
                <a:spcPts val="0"/>
              </a:spcBef>
            </a:pPr>
            <a:r>
              <a:rPr lang="en"/>
              <a:t>Mainly used for research purposes</a:t>
            </a:r>
          </a:p>
        </p:txBody>
      </p:sp>
      <p:sp>
        <p:nvSpPr>
          <p:cNvPr id="212" name="Shape 212"/>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dk2"/>
                </a:solidFill>
                <a:latin typeface="Open Sans"/>
                <a:ea typeface="Open Sans"/>
                <a:cs typeface="Open Sans"/>
                <a:sym typeface="Open Sans"/>
              </a:rPr>
              <a:t>‹#›</a:t>
            </a:fld>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6" name="Shape 216"/>
        <p:cNvGrpSpPr/>
        <p:nvPr/>
      </p:nvGrpSpPr>
      <p:grpSpPr>
        <a:xfrm>
          <a:off x="0" y="0"/>
          <a:ext cx="0" cy="0"/>
          <a:chOff x="0" y="0"/>
          <a:chExt cx="0" cy="0"/>
        </a:xfrm>
      </p:grpSpPr>
      <p:sp>
        <p:nvSpPr>
          <p:cNvPr id="217" name="Shape 217"/>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sz="2800"/>
              <a:t>Background and Related Work: GPU Computation</a:t>
            </a:r>
          </a:p>
          <a:p>
            <a:pPr lvl="0">
              <a:spcBef>
                <a:spcPts val="0"/>
              </a:spcBef>
              <a:buNone/>
            </a:pPr>
            <a:r>
              <a:t/>
            </a:r>
            <a:endParaRPr sz="2800"/>
          </a:p>
        </p:txBody>
      </p:sp>
      <p:sp>
        <p:nvSpPr>
          <p:cNvPr id="218" name="Shape 218"/>
          <p:cNvSpPr txBox="1"/>
          <p:nvPr>
            <p:ph idx="1" type="body"/>
          </p:nvPr>
        </p:nvSpPr>
        <p:spPr>
          <a:xfrm>
            <a:off x="311700" y="1266325"/>
            <a:ext cx="8520600" cy="3302700"/>
          </a:xfrm>
          <a:prstGeom prst="rect">
            <a:avLst/>
          </a:prstGeom>
        </p:spPr>
        <p:txBody>
          <a:bodyPr anchorCtr="0" anchor="t" bIns="91425" lIns="91425" rIns="91425" tIns="91425">
            <a:noAutofit/>
          </a:bodyPr>
          <a:lstStyle/>
          <a:p>
            <a:pPr indent="-228600" lvl="0" marL="457200" rtl="0">
              <a:spcBef>
                <a:spcPts val="0"/>
              </a:spcBef>
            </a:pPr>
            <a:r>
              <a:rPr lang="en"/>
              <a:t>GPU’s were originally designed for accelerating graphics with very specific fixed-function pipelines</a:t>
            </a:r>
          </a:p>
          <a:p>
            <a:pPr indent="-228600" lvl="1" marL="914400" rtl="0">
              <a:spcBef>
                <a:spcPts val="0"/>
              </a:spcBef>
            </a:pPr>
            <a:r>
              <a:rPr lang="en"/>
              <a:t>vFire was developed under the fixed-function pipeline constraint</a:t>
            </a:r>
          </a:p>
          <a:p>
            <a:pPr indent="-228600" lvl="0" marL="457200" rtl="0">
              <a:spcBef>
                <a:spcPts val="0"/>
              </a:spcBef>
            </a:pPr>
            <a:r>
              <a:rPr lang="en"/>
              <a:t>In 2006, NVIDIA released CUDA which was the world’s first solution to general-purpose computing on the GPU [23]</a:t>
            </a:r>
          </a:p>
          <a:p>
            <a:pPr indent="-228600" lvl="0" marL="457200">
              <a:spcBef>
                <a:spcPts val="0"/>
              </a:spcBef>
            </a:pPr>
            <a:r>
              <a:rPr lang="en"/>
              <a:t>The architecture of the GPU allows for thousands of low-powered threads to run in parallel </a:t>
            </a:r>
          </a:p>
        </p:txBody>
      </p:sp>
      <p:sp>
        <p:nvSpPr>
          <p:cNvPr id="219" name="Shape 21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dk2"/>
                </a:solidFill>
                <a:latin typeface="Open Sans"/>
                <a:ea typeface="Open Sans"/>
                <a:cs typeface="Open Sans"/>
                <a:sym typeface="Open Sans"/>
              </a:rPr>
              <a:t>‹#›</a:t>
            </a:fld>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3" name="Shape 223"/>
        <p:cNvGrpSpPr/>
        <p:nvPr/>
      </p:nvGrpSpPr>
      <p:grpSpPr>
        <a:xfrm>
          <a:off x="0" y="0"/>
          <a:ext cx="0" cy="0"/>
          <a:chOff x="0" y="0"/>
          <a:chExt cx="0" cy="0"/>
        </a:xfrm>
      </p:grpSpPr>
      <p:sp>
        <p:nvSpPr>
          <p:cNvPr id="224" name="Shape 224"/>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a:t>Background and Related Work: CUDA</a:t>
            </a:r>
          </a:p>
        </p:txBody>
      </p:sp>
      <p:sp>
        <p:nvSpPr>
          <p:cNvPr id="225" name="Shape 225"/>
          <p:cNvSpPr txBox="1"/>
          <p:nvPr>
            <p:ph idx="1" type="body"/>
          </p:nvPr>
        </p:nvSpPr>
        <p:spPr>
          <a:xfrm>
            <a:off x="311700" y="1266325"/>
            <a:ext cx="8520600" cy="3302700"/>
          </a:xfrm>
          <a:prstGeom prst="rect">
            <a:avLst/>
          </a:prstGeom>
        </p:spPr>
        <p:txBody>
          <a:bodyPr anchorCtr="0" anchor="t" bIns="91425" lIns="91425" rIns="91425" tIns="91425">
            <a:noAutofit/>
          </a:bodyPr>
          <a:lstStyle/>
          <a:p>
            <a:pPr indent="-228600" lvl="0" marL="457200" rtl="0">
              <a:spcBef>
                <a:spcPts val="0"/>
              </a:spcBef>
            </a:pPr>
            <a:r>
              <a:rPr lang="en"/>
              <a:t>CUDA allows programmable kernels to be written that take advantage of the thousands of cores available [23]</a:t>
            </a:r>
          </a:p>
          <a:p>
            <a:pPr indent="-228600" lvl="1" marL="914400" rtl="0">
              <a:spcBef>
                <a:spcPts val="0"/>
              </a:spcBef>
            </a:pPr>
            <a:r>
              <a:rPr lang="en"/>
              <a:t>A kernel is a small bit of code that is run by a thread on the GPU </a:t>
            </a:r>
          </a:p>
          <a:p>
            <a:pPr indent="-228600" lvl="1" marL="914400" rtl="0">
              <a:spcBef>
                <a:spcPts val="0"/>
              </a:spcBef>
            </a:pPr>
            <a:r>
              <a:rPr lang="en"/>
              <a:t>Host: Machine which runs the parent code that calls the CUDA kernels</a:t>
            </a:r>
          </a:p>
          <a:p>
            <a:pPr indent="-228600" lvl="1" marL="914400" rtl="0">
              <a:spcBef>
                <a:spcPts val="0"/>
              </a:spcBef>
            </a:pPr>
            <a:r>
              <a:rPr lang="en"/>
              <a:t>Device: The GPU and its associated resources</a:t>
            </a:r>
          </a:p>
          <a:p>
            <a:pPr indent="-228600" lvl="0" marL="457200" rtl="0">
              <a:spcBef>
                <a:spcPts val="0"/>
              </a:spcBef>
            </a:pPr>
            <a:r>
              <a:rPr lang="en"/>
              <a:t>Data must be transferred between the host and device </a:t>
            </a:r>
          </a:p>
          <a:p>
            <a:pPr indent="-228600" lvl="0" marL="457200" rtl="0">
              <a:spcBef>
                <a:spcPts val="0"/>
              </a:spcBef>
            </a:pPr>
            <a:r>
              <a:rPr lang="en"/>
              <a:t>A thread is allocated in a block, and a block belongs to a grid</a:t>
            </a:r>
          </a:p>
          <a:p>
            <a:pPr indent="-228600" lvl="1" marL="914400" rtl="0">
              <a:spcBef>
                <a:spcPts val="0"/>
              </a:spcBef>
            </a:pPr>
            <a:r>
              <a:rPr lang="en"/>
              <a:t>There are 2-3 grids per GPU</a:t>
            </a:r>
          </a:p>
          <a:p>
            <a:pPr indent="-228600" lvl="1" marL="914400" rtl="0">
              <a:spcBef>
                <a:spcPts val="0"/>
              </a:spcBef>
            </a:pPr>
            <a:r>
              <a:rPr lang="en"/>
              <a:t>Up to 65535 blocks per grid, or in later compute capabilities it increases to 2</a:t>
            </a:r>
            <a:r>
              <a:rPr baseline="30000" lang="en"/>
              <a:t>31</a:t>
            </a:r>
            <a:r>
              <a:rPr lang="en"/>
              <a:t> - 1</a:t>
            </a:r>
          </a:p>
          <a:p>
            <a:pPr indent="-228600" lvl="1" marL="914400">
              <a:spcBef>
                <a:spcPts val="0"/>
              </a:spcBef>
            </a:pPr>
            <a:r>
              <a:rPr lang="en"/>
              <a:t>There are between 512 and 1024 threads per block</a:t>
            </a:r>
          </a:p>
        </p:txBody>
      </p:sp>
      <p:sp>
        <p:nvSpPr>
          <p:cNvPr id="226" name="Shape 226"/>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dk2"/>
                </a:solidFill>
                <a:latin typeface="Open Sans"/>
                <a:ea typeface="Open Sans"/>
                <a:cs typeface="Open Sans"/>
                <a:sym typeface="Open Sans"/>
              </a:rPr>
              <a:t>‹#›</a:t>
            </a:fld>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0" name="Shape 230"/>
        <p:cNvGrpSpPr/>
        <p:nvPr/>
      </p:nvGrpSpPr>
      <p:grpSpPr>
        <a:xfrm>
          <a:off x="0" y="0"/>
          <a:ext cx="0" cy="0"/>
          <a:chOff x="0" y="0"/>
          <a:chExt cx="0" cy="0"/>
        </a:xfrm>
      </p:grpSpPr>
      <p:sp>
        <p:nvSpPr>
          <p:cNvPr id="231" name="Shape 231"/>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a:t>Background and Related Work: CUDA</a:t>
            </a:r>
          </a:p>
        </p:txBody>
      </p:sp>
      <p:sp>
        <p:nvSpPr>
          <p:cNvPr id="232" name="Shape 232"/>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dk2"/>
                </a:solidFill>
                <a:latin typeface="Open Sans"/>
                <a:ea typeface="Open Sans"/>
                <a:cs typeface="Open Sans"/>
                <a:sym typeface="Open Sans"/>
              </a:rPr>
              <a:t>‹#›</a:t>
            </a:fld>
          </a:p>
        </p:txBody>
      </p:sp>
      <p:sp>
        <p:nvSpPr>
          <p:cNvPr id="233" name="Shape 233"/>
          <p:cNvSpPr txBox="1"/>
          <p:nvPr/>
        </p:nvSpPr>
        <p:spPr>
          <a:xfrm>
            <a:off x="407175" y="3491000"/>
            <a:ext cx="4238400" cy="790200"/>
          </a:xfrm>
          <a:prstGeom prst="rect">
            <a:avLst/>
          </a:prstGeom>
          <a:noFill/>
          <a:ln>
            <a:noFill/>
          </a:ln>
        </p:spPr>
        <p:txBody>
          <a:bodyPr anchorCtr="0" anchor="t" bIns="91425" lIns="91425" rIns="91425" tIns="91425">
            <a:noAutofit/>
          </a:bodyPr>
          <a:lstStyle/>
          <a:p>
            <a:pPr lvl="0" rtl="0" algn="ctr">
              <a:spcBef>
                <a:spcPts val="0"/>
              </a:spcBef>
              <a:buNone/>
            </a:pPr>
            <a:r>
              <a:rPr lang="en"/>
              <a:t>This figure shows the changes in block/thread/grid sizes based on the CUDA Compute Level. </a:t>
            </a:r>
          </a:p>
          <a:p>
            <a:pPr lvl="0" algn="ctr">
              <a:spcBef>
                <a:spcPts val="0"/>
              </a:spcBef>
              <a:buNone/>
            </a:pPr>
            <a:r>
              <a:rPr lang="en"/>
              <a:t>Figure from [37]</a:t>
            </a:r>
          </a:p>
        </p:txBody>
      </p:sp>
      <p:pic>
        <p:nvPicPr>
          <p:cNvPr id="234" name="Shape 234"/>
          <p:cNvPicPr preferRelativeResize="0"/>
          <p:nvPr/>
        </p:nvPicPr>
        <p:blipFill>
          <a:blip r:embed="rId3">
            <a:alphaModFix/>
          </a:blip>
          <a:stretch>
            <a:fillRect/>
          </a:stretch>
        </p:blipFill>
        <p:spPr>
          <a:xfrm>
            <a:off x="5508097" y="1017725"/>
            <a:ext cx="2856450" cy="3361849"/>
          </a:xfrm>
          <a:prstGeom prst="rect">
            <a:avLst/>
          </a:prstGeom>
          <a:noFill/>
          <a:ln>
            <a:noFill/>
          </a:ln>
        </p:spPr>
      </p:pic>
      <p:sp>
        <p:nvSpPr>
          <p:cNvPr id="235" name="Shape 235"/>
          <p:cNvSpPr txBox="1"/>
          <p:nvPr/>
        </p:nvSpPr>
        <p:spPr>
          <a:xfrm>
            <a:off x="5356375" y="4266625"/>
            <a:ext cx="3159900" cy="790200"/>
          </a:xfrm>
          <a:prstGeom prst="rect">
            <a:avLst/>
          </a:prstGeom>
          <a:noFill/>
          <a:ln>
            <a:noFill/>
          </a:ln>
        </p:spPr>
        <p:txBody>
          <a:bodyPr anchorCtr="0" anchor="t" bIns="91425" lIns="91425" rIns="91425" tIns="91425">
            <a:noAutofit/>
          </a:bodyPr>
          <a:lstStyle/>
          <a:p>
            <a:pPr lvl="0" rtl="0" algn="ctr">
              <a:spcBef>
                <a:spcPts val="0"/>
              </a:spcBef>
              <a:buNone/>
            </a:pPr>
            <a:r>
              <a:rPr lang="en"/>
              <a:t>This figure presents a visualization on the differences between grids, blocks, and threads. Figure from [32]</a:t>
            </a:r>
          </a:p>
        </p:txBody>
      </p:sp>
      <p:pic>
        <p:nvPicPr>
          <p:cNvPr id="236" name="Shape 236"/>
          <p:cNvPicPr preferRelativeResize="0"/>
          <p:nvPr/>
        </p:nvPicPr>
        <p:blipFill>
          <a:blip r:embed="rId4">
            <a:alphaModFix/>
          </a:blip>
          <a:stretch>
            <a:fillRect/>
          </a:stretch>
        </p:blipFill>
        <p:spPr>
          <a:xfrm>
            <a:off x="311696" y="1813046"/>
            <a:ext cx="4854299" cy="1677950"/>
          </a:xfrm>
          <a:prstGeom prst="rect">
            <a:avLst/>
          </a:prstGeom>
          <a:noFill/>
          <a:ln>
            <a:noFill/>
          </a:ln>
        </p:spPr>
      </p:pic>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0" name="Shape 240"/>
        <p:cNvGrpSpPr/>
        <p:nvPr/>
      </p:nvGrpSpPr>
      <p:grpSpPr>
        <a:xfrm>
          <a:off x="0" y="0"/>
          <a:ext cx="0" cy="0"/>
          <a:chOff x="0" y="0"/>
          <a:chExt cx="0" cy="0"/>
        </a:xfrm>
      </p:grpSpPr>
      <p:sp>
        <p:nvSpPr>
          <p:cNvPr id="241" name="Shape 241"/>
          <p:cNvSpPr txBox="1"/>
          <p:nvPr>
            <p:ph type="title"/>
          </p:nvPr>
        </p:nvSpPr>
        <p:spPr>
          <a:xfrm>
            <a:off x="311700" y="445025"/>
            <a:ext cx="8520600" cy="707400"/>
          </a:xfrm>
          <a:prstGeom prst="rect">
            <a:avLst/>
          </a:prstGeom>
        </p:spPr>
        <p:txBody>
          <a:bodyPr anchorCtr="0" anchor="t" bIns="91425" lIns="91425" rIns="91425" tIns="91425">
            <a:noAutofit/>
          </a:bodyPr>
          <a:lstStyle/>
          <a:p>
            <a:pPr lvl="0" rtl="0">
              <a:spcBef>
                <a:spcPts val="0"/>
              </a:spcBef>
              <a:buNone/>
            </a:pPr>
            <a:r>
              <a:rPr lang="en"/>
              <a:t>Outline</a:t>
            </a:r>
          </a:p>
        </p:txBody>
      </p:sp>
      <p:sp>
        <p:nvSpPr>
          <p:cNvPr id="242" name="Shape 242"/>
          <p:cNvSpPr txBox="1"/>
          <p:nvPr>
            <p:ph idx="1" type="body"/>
          </p:nvPr>
        </p:nvSpPr>
        <p:spPr>
          <a:xfrm>
            <a:off x="311700" y="1266325"/>
            <a:ext cx="8520600" cy="3302700"/>
          </a:xfrm>
          <a:prstGeom prst="rect">
            <a:avLst/>
          </a:prstGeom>
        </p:spPr>
        <p:txBody>
          <a:bodyPr anchorCtr="0" anchor="t" bIns="91425" lIns="91425" rIns="91425" tIns="91425">
            <a:noAutofit/>
          </a:bodyPr>
          <a:lstStyle/>
          <a:p>
            <a:pPr indent="-228600" lvl="0" marL="457200" rtl="0">
              <a:spcBef>
                <a:spcPts val="0"/>
              </a:spcBef>
            </a:pPr>
            <a:r>
              <a:rPr lang="en"/>
              <a:t>Introduction</a:t>
            </a:r>
          </a:p>
          <a:p>
            <a:pPr indent="-228600" lvl="0" marL="457200" rtl="0">
              <a:spcBef>
                <a:spcPts val="0"/>
              </a:spcBef>
            </a:pPr>
            <a:r>
              <a:rPr lang="en"/>
              <a:t>Background and Related Work</a:t>
            </a:r>
          </a:p>
          <a:p>
            <a:pPr indent="-228600" lvl="0" marL="457200" rtl="0">
              <a:spcBef>
                <a:spcPts val="0"/>
              </a:spcBef>
            </a:pPr>
            <a:r>
              <a:rPr b="1" lang="en"/>
              <a:t>Real-Time GPU-Based Wildfire Simulation</a:t>
            </a:r>
          </a:p>
          <a:p>
            <a:pPr indent="-228600" lvl="0" marL="457200" rtl="0">
              <a:spcBef>
                <a:spcPts val="0"/>
              </a:spcBef>
            </a:pPr>
            <a:r>
              <a:rPr lang="en"/>
              <a:t>Analysis and Conception</a:t>
            </a:r>
          </a:p>
          <a:p>
            <a:pPr indent="-228600" lvl="0" marL="457200" rtl="0">
              <a:spcBef>
                <a:spcPts val="0"/>
              </a:spcBef>
            </a:pPr>
            <a:r>
              <a:rPr lang="en"/>
              <a:t>Modeling and Implementation</a:t>
            </a:r>
          </a:p>
          <a:p>
            <a:pPr indent="-228600" lvl="0" marL="457200" rtl="0">
              <a:spcBef>
                <a:spcPts val="0"/>
              </a:spcBef>
            </a:pPr>
            <a:r>
              <a:rPr lang="en"/>
              <a:t>Results</a:t>
            </a:r>
          </a:p>
          <a:p>
            <a:pPr indent="-228600" lvl="0" marL="457200" rtl="0">
              <a:spcBef>
                <a:spcPts val="0"/>
              </a:spcBef>
            </a:pPr>
            <a:r>
              <a:rPr lang="en"/>
              <a:t>Conclusions and Future Work</a:t>
            </a:r>
          </a:p>
        </p:txBody>
      </p:sp>
      <p:sp>
        <p:nvSpPr>
          <p:cNvPr id="243" name="Shape 243"/>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solidFill>
                  <a:schemeClr val="dk2"/>
                </a:solidFill>
                <a:latin typeface="Open Sans"/>
                <a:ea typeface="Open Sans"/>
                <a:cs typeface="Open Sans"/>
                <a:sym typeface="Open Sans"/>
              </a:rPr>
              <a:t>‹#›</a:t>
            </a:fld>
          </a:p>
        </p:txBody>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7" name="Shape 247"/>
        <p:cNvGrpSpPr/>
        <p:nvPr/>
      </p:nvGrpSpPr>
      <p:grpSpPr>
        <a:xfrm>
          <a:off x="0" y="0"/>
          <a:ext cx="0" cy="0"/>
          <a:chOff x="0" y="0"/>
          <a:chExt cx="0" cy="0"/>
        </a:xfrm>
      </p:grpSpPr>
      <p:sp>
        <p:nvSpPr>
          <p:cNvPr id="248" name="Shape 248"/>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sz="3000"/>
              <a:t>Real-Time GPU-Based Wildfire Simulation</a:t>
            </a:r>
            <a:r>
              <a:rPr lang="en"/>
              <a:t> </a:t>
            </a:r>
          </a:p>
        </p:txBody>
      </p:sp>
      <p:sp>
        <p:nvSpPr>
          <p:cNvPr id="249" name="Shape 249"/>
          <p:cNvSpPr txBox="1"/>
          <p:nvPr>
            <p:ph idx="1" type="body"/>
          </p:nvPr>
        </p:nvSpPr>
        <p:spPr>
          <a:xfrm>
            <a:off x="311700" y="1266325"/>
            <a:ext cx="8520600" cy="3302700"/>
          </a:xfrm>
          <a:prstGeom prst="rect">
            <a:avLst/>
          </a:prstGeom>
        </p:spPr>
        <p:txBody>
          <a:bodyPr anchorCtr="0" anchor="t" bIns="91425" lIns="91425" rIns="91425" tIns="91425">
            <a:noAutofit/>
          </a:bodyPr>
          <a:lstStyle/>
          <a:p>
            <a:pPr indent="-228600" lvl="0" marL="457200" rtl="0">
              <a:spcBef>
                <a:spcPts val="0"/>
              </a:spcBef>
            </a:pPr>
            <a:r>
              <a:rPr lang="en"/>
              <a:t>vFireLib is a wildfire simulation library that takes advantage of the highly-parallel nature of the GPU </a:t>
            </a:r>
          </a:p>
          <a:p>
            <a:pPr indent="-228600" lvl="0" marL="457200" rtl="0">
              <a:spcBef>
                <a:spcPts val="0"/>
              </a:spcBef>
            </a:pPr>
            <a:r>
              <a:rPr lang="en"/>
              <a:t>The propagation, crowning, and spotting are all implemented as CUDA kernels</a:t>
            </a:r>
          </a:p>
          <a:p>
            <a:pPr indent="-228600" lvl="0" marL="457200" rtl="0">
              <a:spcBef>
                <a:spcPts val="0"/>
              </a:spcBef>
            </a:pPr>
            <a:r>
              <a:rPr lang="en"/>
              <a:t>The existing fire simulators (excluding vFire) all run sequentially, which limits their real-time usefulness. </a:t>
            </a:r>
          </a:p>
          <a:p>
            <a:pPr indent="-228600" lvl="0" marL="457200" rtl="0">
              <a:spcBef>
                <a:spcPts val="0"/>
              </a:spcBef>
            </a:pPr>
            <a:r>
              <a:rPr lang="en"/>
              <a:t>The GPU allows each time tick in the simulation to be processed simultaneously across the entire simulation</a:t>
            </a:r>
          </a:p>
          <a:p>
            <a:pPr indent="-228600" lvl="1" marL="914400">
              <a:spcBef>
                <a:spcPts val="0"/>
              </a:spcBef>
            </a:pPr>
            <a:r>
              <a:rPr lang="en"/>
              <a:t>Unless the size of simulation exceeds the possible number of threads </a:t>
            </a:r>
          </a:p>
        </p:txBody>
      </p:sp>
      <p:sp>
        <p:nvSpPr>
          <p:cNvPr id="250" name="Shape 250"/>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dk2"/>
                </a:solidFill>
                <a:latin typeface="Open Sans"/>
                <a:ea typeface="Open Sans"/>
                <a:cs typeface="Open Sans"/>
                <a:sym typeface="Open Sans"/>
              </a:rPr>
              <a:t>‹#›</a:t>
            </a:fld>
          </a:p>
        </p:txBody>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4" name="Shape 254"/>
        <p:cNvGrpSpPr/>
        <p:nvPr/>
      </p:nvGrpSpPr>
      <p:grpSpPr>
        <a:xfrm>
          <a:off x="0" y="0"/>
          <a:ext cx="0" cy="0"/>
          <a:chOff x="0" y="0"/>
          <a:chExt cx="0" cy="0"/>
        </a:xfrm>
      </p:grpSpPr>
      <p:sp>
        <p:nvSpPr>
          <p:cNvPr id="255" name="Shape 255"/>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sz="3000"/>
              <a:t>Real-Time GPU-Based Wildfire Simulation</a:t>
            </a:r>
          </a:p>
        </p:txBody>
      </p:sp>
      <p:sp>
        <p:nvSpPr>
          <p:cNvPr id="256" name="Shape 256"/>
          <p:cNvSpPr txBox="1"/>
          <p:nvPr>
            <p:ph idx="1" type="body"/>
          </p:nvPr>
        </p:nvSpPr>
        <p:spPr>
          <a:xfrm>
            <a:off x="311700" y="1266325"/>
            <a:ext cx="8520600" cy="3302700"/>
          </a:xfrm>
          <a:prstGeom prst="rect">
            <a:avLst/>
          </a:prstGeom>
        </p:spPr>
        <p:txBody>
          <a:bodyPr anchorCtr="0" anchor="t" bIns="91425" lIns="91425" rIns="91425" tIns="91425">
            <a:noAutofit/>
          </a:bodyPr>
          <a:lstStyle/>
          <a:p>
            <a:pPr indent="-228600" lvl="0" marL="457200" rtl="0">
              <a:spcBef>
                <a:spcPts val="0"/>
              </a:spcBef>
            </a:pPr>
            <a:r>
              <a:rPr lang="en"/>
              <a:t>The focus of this work: </a:t>
            </a:r>
          </a:p>
          <a:p>
            <a:pPr indent="-228600" lvl="1" marL="914400" rtl="0">
              <a:spcBef>
                <a:spcPts val="0"/>
              </a:spcBef>
            </a:pPr>
            <a:r>
              <a:rPr lang="en"/>
              <a:t>Improve runtime to achieve faster-than-real-time simulations on real-world complex data. </a:t>
            </a:r>
          </a:p>
          <a:p>
            <a:pPr indent="-228600" lvl="0" marL="457200" rtl="0">
              <a:spcBef>
                <a:spcPts val="0"/>
              </a:spcBef>
            </a:pPr>
            <a:r>
              <a:rPr lang="en"/>
              <a:t>The models used in this paper are first found in vFire and FARSITE</a:t>
            </a:r>
          </a:p>
          <a:p>
            <a:pPr indent="-228600" lvl="0" marL="457200" rtl="0">
              <a:spcBef>
                <a:spcPts val="0"/>
              </a:spcBef>
            </a:pPr>
            <a:r>
              <a:rPr lang="en"/>
              <a:t>vFire provided the basis code for the data processing portion of this project, but had to be re-implemented without using GLSL </a:t>
            </a:r>
          </a:p>
          <a:p>
            <a:pPr indent="-228600" lvl="0" marL="457200" rtl="0">
              <a:spcBef>
                <a:spcPts val="0"/>
              </a:spcBef>
            </a:pPr>
            <a:r>
              <a:rPr lang="en"/>
              <a:t>This work will be available as a library which will allow users to run a custom fire simulation on one of three propagation methods with crowning and fire acceleration methods available</a:t>
            </a:r>
          </a:p>
          <a:p>
            <a:pPr indent="-228600" lvl="0" marL="457200">
              <a:spcBef>
                <a:spcPts val="0"/>
              </a:spcBef>
            </a:pPr>
            <a:r>
              <a:rPr lang="en"/>
              <a:t>Spotting has been implemented as a prototype for future work in this work</a:t>
            </a:r>
          </a:p>
        </p:txBody>
      </p:sp>
      <p:sp>
        <p:nvSpPr>
          <p:cNvPr id="257" name="Shape 25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dk2"/>
                </a:solidFill>
                <a:latin typeface="Open Sans"/>
                <a:ea typeface="Open Sans"/>
                <a:cs typeface="Open Sans"/>
                <a:sym typeface="Open Sans"/>
              </a:rPr>
              <a:t>‹#›</a:t>
            </a:fld>
          </a:p>
        </p:txBody>
      </p:sp>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1" name="Shape 261"/>
        <p:cNvGrpSpPr/>
        <p:nvPr/>
      </p:nvGrpSpPr>
      <p:grpSpPr>
        <a:xfrm>
          <a:off x="0" y="0"/>
          <a:ext cx="0" cy="0"/>
          <a:chOff x="0" y="0"/>
          <a:chExt cx="0" cy="0"/>
        </a:xfrm>
      </p:grpSpPr>
      <p:sp>
        <p:nvSpPr>
          <p:cNvPr id="262" name="Shape 262"/>
          <p:cNvSpPr txBox="1"/>
          <p:nvPr>
            <p:ph type="title"/>
          </p:nvPr>
        </p:nvSpPr>
        <p:spPr>
          <a:xfrm>
            <a:off x="311700" y="445025"/>
            <a:ext cx="8520600" cy="707400"/>
          </a:xfrm>
          <a:prstGeom prst="rect">
            <a:avLst/>
          </a:prstGeom>
        </p:spPr>
        <p:txBody>
          <a:bodyPr anchorCtr="0" anchor="t" bIns="91425" lIns="91425" rIns="91425" tIns="91425">
            <a:noAutofit/>
          </a:bodyPr>
          <a:lstStyle/>
          <a:p>
            <a:pPr lvl="0" rtl="0">
              <a:spcBef>
                <a:spcPts val="0"/>
              </a:spcBef>
              <a:buNone/>
            </a:pPr>
            <a:r>
              <a:rPr lang="en"/>
              <a:t>Outline</a:t>
            </a:r>
          </a:p>
        </p:txBody>
      </p:sp>
      <p:sp>
        <p:nvSpPr>
          <p:cNvPr id="263" name="Shape 263"/>
          <p:cNvSpPr txBox="1"/>
          <p:nvPr>
            <p:ph idx="1" type="body"/>
          </p:nvPr>
        </p:nvSpPr>
        <p:spPr>
          <a:xfrm>
            <a:off x="311700" y="1266325"/>
            <a:ext cx="8520600" cy="3302700"/>
          </a:xfrm>
          <a:prstGeom prst="rect">
            <a:avLst/>
          </a:prstGeom>
        </p:spPr>
        <p:txBody>
          <a:bodyPr anchorCtr="0" anchor="t" bIns="91425" lIns="91425" rIns="91425" tIns="91425">
            <a:noAutofit/>
          </a:bodyPr>
          <a:lstStyle/>
          <a:p>
            <a:pPr indent="-228600" lvl="0" marL="457200" rtl="0">
              <a:spcBef>
                <a:spcPts val="0"/>
              </a:spcBef>
            </a:pPr>
            <a:r>
              <a:rPr lang="en"/>
              <a:t>Introduction</a:t>
            </a:r>
          </a:p>
          <a:p>
            <a:pPr indent="-228600" lvl="0" marL="457200" rtl="0">
              <a:spcBef>
                <a:spcPts val="0"/>
              </a:spcBef>
            </a:pPr>
            <a:r>
              <a:rPr lang="en"/>
              <a:t>Background and Related Work</a:t>
            </a:r>
          </a:p>
          <a:p>
            <a:pPr indent="-228600" lvl="0" marL="457200" rtl="0">
              <a:spcBef>
                <a:spcPts val="0"/>
              </a:spcBef>
            </a:pPr>
            <a:r>
              <a:rPr lang="en"/>
              <a:t>Real-Time GPU-Based Wildfire Simulation</a:t>
            </a:r>
          </a:p>
          <a:p>
            <a:pPr indent="-228600" lvl="0" marL="457200" rtl="0">
              <a:spcBef>
                <a:spcPts val="0"/>
              </a:spcBef>
            </a:pPr>
            <a:r>
              <a:rPr b="1" lang="en"/>
              <a:t>Analysis and Conception</a:t>
            </a:r>
          </a:p>
          <a:p>
            <a:pPr indent="-228600" lvl="0" marL="457200" rtl="0">
              <a:spcBef>
                <a:spcPts val="0"/>
              </a:spcBef>
            </a:pPr>
            <a:r>
              <a:rPr lang="en"/>
              <a:t>Modeling and Implementation</a:t>
            </a:r>
          </a:p>
          <a:p>
            <a:pPr indent="-228600" lvl="0" marL="457200" rtl="0">
              <a:spcBef>
                <a:spcPts val="0"/>
              </a:spcBef>
            </a:pPr>
            <a:r>
              <a:rPr lang="en"/>
              <a:t>Results</a:t>
            </a:r>
          </a:p>
          <a:p>
            <a:pPr indent="-228600" lvl="0" marL="457200" rtl="0">
              <a:spcBef>
                <a:spcPts val="0"/>
              </a:spcBef>
            </a:pPr>
            <a:r>
              <a:rPr lang="en"/>
              <a:t>Conclusions and Future Work</a:t>
            </a:r>
          </a:p>
        </p:txBody>
      </p:sp>
      <p:sp>
        <p:nvSpPr>
          <p:cNvPr id="264" name="Shape 26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solidFill>
                  <a:schemeClr val="dk2"/>
                </a:solidFill>
                <a:latin typeface="Open Sans"/>
                <a:ea typeface="Open Sans"/>
                <a:cs typeface="Open Sans"/>
                <a:sym typeface="Open Sans"/>
              </a:rPr>
              <a:t>‹#›</a:t>
            </a:fld>
          </a:p>
        </p:txBody>
      </p:sp>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8" name="Shape 268"/>
        <p:cNvGrpSpPr/>
        <p:nvPr/>
      </p:nvGrpSpPr>
      <p:grpSpPr>
        <a:xfrm>
          <a:off x="0" y="0"/>
          <a:ext cx="0" cy="0"/>
          <a:chOff x="0" y="0"/>
          <a:chExt cx="0" cy="0"/>
        </a:xfrm>
      </p:grpSpPr>
      <p:sp>
        <p:nvSpPr>
          <p:cNvPr id="269" name="Shape 269"/>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a:t>Analysis and Conception </a:t>
            </a:r>
          </a:p>
        </p:txBody>
      </p:sp>
      <p:sp>
        <p:nvSpPr>
          <p:cNvPr id="270" name="Shape 270"/>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dk2"/>
                </a:solidFill>
                <a:latin typeface="Open Sans"/>
                <a:ea typeface="Open Sans"/>
                <a:cs typeface="Open Sans"/>
                <a:sym typeface="Open Sans"/>
              </a:rPr>
              <a:t>‹#›</a:t>
            </a:fld>
          </a:p>
        </p:txBody>
      </p:sp>
      <p:sp>
        <p:nvSpPr>
          <p:cNvPr id="271" name="Shape 271"/>
          <p:cNvSpPr txBox="1"/>
          <p:nvPr>
            <p:ph idx="1" type="body"/>
          </p:nvPr>
        </p:nvSpPr>
        <p:spPr>
          <a:xfrm>
            <a:off x="311700" y="1152475"/>
            <a:ext cx="8520600" cy="787500"/>
          </a:xfrm>
          <a:prstGeom prst="rect">
            <a:avLst/>
          </a:prstGeom>
        </p:spPr>
        <p:txBody>
          <a:bodyPr anchorCtr="0" anchor="t" bIns="91425" lIns="91425" rIns="91425" tIns="91425">
            <a:noAutofit/>
          </a:bodyPr>
          <a:lstStyle/>
          <a:p>
            <a:pPr indent="-228600" lvl="0" marL="457200" rtl="0">
              <a:spcBef>
                <a:spcPts val="0"/>
              </a:spcBef>
            </a:pPr>
            <a:r>
              <a:rPr lang="en"/>
              <a:t>Functional requirements were created from the behavioral requirements of the library’s functionality as used by an outside source</a:t>
            </a:r>
          </a:p>
        </p:txBody>
      </p:sp>
      <p:grpSp>
        <p:nvGrpSpPr>
          <p:cNvPr id="272" name="Shape 272"/>
          <p:cNvGrpSpPr/>
          <p:nvPr/>
        </p:nvGrpSpPr>
        <p:grpSpPr>
          <a:xfrm>
            <a:off x="1773734" y="1939975"/>
            <a:ext cx="5865375" cy="3086274"/>
            <a:chOff x="1773734" y="1939975"/>
            <a:chExt cx="5865375" cy="3086274"/>
          </a:xfrm>
        </p:grpSpPr>
        <p:pic>
          <p:nvPicPr>
            <p:cNvPr id="273" name="Shape 273"/>
            <p:cNvPicPr preferRelativeResize="0"/>
            <p:nvPr/>
          </p:nvPicPr>
          <p:blipFill>
            <a:blip r:embed="rId3">
              <a:alphaModFix/>
            </a:blip>
            <a:stretch>
              <a:fillRect/>
            </a:stretch>
          </p:blipFill>
          <p:spPr>
            <a:xfrm>
              <a:off x="1773734" y="1939975"/>
              <a:ext cx="5865375" cy="3086274"/>
            </a:xfrm>
            <a:prstGeom prst="rect">
              <a:avLst/>
            </a:prstGeom>
            <a:noFill/>
            <a:ln>
              <a:noFill/>
            </a:ln>
          </p:spPr>
        </p:pic>
        <p:sp>
          <p:nvSpPr>
            <p:cNvPr id="274" name="Shape 274"/>
            <p:cNvSpPr/>
            <p:nvPr/>
          </p:nvSpPr>
          <p:spPr>
            <a:xfrm>
              <a:off x="2173575" y="1958000"/>
              <a:ext cx="664500" cy="155700"/>
            </a:xfrm>
            <a:prstGeom prst="rect">
              <a:avLst/>
            </a:prstGeom>
            <a:solidFill>
              <a:srgbClr val="FFFFFF"/>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gr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8" name="Shape 78"/>
        <p:cNvGrpSpPr/>
        <p:nvPr/>
      </p:nvGrpSpPr>
      <p:grpSpPr>
        <a:xfrm>
          <a:off x="0" y="0"/>
          <a:ext cx="0" cy="0"/>
          <a:chOff x="0" y="0"/>
          <a:chExt cx="0" cy="0"/>
        </a:xfrm>
      </p:grpSpPr>
      <p:sp>
        <p:nvSpPr>
          <p:cNvPr id="79" name="Shape 79"/>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a:t>Acknowledgements</a:t>
            </a:r>
          </a:p>
        </p:txBody>
      </p:sp>
      <p:sp>
        <p:nvSpPr>
          <p:cNvPr id="80" name="Shape 80"/>
          <p:cNvSpPr txBox="1"/>
          <p:nvPr>
            <p:ph idx="1" type="body"/>
          </p:nvPr>
        </p:nvSpPr>
        <p:spPr>
          <a:xfrm>
            <a:off x="311700" y="1266325"/>
            <a:ext cx="8520600" cy="3302700"/>
          </a:xfrm>
          <a:prstGeom prst="rect">
            <a:avLst/>
          </a:prstGeom>
        </p:spPr>
        <p:txBody>
          <a:bodyPr anchorCtr="0" anchor="t" bIns="91425" lIns="91425" rIns="91425" tIns="91425">
            <a:noAutofit/>
          </a:bodyPr>
          <a:lstStyle/>
          <a:p>
            <a:pPr indent="-228600" lvl="0" marL="457200" rtl="0">
              <a:spcBef>
                <a:spcPts val="0"/>
              </a:spcBef>
            </a:pPr>
            <a:r>
              <a:rPr lang="en"/>
              <a:t>Thank you to Dr. Harris, Dr. Dascalu, and Dr. Wang for being on my committee</a:t>
            </a:r>
          </a:p>
          <a:p>
            <a:pPr indent="-228600" lvl="0" marL="457200" rtl="0">
              <a:spcBef>
                <a:spcPts val="0"/>
              </a:spcBef>
            </a:pPr>
            <a:r>
              <a:rPr lang="en"/>
              <a:t>Thank you to my labmates for assisting me during the process of this project</a:t>
            </a:r>
          </a:p>
          <a:p>
            <a:pPr indent="-228600" lvl="1" marL="914400" rtl="0">
              <a:spcBef>
                <a:spcPts val="0"/>
              </a:spcBef>
            </a:pPr>
            <a:r>
              <a:rPr lang="en"/>
              <a:t>Special thanks to Chase Carthan and Thomas Rushton for putting up with my debugging </a:t>
            </a:r>
          </a:p>
          <a:p>
            <a:pPr indent="-228600" lvl="0" marL="457200" marR="0" rtl="0" algn="l">
              <a:lnSpc>
                <a:spcPct val="115000"/>
              </a:lnSpc>
              <a:spcBef>
                <a:spcPts val="0"/>
              </a:spcBef>
              <a:spcAft>
                <a:spcPts val="1600"/>
              </a:spcAft>
            </a:pPr>
            <a:r>
              <a:rPr lang="en"/>
              <a:t>This material is based in part upon work supported by: </a:t>
            </a:r>
          </a:p>
          <a:p>
            <a:pPr indent="-228600" lvl="1" marL="914400" marR="0" rtl="0" algn="l">
              <a:lnSpc>
                <a:spcPct val="115000"/>
              </a:lnSpc>
              <a:spcBef>
                <a:spcPts val="0"/>
              </a:spcBef>
              <a:spcAft>
                <a:spcPts val="1600"/>
              </a:spcAft>
            </a:pPr>
            <a:r>
              <a:rPr lang="en"/>
              <a:t>The National Science Foundation under grant number(s) IIA-1329469, and </a:t>
            </a:r>
          </a:p>
          <a:p>
            <a:pPr indent="-228600" lvl="1" marL="914400" marR="0" rtl="0" algn="l">
              <a:lnSpc>
                <a:spcPct val="115000"/>
              </a:lnSpc>
              <a:spcBef>
                <a:spcPts val="0"/>
              </a:spcBef>
              <a:spcAft>
                <a:spcPts val="1600"/>
              </a:spcAft>
            </a:pPr>
            <a:r>
              <a:rPr lang="en"/>
              <a:t>Cubix Corporation through use of their PCIe slot expansion hardware solutions and HostEngine. </a:t>
            </a:r>
          </a:p>
          <a:p>
            <a:pPr indent="-228600" lvl="1" marL="914400" marR="0" rtl="0" algn="l">
              <a:lnSpc>
                <a:spcPct val="115000"/>
              </a:lnSpc>
              <a:spcBef>
                <a:spcPts val="0"/>
              </a:spcBef>
              <a:spcAft>
                <a:spcPts val="1600"/>
              </a:spcAft>
            </a:pPr>
            <a:r>
              <a:rPr lang="en"/>
              <a:t>Any opinions, findings, and conclusions or recommendations expressed in this material are those of the author(s) and do not necessarily reflect the views of the National Science Foundation or Cubix Corporation.</a:t>
            </a:r>
          </a:p>
        </p:txBody>
      </p:sp>
      <p:sp>
        <p:nvSpPr>
          <p:cNvPr id="81" name="Shape 8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dk2"/>
                </a:solidFill>
                <a:latin typeface="Open Sans"/>
                <a:ea typeface="Open Sans"/>
                <a:cs typeface="Open Sans"/>
                <a:sym typeface="Open Sans"/>
              </a:rPr>
              <a:t>‹#›</a:t>
            </a:fld>
          </a:p>
        </p:txBody>
      </p:sp>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8" name="Shape 278"/>
        <p:cNvGrpSpPr/>
        <p:nvPr/>
      </p:nvGrpSpPr>
      <p:grpSpPr>
        <a:xfrm>
          <a:off x="0" y="0"/>
          <a:ext cx="0" cy="0"/>
          <a:chOff x="0" y="0"/>
          <a:chExt cx="0" cy="0"/>
        </a:xfrm>
      </p:grpSpPr>
      <p:sp>
        <p:nvSpPr>
          <p:cNvPr id="279" name="Shape 279"/>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a:t>Analysis and Conception</a:t>
            </a:r>
          </a:p>
        </p:txBody>
      </p:sp>
      <p:sp>
        <p:nvSpPr>
          <p:cNvPr id="280" name="Shape 280"/>
          <p:cNvSpPr txBox="1"/>
          <p:nvPr>
            <p:ph idx="1" type="body"/>
          </p:nvPr>
        </p:nvSpPr>
        <p:spPr>
          <a:xfrm>
            <a:off x="311700" y="1152475"/>
            <a:ext cx="8520600" cy="817500"/>
          </a:xfrm>
          <a:prstGeom prst="rect">
            <a:avLst/>
          </a:prstGeom>
        </p:spPr>
        <p:txBody>
          <a:bodyPr anchorCtr="0" anchor="t" bIns="91425" lIns="91425" rIns="91425" tIns="91425">
            <a:noAutofit/>
          </a:bodyPr>
          <a:lstStyle/>
          <a:p>
            <a:pPr indent="-228600" lvl="0" marL="457200">
              <a:spcBef>
                <a:spcPts val="0"/>
              </a:spcBef>
            </a:pPr>
            <a:r>
              <a:rPr lang="en"/>
              <a:t>Non-Functional Requirements were based on the internal interactions of the library functions </a:t>
            </a:r>
          </a:p>
        </p:txBody>
      </p:sp>
      <p:sp>
        <p:nvSpPr>
          <p:cNvPr id="281" name="Shape 28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dk2"/>
                </a:solidFill>
                <a:latin typeface="Open Sans"/>
                <a:ea typeface="Open Sans"/>
                <a:cs typeface="Open Sans"/>
                <a:sym typeface="Open Sans"/>
              </a:rPr>
              <a:t>‹#›</a:t>
            </a:fld>
          </a:p>
        </p:txBody>
      </p:sp>
      <p:grpSp>
        <p:nvGrpSpPr>
          <p:cNvPr id="282" name="Shape 282"/>
          <p:cNvGrpSpPr/>
          <p:nvPr/>
        </p:nvGrpSpPr>
        <p:grpSpPr>
          <a:xfrm>
            <a:off x="1149822" y="2128900"/>
            <a:ext cx="6844350" cy="2299700"/>
            <a:chOff x="1149822" y="2128900"/>
            <a:chExt cx="6844350" cy="2299700"/>
          </a:xfrm>
        </p:grpSpPr>
        <p:pic>
          <p:nvPicPr>
            <p:cNvPr id="283" name="Shape 283"/>
            <p:cNvPicPr preferRelativeResize="0"/>
            <p:nvPr/>
          </p:nvPicPr>
          <p:blipFill>
            <a:blip r:embed="rId3">
              <a:alphaModFix/>
            </a:blip>
            <a:stretch>
              <a:fillRect/>
            </a:stretch>
          </p:blipFill>
          <p:spPr>
            <a:xfrm>
              <a:off x="1149822" y="2128900"/>
              <a:ext cx="6844350" cy="2299700"/>
            </a:xfrm>
            <a:prstGeom prst="rect">
              <a:avLst/>
            </a:prstGeom>
            <a:noFill/>
            <a:ln>
              <a:noFill/>
            </a:ln>
          </p:spPr>
        </p:pic>
        <p:sp>
          <p:nvSpPr>
            <p:cNvPr id="284" name="Shape 284"/>
            <p:cNvSpPr/>
            <p:nvPr/>
          </p:nvSpPr>
          <p:spPr>
            <a:xfrm>
              <a:off x="1413125" y="2173575"/>
              <a:ext cx="724500" cy="173700"/>
            </a:xfrm>
            <a:prstGeom prst="rect">
              <a:avLst/>
            </a:prstGeom>
            <a:solidFill>
              <a:srgbClr val="FFFFFF"/>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grpSp>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8" name="Shape 288"/>
        <p:cNvGrpSpPr/>
        <p:nvPr/>
      </p:nvGrpSpPr>
      <p:grpSpPr>
        <a:xfrm>
          <a:off x="0" y="0"/>
          <a:ext cx="0" cy="0"/>
          <a:chOff x="0" y="0"/>
          <a:chExt cx="0" cy="0"/>
        </a:xfrm>
      </p:grpSpPr>
      <p:sp>
        <p:nvSpPr>
          <p:cNvPr id="289" name="Shape 289"/>
          <p:cNvSpPr txBox="1"/>
          <p:nvPr>
            <p:ph type="title"/>
          </p:nvPr>
        </p:nvSpPr>
        <p:spPr>
          <a:xfrm>
            <a:off x="311700" y="445025"/>
            <a:ext cx="8520600" cy="707400"/>
          </a:xfrm>
          <a:prstGeom prst="rect">
            <a:avLst/>
          </a:prstGeom>
        </p:spPr>
        <p:txBody>
          <a:bodyPr anchorCtr="0" anchor="t" bIns="91425" lIns="91425" rIns="91425" tIns="91425">
            <a:noAutofit/>
          </a:bodyPr>
          <a:lstStyle/>
          <a:p>
            <a:pPr lvl="0" rtl="0">
              <a:spcBef>
                <a:spcPts val="0"/>
              </a:spcBef>
              <a:buNone/>
            </a:pPr>
            <a:r>
              <a:rPr lang="en"/>
              <a:t>Analysis and Conception</a:t>
            </a:r>
          </a:p>
        </p:txBody>
      </p:sp>
      <p:sp>
        <p:nvSpPr>
          <p:cNvPr id="290" name="Shape 290"/>
          <p:cNvSpPr txBox="1"/>
          <p:nvPr>
            <p:ph idx="1" type="body"/>
          </p:nvPr>
        </p:nvSpPr>
        <p:spPr>
          <a:xfrm>
            <a:off x="311700" y="1152475"/>
            <a:ext cx="4263000" cy="3510900"/>
          </a:xfrm>
          <a:prstGeom prst="rect">
            <a:avLst/>
          </a:prstGeom>
        </p:spPr>
        <p:txBody>
          <a:bodyPr anchorCtr="0" anchor="t" bIns="91425" lIns="91425" rIns="91425" tIns="91425">
            <a:noAutofit/>
          </a:bodyPr>
          <a:lstStyle/>
          <a:p>
            <a:pPr indent="-228600" lvl="0" marL="457200" rtl="0">
              <a:spcBef>
                <a:spcPts val="0"/>
              </a:spcBef>
            </a:pPr>
            <a:r>
              <a:rPr lang="en"/>
              <a:t>Use Case Diagram: </a:t>
            </a:r>
          </a:p>
          <a:p>
            <a:pPr indent="-228600" lvl="1" marL="914400" rtl="0">
              <a:spcBef>
                <a:spcPts val="0"/>
              </a:spcBef>
            </a:pPr>
            <a:r>
              <a:rPr lang="en"/>
              <a:t>Depicts the interactions of a user (parent program) with the library’s functionality</a:t>
            </a:r>
          </a:p>
        </p:txBody>
      </p:sp>
      <p:sp>
        <p:nvSpPr>
          <p:cNvPr id="291" name="Shape 29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solidFill>
                  <a:schemeClr val="dk2"/>
                </a:solidFill>
                <a:latin typeface="Open Sans"/>
                <a:ea typeface="Open Sans"/>
                <a:cs typeface="Open Sans"/>
                <a:sym typeface="Open Sans"/>
              </a:rPr>
              <a:t>‹#›</a:t>
            </a:fld>
          </a:p>
        </p:txBody>
      </p:sp>
      <p:pic>
        <p:nvPicPr>
          <p:cNvPr id="292" name="Shape 292"/>
          <p:cNvPicPr preferRelativeResize="0"/>
          <p:nvPr/>
        </p:nvPicPr>
        <p:blipFill>
          <a:blip r:embed="rId3">
            <a:alphaModFix/>
          </a:blip>
          <a:stretch>
            <a:fillRect/>
          </a:stretch>
        </p:blipFill>
        <p:spPr>
          <a:xfrm>
            <a:off x="5395802" y="522362"/>
            <a:ext cx="2306450" cy="4098775"/>
          </a:xfrm>
          <a:prstGeom prst="rect">
            <a:avLst/>
          </a:prstGeom>
          <a:noFill/>
          <a:ln>
            <a:noFill/>
          </a:ln>
        </p:spPr>
      </p:pic>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6" name="Shape 296"/>
        <p:cNvGrpSpPr/>
        <p:nvPr/>
      </p:nvGrpSpPr>
      <p:grpSpPr>
        <a:xfrm>
          <a:off x="0" y="0"/>
          <a:ext cx="0" cy="0"/>
          <a:chOff x="0" y="0"/>
          <a:chExt cx="0" cy="0"/>
        </a:xfrm>
      </p:grpSpPr>
      <p:sp>
        <p:nvSpPr>
          <p:cNvPr id="297" name="Shape 297"/>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a:t>Analysis and Conception</a:t>
            </a:r>
          </a:p>
        </p:txBody>
      </p:sp>
      <p:sp>
        <p:nvSpPr>
          <p:cNvPr id="298" name="Shape 298"/>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dk2"/>
                </a:solidFill>
                <a:latin typeface="Open Sans"/>
                <a:ea typeface="Open Sans"/>
                <a:cs typeface="Open Sans"/>
                <a:sym typeface="Open Sans"/>
              </a:rPr>
              <a:t>‹#›</a:t>
            </a:fld>
          </a:p>
        </p:txBody>
      </p:sp>
      <p:pic>
        <p:nvPicPr>
          <p:cNvPr id="299" name="Shape 299"/>
          <p:cNvPicPr preferRelativeResize="0"/>
          <p:nvPr/>
        </p:nvPicPr>
        <p:blipFill>
          <a:blip r:embed="rId3">
            <a:alphaModFix/>
          </a:blip>
          <a:stretch>
            <a:fillRect/>
          </a:stretch>
        </p:blipFill>
        <p:spPr>
          <a:xfrm>
            <a:off x="1428434" y="1159875"/>
            <a:ext cx="6287124" cy="3503349"/>
          </a:xfrm>
          <a:prstGeom prst="rect">
            <a:avLst/>
          </a:prstGeom>
          <a:noFill/>
          <a:ln>
            <a:noFill/>
          </a:ln>
        </p:spPr>
      </p:pic>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3" name="Shape 303"/>
        <p:cNvGrpSpPr/>
        <p:nvPr/>
      </p:nvGrpSpPr>
      <p:grpSpPr>
        <a:xfrm>
          <a:off x="0" y="0"/>
          <a:ext cx="0" cy="0"/>
          <a:chOff x="0" y="0"/>
          <a:chExt cx="0" cy="0"/>
        </a:xfrm>
      </p:grpSpPr>
      <p:sp>
        <p:nvSpPr>
          <p:cNvPr id="304" name="Shape 304"/>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sz="3000"/>
              <a:t>Analysis and Conception: Detailed Use Cases</a:t>
            </a:r>
          </a:p>
        </p:txBody>
      </p:sp>
      <p:sp>
        <p:nvSpPr>
          <p:cNvPr id="305" name="Shape 305"/>
          <p:cNvSpPr txBox="1"/>
          <p:nvPr>
            <p:ph idx="1" type="body"/>
          </p:nvPr>
        </p:nvSpPr>
        <p:spPr>
          <a:xfrm>
            <a:off x="311700" y="1266325"/>
            <a:ext cx="8520600" cy="3302700"/>
          </a:xfrm>
          <a:prstGeom prst="rect">
            <a:avLst/>
          </a:prstGeom>
        </p:spPr>
        <p:txBody>
          <a:bodyPr anchorCtr="0" anchor="t" bIns="91425" lIns="91425" rIns="91425" tIns="91425">
            <a:noAutofit/>
          </a:bodyPr>
          <a:lstStyle/>
          <a:p>
            <a:pPr indent="-228600" lvl="0" marL="457200" rtl="0">
              <a:spcBef>
                <a:spcPts val="0"/>
              </a:spcBef>
            </a:pPr>
            <a:r>
              <a:rPr lang="en"/>
              <a:t>Initialize Simulation Data: </a:t>
            </a:r>
          </a:p>
          <a:p>
            <a:pPr indent="-228600" lvl="1" marL="914400" rtl="0">
              <a:spcBef>
                <a:spcPts val="0"/>
              </a:spcBef>
            </a:pPr>
            <a:r>
              <a:rPr lang="en"/>
              <a:t>Read from terrain, fuel, moisture, canopy height, crown base height and crown bulk density files and interpolate them to match simulation size. </a:t>
            </a:r>
          </a:p>
          <a:p>
            <a:pPr indent="-228600" lvl="0" marL="457200" rtl="0">
              <a:spcBef>
                <a:spcPts val="0"/>
              </a:spcBef>
            </a:pPr>
            <a:r>
              <a:rPr lang="en"/>
              <a:t>Initialize CPU Data: </a:t>
            </a:r>
          </a:p>
          <a:p>
            <a:pPr indent="-228600" lvl="1" marL="914400" rtl="0">
              <a:spcBef>
                <a:spcPts val="0"/>
              </a:spcBef>
            </a:pPr>
            <a:r>
              <a:rPr lang="en"/>
              <a:t>Perform pre-processing on the data which will be fed into simulation. This includes pre-calculated values that will not change during the life of the simulation. Whenever there is a change (i.e. a tree bulldoze), this functionality must be performed. </a:t>
            </a:r>
          </a:p>
          <a:p>
            <a:pPr indent="-228600" lvl="0" marL="457200" rtl="0">
              <a:spcBef>
                <a:spcPts val="0"/>
              </a:spcBef>
            </a:pPr>
            <a:r>
              <a:rPr lang="en"/>
              <a:t>Copy to Device: </a:t>
            </a:r>
          </a:p>
          <a:p>
            <a:pPr indent="-228600" lvl="1" marL="914400" rtl="0">
              <a:spcBef>
                <a:spcPts val="0"/>
              </a:spcBef>
            </a:pPr>
            <a:r>
              <a:rPr lang="en"/>
              <a:t>Transfer data from the host to the device to be used by kernels. </a:t>
            </a:r>
          </a:p>
          <a:p>
            <a:pPr indent="-228600" lvl="0" marL="457200" rtl="0">
              <a:spcBef>
                <a:spcPts val="0"/>
              </a:spcBef>
            </a:pPr>
            <a:r>
              <a:rPr lang="en"/>
              <a:t>Propagate: </a:t>
            </a:r>
          </a:p>
          <a:p>
            <a:pPr indent="-228600" lvl="1" marL="914400" rtl="0">
              <a:spcBef>
                <a:spcPts val="0"/>
              </a:spcBef>
            </a:pPr>
            <a:r>
              <a:rPr lang="en"/>
              <a:t>The BD, MT, or IMT kernel is called in a loop to propagate the fire. </a:t>
            </a:r>
          </a:p>
          <a:p>
            <a:pPr indent="-228600" lvl="0" marL="457200" rtl="0">
              <a:spcBef>
                <a:spcPts val="0"/>
              </a:spcBef>
            </a:pPr>
            <a:r>
              <a:rPr lang="en"/>
              <a:t>Accelerate: </a:t>
            </a:r>
          </a:p>
          <a:p>
            <a:pPr indent="-228600" lvl="1" marL="914400">
              <a:spcBef>
                <a:spcPts val="0"/>
              </a:spcBef>
            </a:pPr>
            <a:r>
              <a:rPr lang="en"/>
              <a:t>Once the fire propagation has been processed, the acceleration is performed. </a:t>
            </a:r>
          </a:p>
        </p:txBody>
      </p:sp>
      <p:sp>
        <p:nvSpPr>
          <p:cNvPr id="306" name="Shape 306"/>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dk2"/>
                </a:solidFill>
                <a:latin typeface="Open Sans"/>
                <a:ea typeface="Open Sans"/>
                <a:cs typeface="Open Sans"/>
                <a:sym typeface="Open Sans"/>
              </a:rPr>
              <a:t>‹#›</a:t>
            </a:fld>
          </a:p>
        </p:txBody>
      </p:sp>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0" name="Shape 310"/>
        <p:cNvGrpSpPr/>
        <p:nvPr/>
      </p:nvGrpSpPr>
      <p:grpSpPr>
        <a:xfrm>
          <a:off x="0" y="0"/>
          <a:ext cx="0" cy="0"/>
          <a:chOff x="0" y="0"/>
          <a:chExt cx="0" cy="0"/>
        </a:xfrm>
      </p:grpSpPr>
      <p:sp>
        <p:nvSpPr>
          <p:cNvPr id="311" name="Shape 311"/>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Clr>
                <a:srgbClr val="000000"/>
              </a:buClr>
              <a:buSzPct val="36666"/>
              <a:buFont typeface="Arial"/>
              <a:buNone/>
            </a:pPr>
            <a:r>
              <a:rPr lang="en" sz="3000"/>
              <a:t>Analysis and Conception: Detailed Use Cases</a:t>
            </a:r>
          </a:p>
        </p:txBody>
      </p:sp>
      <p:sp>
        <p:nvSpPr>
          <p:cNvPr id="312" name="Shape 312"/>
          <p:cNvSpPr txBox="1"/>
          <p:nvPr>
            <p:ph idx="1" type="body"/>
          </p:nvPr>
        </p:nvSpPr>
        <p:spPr>
          <a:xfrm>
            <a:off x="311700" y="1266325"/>
            <a:ext cx="8520600" cy="3302700"/>
          </a:xfrm>
          <a:prstGeom prst="rect">
            <a:avLst/>
          </a:prstGeom>
        </p:spPr>
        <p:txBody>
          <a:bodyPr anchorCtr="0" anchor="t" bIns="91425" lIns="91425" rIns="91425" tIns="91425">
            <a:noAutofit/>
          </a:bodyPr>
          <a:lstStyle/>
          <a:p>
            <a:pPr indent="-228600" lvl="0" marL="457200" rtl="0">
              <a:spcBef>
                <a:spcPts val="0"/>
              </a:spcBef>
            </a:pPr>
            <a:r>
              <a:rPr lang="en"/>
              <a:t>Crowning </a:t>
            </a:r>
          </a:p>
          <a:p>
            <a:pPr indent="-228600" lvl="1" marL="914400" rtl="0">
              <a:spcBef>
                <a:spcPts val="0"/>
              </a:spcBef>
            </a:pPr>
            <a:r>
              <a:rPr lang="en"/>
              <a:t>Once the fire has been accelerated, a kernel tests for the crowning phenomena. This includes a check to determine if the fire has moved from passive to active, where the maximum spread rate is increased. </a:t>
            </a:r>
          </a:p>
          <a:p>
            <a:pPr indent="-228600" lvl="0" marL="457200" rtl="0">
              <a:spcBef>
                <a:spcPts val="0"/>
              </a:spcBef>
            </a:pPr>
            <a:r>
              <a:rPr lang="en"/>
              <a:t>Spotting</a:t>
            </a:r>
          </a:p>
          <a:p>
            <a:pPr indent="-228600" lvl="1" marL="914400" rtl="0">
              <a:spcBef>
                <a:spcPts val="0"/>
              </a:spcBef>
            </a:pPr>
            <a:r>
              <a:rPr lang="en"/>
              <a:t>Spotting occurs when the initial event of crowning occurs. The firebrand’s fall is calculated at each time step. </a:t>
            </a:r>
          </a:p>
          <a:p>
            <a:pPr indent="-228600" lvl="0" marL="457200" rtl="0">
              <a:spcBef>
                <a:spcPts val="0"/>
              </a:spcBef>
            </a:pPr>
            <a:r>
              <a:rPr lang="en"/>
              <a:t>Copy From Device: </a:t>
            </a:r>
          </a:p>
          <a:p>
            <a:pPr indent="-228600" lvl="1" marL="914400" rtl="0">
              <a:spcBef>
                <a:spcPts val="0"/>
              </a:spcBef>
            </a:pPr>
            <a:r>
              <a:rPr lang="en"/>
              <a:t>On full or partial completion of the simulation, to receive the time of arrival map, the data must be copied from the device back to host. </a:t>
            </a:r>
          </a:p>
          <a:p>
            <a:pPr indent="-228600" lvl="0" marL="457200" rtl="0">
              <a:spcBef>
                <a:spcPts val="0"/>
              </a:spcBef>
            </a:pPr>
            <a:r>
              <a:rPr lang="en"/>
              <a:t>Write to File</a:t>
            </a:r>
          </a:p>
          <a:p>
            <a:pPr indent="-228600" lvl="1" marL="914400">
              <a:spcBef>
                <a:spcPts val="0"/>
              </a:spcBef>
            </a:pPr>
            <a:r>
              <a:rPr lang="en"/>
              <a:t>This functionality writes the time of arrival map generated by the kernel to a .csv output file </a:t>
            </a:r>
          </a:p>
        </p:txBody>
      </p:sp>
      <p:sp>
        <p:nvSpPr>
          <p:cNvPr id="313" name="Shape 313"/>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dk2"/>
                </a:solidFill>
                <a:latin typeface="Open Sans"/>
                <a:ea typeface="Open Sans"/>
                <a:cs typeface="Open Sans"/>
                <a:sym typeface="Open Sans"/>
              </a:rPr>
              <a:t>‹#›</a:t>
            </a:fld>
          </a:p>
        </p:txBody>
      </p:sp>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7" name="Shape 317"/>
        <p:cNvGrpSpPr/>
        <p:nvPr/>
      </p:nvGrpSpPr>
      <p:grpSpPr>
        <a:xfrm>
          <a:off x="0" y="0"/>
          <a:ext cx="0" cy="0"/>
          <a:chOff x="0" y="0"/>
          <a:chExt cx="0" cy="0"/>
        </a:xfrm>
      </p:grpSpPr>
      <p:sp>
        <p:nvSpPr>
          <p:cNvPr id="318" name="Shape 318"/>
          <p:cNvSpPr txBox="1"/>
          <p:nvPr>
            <p:ph type="title"/>
          </p:nvPr>
        </p:nvSpPr>
        <p:spPr>
          <a:xfrm>
            <a:off x="311700" y="445025"/>
            <a:ext cx="8520600" cy="707400"/>
          </a:xfrm>
          <a:prstGeom prst="rect">
            <a:avLst/>
          </a:prstGeom>
        </p:spPr>
        <p:txBody>
          <a:bodyPr anchorCtr="0" anchor="t" bIns="91425" lIns="91425" rIns="91425" tIns="91425">
            <a:noAutofit/>
          </a:bodyPr>
          <a:lstStyle/>
          <a:p>
            <a:pPr lvl="0" rtl="0">
              <a:spcBef>
                <a:spcPts val="0"/>
              </a:spcBef>
              <a:buNone/>
            </a:pPr>
            <a:r>
              <a:rPr lang="en"/>
              <a:t>Outline</a:t>
            </a:r>
          </a:p>
        </p:txBody>
      </p:sp>
      <p:sp>
        <p:nvSpPr>
          <p:cNvPr id="319" name="Shape 319"/>
          <p:cNvSpPr txBox="1"/>
          <p:nvPr>
            <p:ph idx="1" type="body"/>
          </p:nvPr>
        </p:nvSpPr>
        <p:spPr>
          <a:xfrm>
            <a:off x="311700" y="1266325"/>
            <a:ext cx="8520600" cy="3302700"/>
          </a:xfrm>
          <a:prstGeom prst="rect">
            <a:avLst/>
          </a:prstGeom>
        </p:spPr>
        <p:txBody>
          <a:bodyPr anchorCtr="0" anchor="t" bIns="91425" lIns="91425" rIns="91425" tIns="91425">
            <a:noAutofit/>
          </a:bodyPr>
          <a:lstStyle/>
          <a:p>
            <a:pPr indent="-228600" lvl="0" marL="457200" rtl="0">
              <a:spcBef>
                <a:spcPts val="0"/>
              </a:spcBef>
            </a:pPr>
            <a:r>
              <a:rPr lang="en"/>
              <a:t>Introduction</a:t>
            </a:r>
          </a:p>
          <a:p>
            <a:pPr indent="-228600" lvl="0" marL="457200" rtl="0">
              <a:spcBef>
                <a:spcPts val="0"/>
              </a:spcBef>
            </a:pPr>
            <a:r>
              <a:rPr lang="en"/>
              <a:t>Background and Related Work</a:t>
            </a:r>
          </a:p>
          <a:p>
            <a:pPr indent="-228600" lvl="0" marL="457200" rtl="0">
              <a:spcBef>
                <a:spcPts val="0"/>
              </a:spcBef>
            </a:pPr>
            <a:r>
              <a:rPr lang="en"/>
              <a:t>Real-Time GPU-Based Wildfire Simulation</a:t>
            </a:r>
          </a:p>
          <a:p>
            <a:pPr indent="-228600" lvl="0" marL="457200" rtl="0">
              <a:spcBef>
                <a:spcPts val="0"/>
              </a:spcBef>
            </a:pPr>
            <a:r>
              <a:rPr lang="en"/>
              <a:t>Analysis and Conception</a:t>
            </a:r>
          </a:p>
          <a:p>
            <a:pPr indent="-228600" lvl="0" marL="457200" rtl="0">
              <a:spcBef>
                <a:spcPts val="0"/>
              </a:spcBef>
            </a:pPr>
            <a:r>
              <a:rPr b="1" lang="en"/>
              <a:t>Modeling and Implementation</a:t>
            </a:r>
          </a:p>
          <a:p>
            <a:pPr indent="-228600" lvl="0" marL="457200" rtl="0">
              <a:spcBef>
                <a:spcPts val="0"/>
              </a:spcBef>
            </a:pPr>
            <a:r>
              <a:rPr lang="en"/>
              <a:t>Results</a:t>
            </a:r>
          </a:p>
          <a:p>
            <a:pPr indent="-228600" lvl="0" marL="457200" rtl="0">
              <a:spcBef>
                <a:spcPts val="0"/>
              </a:spcBef>
            </a:pPr>
            <a:r>
              <a:rPr lang="en"/>
              <a:t>Conclusions and Future Work</a:t>
            </a:r>
          </a:p>
        </p:txBody>
      </p:sp>
      <p:sp>
        <p:nvSpPr>
          <p:cNvPr id="320" name="Shape 320"/>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solidFill>
                  <a:schemeClr val="dk2"/>
                </a:solidFill>
                <a:latin typeface="Open Sans"/>
                <a:ea typeface="Open Sans"/>
                <a:cs typeface="Open Sans"/>
                <a:sym typeface="Open Sans"/>
              </a:rPr>
              <a:t>‹#›</a:t>
            </a:fld>
          </a:p>
        </p:txBody>
      </p:sp>
    </p:spTree>
  </p:cSld>
  <p:clrMapOvr>
    <a:masterClrMapping/>
  </p:clrMapOvr>
  <p:transition spd="slow">
    <p:cut/>
  </p:transition>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4" name="Shape 324"/>
        <p:cNvGrpSpPr/>
        <p:nvPr/>
      </p:nvGrpSpPr>
      <p:grpSpPr>
        <a:xfrm>
          <a:off x="0" y="0"/>
          <a:ext cx="0" cy="0"/>
          <a:chOff x="0" y="0"/>
          <a:chExt cx="0" cy="0"/>
        </a:xfrm>
      </p:grpSpPr>
      <p:sp>
        <p:nvSpPr>
          <p:cNvPr id="325" name="Shape 325"/>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a:t>Modeling and Implementation</a:t>
            </a:r>
          </a:p>
        </p:txBody>
      </p:sp>
      <p:sp>
        <p:nvSpPr>
          <p:cNvPr id="326" name="Shape 326"/>
          <p:cNvSpPr txBox="1"/>
          <p:nvPr>
            <p:ph idx="1" type="body"/>
          </p:nvPr>
        </p:nvSpPr>
        <p:spPr>
          <a:xfrm>
            <a:off x="311700" y="1152475"/>
            <a:ext cx="8520600" cy="961200"/>
          </a:xfrm>
          <a:prstGeom prst="rect">
            <a:avLst/>
          </a:prstGeom>
        </p:spPr>
        <p:txBody>
          <a:bodyPr anchorCtr="0" anchor="t" bIns="91425" lIns="91425" rIns="91425" tIns="91425">
            <a:noAutofit/>
          </a:bodyPr>
          <a:lstStyle/>
          <a:p>
            <a:pPr indent="-228600" lvl="0" marL="457200" rtl="0">
              <a:spcBef>
                <a:spcPts val="0"/>
              </a:spcBef>
            </a:pPr>
            <a:r>
              <a:rPr lang="en"/>
              <a:t>Once the preprocessing is complete, one of three simulation methods can be applied: Burn Distances, Minimal Time, or Iterative Minimal Time</a:t>
            </a:r>
          </a:p>
        </p:txBody>
      </p:sp>
      <p:sp>
        <p:nvSpPr>
          <p:cNvPr id="327" name="Shape 32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dk2"/>
                </a:solidFill>
                <a:latin typeface="Open Sans"/>
                <a:ea typeface="Open Sans"/>
                <a:cs typeface="Open Sans"/>
                <a:sym typeface="Open Sans"/>
              </a:rPr>
              <a:t>‹#›</a:t>
            </a:fld>
          </a:p>
        </p:txBody>
      </p:sp>
      <p:pic>
        <p:nvPicPr>
          <p:cNvPr id="328" name="Shape 328"/>
          <p:cNvPicPr preferRelativeResize="0"/>
          <p:nvPr/>
        </p:nvPicPr>
        <p:blipFill>
          <a:blip r:embed="rId3">
            <a:alphaModFix/>
          </a:blip>
          <a:stretch>
            <a:fillRect/>
          </a:stretch>
        </p:blipFill>
        <p:spPr>
          <a:xfrm>
            <a:off x="811337" y="2279525"/>
            <a:ext cx="7521326" cy="1936300"/>
          </a:xfrm>
          <a:prstGeom prst="rect">
            <a:avLst/>
          </a:prstGeom>
          <a:noFill/>
          <a:ln>
            <a:noFill/>
          </a:ln>
        </p:spPr>
      </p:pic>
    </p:spTree>
  </p:cSld>
  <p:clrMapOvr>
    <a:masterClrMapping/>
  </p:clrMapOvr>
  <p:transition spd="slow">
    <p:cut/>
  </p:transition>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2" name="Shape 332"/>
        <p:cNvGrpSpPr/>
        <p:nvPr/>
      </p:nvGrpSpPr>
      <p:grpSpPr>
        <a:xfrm>
          <a:off x="0" y="0"/>
          <a:ext cx="0" cy="0"/>
          <a:chOff x="0" y="0"/>
          <a:chExt cx="0" cy="0"/>
        </a:xfrm>
      </p:grpSpPr>
      <p:sp>
        <p:nvSpPr>
          <p:cNvPr id="333" name="Shape 333"/>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a:t>Modeling and Implementation</a:t>
            </a:r>
          </a:p>
        </p:txBody>
      </p:sp>
      <p:sp>
        <p:nvSpPr>
          <p:cNvPr id="334" name="Shape 334"/>
          <p:cNvSpPr txBox="1"/>
          <p:nvPr>
            <p:ph idx="1" type="body"/>
          </p:nvPr>
        </p:nvSpPr>
        <p:spPr>
          <a:xfrm>
            <a:off x="311700" y="1266325"/>
            <a:ext cx="8520600" cy="3302700"/>
          </a:xfrm>
          <a:prstGeom prst="rect">
            <a:avLst/>
          </a:prstGeom>
        </p:spPr>
        <p:txBody>
          <a:bodyPr anchorCtr="0" anchor="t" bIns="91425" lIns="91425" rIns="91425" tIns="91425">
            <a:noAutofit/>
          </a:bodyPr>
          <a:lstStyle/>
          <a:p>
            <a:pPr indent="-228600" lvl="0" marL="457200" rtl="0">
              <a:spcBef>
                <a:spcPts val="0"/>
              </a:spcBef>
            </a:pPr>
            <a:r>
              <a:rPr lang="en"/>
              <a:t>The three propagation methods were found in vFire[16] or the work done by Sousa, dos Reis, and Pereira [34]</a:t>
            </a:r>
          </a:p>
          <a:p>
            <a:pPr indent="-228600" lvl="0" marL="457200" rtl="0">
              <a:spcBef>
                <a:spcPts val="0"/>
              </a:spcBef>
            </a:pPr>
            <a:r>
              <a:rPr lang="en"/>
              <a:t>All three methods use Rothermel’s fire spread equation. After preprocessing, the rate of spread is calculated as follows: </a:t>
            </a:r>
          </a:p>
          <a:p>
            <a:pPr lvl="0" rtl="0">
              <a:spcBef>
                <a:spcPts val="0"/>
              </a:spcBef>
              <a:buNone/>
            </a:pPr>
            <a:r>
              <a:t/>
            </a:r>
            <a:endParaRPr/>
          </a:p>
          <a:p>
            <a:pPr indent="-228600" lvl="0" marL="457200" rtl="0">
              <a:spcBef>
                <a:spcPts val="0"/>
              </a:spcBef>
            </a:pPr>
            <a:r>
              <a:rPr lang="en"/>
              <a:t>R</a:t>
            </a:r>
            <a:r>
              <a:rPr baseline="-25000" lang="en"/>
              <a:t>max</a:t>
            </a:r>
            <a:r>
              <a:rPr lang="en"/>
              <a:t> is the maximum spread rate. દ is the eccentricity of the fire, which is based on wind and slope data. Φ is the orientation and θ is the direction in which the fire is spreading. </a:t>
            </a:r>
          </a:p>
          <a:p>
            <a:pPr indent="-228600" lvl="0" marL="457200">
              <a:spcBef>
                <a:spcPts val="0"/>
              </a:spcBef>
            </a:pPr>
            <a:r>
              <a:rPr lang="en"/>
              <a:t>R</a:t>
            </a:r>
            <a:r>
              <a:rPr baseline="-25000" lang="en"/>
              <a:t>max</a:t>
            </a:r>
            <a:r>
              <a:rPr lang="en"/>
              <a:t>, Φ, and દ are all based on data found in the input files</a:t>
            </a:r>
          </a:p>
        </p:txBody>
      </p:sp>
      <p:sp>
        <p:nvSpPr>
          <p:cNvPr id="335" name="Shape 33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dk2"/>
                </a:solidFill>
                <a:latin typeface="Open Sans"/>
                <a:ea typeface="Open Sans"/>
                <a:cs typeface="Open Sans"/>
                <a:sym typeface="Open Sans"/>
              </a:rPr>
              <a:t>‹#›</a:t>
            </a:fld>
          </a:p>
        </p:txBody>
      </p:sp>
      <p:pic>
        <p:nvPicPr>
          <p:cNvPr id="336" name="Shape 336"/>
          <p:cNvPicPr preferRelativeResize="0"/>
          <p:nvPr/>
        </p:nvPicPr>
        <p:blipFill>
          <a:blip r:embed="rId3">
            <a:alphaModFix/>
          </a:blip>
          <a:stretch>
            <a:fillRect/>
          </a:stretch>
        </p:blipFill>
        <p:spPr>
          <a:xfrm>
            <a:off x="3071749" y="2598138"/>
            <a:ext cx="2505075" cy="639075"/>
          </a:xfrm>
          <a:prstGeom prst="rect">
            <a:avLst/>
          </a:prstGeom>
          <a:noFill/>
          <a:ln>
            <a:noFill/>
          </a:ln>
        </p:spPr>
      </p:pic>
      <p:sp>
        <p:nvSpPr>
          <p:cNvPr id="337" name="Shape 337"/>
          <p:cNvSpPr txBox="1"/>
          <p:nvPr/>
        </p:nvSpPr>
        <p:spPr>
          <a:xfrm>
            <a:off x="6299150" y="2659512"/>
            <a:ext cx="1311300" cy="402300"/>
          </a:xfrm>
          <a:prstGeom prst="rect">
            <a:avLst/>
          </a:prstGeom>
          <a:noFill/>
          <a:ln>
            <a:noFill/>
          </a:ln>
        </p:spPr>
        <p:txBody>
          <a:bodyPr anchorCtr="0" anchor="t" bIns="91425" lIns="91425" rIns="91425" tIns="91425">
            <a:noAutofit/>
          </a:bodyPr>
          <a:lstStyle/>
          <a:p>
            <a:pPr lvl="0">
              <a:spcBef>
                <a:spcPts val="0"/>
              </a:spcBef>
              <a:buNone/>
            </a:pPr>
            <a:r>
              <a:rPr b="1" lang="en"/>
              <a:t>Equation 5.1</a:t>
            </a:r>
          </a:p>
        </p:txBody>
      </p:sp>
    </p:spTree>
  </p:cSld>
  <p:clrMapOvr>
    <a:masterClrMapping/>
  </p:clrMapOvr>
  <p:transition spd="slow">
    <p:cut/>
  </p:transition>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1" name="Shape 341"/>
        <p:cNvGrpSpPr/>
        <p:nvPr/>
      </p:nvGrpSpPr>
      <p:grpSpPr>
        <a:xfrm>
          <a:off x="0" y="0"/>
          <a:ext cx="0" cy="0"/>
          <a:chOff x="0" y="0"/>
          <a:chExt cx="0" cy="0"/>
        </a:xfrm>
      </p:grpSpPr>
      <p:sp>
        <p:nvSpPr>
          <p:cNvPr id="342" name="Shape 342"/>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a:t>Modeling and Implementation</a:t>
            </a:r>
          </a:p>
        </p:txBody>
      </p:sp>
      <p:sp>
        <p:nvSpPr>
          <p:cNvPr id="343" name="Shape 343"/>
          <p:cNvSpPr txBox="1"/>
          <p:nvPr>
            <p:ph idx="1" type="body"/>
          </p:nvPr>
        </p:nvSpPr>
        <p:spPr>
          <a:xfrm>
            <a:off x="311700" y="1266325"/>
            <a:ext cx="8520600" cy="3302700"/>
          </a:xfrm>
          <a:prstGeom prst="rect">
            <a:avLst/>
          </a:prstGeom>
        </p:spPr>
        <p:txBody>
          <a:bodyPr anchorCtr="0" anchor="t" bIns="91425" lIns="91425" rIns="91425" tIns="91425">
            <a:noAutofit/>
          </a:bodyPr>
          <a:lstStyle/>
          <a:p>
            <a:pPr indent="-228600" lvl="0" marL="457200" rtl="0">
              <a:spcBef>
                <a:spcPts val="0"/>
              </a:spcBef>
            </a:pPr>
            <a:r>
              <a:rPr lang="en"/>
              <a:t>Preprocessing phase: </a:t>
            </a:r>
          </a:p>
          <a:p>
            <a:pPr indent="-228600" lvl="1" marL="914400" rtl="0">
              <a:spcBef>
                <a:spcPts val="0"/>
              </a:spcBef>
            </a:pPr>
            <a:r>
              <a:rPr lang="en"/>
              <a:t>Read in from input files</a:t>
            </a:r>
          </a:p>
          <a:p>
            <a:pPr indent="-228600" lvl="1" marL="914400" rtl="0">
              <a:spcBef>
                <a:spcPts val="0"/>
              </a:spcBef>
            </a:pPr>
            <a:r>
              <a:rPr lang="en"/>
              <a:t>Use Geospatial Data Abstraction Library (GDAL) to interpolate all files to be correct sizes [12]</a:t>
            </a:r>
          </a:p>
          <a:p>
            <a:pPr indent="-228600" lvl="1" marL="914400" rtl="0">
              <a:spcBef>
                <a:spcPts val="0"/>
              </a:spcBef>
            </a:pPr>
            <a:r>
              <a:rPr lang="en"/>
              <a:t>Wind is incorporated as a 2D vector at each cell and is set by a manual input parameter</a:t>
            </a:r>
          </a:p>
          <a:p>
            <a:pPr indent="-228600" lvl="0" marL="457200" rtl="0">
              <a:spcBef>
                <a:spcPts val="0"/>
              </a:spcBef>
            </a:pPr>
            <a:r>
              <a:rPr lang="en"/>
              <a:t>Secondary Kernel</a:t>
            </a:r>
          </a:p>
          <a:p>
            <a:pPr indent="-228600" lvl="1" marL="914400" rtl="0">
              <a:spcBef>
                <a:spcPts val="0"/>
              </a:spcBef>
            </a:pPr>
            <a:r>
              <a:rPr lang="en"/>
              <a:t>There are some slight data dependencies in this project, so a secondary kernel for copying data or updating time was implemented for each method to compensate</a:t>
            </a:r>
          </a:p>
        </p:txBody>
      </p:sp>
      <p:sp>
        <p:nvSpPr>
          <p:cNvPr id="344" name="Shape 34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dk2"/>
                </a:solidFill>
                <a:latin typeface="Open Sans"/>
                <a:ea typeface="Open Sans"/>
                <a:cs typeface="Open Sans"/>
                <a:sym typeface="Open Sans"/>
              </a:rPr>
              <a:t>‹#›</a:t>
            </a:fld>
          </a:p>
        </p:txBody>
      </p:sp>
    </p:spTree>
  </p:cSld>
  <p:clrMapOvr>
    <a:masterClrMapping/>
  </p:clrMapOvr>
  <p:transition spd="slow">
    <p:cut/>
  </p:transition>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8" name="Shape 348"/>
        <p:cNvGrpSpPr/>
        <p:nvPr/>
      </p:nvGrpSpPr>
      <p:grpSpPr>
        <a:xfrm>
          <a:off x="0" y="0"/>
          <a:ext cx="0" cy="0"/>
          <a:chOff x="0" y="0"/>
          <a:chExt cx="0" cy="0"/>
        </a:xfrm>
      </p:grpSpPr>
      <p:sp>
        <p:nvSpPr>
          <p:cNvPr id="349" name="Shape 349"/>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sz="3000"/>
              <a:t>Modeling and Implementation: Burn Distances</a:t>
            </a:r>
          </a:p>
        </p:txBody>
      </p:sp>
      <p:sp>
        <p:nvSpPr>
          <p:cNvPr id="350" name="Shape 350"/>
          <p:cNvSpPr txBox="1"/>
          <p:nvPr>
            <p:ph idx="1" type="body"/>
          </p:nvPr>
        </p:nvSpPr>
        <p:spPr>
          <a:xfrm>
            <a:off x="311700" y="1152475"/>
            <a:ext cx="4251000" cy="3416400"/>
          </a:xfrm>
          <a:prstGeom prst="rect">
            <a:avLst/>
          </a:prstGeom>
        </p:spPr>
        <p:txBody>
          <a:bodyPr anchorCtr="0" anchor="t" bIns="91425" lIns="91425" rIns="91425" tIns="91425">
            <a:noAutofit/>
          </a:bodyPr>
          <a:lstStyle/>
          <a:p>
            <a:pPr indent="-228600" lvl="0" marL="457200" rtl="0">
              <a:spcBef>
                <a:spcPts val="0"/>
              </a:spcBef>
            </a:pPr>
            <a:r>
              <a:rPr lang="en"/>
              <a:t>The BD kernel simulates the time it takes to physically burn the distance between two cells at a fixed time step </a:t>
            </a:r>
          </a:p>
          <a:p>
            <a:pPr indent="-228600" lvl="1" marL="914400" rtl="0">
              <a:spcBef>
                <a:spcPts val="0"/>
              </a:spcBef>
            </a:pPr>
            <a:r>
              <a:rPr lang="en"/>
              <a:t>Each cell looks to its neighbors to see if it has burned the complete distance for ignition</a:t>
            </a:r>
          </a:p>
          <a:p>
            <a:pPr indent="-228600" lvl="1" marL="914400" rtl="0">
              <a:spcBef>
                <a:spcPts val="0"/>
              </a:spcBef>
            </a:pPr>
            <a:r>
              <a:rPr lang="en"/>
              <a:t>When a cell ignites, it inherits the properties of the fire which ignited it</a:t>
            </a:r>
          </a:p>
          <a:p>
            <a:pPr indent="-228600" lvl="2" marL="1371600" rtl="0">
              <a:spcBef>
                <a:spcPts val="0"/>
              </a:spcBef>
            </a:pPr>
            <a:r>
              <a:rPr lang="en"/>
              <a:t>In the case where that fire spreads at a higher rate, it caps it to the max rate of the current cell</a:t>
            </a:r>
          </a:p>
          <a:p>
            <a:pPr indent="-228600" lvl="1" marL="914400">
              <a:spcBef>
                <a:spcPts val="0"/>
              </a:spcBef>
            </a:pPr>
            <a:r>
              <a:rPr lang="en"/>
              <a:t>This is the only floating-point precision kernel out of the three </a:t>
            </a:r>
          </a:p>
        </p:txBody>
      </p:sp>
      <p:sp>
        <p:nvSpPr>
          <p:cNvPr id="351" name="Shape 35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dk2"/>
                </a:solidFill>
                <a:latin typeface="Open Sans"/>
                <a:ea typeface="Open Sans"/>
                <a:cs typeface="Open Sans"/>
                <a:sym typeface="Open Sans"/>
              </a:rPr>
              <a:t>‹#›</a:t>
            </a:fld>
          </a:p>
        </p:txBody>
      </p:sp>
      <p:pic>
        <p:nvPicPr>
          <p:cNvPr id="352" name="Shape 352"/>
          <p:cNvPicPr preferRelativeResize="0"/>
          <p:nvPr/>
        </p:nvPicPr>
        <p:blipFill>
          <a:blip r:embed="rId3">
            <a:alphaModFix/>
          </a:blip>
          <a:stretch>
            <a:fillRect/>
          </a:stretch>
        </p:blipFill>
        <p:spPr>
          <a:xfrm>
            <a:off x="5127051" y="1023899"/>
            <a:ext cx="3605900" cy="3877075"/>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5" name="Shape 85"/>
        <p:cNvGrpSpPr/>
        <p:nvPr/>
      </p:nvGrpSpPr>
      <p:grpSpPr>
        <a:xfrm>
          <a:off x="0" y="0"/>
          <a:ext cx="0" cy="0"/>
          <a:chOff x="0" y="0"/>
          <a:chExt cx="0" cy="0"/>
        </a:xfrm>
      </p:grpSpPr>
      <p:sp>
        <p:nvSpPr>
          <p:cNvPr id="86" name="Shape 86"/>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a:t>Outline</a:t>
            </a:r>
          </a:p>
        </p:txBody>
      </p:sp>
      <p:sp>
        <p:nvSpPr>
          <p:cNvPr id="87" name="Shape 87"/>
          <p:cNvSpPr txBox="1"/>
          <p:nvPr>
            <p:ph idx="1" type="body"/>
          </p:nvPr>
        </p:nvSpPr>
        <p:spPr>
          <a:xfrm>
            <a:off x="311700" y="1266325"/>
            <a:ext cx="8520600" cy="3302700"/>
          </a:xfrm>
          <a:prstGeom prst="rect">
            <a:avLst/>
          </a:prstGeom>
        </p:spPr>
        <p:txBody>
          <a:bodyPr anchorCtr="0" anchor="t" bIns="91425" lIns="91425" rIns="91425" tIns="91425">
            <a:noAutofit/>
          </a:bodyPr>
          <a:lstStyle/>
          <a:p>
            <a:pPr indent="-228600" lvl="0" marL="457200" rtl="0">
              <a:spcBef>
                <a:spcPts val="0"/>
              </a:spcBef>
            </a:pPr>
            <a:r>
              <a:rPr lang="en"/>
              <a:t>Introduction</a:t>
            </a:r>
          </a:p>
          <a:p>
            <a:pPr indent="-228600" lvl="0" marL="457200" rtl="0">
              <a:spcBef>
                <a:spcPts val="0"/>
              </a:spcBef>
            </a:pPr>
            <a:r>
              <a:rPr lang="en"/>
              <a:t>Background and Related Work</a:t>
            </a:r>
          </a:p>
          <a:p>
            <a:pPr indent="-228600" lvl="0" marL="457200" rtl="0">
              <a:spcBef>
                <a:spcPts val="0"/>
              </a:spcBef>
            </a:pPr>
            <a:r>
              <a:rPr lang="en"/>
              <a:t>Real-Time GPU-Based Wildfire Simulation</a:t>
            </a:r>
          </a:p>
          <a:p>
            <a:pPr indent="-228600" lvl="0" marL="457200" rtl="0">
              <a:spcBef>
                <a:spcPts val="0"/>
              </a:spcBef>
            </a:pPr>
            <a:r>
              <a:rPr lang="en"/>
              <a:t>Analysis and Conception</a:t>
            </a:r>
          </a:p>
          <a:p>
            <a:pPr indent="-228600" lvl="0" marL="457200" rtl="0">
              <a:spcBef>
                <a:spcPts val="0"/>
              </a:spcBef>
            </a:pPr>
            <a:r>
              <a:rPr lang="en"/>
              <a:t>Modeling and Implementation</a:t>
            </a:r>
          </a:p>
          <a:p>
            <a:pPr indent="-228600" lvl="0" marL="457200" rtl="0">
              <a:spcBef>
                <a:spcPts val="0"/>
              </a:spcBef>
            </a:pPr>
            <a:r>
              <a:rPr lang="en"/>
              <a:t>Results</a:t>
            </a:r>
          </a:p>
          <a:p>
            <a:pPr indent="-228600" lvl="0" marL="457200" rtl="0">
              <a:spcBef>
                <a:spcPts val="0"/>
              </a:spcBef>
            </a:pPr>
            <a:r>
              <a:rPr lang="en"/>
              <a:t>Conclusions and Future Work</a:t>
            </a:r>
          </a:p>
        </p:txBody>
      </p:sp>
      <p:sp>
        <p:nvSpPr>
          <p:cNvPr id="88" name="Shape 88"/>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dk2"/>
                </a:solidFill>
                <a:latin typeface="Open Sans"/>
                <a:ea typeface="Open Sans"/>
                <a:cs typeface="Open Sans"/>
                <a:sym typeface="Open Sans"/>
              </a:rPr>
              <a:t>‹#›</a:t>
            </a:fld>
          </a:p>
        </p:txBody>
      </p:sp>
    </p:spTree>
  </p:cSld>
  <p:clrMapOvr>
    <a:masterClrMapping/>
  </p:clrMapOvr>
  <p:transition spd="slow">
    <p:cut/>
  </p:transition>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56" name="Shape 356"/>
        <p:cNvGrpSpPr/>
        <p:nvPr/>
      </p:nvGrpSpPr>
      <p:grpSpPr>
        <a:xfrm>
          <a:off x="0" y="0"/>
          <a:ext cx="0" cy="0"/>
          <a:chOff x="0" y="0"/>
          <a:chExt cx="0" cy="0"/>
        </a:xfrm>
      </p:grpSpPr>
      <p:sp>
        <p:nvSpPr>
          <p:cNvPr id="357" name="Shape 357"/>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sz="3000"/>
              <a:t>Modeling and Implementation: Burn Distances</a:t>
            </a:r>
          </a:p>
        </p:txBody>
      </p:sp>
      <p:sp>
        <p:nvSpPr>
          <p:cNvPr id="358" name="Shape 358"/>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dk2"/>
                </a:solidFill>
                <a:latin typeface="Open Sans"/>
                <a:ea typeface="Open Sans"/>
                <a:cs typeface="Open Sans"/>
                <a:sym typeface="Open Sans"/>
              </a:rPr>
              <a:t>‹#›</a:t>
            </a:fld>
          </a:p>
        </p:txBody>
      </p:sp>
      <p:pic>
        <p:nvPicPr>
          <p:cNvPr id="359" name="Shape 359"/>
          <p:cNvPicPr preferRelativeResize="0"/>
          <p:nvPr/>
        </p:nvPicPr>
        <p:blipFill>
          <a:blip r:embed="rId3">
            <a:alphaModFix/>
          </a:blip>
          <a:stretch>
            <a:fillRect/>
          </a:stretch>
        </p:blipFill>
        <p:spPr>
          <a:xfrm>
            <a:off x="1445100" y="1159225"/>
            <a:ext cx="6253798" cy="3810625"/>
          </a:xfrm>
          <a:prstGeom prst="rect">
            <a:avLst/>
          </a:prstGeom>
          <a:noFill/>
          <a:ln>
            <a:noFill/>
          </a:ln>
        </p:spPr>
      </p:pic>
    </p:spTree>
  </p:cSld>
  <p:clrMapOvr>
    <a:masterClrMapping/>
  </p:clrMapOvr>
  <p:transition spd="slow">
    <p:cut/>
  </p:transition>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63" name="Shape 363"/>
        <p:cNvGrpSpPr/>
        <p:nvPr/>
      </p:nvGrpSpPr>
      <p:grpSpPr>
        <a:xfrm>
          <a:off x="0" y="0"/>
          <a:ext cx="0" cy="0"/>
          <a:chOff x="0" y="0"/>
          <a:chExt cx="0" cy="0"/>
        </a:xfrm>
      </p:grpSpPr>
      <p:sp>
        <p:nvSpPr>
          <p:cNvPr id="364" name="Shape 364"/>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sz="3000"/>
              <a:t>Modeling and Implementation: Burn Distances</a:t>
            </a:r>
          </a:p>
        </p:txBody>
      </p:sp>
      <p:sp>
        <p:nvSpPr>
          <p:cNvPr id="365" name="Shape 365"/>
          <p:cNvSpPr txBox="1"/>
          <p:nvPr>
            <p:ph idx="1" type="body"/>
          </p:nvPr>
        </p:nvSpPr>
        <p:spPr>
          <a:xfrm>
            <a:off x="311700" y="1266325"/>
            <a:ext cx="8520600" cy="3302700"/>
          </a:xfrm>
          <a:prstGeom prst="rect">
            <a:avLst/>
          </a:prstGeom>
        </p:spPr>
        <p:txBody>
          <a:bodyPr anchorCtr="0" anchor="t" bIns="91425" lIns="91425" rIns="91425" tIns="91425">
            <a:noAutofit/>
          </a:bodyPr>
          <a:lstStyle/>
          <a:p>
            <a:pPr indent="-228600" lvl="0" marL="457200" rtl="0">
              <a:spcBef>
                <a:spcPts val="0"/>
              </a:spcBef>
            </a:pPr>
            <a:r>
              <a:rPr lang="en"/>
              <a:t>There is an issue with data synchronization that arises when reading to and writing from the same time of arrival map</a:t>
            </a:r>
          </a:p>
          <a:p>
            <a:pPr lvl="0" rtl="0">
              <a:spcBef>
                <a:spcPts val="0"/>
              </a:spcBef>
              <a:buNone/>
            </a:pPr>
            <a:r>
              <a:t/>
            </a:r>
            <a:endParaRPr/>
          </a:p>
          <a:p>
            <a:pPr lvl="0" rtl="0">
              <a:spcBef>
                <a:spcPts val="0"/>
              </a:spcBef>
              <a:buNone/>
            </a:pPr>
            <a:r>
              <a:t/>
            </a:r>
            <a:endParaRPr/>
          </a:p>
          <a:p>
            <a:pPr lvl="0" rtl="0">
              <a:spcBef>
                <a:spcPts val="0"/>
              </a:spcBef>
              <a:spcAft>
                <a:spcPts val="0"/>
              </a:spcAft>
              <a:buNone/>
            </a:pPr>
            <a:r>
              <a:t/>
            </a:r>
            <a:endParaRPr/>
          </a:p>
          <a:p>
            <a:pPr lvl="0" rtl="0">
              <a:spcBef>
                <a:spcPts val="0"/>
              </a:spcBef>
              <a:buNone/>
            </a:pPr>
            <a:r>
              <a:t/>
            </a:r>
            <a:endParaRPr/>
          </a:p>
          <a:p>
            <a:pPr indent="-228600" lvl="0" marL="457200" rtl="0">
              <a:spcBef>
                <a:spcPts val="0"/>
              </a:spcBef>
            </a:pPr>
            <a:r>
              <a:rPr lang="en"/>
              <a:t>Thread 1 processes a, and writes the results out to a’. Thread 2 needs to read the data from the cell at a’ for calculations for c, and receives data relevant to the next time step.</a:t>
            </a:r>
          </a:p>
          <a:p>
            <a:pPr lvl="0">
              <a:spcBef>
                <a:spcPts val="0"/>
              </a:spcBef>
              <a:buNone/>
            </a:pPr>
            <a:r>
              <a:t/>
            </a:r>
            <a:endParaRPr/>
          </a:p>
        </p:txBody>
      </p:sp>
      <p:sp>
        <p:nvSpPr>
          <p:cNvPr id="366" name="Shape 366"/>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dk2"/>
                </a:solidFill>
                <a:latin typeface="Open Sans"/>
                <a:ea typeface="Open Sans"/>
                <a:cs typeface="Open Sans"/>
                <a:sym typeface="Open Sans"/>
              </a:rPr>
              <a:t>‹#›</a:t>
            </a:fld>
          </a:p>
        </p:txBody>
      </p:sp>
      <p:pic>
        <p:nvPicPr>
          <p:cNvPr id="367" name="Shape 367"/>
          <p:cNvPicPr preferRelativeResize="0"/>
          <p:nvPr/>
        </p:nvPicPr>
        <p:blipFill>
          <a:blip r:embed="rId3">
            <a:alphaModFix/>
          </a:blip>
          <a:stretch>
            <a:fillRect/>
          </a:stretch>
        </p:blipFill>
        <p:spPr>
          <a:xfrm>
            <a:off x="3390822" y="2086887"/>
            <a:ext cx="2362349" cy="1661575"/>
          </a:xfrm>
          <a:prstGeom prst="rect">
            <a:avLst/>
          </a:prstGeom>
          <a:noFill/>
          <a:ln>
            <a:noFill/>
          </a:ln>
        </p:spPr>
      </p:pic>
    </p:spTree>
  </p:cSld>
  <p:clrMapOvr>
    <a:masterClrMapping/>
  </p:clrMapOvr>
  <p:transition spd="slow">
    <p:cut/>
  </p:transition>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71" name="Shape 371"/>
        <p:cNvGrpSpPr/>
        <p:nvPr/>
      </p:nvGrpSpPr>
      <p:grpSpPr>
        <a:xfrm>
          <a:off x="0" y="0"/>
          <a:ext cx="0" cy="0"/>
          <a:chOff x="0" y="0"/>
          <a:chExt cx="0" cy="0"/>
        </a:xfrm>
      </p:grpSpPr>
      <p:sp>
        <p:nvSpPr>
          <p:cNvPr id="372" name="Shape 372"/>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sz="3000"/>
              <a:t>Modeling and Implementation: Burn Distances</a:t>
            </a:r>
          </a:p>
        </p:txBody>
      </p:sp>
      <p:sp>
        <p:nvSpPr>
          <p:cNvPr id="373" name="Shape 373"/>
          <p:cNvSpPr txBox="1"/>
          <p:nvPr>
            <p:ph idx="1" type="body"/>
          </p:nvPr>
        </p:nvSpPr>
        <p:spPr>
          <a:xfrm>
            <a:off x="311700" y="1266325"/>
            <a:ext cx="8520600" cy="3302700"/>
          </a:xfrm>
          <a:prstGeom prst="rect">
            <a:avLst/>
          </a:prstGeom>
        </p:spPr>
        <p:txBody>
          <a:bodyPr anchorCtr="0" anchor="t" bIns="91425" lIns="91425" rIns="91425" tIns="91425">
            <a:noAutofit/>
          </a:bodyPr>
          <a:lstStyle/>
          <a:p>
            <a:pPr indent="-228600" lvl="0" marL="457200" rtl="0">
              <a:spcBef>
                <a:spcPts val="0"/>
              </a:spcBef>
            </a:pPr>
            <a:r>
              <a:rPr lang="en"/>
              <a:t>Solution: two time of arrival maps, one for reading and one for writing. </a:t>
            </a:r>
          </a:p>
          <a:p>
            <a:pPr indent="-228600" lvl="0" marL="457200" rtl="0">
              <a:spcBef>
                <a:spcPts val="0"/>
              </a:spcBef>
            </a:pPr>
            <a:r>
              <a:rPr lang="en"/>
              <a:t>New need: the output file needs to transfer data to input file for next iteration</a:t>
            </a:r>
          </a:p>
          <a:p>
            <a:pPr indent="-228600" lvl="1" marL="914400" rtl="0">
              <a:spcBef>
                <a:spcPts val="0"/>
              </a:spcBef>
            </a:pPr>
            <a:r>
              <a:rPr lang="en"/>
              <a:t>This is accomplished in a secondary kernel</a:t>
            </a:r>
          </a:p>
          <a:p>
            <a:pPr lvl="0" rtl="0">
              <a:spcBef>
                <a:spcPts val="0"/>
              </a:spcBef>
              <a:buNone/>
            </a:pPr>
            <a:r>
              <a:t/>
            </a:r>
            <a:endParaRPr/>
          </a:p>
          <a:p>
            <a:pPr lvl="0" rtl="0">
              <a:spcBef>
                <a:spcPts val="0"/>
              </a:spcBef>
              <a:buNone/>
            </a:pPr>
            <a:r>
              <a:t/>
            </a:r>
            <a:endParaRPr/>
          </a:p>
          <a:p>
            <a:pPr lvl="0" rtl="0">
              <a:spcBef>
                <a:spcPts val="0"/>
              </a:spcBef>
              <a:buNone/>
            </a:pPr>
            <a:r>
              <a:t/>
            </a:r>
            <a:endParaRPr/>
          </a:p>
          <a:p>
            <a:pPr indent="-228600" lvl="0" marL="457200">
              <a:spcBef>
                <a:spcPts val="0"/>
              </a:spcBef>
            </a:pPr>
            <a:r>
              <a:rPr lang="en"/>
              <a:t>Note: atomic functions are still used to ensure that during the writeout phase to the output vector, the lowest time of arrival is achieved.</a:t>
            </a:r>
          </a:p>
        </p:txBody>
      </p:sp>
      <p:sp>
        <p:nvSpPr>
          <p:cNvPr id="374" name="Shape 37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dk2"/>
                </a:solidFill>
                <a:latin typeface="Open Sans"/>
                <a:ea typeface="Open Sans"/>
                <a:cs typeface="Open Sans"/>
                <a:sym typeface="Open Sans"/>
              </a:rPr>
              <a:t>‹#›</a:t>
            </a:fld>
          </a:p>
        </p:txBody>
      </p:sp>
      <p:pic>
        <p:nvPicPr>
          <p:cNvPr id="375" name="Shape 375"/>
          <p:cNvPicPr preferRelativeResize="0"/>
          <p:nvPr/>
        </p:nvPicPr>
        <p:blipFill>
          <a:blip r:embed="rId3">
            <a:alphaModFix/>
          </a:blip>
          <a:stretch>
            <a:fillRect/>
          </a:stretch>
        </p:blipFill>
        <p:spPr>
          <a:xfrm>
            <a:off x="1002950" y="2298735"/>
            <a:ext cx="7138098" cy="1428675"/>
          </a:xfrm>
          <a:prstGeom prst="rect">
            <a:avLst/>
          </a:prstGeom>
          <a:noFill/>
          <a:ln>
            <a:noFill/>
          </a:ln>
        </p:spPr>
      </p:pic>
    </p:spTree>
  </p:cSld>
  <p:clrMapOvr>
    <a:masterClrMapping/>
  </p:clrMapOvr>
  <p:transition spd="slow">
    <p:cut/>
  </p:transition>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79" name="Shape 379"/>
        <p:cNvGrpSpPr/>
        <p:nvPr/>
      </p:nvGrpSpPr>
      <p:grpSpPr>
        <a:xfrm>
          <a:off x="0" y="0"/>
          <a:ext cx="0" cy="0"/>
          <a:chOff x="0" y="0"/>
          <a:chExt cx="0" cy="0"/>
        </a:xfrm>
      </p:grpSpPr>
      <p:sp>
        <p:nvSpPr>
          <p:cNvPr id="380" name="Shape 380"/>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sz="3000"/>
              <a:t>Modeling and Implementation: Burn Distances</a:t>
            </a:r>
          </a:p>
        </p:txBody>
      </p:sp>
      <p:sp>
        <p:nvSpPr>
          <p:cNvPr id="381" name="Shape 381"/>
          <p:cNvSpPr txBox="1"/>
          <p:nvPr>
            <p:ph idx="1" type="body"/>
          </p:nvPr>
        </p:nvSpPr>
        <p:spPr>
          <a:xfrm>
            <a:off x="311700" y="1152475"/>
            <a:ext cx="8520600" cy="3661800"/>
          </a:xfrm>
          <a:prstGeom prst="rect">
            <a:avLst/>
          </a:prstGeom>
        </p:spPr>
        <p:txBody>
          <a:bodyPr anchorCtr="0" anchor="t" bIns="91425" lIns="91425" rIns="91425" tIns="91425">
            <a:noAutofit/>
          </a:bodyPr>
          <a:lstStyle/>
          <a:p>
            <a:pPr indent="-228600" lvl="0" marL="457200" rtl="0">
              <a:spcBef>
                <a:spcPts val="0"/>
              </a:spcBef>
            </a:pPr>
            <a:r>
              <a:rPr lang="en"/>
              <a:t>Another issue arose from the fixed-time-step in this method</a:t>
            </a:r>
          </a:p>
          <a:p>
            <a:pPr lvl="0" rtl="0">
              <a:spcBef>
                <a:spcPts val="0"/>
              </a:spcBef>
              <a:buNone/>
            </a:pPr>
            <a:r>
              <a:t/>
            </a:r>
            <a:endParaRPr/>
          </a:p>
          <a:p>
            <a:pPr lvl="0" rtl="0">
              <a:spcBef>
                <a:spcPts val="0"/>
              </a:spcBef>
              <a:buNone/>
            </a:pPr>
            <a:r>
              <a:t/>
            </a:r>
            <a:endParaRPr/>
          </a:p>
          <a:p>
            <a:pPr lvl="0" rtl="0">
              <a:spcBef>
                <a:spcPts val="0"/>
              </a:spcBef>
              <a:spcAft>
                <a:spcPts val="0"/>
              </a:spcAft>
              <a:buNone/>
            </a:pPr>
            <a:r>
              <a:t/>
            </a:r>
            <a:endParaRPr/>
          </a:p>
          <a:p>
            <a:pPr lvl="0" rtl="0">
              <a:spcBef>
                <a:spcPts val="0"/>
              </a:spcBef>
              <a:spcAft>
                <a:spcPts val="0"/>
              </a:spcAft>
              <a:buNone/>
            </a:pPr>
            <a:r>
              <a:t/>
            </a:r>
            <a:endParaRPr/>
          </a:p>
          <a:p>
            <a:pPr indent="-228600" lvl="0" marL="457200" rtl="0">
              <a:spcBef>
                <a:spcPts val="0"/>
              </a:spcBef>
            </a:pPr>
            <a:r>
              <a:rPr lang="en"/>
              <a:t>(a), (b), and (c) are all steps in time. The time step is too large and shows a propagating faster than b, when b’’’ should be the correct value at the cell in question</a:t>
            </a:r>
          </a:p>
          <a:p>
            <a:pPr indent="-228600" lvl="0" marL="457200">
              <a:spcBef>
                <a:spcPts val="0"/>
              </a:spcBef>
            </a:pPr>
            <a:r>
              <a:rPr lang="en"/>
              <a:t>Fix: make time step smallest time to propagate across a cell, which can be precomputed</a:t>
            </a:r>
          </a:p>
        </p:txBody>
      </p:sp>
      <p:sp>
        <p:nvSpPr>
          <p:cNvPr id="382" name="Shape 382"/>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dk2"/>
                </a:solidFill>
                <a:latin typeface="Open Sans"/>
                <a:ea typeface="Open Sans"/>
                <a:cs typeface="Open Sans"/>
                <a:sym typeface="Open Sans"/>
              </a:rPr>
              <a:t>‹#›</a:t>
            </a:fld>
          </a:p>
        </p:txBody>
      </p:sp>
      <p:pic>
        <p:nvPicPr>
          <p:cNvPr id="383" name="Shape 383"/>
          <p:cNvPicPr preferRelativeResize="0"/>
          <p:nvPr/>
        </p:nvPicPr>
        <p:blipFill>
          <a:blip r:embed="rId3">
            <a:alphaModFix/>
          </a:blip>
          <a:stretch>
            <a:fillRect/>
          </a:stretch>
        </p:blipFill>
        <p:spPr>
          <a:xfrm>
            <a:off x="642487" y="1572125"/>
            <a:ext cx="7687184" cy="1846849"/>
          </a:xfrm>
          <a:prstGeom prst="rect">
            <a:avLst/>
          </a:prstGeom>
          <a:noFill/>
          <a:ln>
            <a:noFill/>
          </a:ln>
        </p:spPr>
      </p:pic>
    </p:spTree>
  </p:cSld>
  <p:clrMapOvr>
    <a:masterClrMapping/>
  </p:clrMapOvr>
  <p:transition spd="slow">
    <p:cut/>
  </p:transition>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87" name="Shape 387"/>
        <p:cNvGrpSpPr/>
        <p:nvPr/>
      </p:nvGrpSpPr>
      <p:grpSpPr>
        <a:xfrm>
          <a:off x="0" y="0"/>
          <a:ext cx="0" cy="0"/>
          <a:chOff x="0" y="0"/>
          <a:chExt cx="0" cy="0"/>
        </a:xfrm>
      </p:grpSpPr>
      <p:sp>
        <p:nvSpPr>
          <p:cNvPr id="388" name="Shape 388"/>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sz="3000"/>
              <a:t>Modeling and Implementation: Burn Distances</a:t>
            </a:r>
          </a:p>
        </p:txBody>
      </p:sp>
      <p:sp>
        <p:nvSpPr>
          <p:cNvPr id="389" name="Shape 389"/>
          <p:cNvSpPr txBox="1"/>
          <p:nvPr>
            <p:ph idx="1" type="body"/>
          </p:nvPr>
        </p:nvSpPr>
        <p:spPr>
          <a:xfrm>
            <a:off x="311700" y="1266325"/>
            <a:ext cx="8520600" cy="3302700"/>
          </a:xfrm>
          <a:prstGeom prst="rect">
            <a:avLst/>
          </a:prstGeom>
        </p:spPr>
        <p:txBody>
          <a:bodyPr anchorCtr="0" anchor="t" bIns="91425" lIns="91425" rIns="91425" tIns="91425">
            <a:noAutofit/>
          </a:bodyPr>
          <a:lstStyle/>
          <a:p>
            <a:pPr indent="-228600" lvl="0" marL="457200" rtl="0">
              <a:spcBef>
                <a:spcPts val="0"/>
              </a:spcBef>
            </a:pPr>
            <a:r>
              <a:rPr lang="en"/>
              <a:t>The change in distance each time step is calculated as follows: </a:t>
            </a:r>
          </a:p>
          <a:p>
            <a:pPr lvl="0" rtl="0">
              <a:spcBef>
                <a:spcPts val="0"/>
              </a:spcBef>
              <a:buNone/>
            </a:pPr>
            <a:r>
              <a:t/>
            </a:r>
            <a:endParaRPr/>
          </a:p>
          <a:p>
            <a:pPr indent="-228600" lvl="0" marL="457200" rtl="0">
              <a:spcBef>
                <a:spcPts val="0"/>
              </a:spcBef>
            </a:pPr>
            <a:r>
              <a:rPr lang="en"/>
              <a:t>To compensate for ‘overburn’, when a cell is found to be ignited, it calculates the time of arrival as: </a:t>
            </a:r>
          </a:p>
          <a:p>
            <a:pPr lvl="0" rtl="0">
              <a:spcBef>
                <a:spcPts val="0"/>
              </a:spcBef>
              <a:buNone/>
            </a:pPr>
            <a:r>
              <a:t/>
            </a:r>
            <a:endParaRPr/>
          </a:p>
          <a:p>
            <a:pPr indent="-228600" lvl="0" marL="457200">
              <a:spcBef>
                <a:spcPts val="0"/>
              </a:spcBef>
            </a:pPr>
            <a:r>
              <a:rPr lang="en"/>
              <a:t>Where d</a:t>
            </a:r>
            <a:r>
              <a:rPr baseline="-25000" lang="en"/>
              <a:t>over</a:t>
            </a:r>
            <a:r>
              <a:rPr lang="en"/>
              <a:t> is the extra distance that was burnt</a:t>
            </a:r>
          </a:p>
        </p:txBody>
      </p:sp>
      <p:sp>
        <p:nvSpPr>
          <p:cNvPr id="390" name="Shape 390"/>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dk2"/>
                </a:solidFill>
                <a:latin typeface="Open Sans"/>
                <a:ea typeface="Open Sans"/>
                <a:cs typeface="Open Sans"/>
                <a:sym typeface="Open Sans"/>
              </a:rPr>
              <a:t>‹#›</a:t>
            </a:fld>
          </a:p>
        </p:txBody>
      </p:sp>
      <p:pic>
        <p:nvPicPr>
          <p:cNvPr id="391" name="Shape 391"/>
          <p:cNvPicPr preferRelativeResize="0"/>
          <p:nvPr/>
        </p:nvPicPr>
        <p:blipFill>
          <a:blip r:embed="rId3">
            <a:alphaModFix/>
          </a:blip>
          <a:stretch>
            <a:fillRect/>
          </a:stretch>
        </p:blipFill>
        <p:spPr>
          <a:xfrm>
            <a:off x="3636587" y="1633025"/>
            <a:ext cx="1870824" cy="504825"/>
          </a:xfrm>
          <a:prstGeom prst="rect">
            <a:avLst/>
          </a:prstGeom>
          <a:noFill/>
          <a:ln>
            <a:noFill/>
          </a:ln>
        </p:spPr>
      </p:pic>
      <p:pic>
        <p:nvPicPr>
          <p:cNvPr id="392" name="Shape 392"/>
          <p:cNvPicPr preferRelativeResize="0"/>
          <p:nvPr/>
        </p:nvPicPr>
        <p:blipFill>
          <a:blip r:embed="rId4">
            <a:alphaModFix/>
          </a:blip>
          <a:stretch>
            <a:fillRect/>
          </a:stretch>
        </p:blipFill>
        <p:spPr>
          <a:xfrm>
            <a:off x="3256000" y="2750800"/>
            <a:ext cx="2632000" cy="731824"/>
          </a:xfrm>
          <a:prstGeom prst="rect">
            <a:avLst/>
          </a:prstGeom>
          <a:noFill/>
          <a:ln>
            <a:noFill/>
          </a:ln>
        </p:spPr>
      </p:pic>
    </p:spTree>
  </p:cSld>
  <p:clrMapOvr>
    <a:masterClrMapping/>
  </p:clrMapOvr>
  <p:transition spd="slow">
    <p:cut/>
  </p:transition>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96" name="Shape 396"/>
        <p:cNvGrpSpPr/>
        <p:nvPr/>
      </p:nvGrpSpPr>
      <p:grpSpPr>
        <a:xfrm>
          <a:off x="0" y="0"/>
          <a:ext cx="0" cy="0"/>
          <a:chOff x="0" y="0"/>
          <a:chExt cx="0" cy="0"/>
        </a:xfrm>
      </p:grpSpPr>
      <p:sp>
        <p:nvSpPr>
          <p:cNvPr id="397" name="Shape 397"/>
          <p:cNvSpPr txBox="1"/>
          <p:nvPr>
            <p:ph type="title"/>
          </p:nvPr>
        </p:nvSpPr>
        <p:spPr>
          <a:xfrm>
            <a:off x="311700" y="445025"/>
            <a:ext cx="8520600" cy="707400"/>
          </a:xfrm>
          <a:prstGeom prst="rect">
            <a:avLst/>
          </a:prstGeom>
        </p:spPr>
        <p:txBody>
          <a:bodyPr anchorCtr="0" anchor="t" bIns="91425" lIns="91425" rIns="91425" tIns="91425">
            <a:noAutofit/>
          </a:bodyPr>
          <a:lstStyle/>
          <a:p>
            <a:pPr lvl="0" rtl="0">
              <a:spcBef>
                <a:spcPts val="0"/>
              </a:spcBef>
              <a:buNone/>
            </a:pPr>
            <a:r>
              <a:rPr lang="en" sz="3000"/>
              <a:t>Modeling and Implementation: Minimal Time</a:t>
            </a:r>
          </a:p>
        </p:txBody>
      </p:sp>
      <p:sp>
        <p:nvSpPr>
          <p:cNvPr id="398" name="Shape 398"/>
          <p:cNvSpPr txBox="1"/>
          <p:nvPr>
            <p:ph idx="1" type="body"/>
          </p:nvPr>
        </p:nvSpPr>
        <p:spPr>
          <a:xfrm>
            <a:off x="311700" y="1152475"/>
            <a:ext cx="4251000" cy="3416400"/>
          </a:xfrm>
          <a:prstGeom prst="rect">
            <a:avLst/>
          </a:prstGeom>
        </p:spPr>
        <p:txBody>
          <a:bodyPr anchorCtr="0" anchor="t" bIns="91425" lIns="91425" rIns="91425" tIns="91425">
            <a:noAutofit/>
          </a:bodyPr>
          <a:lstStyle/>
          <a:p>
            <a:pPr indent="-228600" lvl="0" marL="457200" rtl="0">
              <a:spcBef>
                <a:spcPts val="0"/>
              </a:spcBef>
            </a:pPr>
            <a:r>
              <a:rPr lang="en"/>
              <a:t>The MT kernel steps through time by calculating the next-soonest time of arrival and stepping to that point in time </a:t>
            </a:r>
          </a:p>
          <a:p>
            <a:pPr indent="-228600" lvl="1" marL="914400" rtl="0">
              <a:spcBef>
                <a:spcPts val="0"/>
              </a:spcBef>
            </a:pPr>
            <a:r>
              <a:rPr lang="en"/>
              <a:t>When a cell ignites, it inherits the properties of the fire which ignited it</a:t>
            </a:r>
          </a:p>
          <a:p>
            <a:pPr indent="-228600" lvl="1" marL="914400" rtl="0">
              <a:spcBef>
                <a:spcPts val="0"/>
              </a:spcBef>
            </a:pPr>
            <a:r>
              <a:rPr lang="en"/>
              <a:t>In the case where a neighbor cell is already on fire, it is ignored</a:t>
            </a:r>
          </a:p>
        </p:txBody>
      </p:sp>
      <p:sp>
        <p:nvSpPr>
          <p:cNvPr id="399" name="Shape 39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solidFill>
                  <a:schemeClr val="dk2"/>
                </a:solidFill>
                <a:latin typeface="Open Sans"/>
                <a:ea typeface="Open Sans"/>
                <a:cs typeface="Open Sans"/>
                <a:sym typeface="Open Sans"/>
              </a:rPr>
              <a:t>‹#›</a:t>
            </a:fld>
          </a:p>
        </p:txBody>
      </p:sp>
      <p:pic>
        <p:nvPicPr>
          <p:cNvPr id="400" name="Shape 400"/>
          <p:cNvPicPr preferRelativeResize="0"/>
          <p:nvPr/>
        </p:nvPicPr>
        <p:blipFill>
          <a:blip r:embed="rId3">
            <a:alphaModFix/>
          </a:blip>
          <a:stretch>
            <a:fillRect/>
          </a:stretch>
        </p:blipFill>
        <p:spPr>
          <a:xfrm>
            <a:off x="5244103" y="1152474"/>
            <a:ext cx="3177448" cy="3416399"/>
          </a:xfrm>
          <a:prstGeom prst="rect">
            <a:avLst/>
          </a:prstGeom>
          <a:noFill/>
          <a:ln>
            <a:noFill/>
          </a:ln>
        </p:spPr>
      </p:pic>
    </p:spTree>
  </p:cSld>
  <p:clrMapOvr>
    <a:masterClrMapping/>
  </p:clrMapOvr>
  <p:transition spd="slow">
    <p:cut/>
  </p:transition>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04" name="Shape 404"/>
        <p:cNvGrpSpPr/>
        <p:nvPr/>
      </p:nvGrpSpPr>
      <p:grpSpPr>
        <a:xfrm>
          <a:off x="0" y="0"/>
          <a:ext cx="0" cy="0"/>
          <a:chOff x="0" y="0"/>
          <a:chExt cx="0" cy="0"/>
        </a:xfrm>
      </p:grpSpPr>
      <p:sp>
        <p:nvSpPr>
          <p:cNvPr id="405" name="Shape 405"/>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sz="3000"/>
              <a:t>Modeling and Implementation: Minimal Time</a:t>
            </a:r>
          </a:p>
          <a:p>
            <a:pPr lvl="0">
              <a:spcBef>
                <a:spcPts val="0"/>
              </a:spcBef>
              <a:buNone/>
            </a:pPr>
            <a:r>
              <a:t/>
            </a:r>
            <a:endParaRPr/>
          </a:p>
        </p:txBody>
      </p:sp>
      <p:sp>
        <p:nvSpPr>
          <p:cNvPr id="406" name="Shape 406"/>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dk2"/>
                </a:solidFill>
                <a:latin typeface="Open Sans"/>
                <a:ea typeface="Open Sans"/>
                <a:cs typeface="Open Sans"/>
                <a:sym typeface="Open Sans"/>
              </a:rPr>
              <a:t>‹#›</a:t>
            </a:fld>
          </a:p>
        </p:txBody>
      </p:sp>
      <p:pic>
        <p:nvPicPr>
          <p:cNvPr id="407" name="Shape 407"/>
          <p:cNvPicPr preferRelativeResize="0"/>
          <p:nvPr/>
        </p:nvPicPr>
        <p:blipFill>
          <a:blip r:embed="rId3">
            <a:alphaModFix/>
          </a:blip>
          <a:stretch>
            <a:fillRect/>
          </a:stretch>
        </p:blipFill>
        <p:spPr>
          <a:xfrm>
            <a:off x="1714750" y="1152425"/>
            <a:ext cx="5350825" cy="3790175"/>
          </a:xfrm>
          <a:prstGeom prst="rect">
            <a:avLst/>
          </a:prstGeom>
          <a:noFill/>
          <a:ln>
            <a:noFill/>
          </a:ln>
        </p:spPr>
      </p:pic>
    </p:spTree>
  </p:cSld>
  <p:clrMapOvr>
    <a:masterClrMapping/>
  </p:clrMapOvr>
  <p:transition spd="slow">
    <p:cut/>
  </p:transition>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11" name="Shape 411"/>
        <p:cNvGrpSpPr/>
        <p:nvPr/>
      </p:nvGrpSpPr>
      <p:grpSpPr>
        <a:xfrm>
          <a:off x="0" y="0"/>
          <a:ext cx="0" cy="0"/>
          <a:chOff x="0" y="0"/>
          <a:chExt cx="0" cy="0"/>
        </a:xfrm>
      </p:grpSpPr>
      <p:sp>
        <p:nvSpPr>
          <p:cNvPr id="412" name="Shape 412"/>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sz="3000"/>
              <a:t>Modeling and Implementation: Minimal Time</a:t>
            </a:r>
          </a:p>
          <a:p>
            <a:pPr lvl="0">
              <a:spcBef>
                <a:spcPts val="0"/>
              </a:spcBef>
              <a:buNone/>
            </a:pPr>
            <a:r>
              <a:t/>
            </a:r>
            <a:endParaRPr/>
          </a:p>
        </p:txBody>
      </p:sp>
      <p:sp>
        <p:nvSpPr>
          <p:cNvPr id="413" name="Shape 413"/>
          <p:cNvSpPr txBox="1"/>
          <p:nvPr>
            <p:ph idx="1" type="body"/>
          </p:nvPr>
        </p:nvSpPr>
        <p:spPr>
          <a:xfrm>
            <a:off x="311700" y="1266325"/>
            <a:ext cx="8520600" cy="3302700"/>
          </a:xfrm>
          <a:prstGeom prst="rect">
            <a:avLst/>
          </a:prstGeom>
        </p:spPr>
        <p:txBody>
          <a:bodyPr anchorCtr="0" anchor="t" bIns="91425" lIns="91425" rIns="91425" tIns="91425">
            <a:noAutofit/>
          </a:bodyPr>
          <a:lstStyle/>
          <a:p>
            <a:pPr indent="-228600" lvl="0" marL="457200" rtl="0">
              <a:spcBef>
                <a:spcPts val="0"/>
              </a:spcBef>
            </a:pPr>
            <a:r>
              <a:rPr lang="en"/>
              <a:t>The same data synchronization issues occur in this kernel as in the BD kernel </a:t>
            </a:r>
          </a:p>
          <a:p>
            <a:pPr indent="-228600" lvl="0" marL="457200" rtl="0">
              <a:spcBef>
                <a:spcPts val="0"/>
              </a:spcBef>
            </a:pPr>
            <a:r>
              <a:rPr lang="en"/>
              <a:t>The solution here is to use the CUDA atomic function AtomicMin()</a:t>
            </a:r>
          </a:p>
          <a:p>
            <a:pPr indent="-228600" lvl="1" marL="914400" rtl="0">
              <a:spcBef>
                <a:spcPts val="0"/>
              </a:spcBef>
            </a:pPr>
            <a:r>
              <a:rPr lang="en"/>
              <a:t>Atomic functions put a lock on a data location so that only one thread may access it at a time</a:t>
            </a:r>
          </a:p>
          <a:p>
            <a:pPr indent="-228600" lvl="1" marL="914400" rtl="0">
              <a:spcBef>
                <a:spcPts val="0"/>
              </a:spcBef>
            </a:pPr>
            <a:r>
              <a:rPr lang="en"/>
              <a:t>This AtomicMin() function ensures that the soonest time of arrival is written to a memory cell</a:t>
            </a:r>
          </a:p>
          <a:p>
            <a:pPr indent="-228600" lvl="0" marL="457200" rtl="0">
              <a:spcBef>
                <a:spcPts val="0"/>
              </a:spcBef>
            </a:pPr>
            <a:r>
              <a:rPr lang="en"/>
              <a:t>Downside: </a:t>
            </a:r>
          </a:p>
          <a:p>
            <a:pPr indent="-228600" lvl="1" marL="914400" rtl="0">
              <a:spcBef>
                <a:spcPts val="0"/>
              </a:spcBef>
            </a:pPr>
            <a:r>
              <a:rPr lang="en"/>
              <a:t>Atomic functions are slow</a:t>
            </a:r>
          </a:p>
          <a:p>
            <a:pPr indent="-228600" lvl="0" marL="457200" rtl="0">
              <a:spcBef>
                <a:spcPts val="0"/>
              </a:spcBef>
            </a:pPr>
            <a:r>
              <a:rPr lang="en"/>
              <a:t>Secondary Kernel: </a:t>
            </a:r>
          </a:p>
          <a:p>
            <a:pPr indent="-228600" lvl="1" marL="914400" rtl="0">
              <a:spcBef>
                <a:spcPts val="0"/>
              </a:spcBef>
            </a:pPr>
            <a:r>
              <a:rPr lang="en"/>
              <a:t>There is no way with CUDA to enforce block-wise synchronization without the termination of a kernel </a:t>
            </a:r>
          </a:p>
          <a:p>
            <a:pPr indent="-228600" lvl="1" marL="914400" rtl="0">
              <a:spcBef>
                <a:spcPts val="0"/>
              </a:spcBef>
            </a:pPr>
            <a:r>
              <a:rPr lang="en"/>
              <a:t>Time is updated on the device with a kernel that is called after the propagation kernel is complete</a:t>
            </a:r>
          </a:p>
          <a:p>
            <a:pPr indent="-228600" lvl="1" marL="914400">
              <a:spcBef>
                <a:spcPts val="0"/>
              </a:spcBef>
            </a:pPr>
            <a:r>
              <a:rPr i="1" lang="en"/>
              <a:t>Note:</a:t>
            </a:r>
            <a:r>
              <a:rPr lang="en"/>
              <a:t> Calling this rather trivial kernel is faster than transferring the data back to the host and updating it before transferring it back </a:t>
            </a:r>
          </a:p>
        </p:txBody>
      </p:sp>
      <p:sp>
        <p:nvSpPr>
          <p:cNvPr id="414" name="Shape 41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dk2"/>
                </a:solidFill>
                <a:latin typeface="Open Sans"/>
                <a:ea typeface="Open Sans"/>
                <a:cs typeface="Open Sans"/>
                <a:sym typeface="Open Sans"/>
              </a:rPr>
              <a:t>‹#›</a:t>
            </a:fld>
          </a:p>
        </p:txBody>
      </p:sp>
    </p:spTree>
  </p:cSld>
  <p:clrMapOvr>
    <a:masterClrMapping/>
  </p:clrMapOvr>
  <p:transition spd="slow">
    <p:cut/>
  </p:transition>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18" name="Shape 418"/>
        <p:cNvGrpSpPr/>
        <p:nvPr/>
      </p:nvGrpSpPr>
      <p:grpSpPr>
        <a:xfrm>
          <a:off x="0" y="0"/>
          <a:ext cx="0" cy="0"/>
          <a:chOff x="0" y="0"/>
          <a:chExt cx="0" cy="0"/>
        </a:xfrm>
      </p:grpSpPr>
      <p:sp>
        <p:nvSpPr>
          <p:cNvPr id="419" name="Shape 419"/>
          <p:cNvSpPr txBox="1"/>
          <p:nvPr>
            <p:ph type="title"/>
          </p:nvPr>
        </p:nvSpPr>
        <p:spPr>
          <a:xfrm>
            <a:off x="311700" y="445025"/>
            <a:ext cx="8520600" cy="707400"/>
          </a:xfrm>
          <a:prstGeom prst="rect">
            <a:avLst/>
          </a:prstGeom>
        </p:spPr>
        <p:txBody>
          <a:bodyPr anchorCtr="0" anchor="t" bIns="91425" lIns="91425" rIns="91425" tIns="91425">
            <a:noAutofit/>
          </a:bodyPr>
          <a:lstStyle/>
          <a:p>
            <a:pPr lvl="0" rtl="0">
              <a:spcBef>
                <a:spcPts val="0"/>
              </a:spcBef>
              <a:buNone/>
            </a:pPr>
            <a:r>
              <a:rPr lang="en" sz="2600"/>
              <a:t>Modeling and Implementation: Iterative Minimal Time</a:t>
            </a:r>
          </a:p>
        </p:txBody>
      </p:sp>
      <p:sp>
        <p:nvSpPr>
          <p:cNvPr id="420" name="Shape 420"/>
          <p:cNvSpPr txBox="1"/>
          <p:nvPr>
            <p:ph idx="1" type="body"/>
          </p:nvPr>
        </p:nvSpPr>
        <p:spPr>
          <a:xfrm>
            <a:off x="311700" y="1152475"/>
            <a:ext cx="4251000" cy="3416400"/>
          </a:xfrm>
          <a:prstGeom prst="rect">
            <a:avLst/>
          </a:prstGeom>
        </p:spPr>
        <p:txBody>
          <a:bodyPr anchorCtr="0" anchor="t" bIns="91425" lIns="91425" rIns="91425" tIns="91425">
            <a:noAutofit/>
          </a:bodyPr>
          <a:lstStyle/>
          <a:p>
            <a:pPr indent="-228600" lvl="0" marL="457200" rtl="0">
              <a:spcBef>
                <a:spcPts val="0"/>
              </a:spcBef>
            </a:pPr>
            <a:r>
              <a:rPr lang="en"/>
              <a:t>The IMT kernel calculates each cell’s toa and stops computing when its value converges </a:t>
            </a:r>
          </a:p>
          <a:p>
            <a:pPr indent="-228600" lvl="1" marL="914400" rtl="0">
              <a:spcBef>
                <a:spcPts val="0"/>
              </a:spcBef>
            </a:pPr>
            <a:r>
              <a:rPr lang="en"/>
              <a:t>This is the only method which does not require atomic functions</a:t>
            </a:r>
          </a:p>
          <a:p>
            <a:pPr indent="-228600" lvl="1" marL="914400" rtl="0">
              <a:spcBef>
                <a:spcPts val="0"/>
              </a:spcBef>
            </a:pPr>
            <a:r>
              <a:rPr lang="en"/>
              <a:t>When a cell ignites, it inherits the properties of the fire which ignited it</a:t>
            </a:r>
          </a:p>
          <a:p>
            <a:pPr indent="0" lvl="0" marL="0" rtl="0">
              <a:spcBef>
                <a:spcPts val="0"/>
              </a:spcBef>
              <a:buNone/>
            </a:pPr>
            <a:r>
              <a:t/>
            </a:r>
            <a:endParaRPr/>
          </a:p>
        </p:txBody>
      </p:sp>
      <p:sp>
        <p:nvSpPr>
          <p:cNvPr id="421" name="Shape 42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solidFill>
                  <a:schemeClr val="dk2"/>
                </a:solidFill>
                <a:latin typeface="Open Sans"/>
                <a:ea typeface="Open Sans"/>
                <a:cs typeface="Open Sans"/>
                <a:sym typeface="Open Sans"/>
              </a:rPr>
              <a:t>‹#›</a:t>
            </a:fld>
          </a:p>
        </p:txBody>
      </p:sp>
      <p:pic>
        <p:nvPicPr>
          <p:cNvPr id="422" name="Shape 422"/>
          <p:cNvPicPr preferRelativeResize="0"/>
          <p:nvPr/>
        </p:nvPicPr>
        <p:blipFill>
          <a:blip r:embed="rId3">
            <a:alphaModFix/>
          </a:blip>
          <a:stretch>
            <a:fillRect/>
          </a:stretch>
        </p:blipFill>
        <p:spPr>
          <a:xfrm>
            <a:off x="5128275" y="1062849"/>
            <a:ext cx="3344175" cy="3595650"/>
          </a:xfrm>
          <a:prstGeom prst="rect">
            <a:avLst/>
          </a:prstGeom>
          <a:noFill/>
          <a:ln>
            <a:noFill/>
          </a:ln>
        </p:spPr>
      </p:pic>
    </p:spTree>
  </p:cSld>
  <p:clrMapOvr>
    <a:masterClrMapping/>
  </p:clrMapOvr>
  <p:transition spd="slow">
    <p:cut/>
  </p:transition>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26" name="Shape 426"/>
        <p:cNvGrpSpPr/>
        <p:nvPr/>
      </p:nvGrpSpPr>
      <p:grpSpPr>
        <a:xfrm>
          <a:off x="0" y="0"/>
          <a:ext cx="0" cy="0"/>
          <a:chOff x="0" y="0"/>
          <a:chExt cx="0" cy="0"/>
        </a:xfrm>
      </p:grpSpPr>
      <p:sp>
        <p:nvSpPr>
          <p:cNvPr id="427" name="Shape 427"/>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sz="2600"/>
              <a:t>Modeling and Implementation: Iterative Minimal Time</a:t>
            </a:r>
          </a:p>
          <a:p>
            <a:pPr lvl="0">
              <a:spcBef>
                <a:spcPts val="0"/>
              </a:spcBef>
              <a:buNone/>
            </a:pPr>
            <a:r>
              <a:t/>
            </a:r>
            <a:endParaRPr/>
          </a:p>
        </p:txBody>
      </p:sp>
      <p:sp>
        <p:nvSpPr>
          <p:cNvPr id="428" name="Shape 428"/>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dk2"/>
                </a:solidFill>
                <a:latin typeface="Open Sans"/>
                <a:ea typeface="Open Sans"/>
                <a:cs typeface="Open Sans"/>
                <a:sym typeface="Open Sans"/>
              </a:rPr>
              <a:t>‹#›</a:t>
            </a:fld>
          </a:p>
        </p:txBody>
      </p:sp>
      <p:pic>
        <p:nvPicPr>
          <p:cNvPr id="429" name="Shape 429"/>
          <p:cNvPicPr preferRelativeResize="0"/>
          <p:nvPr/>
        </p:nvPicPr>
        <p:blipFill>
          <a:blip r:embed="rId3">
            <a:alphaModFix/>
          </a:blip>
          <a:stretch>
            <a:fillRect/>
          </a:stretch>
        </p:blipFill>
        <p:spPr>
          <a:xfrm>
            <a:off x="1354901" y="1152425"/>
            <a:ext cx="6434199" cy="3506700"/>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2" name="Shape 92"/>
        <p:cNvGrpSpPr/>
        <p:nvPr/>
      </p:nvGrpSpPr>
      <p:grpSpPr>
        <a:xfrm>
          <a:off x="0" y="0"/>
          <a:ext cx="0" cy="0"/>
          <a:chOff x="0" y="0"/>
          <a:chExt cx="0" cy="0"/>
        </a:xfrm>
      </p:grpSpPr>
      <p:sp>
        <p:nvSpPr>
          <p:cNvPr id="93" name="Shape 93"/>
          <p:cNvSpPr txBox="1"/>
          <p:nvPr>
            <p:ph type="title"/>
          </p:nvPr>
        </p:nvSpPr>
        <p:spPr>
          <a:xfrm>
            <a:off x="311700" y="445025"/>
            <a:ext cx="8520600" cy="707400"/>
          </a:xfrm>
          <a:prstGeom prst="rect">
            <a:avLst/>
          </a:prstGeom>
        </p:spPr>
        <p:txBody>
          <a:bodyPr anchorCtr="0" anchor="t" bIns="91425" lIns="91425" rIns="91425" tIns="91425">
            <a:noAutofit/>
          </a:bodyPr>
          <a:lstStyle/>
          <a:p>
            <a:pPr lvl="0" rtl="0">
              <a:spcBef>
                <a:spcPts val="0"/>
              </a:spcBef>
              <a:buNone/>
            </a:pPr>
            <a:r>
              <a:rPr lang="en"/>
              <a:t>Outline</a:t>
            </a:r>
          </a:p>
        </p:txBody>
      </p:sp>
      <p:sp>
        <p:nvSpPr>
          <p:cNvPr id="94" name="Shape 94"/>
          <p:cNvSpPr txBox="1"/>
          <p:nvPr>
            <p:ph idx="1" type="body"/>
          </p:nvPr>
        </p:nvSpPr>
        <p:spPr>
          <a:xfrm>
            <a:off x="311700" y="1266325"/>
            <a:ext cx="8520600" cy="3302700"/>
          </a:xfrm>
          <a:prstGeom prst="rect">
            <a:avLst/>
          </a:prstGeom>
        </p:spPr>
        <p:txBody>
          <a:bodyPr anchorCtr="0" anchor="t" bIns="91425" lIns="91425" rIns="91425" tIns="91425">
            <a:noAutofit/>
          </a:bodyPr>
          <a:lstStyle/>
          <a:p>
            <a:pPr indent="-228600" lvl="0" marL="457200" rtl="0">
              <a:spcBef>
                <a:spcPts val="0"/>
              </a:spcBef>
            </a:pPr>
            <a:r>
              <a:rPr b="1" lang="en"/>
              <a:t>Introduction</a:t>
            </a:r>
          </a:p>
          <a:p>
            <a:pPr indent="-228600" lvl="0" marL="457200" rtl="0">
              <a:spcBef>
                <a:spcPts val="0"/>
              </a:spcBef>
            </a:pPr>
            <a:r>
              <a:rPr lang="en"/>
              <a:t>Background and Related Work</a:t>
            </a:r>
          </a:p>
          <a:p>
            <a:pPr indent="-228600" lvl="0" marL="457200" rtl="0">
              <a:spcBef>
                <a:spcPts val="0"/>
              </a:spcBef>
            </a:pPr>
            <a:r>
              <a:rPr lang="en"/>
              <a:t>Real-Time GPU-Based Wildfire Simulation</a:t>
            </a:r>
          </a:p>
          <a:p>
            <a:pPr indent="-228600" lvl="0" marL="457200" rtl="0">
              <a:spcBef>
                <a:spcPts val="0"/>
              </a:spcBef>
            </a:pPr>
            <a:r>
              <a:rPr lang="en"/>
              <a:t>Analysis and Conception</a:t>
            </a:r>
          </a:p>
          <a:p>
            <a:pPr indent="-228600" lvl="0" marL="457200" rtl="0">
              <a:spcBef>
                <a:spcPts val="0"/>
              </a:spcBef>
            </a:pPr>
            <a:r>
              <a:rPr lang="en"/>
              <a:t>Modeling and Implementation</a:t>
            </a:r>
          </a:p>
          <a:p>
            <a:pPr indent="-228600" lvl="0" marL="457200" rtl="0">
              <a:spcBef>
                <a:spcPts val="0"/>
              </a:spcBef>
            </a:pPr>
            <a:r>
              <a:rPr lang="en"/>
              <a:t>Results</a:t>
            </a:r>
          </a:p>
          <a:p>
            <a:pPr indent="-228600" lvl="0" marL="457200" rtl="0">
              <a:spcBef>
                <a:spcPts val="0"/>
              </a:spcBef>
            </a:pPr>
            <a:r>
              <a:rPr lang="en"/>
              <a:t>Conclusions and Future Work</a:t>
            </a:r>
          </a:p>
        </p:txBody>
      </p:sp>
      <p:sp>
        <p:nvSpPr>
          <p:cNvPr id="95" name="Shape 9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solidFill>
                  <a:schemeClr val="dk2"/>
                </a:solidFill>
                <a:latin typeface="Open Sans"/>
                <a:ea typeface="Open Sans"/>
                <a:cs typeface="Open Sans"/>
                <a:sym typeface="Open Sans"/>
              </a:rPr>
              <a:t>‹#›</a:t>
            </a:fld>
          </a:p>
        </p:txBody>
      </p:sp>
    </p:spTree>
  </p:cSld>
  <p:clrMapOvr>
    <a:masterClrMapping/>
  </p:clrMapOvr>
  <p:transition spd="slow">
    <p:cut/>
  </p:transition>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33" name="Shape 433"/>
        <p:cNvGrpSpPr/>
        <p:nvPr/>
      </p:nvGrpSpPr>
      <p:grpSpPr>
        <a:xfrm>
          <a:off x="0" y="0"/>
          <a:ext cx="0" cy="0"/>
          <a:chOff x="0" y="0"/>
          <a:chExt cx="0" cy="0"/>
        </a:xfrm>
      </p:grpSpPr>
      <p:sp>
        <p:nvSpPr>
          <p:cNvPr id="434" name="Shape 434"/>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sz="2600"/>
              <a:t>Modeling and Implementation: Iterative Minimal Time</a:t>
            </a:r>
          </a:p>
          <a:p>
            <a:pPr lvl="0">
              <a:spcBef>
                <a:spcPts val="0"/>
              </a:spcBef>
              <a:buNone/>
            </a:pPr>
            <a:r>
              <a:t/>
            </a:r>
            <a:endParaRPr/>
          </a:p>
        </p:txBody>
      </p:sp>
      <p:sp>
        <p:nvSpPr>
          <p:cNvPr id="435" name="Shape 435"/>
          <p:cNvSpPr txBox="1"/>
          <p:nvPr>
            <p:ph idx="1" type="body"/>
          </p:nvPr>
        </p:nvSpPr>
        <p:spPr>
          <a:xfrm>
            <a:off x="311700" y="1266325"/>
            <a:ext cx="8520600" cy="3302700"/>
          </a:xfrm>
          <a:prstGeom prst="rect">
            <a:avLst/>
          </a:prstGeom>
        </p:spPr>
        <p:txBody>
          <a:bodyPr anchorCtr="0" anchor="t" bIns="91425" lIns="91425" rIns="91425" tIns="91425">
            <a:noAutofit/>
          </a:bodyPr>
          <a:lstStyle/>
          <a:p>
            <a:pPr indent="-228600" lvl="0" marL="457200" rtl="0">
              <a:spcBef>
                <a:spcPts val="0"/>
              </a:spcBef>
            </a:pPr>
            <a:r>
              <a:rPr lang="en"/>
              <a:t>This kernel avoids atomic functions and using an if statement through the use of the mathematical equation as follows:</a:t>
            </a:r>
          </a:p>
          <a:p>
            <a:pPr indent="-228600" lvl="1" marL="914400" rtl="0">
              <a:spcBef>
                <a:spcPts val="0"/>
              </a:spcBef>
              <a:spcAft>
                <a:spcPts val="0"/>
              </a:spcAft>
            </a:pPr>
            <a:r>
              <a:rPr lang="en"/>
              <a:t>ignTimeMin = ignTimeNew*(ignTimeNew &lt; ignTimeMin) + </a:t>
            </a:r>
          </a:p>
          <a:p>
            <a:pPr indent="457200" lvl="0" marL="1828800" rtl="0">
              <a:lnSpc>
                <a:spcPct val="100000"/>
              </a:lnSpc>
              <a:spcBef>
                <a:spcPts val="0"/>
              </a:spcBef>
              <a:spcAft>
                <a:spcPts val="0"/>
              </a:spcAft>
              <a:buNone/>
            </a:pPr>
            <a:r>
              <a:rPr lang="en" sz="1400"/>
              <a:t>ignTimeMin*(ignTimeNew &gt;= ignTimeMin);</a:t>
            </a:r>
          </a:p>
          <a:p>
            <a:pPr lvl="0" rtl="0">
              <a:spcBef>
                <a:spcPts val="0"/>
              </a:spcBef>
              <a:buNone/>
            </a:pPr>
            <a:r>
              <a:t/>
            </a:r>
            <a:endParaRPr/>
          </a:p>
        </p:txBody>
      </p:sp>
      <p:sp>
        <p:nvSpPr>
          <p:cNvPr id="436" name="Shape 436"/>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dk2"/>
                </a:solidFill>
                <a:latin typeface="Open Sans"/>
                <a:ea typeface="Open Sans"/>
                <a:cs typeface="Open Sans"/>
                <a:sym typeface="Open Sans"/>
              </a:rPr>
              <a:t>‹#›</a:t>
            </a:fld>
          </a:p>
        </p:txBody>
      </p:sp>
    </p:spTree>
  </p:cSld>
  <p:clrMapOvr>
    <a:masterClrMapping/>
  </p:clrMapOvr>
  <p:transition spd="slow">
    <p:cut/>
  </p:transition>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40" name="Shape 440"/>
        <p:cNvGrpSpPr/>
        <p:nvPr/>
      </p:nvGrpSpPr>
      <p:grpSpPr>
        <a:xfrm>
          <a:off x="0" y="0"/>
          <a:ext cx="0" cy="0"/>
          <a:chOff x="0" y="0"/>
          <a:chExt cx="0" cy="0"/>
        </a:xfrm>
      </p:grpSpPr>
      <p:sp>
        <p:nvSpPr>
          <p:cNvPr id="441" name="Shape 441"/>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sz="3000"/>
              <a:t>Modeling and Implementation: Acceleration</a:t>
            </a:r>
          </a:p>
        </p:txBody>
      </p:sp>
      <p:sp>
        <p:nvSpPr>
          <p:cNvPr id="442" name="Shape 442"/>
          <p:cNvSpPr txBox="1"/>
          <p:nvPr>
            <p:ph idx="1" type="body"/>
          </p:nvPr>
        </p:nvSpPr>
        <p:spPr>
          <a:xfrm>
            <a:off x="311700" y="1266325"/>
            <a:ext cx="8520600" cy="3302700"/>
          </a:xfrm>
          <a:prstGeom prst="rect">
            <a:avLst/>
          </a:prstGeom>
        </p:spPr>
        <p:txBody>
          <a:bodyPr anchorCtr="0" anchor="t" bIns="91425" lIns="91425" rIns="91425" tIns="91425">
            <a:noAutofit/>
          </a:bodyPr>
          <a:lstStyle/>
          <a:p>
            <a:pPr indent="-228600" lvl="0" marL="457200" rtl="0">
              <a:spcBef>
                <a:spcPts val="0"/>
              </a:spcBef>
            </a:pPr>
            <a:r>
              <a:rPr lang="en"/>
              <a:t>In a real wildfire, the fire does not begin to propagate at its maximum rate. It begins small and increases towards its maximum rate over time. </a:t>
            </a:r>
          </a:p>
          <a:p>
            <a:pPr indent="-228600" lvl="0" marL="457200" rtl="0">
              <a:spcBef>
                <a:spcPts val="0"/>
              </a:spcBef>
            </a:pPr>
            <a:r>
              <a:rPr lang="en"/>
              <a:t>The fire acceleration implemented in this work was based on vFire and FARSITE [11,16]. </a:t>
            </a:r>
          </a:p>
          <a:p>
            <a:pPr indent="-228600" lvl="0" marL="457200" rtl="0">
              <a:spcBef>
                <a:spcPts val="0"/>
              </a:spcBef>
            </a:pPr>
            <a:r>
              <a:rPr lang="en"/>
              <a:t>Given R</a:t>
            </a:r>
            <a:r>
              <a:rPr baseline="-25000" lang="en"/>
              <a:t>max, </a:t>
            </a:r>
            <a:r>
              <a:rPr lang="en"/>
              <a:t>the maximum spread rate at some time t is given by: </a:t>
            </a:r>
          </a:p>
          <a:p>
            <a:pPr lvl="0" rtl="0">
              <a:spcBef>
                <a:spcPts val="0"/>
              </a:spcBef>
              <a:buNone/>
            </a:pPr>
            <a:r>
              <a:rPr lang="en"/>
              <a:t> </a:t>
            </a:r>
          </a:p>
          <a:p>
            <a:pPr indent="-228600" lvl="0" marL="457200">
              <a:spcBef>
                <a:spcPts val="0"/>
              </a:spcBef>
            </a:pPr>
            <a:r>
              <a:rPr lang="en"/>
              <a:t>Where a</a:t>
            </a:r>
            <a:r>
              <a:rPr baseline="-25000" lang="en"/>
              <a:t>a </a:t>
            </a:r>
            <a:r>
              <a:rPr lang="en"/>
              <a:t>is the acceleration constant (given by fuel model). </a:t>
            </a:r>
          </a:p>
        </p:txBody>
      </p:sp>
      <p:sp>
        <p:nvSpPr>
          <p:cNvPr id="443" name="Shape 443"/>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dk2"/>
                </a:solidFill>
                <a:latin typeface="Open Sans"/>
                <a:ea typeface="Open Sans"/>
                <a:cs typeface="Open Sans"/>
                <a:sym typeface="Open Sans"/>
              </a:rPr>
              <a:t>‹#›</a:t>
            </a:fld>
          </a:p>
        </p:txBody>
      </p:sp>
      <p:pic>
        <p:nvPicPr>
          <p:cNvPr id="444" name="Shape 444"/>
          <p:cNvPicPr preferRelativeResize="0"/>
          <p:nvPr/>
        </p:nvPicPr>
        <p:blipFill>
          <a:blip r:embed="rId3">
            <a:alphaModFix/>
          </a:blip>
          <a:stretch>
            <a:fillRect/>
          </a:stretch>
        </p:blipFill>
        <p:spPr>
          <a:xfrm>
            <a:off x="2866650" y="2923975"/>
            <a:ext cx="3410700" cy="661549"/>
          </a:xfrm>
          <a:prstGeom prst="rect">
            <a:avLst/>
          </a:prstGeom>
          <a:noFill/>
          <a:ln>
            <a:noFill/>
          </a:ln>
        </p:spPr>
      </p:pic>
    </p:spTree>
  </p:cSld>
  <p:clrMapOvr>
    <a:masterClrMapping/>
  </p:clrMapOvr>
  <p:transition spd="slow">
    <p:cut/>
  </p:transition>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48" name="Shape 448"/>
        <p:cNvGrpSpPr/>
        <p:nvPr/>
      </p:nvGrpSpPr>
      <p:grpSpPr>
        <a:xfrm>
          <a:off x="0" y="0"/>
          <a:ext cx="0" cy="0"/>
          <a:chOff x="0" y="0"/>
          <a:chExt cx="0" cy="0"/>
        </a:xfrm>
      </p:grpSpPr>
      <p:sp>
        <p:nvSpPr>
          <p:cNvPr id="449" name="Shape 449"/>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sz="3000"/>
              <a:t>Modeling and Implementation: Acceleration</a:t>
            </a:r>
          </a:p>
          <a:p>
            <a:pPr lvl="0">
              <a:spcBef>
                <a:spcPts val="0"/>
              </a:spcBef>
              <a:buNone/>
            </a:pPr>
            <a:r>
              <a:t/>
            </a:r>
            <a:endParaRPr/>
          </a:p>
        </p:txBody>
      </p:sp>
      <p:sp>
        <p:nvSpPr>
          <p:cNvPr id="450" name="Shape 450"/>
          <p:cNvSpPr txBox="1"/>
          <p:nvPr>
            <p:ph idx="1" type="body"/>
          </p:nvPr>
        </p:nvSpPr>
        <p:spPr>
          <a:xfrm>
            <a:off x="311700" y="1266325"/>
            <a:ext cx="8520600" cy="3302700"/>
          </a:xfrm>
          <a:prstGeom prst="rect">
            <a:avLst/>
          </a:prstGeom>
        </p:spPr>
        <p:txBody>
          <a:bodyPr anchorCtr="0" anchor="t" bIns="91425" lIns="91425" rIns="91425" tIns="91425">
            <a:noAutofit/>
          </a:bodyPr>
          <a:lstStyle/>
          <a:p>
            <a:pPr indent="-228600" lvl="0" marL="457200" rtl="0">
              <a:spcBef>
                <a:spcPts val="0"/>
              </a:spcBef>
            </a:pPr>
            <a:r>
              <a:rPr lang="en"/>
              <a:t>The time t</a:t>
            </a:r>
            <a:r>
              <a:rPr baseline="-25000" lang="en"/>
              <a:t>max</a:t>
            </a:r>
            <a:r>
              <a:rPr lang="en"/>
              <a:t> required to achieve maximum spread rate R is given by: </a:t>
            </a:r>
          </a:p>
          <a:p>
            <a:pPr lvl="0" rtl="0">
              <a:spcBef>
                <a:spcPts val="0"/>
              </a:spcBef>
              <a:buNone/>
            </a:pPr>
            <a:r>
              <a:rPr lang="en"/>
              <a:t> </a:t>
            </a:r>
          </a:p>
          <a:p>
            <a:pPr indent="-228600" lvl="0" marL="457200" rtl="0">
              <a:spcBef>
                <a:spcPts val="0"/>
              </a:spcBef>
            </a:pPr>
            <a:r>
              <a:rPr lang="en"/>
              <a:t>To calculate how much the rate should change per given time step, the rate of spread dR is calculated as: </a:t>
            </a:r>
          </a:p>
          <a:p>
            <a:pPr lvl="0" rtl="0">
              <a:spcBef>
                <a:spcPts val="0"/>
              </a:spcBef>
              <a:buNone/>
            </a:pPr>
            <a:r>
              <a:rPr lang="en"/>
              <a:t> </a:t>
            </a:r>
          </a:p>
        </p:txBody>
      </p:sp>
      <p:sp>
        <p:nvSpPr>
          <p:cNvPr id="451" name="Shape 45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dk2"/>
                </a:solidFill>
                <a:latin typeface="Open Sans"/>
                <a:ea typeface="Open Sans"/>
                <a:cs typeface="Open Sans"/>
                <a:sym typeface="Open Sans"/>
              </a:rPr>
              <a:t>‹#›</a:t>
            </a:fld>
          </a:p>
        </p:txBody>
      </p:sp>
      <p:pic>
        <p:nvPicPr>
          <p:cNvPr id="452" name="Shape 452"/>
          <p:cNvPicPr preferRelativeResize="0"/>
          <p:nvPr/>
        </p:nvPicPr>
        <p:blipFill>
          <a:blip r:embed="rId3">
            <a:alphaModFix/>
          </a:blip>
          <a:stretch>
            <a:fillRect/>
          </a:stretch>
        </p:blipFill>
        <p:spPr>
          <a:xfrm>
            <a:off x="3524657" y="1659500"/>
            <a:ext cx="2094649" cy="714975"/>
          </a:xfrm>
          <a:prstGeom prst="rect">
            <a:avLst/>
          </a:prstGeom>
          <a:noFill/>
          <a:ln>
            <a:noFill/>
          </a:ln>
        </p:spPr>
      </p:pic>
      <p:pic>
        <p:nvPicPr>
          <p:cNvPr id="453" name="Shape 453"/>
          <p:cNvPicPr preferRelativeResize="0"/>
          <p:nvPr/>
        </p:nvPicPr>
        <p:blipFill>
          <a:blip r:embed="rId4">
            <a:alphaModFix/>
          </a:blip>
          <a:stretch>
            <a:fillRect/>
          </a:stretch>
        </p:blipFill>
        <p:spPr>
          <a:xfrm>
            <a:off x="3106712" y="2881550"/>
            <a:ext cx="2930574" cy="675874"/>
          </a:xfrm>
          <a:prstGeom prst="rect">
            <a:avLst/>
          </a:prstGeom>
          <a:noFill/>
          <a:ln>
            <a:noFill/>
          </a:ln>
        </p:spPr>
      </p:pic>
    </p:spTree>
  </p:cSld>
  <p:clrMapOvr>
    <a:masterClrMapping/>
  </p:clrMapOvr>
  <p:transition spd="slow">
    <p:cut/>
  </p:transition>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57" name="Shape 457"/>
        <p:cNvGrpSpPr/>
        <p:nvPr/>
      </p:nvGrpSpPr>
      <p:grpSpPr>
        <a:xfrm>
          <a:off x="0" y="0"/>
          <a:ext cx="0" cy="0"/>
          <a:chOff x="0" y="0"/>
          <a:chExt cx="0" cy="0"/>
        </a:xfrm>
      </p:grpSpPr>
      <p:sp>
        <p:nvSpPr>
          <p:cNvPr id="458" name="Shape 458"/>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sz="3000"/>
              <a:t>Modeling and Implementation: Crown Fire</a:t>
            </a:r>
          </a:p>
        </p:txBody>
      </p:sp>
      <p:sp>
        <p:nvSpPr>
          <p:cNvPr id="459" name="Shape 459"/>
          <p:cNvSpPr txBox="1"/>
          <p:nvPr>
            <p:ph idx="1" type="body"/>
          </p:nvPr>
        </p:nvSpPr>
        <p:spPr>
          <a:xfrm>
            <a:off x="311700" y="1266325"/>
            <a:ext cx="8520600" cy="3302700"/>
          </a:xfrm>
          <a:prstGeom prst="rect">
            <a:avLst/>
          </a:prstGeom>
        </p:spPr>
        <p:txBody>
          <a:bodyPr anchorCtr="0" anchor="t" bIns="91425" lIns="91425" rIns="91425" tIns="91425">
            <a:noAutofit/>
          </a:bodyPr>
          <a:lstStyle/>
          <a:p>
            <a:pPr indent="-228600" lvl="0" marL="457200" rtl="0">
              <a:spcBef>
                <a:spcPts val="0"/>
              </a:spcBef>
            </a:pPr>
            <a:r>
              <a:rPr lang="en"/>
              <a:t>Crowning occurs when the base fire spreads to the treetops</a:t>
            </a:r>
          </a:p>
          <a:p>
            <a:pPr indent="-228600" lvl="0" marL="457200" rtl="0">
              <a:spcBef>
                <a:spcPts val="0"/>
              </a:spcBef>
            </a:pPr>
            <a:r>
              <a:rPr lang="en"/>
              <a:t>This method was based on vFire and FARSITE [11,16], who got their methods from work done by Van Wagner [35,36]. </a:t>
            </a:r>
          </a:p>
          <a:p>
            <a:pPr indent="-228600" lvl="0" marL="457200">
              <a:spcBef>
                <a:spcPts val="0"/>
              </a:spcBef>
            </a:pPr>
            <a:r>
              <a:rPr lang="en"/>
              <a:t>Torching is important for spotting, which occurs at the time when the fire moves from the base of the trees to the peaks</a:t>
            </a:r>
          </a:p>
        </p:txBody>
      </p:sp>
      <p:sp>
        <p:nvSpPr>
          <p:cNvPr id="460" name="Shape 460"/>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dk2"/>
                </a:solidFill>
                <a:latin typeface="Open Sans"/>
                <a:ea typeface="Open Sans"/>
                <a:cs typeface="Open Sans"/>
                <a:sym typeface="Open Sans"/>
              </a:rPr>
              <a:t>‹#›</a:t>
            </a:fld>
          </a:p>
        </p:txBody>
      </p:sp>
    </p:spTree>
  </p:cSld>
  <p:clrMapOvr>
    <a:masterClrMapping/>
  </p:clrMapOvr>
  <p:transition spd="slow">
    <p:cut/>
  </p:transition>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64" name="Shape 464"/>
        <p:cNvGrpSpPr/>
        <p:nvPr/>
      </p:nvGrpSpPr>
      <p:grpSpPr>
        <a:xfrm>
          <a:off x="0" y="0"/>
          <a:ext cx="0" cy="0"/>
          <a:chOff x="0" y="0"/>
          <a:chExt cx="0" cy="0"/>
        </a:xfrm>
      </p:grpSpPr>
      <p:sp>
        <p:nvSpPr>
          <p:cNvPr id="465" name="Shape 465"/>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sz="3000"/>
              <a:t>Modeling and Implementation: Crown Fire</a:t>
            </a:r>
          </a:p>
        </p:txBody>
      </p:sp>
      <p:sp>
        <p:nvSpPr>
          <p:cNvPr id="466" name="Shape 466"/>
          <p:cNvSpPr txBox="1"/>
          <p:nvPr>
            <p:ph idx="1" type="body"/>
          </p:nvPr>
        </p:nvSpPr>
        <p:spPr>
          <a:xfrm>
            <a:off x="311700" y="1266325"/>
            <a:ext cx="8520600" cy="3302700"/>
          </a:xfrm>
          <a:prstGeom prst="rect">
            <a:avLst/>
          </a:prstGeom>
        </p:spPr>
        <p:txBody>
          <a:bodyPr anchorCtr="0" anchor="t" bIns="91425" lIns="91425" rIns="91425" tIns="91425">
            <a:noAutofit/>
          </a:bodyPr>
          <a:lstStyle/>
          <a:p>
            <a:pPr indent="-228600" lvl="0" marL="457200" rtl="0">
              <a:spcBef>
                <a:spcPts val="0"/>
              </a:spcBef>
            </a:pPr>
            <a:r>
              <a:rPr lang="en"/>
              <a:t>Maximum Passive crown rate is given by: </a:t>
            </a:r>
          </a:p>
          <a:p>
            <a:pPr lvl="0" rtl="0">
              <a:spcBef>
                <a:spcPts val="0"/>
              </a:spcBef>
              <a:buNone/>
            </a:pPr>
            <a:r>
              <a:rPr lang="en"/>
              <a:t> </a:t>
            </a:r>
          </a:p>
          <a:p>
            <a:pPr indent="-228600" lvl="0" marL="457200" rtl="0">
              <a:spcBef>
                <a:spcPts val="0"/>
              </a:spcBef>
            </a:pPr>
            <a:r>
              <a:rPr lang="en"/>
              <a:t>The threshold which determines the promotion from passive to active: </a:t>
            </a:r>
          </a:p>
          <a:p>
            <a:pPr lvl="0" rtl="0">
              <a:spcBef>
                <a:spcPts val="0"/>
              </a:spcBef>
              <a:buNone/>
            </a:pPr>
            <a:r>
              <a:rPr lang="en"/>
              <a:t> </a:t>
            </a:r>
          </a:p>
          <a:p>
            <a:pPr indent="-228600" lvl="0" marL="457200">
              <a:spcBef>
                <a:spcPts val="0"/>
              </a:spcBef>
            </a:pPr>
            <a:r>
              <a:rPr lang="en"/>
              <a:t>Where CBD is the crown bulk density, and is given by the input files of the simulator</a:t>
            </a:r>
          </a:p>
        </p:txBody>
      </p:sp>
      <p:sp>
        <p:nvSpPr>
          <p:cNvPr id="467" name="Shape 46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dk2"/>
                </a:solidFill>
                <a:latin typeface="Open Sans"/>
                <a:ea typeface="Open Sans"/>
                <a:cs typeface="Open Sans"/>
                <a:sym typeface="Open Sans"/>
              </a:rPr>
              <a:t>‹#›</a:t>
            </a:fld>
          </a:p>
        </p:txBody>
      </p:sp>
      <p:pic>
        <p:nvPicPr>
          <p:cNvPr id="468" name="Shape 468"/>
          <p:cNvPicPr preferRelativeResize="0"/>
          <p:nvPr/>
        </p:nvPicPr>
        <p:blipFill>
          <a:blip r:embed="rId3">
            <a:alphaModFix/>
          </a:blip>
          <a:stretch>
            <a:fillRect/>
          </a:stretch>
        </p:blipFill>
        <p:spPr>
          <a:xfrm>
            <a:off x="3126700" y="1616522"/>
            <a:ext cx="2890600" cy="511425"/>
          </a:xfrm>
          <a:prstGeom prst="rect">
            <a:avLst/>
          </a:prstGeom>
          <a:noFill/>
          <a:ln>
            <a:noFill/>
          </a:ln>
        </p:spPr>
      </p:pic>
      <p:pic>
        <p:nvPicPr>
          <p:cNvPr id="469" name="Shape 469"/>
          <p:cNvPicPr preferRelativeResize="0"/>
          <p:nvPr/>
        </p:nvPicPr>
        <p:blipFill>
          <a:blip r:embed="rId4">
            <a:alphaModFix/>
          </a:blip>
          <a:stretch>
            <a:fillRect/>
          </a:stretch>
        </p:blipFill>
        <p:spPr>
          <a:xfrm>
            <a:off x="3797675" y="2719899"/>
            <a:ext cx="1548650" cy="651200"/>
          </a:xfrm>
          <a:prstGeom prst="rect">
            <a:avLst/>
          </a:prstGeom>
          <a:noFill/>
          <a:ln>
            <a:noFill/>
          </a:ln>
        </p:spPr>
      </p:pic>
    </p:spTree>
  </p:cSld>
  <p:clrMapOvr>
    <a:masterClrMapping/>
  </p:clrMapOvr>
  <p:transition spd="slow">
    <p:cut/>
  </p:transition>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73" name="Shape 473"/>
        <p:cNvGrpSpPr/>
        <p:nvPr/>
      </p:nvGrpSpPr>
      <p:grpSpPr>
        <a:xfrm>
          <a:off x="0" y="0"/>
          <a:ext cx="0" cy="0"/>
          <a:chOff x="0" y="0"/>
          <a:chExt cx="0" cy="0"/>
        </a:xfrm>
      </p:grpSpPr>
      <p:sp>
        <p:nvSpPr>
          <p:cNvPr id="474" name="Shape 474"/>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sz="3000"/>
              <a:t>Modeling and Implementation: Crown Fire</a:t>
            </a:r>
          </a:p>
          <a:p>
            <a:pPr lvl="0">
              <a:spcBef>
                <a:spcPts val="0"/>
              </a:spcBef>
              <a:buNone/>
            </a:pPr>
            <a:r>
              <a:t/>
            </a:r>
            <a:endParaRPr/>
          </a:p>
        </p:txBody>
      </p:sp>
      <p:sp>
        <p:nvSpPr>
          <p:cNvPr id="475" name="Shape 475"/>
          <p:cNvSpPr txBox="1"/>
          <p:nvPr>
            <p:ph idx="1" type="body"/>
          </p:nvPr>
        </p:nvSpPr>
        <p:spPr>
          <a:xfrm>
            <a:off x="311700" y="1266325"/>
            <a:ext cx="8520600" cy="3302700"/>
          </a:xfrm>
          <a:prstGeom prst="rect">
            <a:avLst/>
          </a:prstGeom>
        </p:spPr>
        <p:txBody>
          <a:bodyPr anchorCtr="0" anchor="t" bIns="91425" lIns="91425" rIns="91425" tIns="91425">
            <a:noAutofit/>
          </a:bodyPr>
          <a:lstStyle/>
          <a:p>
            <a:pPr indent="-228600" lvl="0" marL="457200" rtl="0">
              <a:spcBef>
                <a:spcPts val="0"/>
              </a:spcBef>
            </a:pPr>
            <a:r>
              <a:rPr lang="en"/>
              <a:t>The reaction intensity (I</a:t>
            </a:r>
            <a:r>
              <a:rPr baseline="-25000" lang="en"/>
              <a:t>b</a:t>
            </a:r>
            <a:r>
              <a:rPr lang="en"/>
              <a:t>) can be obtained as: </a:t>
            </a:r>
          </a:p>
          <a:p>
            <a:pPr lvl="0" rtl="0">
              <a:spcBef>
                <a:spcPts val="0"/>
              </a:spcBef>
              <a:buNone/>
            </a:pPr>
            <a:r>
              <a:rPr lang="en"/>
              <a:t> </a:t>
            </a:r>
          </a:p>
          <a:p>
            <a:pPr indent="-228600" lvl="0" marL="457200" rtl="0">
              <a:spcBef>
                <a:spcPts val="0"/>
              </a:spcBef>
            </a:pPr>
            <a:r>
              <a:rPr lang="en"/>
              <a:t>The threshold intensity for the crown fire to occur (I</a:t>
            </a:r>
            <a:r>
              <a:rPr baseline="-25000" lang="en"/>
              <a:t>o</a:t>
            </a:r>
            <a:r>
              <a:rPr lang="en"/>
              <a:t>) is: </a:t>
            </a:r>
          </a:p>
          <a:p>
            <a:pPr lvl="0" rtl="0">
              <a:spcBef>
                <a:spcPts val="0"/>
              </a:spcBef>
              <a:buNone/>
            </a:pPr>
            <a:r>
              <a:t/>
            </a:r>
            <a:endParaRPr/>
          </a:p>
          <a:p>
            <a:pPr indent="-228600" lvl="0" marL="457200" rtl="0">
              <a:spcBef>
                <a:spcPts val="0"/>
              </a:spcBef>
            </a:pPr>
            <a:r>
              <a:rPr lang="en"/>
              <a:t>Where CBH is the Crown Base Height and M is the foliar moisture content.</a:t>
            </a:r>
          </a:p>
          <a:p>
            <a:pPr indent="-228600" lvl="1" marL="914400" rtl="0">
              <a:spcBef>
                <a:spcPts val="0"/>
              </a:spcBef>
            </a:pPr>
            <a:r>
              <a:rPr lang="en"/>
              <a:t>CBH data is input through a file in the preprocessing phase </a:t>
            </a:r>
          </a:p>
          <a:p>
            <a:pPr indent="-228600" lvl="1" marL="914400" rtl="0">
              <a:spcBef>
                <a:spcPts val="0"/>
              </a:spcBef>
            </a:pPr>
            <a:r>
              <a:rPr lang="en"/>
              <a:t>Foliar moisture is just assumed to be 1.0 as it was in vFire</a:t>
            </a:r>
          </a:p>
          <a:p>
            <a:pPr indent="-228600" lvl="1" marL="914400">
              <a:spcBef>
                <a:spcPts val="0"/>
              </a:spcBef>
            </a:pPr>
            <a:r>
              <a:rPr lang="en"/>
              <a:t>I</a:t>
            </a:r>
            <a:r>
              <a:rPr baseline="-25000" lang="en"/>
              <a:t>o</a:t>
            </a:r>
            <a:r>
              <a:rPr lang="en"/>
              <a:t> values only need to be calculated once and are calculated as a part of the preprocessing phase </a:t>
            </a:r>
          </a:p>
        </p:txBody>
      </p:sp>
      <p:sp>
        <p:nvSpPr>
          <p:cNvPr id="476" name="Shape 476"/>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dk2"/>
                </a:solidFill>
                <a:latin typeface="Open Sans"/>
                <a:ea typeface="Open Sans"/>
                <a:cs typeface="Open Sans"/>
                <a:sym typeface="Open Sans"/>
              </a:rPr>
              <a:t>‹#›</a:t>
            </a:fld>
          </a:p>
        </p:txBody>
      </p:sp>
      <p:pic>
        <p:nvPicPr>
          <p:cNvPr id="477" name="Shape 477"/>
          <p:cNvPicPr preferRelativeResize="0"/>
          <p:nvPr/>
        </p:nvPicPr>
        <p:blipFill>
          <a:blip r:embed="rId3">
            <a:alphaModFix/>
          </a:blip>
          <a:stretch>
            <a:fillRect/>
          </a:stretch>
        </p:blipFill>
        <p:spPr>
          <a:xfrm>
            <a:off x="3015925" y="1768322"/>
            <a:ext cx="3112150" cy="359100"/>
          </a:xfrm>
          <a:prstGeom prst="rect">
            <a:avLst/>
          </a:prstGeom>
          <a:noFill/>
          <a:ln>
            <a:noFill/>
          </a:ln>
        </p:spPr>
      </p:pic>
      <p:pic>
        <p:nvPicPr>
          <p:cNvPr id="478" name="Shape 478"/>
          <p:cNvPicPr preferRelativeResize="0"/>
          <p:nvPr/>
        </p:nvPicPr>
        <p:blipFill>
          <a:blip r:embed="rId4">
            <a:alphaModFix/>
          </a:blip>
          <a:stretch>
            <a:fillRect/>
          </a:stretch>
        </p:blipFill>
        <p:spPr>
          <a:xfrm>
            <a:off x="2800442" y="2776973"/>
            <a:ext cx="3543119" cy="359100"/>
          </a:xfrm>
          <a:prstGeom prst="rect">
            <a:avLst/>
          </a:prstGeom>
          <a:noFill/>
          <a:ln>
            <a:noFill/>
          </a:ln>
        </p:spPr>
      </p:pic>
    </p:spTree>
  </p:cSld>
  <p:clrMapOvr>
    <a:masterClrMapping/>
  </p:clrMapOvr>
  <p:transition spd="slow">
    <p:cut/>
  </p:transition>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82" name="Shape 482"/>
        <p:cNvGrpSpPr/>
        <p:nvPr/>
      </p:nvGrpSpPr>
      <p:grpSpPr>
        <a:xfrm>
          <a:off x="0" y="0"/>
          <a:ext cx="0" cy="0"/>
          <a:chOff x="0" y="0"/>
          <a:chExt cx="0" cy="0"/>
        </a:xfrm>
      </p:grpSpPr>
      <p:sp>
        <p:nvSpPr>
          <p:cNvPr id="483" name="Shape 483"/>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sz="3000"/>
              <a:t>Modeling and Implementation: Crown Fire</a:t>
            </a:r>
          </a:p>
        </p:txBody>
      </p:sp>
      <p:sp>
        <p:nvSpPr>
          <p:cNvPr id="484" name="Shape 484"/>
          <p:cNvSpPr txBox="1"/>
          <p:nvPr>
            <p:ph idx="1" type="body"/>
          </p:nvPr>
        </p:nvSpPr>
        <p:spPr>
          <a:xfrm>
            <a:off x="311700" y="1266325"/>
            <a:ext cx="8520600" cy="3302700"/>
          </a:xfrm>
          <a:prstGeom prst="rect">
            <a:avLst/>
          </a:prstGeom>
        </p:spPr>
        <p:txBody>
          <a:bodyPr anchorCtr="0" anchor="t" bIns="91425" lIns="91425" rIns="91425" tIns="91425">
            <a:noAutofit/>
          </a:bodyPr>
          <a:lstStyle/>
          <a:p>
            <a:pPr indent="-228600" lvl="0" marL="457200" rtl="0">
              <a:spcBef>
                <a:spcPts val="0"/>
              </a:spcBef>
            </a:pPr>
            <a:r>
              <a:rPr lang="en"/>
              <a:t>Surface Fuel Consumption R</a:t>
            </a:r>
            <a:r>
              <a:rPr baseline="-25000" lang="en"/>
              <a:t>o</a:t>
            </a:r>
            <a:r>
              <a:rPr lang="en"/>
              <a:t> can be found as: </a:t>
            </a:r>
          </a:p>
          <a:p>
            <a:pPr lvl="0" rtl="0">
              <a:spcBef>
                <a:spcPts val="0"/>
              </a:spcBef>
              <a:buNone/>
            </a:pPr>
            <a:r>
              <a:rPr lang="en"/>
              <a:t> </a:t>
            </a:r>
          </a:p>
          <a:p>
            <a:pPr indent="-228600" lvl="0" marL="457200" rtl="0">
              <a:spcBef>
                <a:spcPts val="0"/>
              </a:spcBef>
            </a:pPr>
            <a:r>
              <a:rPr lang="en"/>
              <a:t>The Crown Coefficient a</a:t>
            </a:r>
            <a:r>
              <a:rPr baseline="-25000" i="1" lang="en"/>
              <a:t>c</a:t>
            </a:r>
            <a:r>
              <a:rPr baseline="-25000" lang="en"/>
              <a:t> </a:t>
            </a:r>
            <a:r>
              <a:rPr lang="en"/>
              <a:t>can be found as: </a:t>
            </a:r>
          </a:p>
          <a:p>
            <a:pPr lvl="0" rtl="0">
              <a:spcBef>
                <a:spcPts val="0"/>
              </a:spcBef>
              <a:buNone/>
            </a:pPr>
            <a:r>
              <a:t/>
            </a:r>
            <a:endParaRPr/>
          </a:p>
          <a:p>
            <a:pPr indent="-228600" lvl="0" marL="457200" rtl="0">
              <a:spcBef>
                <a:spcPts val="0"/>
              </a:spcBef>
            </a:pPr>
            <a:r>
              <a:rPr lang="en"/>
              <a:t>The Crown Fraction Burned is calculated using the above values</a:t>
            </a:r>
          </a:p>
          <a:p>
            <a:pPr lvl="0" rtl="0">
              <a:spcBef>
                <a:spcPts val="0"/>
              </a:spcBef>
              <a:spcAft>
                <a:spcPts val="0"/>
              </a:spcAft>
              <a:buNone/>
            </a:pPr>
            <a:r>
              <a:t/>
            </a:r>
            <a:endParaRPr/>
          </a:p>
          <a:p>
            <a:pPr indent="-228600" lvl="0" marL="457200">
              <a:spcBef>
                <a:spcPts val="0"/>
              </a:spcBef>
            </a:pPr>
            <a:r>
              <a:rPr lang="en"/>
              <a:t>Using CFB, the actual spread rate is found as: </a:t>
            </a:r>
          </a:p>
        </p:txBody>
      </p:sp>
      <p:sp>
        <p:nvSpPr>
          <p:cNvPr id="485" name="Shape 48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dk2"/>
                </a:solidFill>
                <a:latin typeface="Open Sans"/>
                <a:ea typeface="Open Sans"/>
                <a:cs typeface="Open Sans"/>
                <a:sym typeface="Open Sans"/>
              </a:rPr>
              <a:t>‹#›</a:t>
            </a:fld>
          </a:p>
        </p:txBody>
      </p:sp>
      <p:pic>
        <p:nvPicPr>
          <p:cNvPr id="486" name="Shape 486"/>
          <p:cNvPicPr preferRelativeResize="0"/>
          <p:nvPr/>
        </p:nvPicPr>
        <p:blipFill>
          <a:blip r:embed="rId3">
            <a:alphaModFix/>
          </a:blip>
          <a:stretch>
            <a:fillRect/>
          </a:stretch>
        </p:blipFill>
        <p:spPr>
          <a:xfrm>
            <a:off x="3982025" y="1609520"/>
            <a:ext cx="1179949" cy="641950"/>
          </a:xfrm>
          <a:prstGeom prst="rect">
            <a:avLst/>
          </a:prstGeom>
          <a:noFill/>
          <a:ln>
            <a:noFill/>
          </a:ln>
        </p:spPr>
      </p:pic>
      <p:pic>
        <p:nvPicPr>
          <p:cNvPr id="487" name="Shape 487"/>
          <p:cNvPicPr preferRelativeResize="0"/>
          <p:nvPr/>
        </p:nvPicPr>
        <p:blipFill>
          <a:blip r:embed="rId4">
            <a:alphaModFix/>
          </a:blip>
          <a:stretch>
            <a:fillRect/>
          </a:stretch>
        </p:blipFill>
        <p:spPr>
          <a:xfrm>
            <a:off x="3460787" y="2609025"/>
            <a:ext cx="2222425" cy="611800"/>
          </a:xfrm>
          <a:prstGeom prst="rect">
            <a:avLst/>
          </a:prstGeom>
          <a:noFill/>
          <a:ln>
            <a:noFill/>
          </a:ln>
        </p:spPr>
      </p:pic>
      <p:pic>
        <p:nvPicPr>
          <p:cNvPr id="488" name="Shape 488"/>
          <p:cNvPicPr preferRelativeResize="0"/>
          <p:nvPr/>
        </p:nvPicPr>
        <p:blipFill>
          <a:blip r:embed="rId5">
            <a:alphaModFix/>
          </a:blip>
          <a:stretch>
            <a:fillRect/>
          </a:stretch>
        </p:blipFill>
        <p:spPr>
          <a:xfrm>
            <a:off x="3306878" y="3750400"/>
            <a:ext cx="2530246" cy="393600"/>
          </a:xfrm>
          <a:prstGeom prst="rect">
            <a:avLst/>
          </a:prstGeom>
          <a:noFill/>
          <a:ln>
            <a:noFill/>
          </a:ln>
        </p:spPr>
      </p:pic>
      <p:pic>
        <p:nvPicPr>
          <p:cNvPr id="489" name="Shape 489"/>
          <p:cNvPicPr preferRelativeResize="0"/>
          <p:nvPr/>
        </p:nvPicPr>
        <p:blipFill>
          <a:blip r:embed="rId6">
            <a:alphaModFix/>
          </a:blip>
          <a:stretch>
            <a:fillRect/>
          </a:stretch>
        </p:blipFill>
        <p:spPr>
          <a:xfrm>
            <a:off x="2448525" y="4549624"/>
            <a:ext cx="4246975" cy="393600"/>
          </a:xfrm>
          <a:prstGeom prst="rect">
            <a:avLst/>
          </a:prstGeom>
          <a:noFill/>
          <a:ln>
            <a:noFill/>
          </a:ln>
        </p:spPr>
      </p:pic>
    </p:spTree>
  </p:cSld>
  <p:clrMapOvr>
    <a:masterClrMapping/>
  </p:clrMapOvr>
  <p:transition spd="slow">
    <p:cut/>
  </p:transition>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93" name="Shape 493"/>
        <p:cNvGrpSpPr/>
        <p:nvPr/>
      </p:nvGrpSpPr>
      <p:grpSpPr>
        <a:xfrm>
          <a:off x="0" y="0"/>
          <a:ext cx="0" cy="0"/>
          <a:chOff x="0" y="0"/>
          <a:chExt cx="0" cy="0"/>
        </a:xfrm>
      </p:grpSpPr>
      <p:sp>
        <p:nvSpPr>
          <p:cNvPr id="494" name="Shape 494"/>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a:t>Modeling and Implementation: Spotting</a:t>
            </a:r>
          </a:p>
        </p:txBody>
      </p:sp>
      <p:sp>
        <p:nvSpPr>
          <p:cNvPr id="495" name="Shape 495"/>
          <p:cNvSpPr txBox="1"/>
          <p:nvPr>
            <p:ph idx="1" type="body"/>
          </p:nvPr>
        </p:nvSpPr>
        <p:spPr>
          <a:xfrm>
            <a:off x="311700" y="1152475"/>
            <a:ext cx="4240200" cy="3416400"/>
          </a:xfrm>
          <a:prstGeom prst="rect">
            <a:avLst/>
          </a:prstGeom>
        </p:spPr>
        <p:txBody>
          <a:bodyPr anchorCtr="0" anchor="t" bIns="91425" lIns="91425" rIns="91425" tIns="91425">
            <a:noAutofit/>
          </a:bodyPr>
          <a:lstStyle/>
          <a:p>
            <a:pPr indent="-228600" lvl="0" marL="457200" rtl="0">
              <a:spcBef>
                <a:spcPts val="0"/>
              </a:spcBef>
            </a:pPr>
            <a:r>
              <a:rPr lang="en"/>
              <a:t>Three Parts to Spotting: </a:t>
            </a:r>
          </a:p>
          <a:p>
            <a:pPr indent="-228600" lvl="1" marL="914400" rtl="0">
              <a:spcBef>
                <a:spcPts val="0"/>
              </a:spcBef>
            </a:pPr>
            <a:r>
              <a:rPr lang="en"/>
              <a:t>Generation</a:t>
            </a:r>
          </a:p>
          <a:p>
            <a:pPr indent="-228600" lvl="1" marL="914400" rtl="0">
              <a:spcBef>
                <a:spcPts val="0"/>
              </a:spcBef>
            </a:pPr>
            <a:r>
              <a:rPr b="1" lang="en"/>
              <a:t>Transport</a:t>
            </a:r>
            <a:r>
              <a:rPr lang="en"/>
              <a:t> </a:t>
            </a:r>
          </a:p>
          <a:p>
            <a:pPr indent="-228600" lvl="1" marL="914400" rtl="0">
              <a:spcBef>
                <a:spcPts val="0"/>
              </a:spcBef>
            </a:pPr>
            <a:r>
              <a:rPr lang="en"/>
              <a:t>Ignition</a:t>
            </a:r>
          </a:p>
          <a:p>
            <a:pPr indent="-228600" lvl="0" marL="457200" rtl="0">
              <a:spcBef>
                <a:spcPts val="0"/>
              </a:spcBef>
            </a:pPr>
            <a:r>
              <a:rPr lang="en"/>
              <a:t>Assumptions Made: </a:t>
            </a:r>
          </a:p>
          <a:p>
            <a:pPr indent="-228600" lvl="1" marL="914400" rtl="0">
              <a:spcBef>
                <a:spcPts val="0"/>
              </a:spcBef>
            </a:pPr>
            <a:r>
              <a:rPr lang="en"/>
              <a:t>Fire brands are cylinders</a:t>
            </a:r>
          </a:p>
          <a:p>
            <a:pPr indent="-228600" lvl="1" marL="914400" rtl="0">
              <a:spcBef>
                <a:spcPts val="0"/>
              </a:spcBef>
            </a:pPr>
            <a:r>
              <a:rPr lang="en"/>
              <a:t>Fire brands originate at the top of the canopy </a:t>
            </a:r>
          </a:p>
          <a:p>
            <a:pPr indent="-228600" lvl="1" marL="914400" rtl="0">
              <a:spcBef>
                <a:spcPts val="0"/>
              </a:spcBef>
            </a:pPr>
            <a:r>
              <a:rPr lang="en"/>
              <a:t>Spotting occurs every time torching occurs</a:t>
            </a:r>
          </a:p>
          <a:p>
            <a:pPr indent="-228600" lvl="0" marL="457200" rtl="0">
              <a:spcBef>
                <a:spcPts val="0"/>
              </a:spcBef>
            </a:pPr>
            <a:r>
              <a:rPr lang="en"/>
              <a:t>All equations are derived by work found in FARSITE [11]</a:t>
            </a:r>
          </a:p>
        </p:txBody>
      </p:sp>
      <p:sp>
        <p:nvSpPr>
          <p:cNvPr id="496" name="Shape 496"/>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dk2"/>
                </a:solidFill>
                <a:latin typeface="Open Sans"/>
                <a:ea typeface="Open Sans"/>
                <a:cs typeface="Open Sans"/>
                <a:sym typeface="Open Sans"/>
              </a:rPr>
              <a:t>‹#›</a:t>
            </a:fld>
          </a:p>
        </p:txBody>
      </p:sp>
      <p:grpSp>
        <p:nvGrpSpPr>
          <p:cNvPr id="497" name="Shape 497"/>
          <p:cNvGrpSpPr/>
          <p:nvPr/>
        </p:nvGrpSpPr>
        <p:grpSpPr>
          <a:xfrm>
            <a:off x="4966337" y="1152475"/>
            <a:ext cx="3865959" cy="3135450"/>
            <a:chOff x="1914049" y="1017724"/>
            <a:chExt cx="5397124" cy="4073600"/>
          </a:xfrm>
        </p:grpSpPr>
        <p:pic>
          <p:nvPicPr>
            <p:cNvPr id="498" name="Shape 498"/>
            <p:cNvPicPr preferRelativeResize="0"/>
            <p:nvPr/>
          </p:nvPicPr>
          <p:blipFill>
            <a:blip r:embed="rId3">
              <a:alphaModFix/>
            </a:blip>
            <a:stretch>
              <a:fillRect/>
            </a:stretch>
          </p:blipFill>
          <p:spPr>
            <a:xfrm>
              <a:off x="1914049" y="1017724"/>
              <a:ext cx="5397124" cy="4073600"/>
            </a:xfrm>
            <a:prstGeom prst="rect">
              <a:avLst/>
            </a:prstGeom>
            <a:noFill/>
            <a:ln>
              <a:noFill/>
            </a:ln>
          </p:spPr>
        </p:pic>
        <p:sp>
          <p:nvSpPr>
            <p:cNvPr id="499" name="Shape 499"/>
            <p:cNvSpPr/>
            <p:nvPr/>
          </p:nvSpPr>
          <p:spPr>
            <a:xfrm>
              <a:off x="2268975" y="4781575"/>
              <a:ext cx="689100" cy="187800"/>
            </a:xfrm>
            <a:prstGeom prst="rect">
              <a:avLst/>
            </a:prstGeom>
            <a:solidFill>
              <a:srgbClr val="FFFFFF"/>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grpSp>
    </p:spTree>
  </p:cSld>
  <p:clrMapOvr>
    <a:masterClrMapping/>
  </p:clrMapOvr>
  <p:transition spd="slow">
    <p:cut/>
  </p:transition>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03" name="Shape 503"/>
        <p:cNvGrpSpPr/>
        <p:nvPr/>
      </p:nvGrpSpPr>
      <p:grpSpPr>
        <a:xfrm>
          <a:off x="0" y="0"/>
          <a:ext cx="0" cy="0"/>
          <a:chOff x="0" y="0"/>
          <a:chExt cx="0" cy="0"/>
        </a:xfrm>
      </p:grpSpPr>
      <p:sp>
        <p:nvSpPr>
          <p:cNvPr id="504" name="Shape 504"/>
          <p:cNvSpPr txBox="1"/>
          <p:nvPr>
            <p:ph type="title"/>
          </p:nvPr>
        </p:nvSpPr>
        <p:spPr>
          <a:xfrm>
            <a:off x="311700" y="445025"/>
            <a:ext cx="8520600" cy="707400"/>
          </a:xfrm>
          <a:prstGeom prst="rect">
            <a:avLst/>
          </a:prstGeom>
        </p:spPr>
        <p:txBody>
          <a:bodyPr anchorCtr="0" anchor="t" bIns="91425" lIns="91425" rIns="91425" tIns="91425">
            <a:noAutofit/>
          </a:bodyPr>
          <a:lstStyle/>
          <a:p>
            <a:pPr lvl="0" rtl="0">
              <a:spcBef>
                <a:spcPts val="0"/>
              </a:spcBef>
              <a:buNone/>
            </a:pPr>
            <a:r>
              <a:rPr lang="en"/>
              <a:t>Modeling and Implementation: Spotting</a:t>
            </a:r>
          </a:p>
        </p:txBody>
      </p:sp>
      <p:sp>
        <p:nvSpPr>
          <p:cNvPr id="505" name="Shape 505"/>
          <p:cNvSpPr txBox="1"/>
          <p:nvPr>
            <p:ph idx="1" type="body"/>
          </p:nvPr>
        </p:nvSpPr>
        <p:spPr>
          <a:xfrm>
            <a:off x="311700" y="1152475"/>
            <a:ext cx="4240200" cy="3416400"/>
          </a:xfrm>
          <a:prstGeom prst="rect">
            <a:avLst/>
          </a:prstGeom>
        </p:spPr>
        <p:txBody>
          <a:bodyPr anchorCtr="0" anchor="t" bIns="91425" lIns="91425" rIns="91425" tIns="91425">
            <a:noAutofit/>
          </a:bodyPr>
          <a:lstStyle/>
          <a:p>
            <a:pPr indent="-228600" lvl="0" marL="457200" rtl="0">
              <a:spcBef>
                <a:spcPts val="0"/>
              </a:spcBef>
            </a:pPr>
            <a:r>
              <a:rPr lang="en"/>
              <a:t>Three Parts to Spotting: </a:t>
            </a:r>
          </a:p>
          <a:p>
            <a:pPr indent="-228600" lvl="1" marL="914400" rtl="0">
              <a:spcBef>
                <a:spcPts val="0"/>
              </a:spcBef>
            </a:pPr>
            <a:r>
              <a:rPr lang="en"/>
              <a:t>Generation</a:t>
            </a:r>
          </a:p>
          <a:p>
            <a:pPr indent="-228600" lvl="1" marL="914400" rtl="0">
              <a:spcBef>
                <a:spcPts val="0"/>
              </a:spcBef>
            </a:pPr>
            <a:r>
              <a:rPr b="1" lang="en"/>
              <a:t>Transport</a:t>
            </a:r>
            <a:r>
              <a:rPr lang="en"/>
              <a:t> </a:t>
            </a:r>
          </a:p>
          <a:p>
            <a:pPr indent="-228600" lvl="1" marL="914400" rtl="0">
              <a:spcBef>
                <a:spcPts val="0"/>
              </a:spcBef>
            </a:pPr>
            <a:r>
              <a:rPr lang="en"/>
              <a:t>Ignition</a:t>
            </a:r>
          </a:p>
          <a:p>
            <a:pPr indent="-228600" lvl="0" marL="457200" rtl="0">
              <a:spcBef>
                <a:spcPts val="0"/>
              </a:spcBef>
            </a:pPr>
            <a:r>
              <a:rPr lang="en"/>
              <a:t>Assumptions Made: </a:t>
            </a:r>
          </a:p>
          <a:p>
            <a:pPr indent="-228600" lvl="1" marL="914400" rtl="0">
              <a:spcBef>
                <a:spcPts val="0"/>
              </a:spcBef>
            </a:pPr>
            <a:r>
              <a:rPr lang="en"/>
              <a:t>Fire brands are cylinders</a:t>
            </a:r>
          </a:p>
          <a:p>
            <a:pPr indent="-228600" lvl="1" marL="914400" rtl="0">
              <a:spcBef>
                <a:spcPts val="0"/>
              </a:spcBef>
            </a:pPr>
            <a:r>
              <a:rPr lang="en"/>
              <a:t>Fire brands originate at the top of the canopy </a:t>
            </a:r>
          </a:p>
          <a:p>
            <a:pPr indent="-228600" lvl="1" marL="914400" rtl="0">
              <a:spcBef>
                <a:spcPts val="0"/>
              </a:spcBef>
            </a:pPr>
            <a:r>
              <a:rPr lang="en"/>
              <a:t>Spotting occurs every time torching occurs</a:t>
            </a:r>
          </a:p>
          <a:p>
            <a:pPr indent="-342900" lvl="0" marL="457200" rtl="0">
              <a:spcBef>
                <a:spcPts val="0"/>
              </a:spcBef>
              <a:buSzPct val="100000"/>
            </a:pPr>
            <a:r>
              <a:rPr lang="en" sz="1800"/>
              <a:t>All equations are derived by work found in FARSITE [11]</a:t>
            </a:r>
          </a:p>
        </p:txBody>
      </p:sp>
      <p:sp>
        <p:nvSpPr>
          <p:cNvPr id="506" name="Shape 506"/>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solidFill>
                  <a:schemeClr val="dk2"/>
                </a:solidFill>
                <a:latin typeface="Open Sans"/>
                <a:ea typeface="Open Sans"/>
                <a:cs typeface="Open Sans"/>
                <a:sym typeface="Open Sans"/>
              </a:rPr>
              <a:t>‹#›</a:t>
            </a:fld>
          </a:p>
        </p:txBody>
      </p:sp>
      <p:grpSp>
        <p:nvGrpSpPr>
          <p:cNvPr id="507" name="Shape 507"/>
          <p:cNvGrpSpPr/>
          <p:nvPr/>
        </p:nvGrpSpPr>
        <p:grpSpPr>
          <a:xfrm>
            <a:off x="4966337" y="1152475"/>
            <a:ext cx="3865959" cy="3135450"/>
            <a:chOff x="1914049" y="1017724"/>
            <a:chExt cx="5397124" cy="4073600"/>
          </a:xfrm>
        </p:grpSpPr>
        <p:pic>
          <p:nvPicPr>
            <p:cNvPr id="508" name="Shape 508"/>
            <p:cNvPicPr preferRelativeResize="0"/>
            <p:nvPr/>
          </p:nvPicPr>
          <p:blipFill>
            <a:blip r:embed="rId3">
              <a:alphaModFix/>
            </a:blip>
            <a:stretch>
              <a:fillRect/>
            </a:stretch>
          </p:blipFill>
          <p:spPr>
            <a:xfrm>
              <a:off x="1914049" y="1017724"/>
              <a:ext cx="5397124" cy="4073600"/>
            </a:xfrm>
            <a:prstGeom prst="rect">
              <a:avLst/>
            </a:prstGeom>
            <a:noFill/>
            <a:ln>
              <a:noFill/>
            </a:ln>
          </p:spPr>
        </p:pic>
        <p:sp>
          <p:nvSpPr>
            <p:cNvPr id="509" name="Shape 509"/>
            <p:cNvSpPr/>
            <p:nvPr/>
          </p:nvSpPr>
          <p:spPr>
            <a:xfrm>
              <a:off x="2268975" y="4781575"/>
              <a:ext cx="689100" cy="187800"/>
            </a:xfrm>
            <a:prstGeom prst="rect">
              <a:avLst/>
            </a:prstGeom>
            <a:solidFill>
              <a:srgbClr val="FFFFFF"/>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grpSp>
      <p:sp>
        <p:nvSpPr>
          <p:cNvPr id="510" name="Shape 510"/>
          <p:cNvSpPr/>
          <p:nvPr/>
        </p:nvSpPr>
        <p:spPr>
          <a:xfrm>
            <a:off x="5401025" y="1607875"/>
            <a:ext cx="737700" cy="2505600"/>
          </a:xfrm>
          <a:prstGeom prst="ellipse">
            <a:avLst/>
          </a:prstGeom>
          <a:noFill/>
          <a:ln cap="flat" cmpd="sng" w="38100">
            <a:solidFill>
              <a:srgbClr val="FF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Tree>
  </p:cSld>
  <p:clrMapOvr>
    <a:masterClrMapping/>
  </p:clrMapOvr>
  <p:transition spd="slow">
    <p:cut/>
  </p:transition>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14" name="Shape 514"/>
        <p:cNvGrpSpPr/>
        <p:nvPr/>
      </p:nvGrpSpPr>
      <p:grpSpPr>
        <a:xfrm>
          <a:off x="0" y="0"/>
          <a:ext cx="0" cy="0"/>
          <a:chOff x="0" y="0"/>
          <a:chExt cx="0" cy="0"/>
        </a:xfrm>
      </p:grpSpPr>
      <p:sp>
        <p:nvSpPr>
          <p:cNvPr id="515" name="Shape 515"/>
          <p:cNvSpPr txBox="1"/>
          <p:nvPr>
            <p:ph type="title"/>
          </p:nvPr>
        </p:nvSpPr>
        <p:spPr>
          <a:xfrm>
            <a:off x="311700" y="445025"/>
            <a:ext cx="8520600" cy="707400"/>
          </a:xfrm>
          <a:prstGeom prst="rect">
            <a:avLst/>
          </a:prstGeom>
        </p:spPr>
        <p:txBody>
          <a:bodyPr anchorCtr="0" anchor="t" bIns="91425" lIns="91425" rIns="91425" tIns="91425">
            <a:noAutofit/>
          </a:bodyPr>
          <a:lstStyle/>
          <a:p>
            <a:pPr lvl="0" rtl="0">
              <a:spcBef>
                <a:spcPts val="0"/>
              </a:spcBef>
              <a:buNone/>
            </a:pPr>
            <a:r>
              <a:rPr lang="en"/>
              <a:t>Modeling and Implementation: Spotting</a:t>
            </a:r>
          </a:p>
        </p:txBody>
      </p:sp>
      <p:sp>
        <p:nvSpPr>
          <p:cNvPr id="516" name="Shape 516"/>
          <p:cNvSpPr txBox="1"/>
          <p:nvPr>
            <p:ph idx="1" type="body"/>
          </p:nvPr>
        </p:nvSpPr>
        <p:spPr>
          <a:xfrm>
            <a:off x="311700" y="1152475"/>
            <a:ext cx="4240200" cy="3416400"/>
          </a:xfrm>
          <a:prstGeom prst="rect">
            <a:avLst/>
          </a:prstGeom>
        </p:spPr>
        <p:txBody>
          <a:bodyPr anchorCtr="0" anchor="t" bIns="91425" lIns="91425" rIns="91425" tIns="91425">
            <a:noAutofit/>
          </a:bodyPr>
          <a:lstStyle/>
          <a:p>
            <a:pPr indent="-228600" lvl="0" marL="457200" rtl="0">
              <a:spcBef>
                <a:spcPts val="0"/>
              </a:spcBef>
            </a:pPr>
            <a:r>
              <a:rPr lang="en"/>
              <a:t>Three Parts to Spotting: </a:t>
            </a:r>
          </a:p>
          <a:p>
            <a:pPr indent="-228600" lvl="1" marL="914400" rtl="0">
              <a:spcBef>
                <a:spcPts val="0"/>
              </a:spcBef>
            </a:pPr>
            <a:r>
              <a:rPr lang="en"/>
              <a:t>Generation</a:t>
            </a:r>
          </a:p>
          <a:p>
            <a:pPr indent="-228600" lvl="1" marL="914400" rtl="0">
              <a:spcBef>
                <a:spcPts val="0"/>
              </a:spcBef>
            </a:pPr>
            <a:r>
              <a:rPr b="1" lang="en"/>
              <a:t>Transport</a:t>
            </a:r>
            <a:r>
              <a:rPr lang="en"/>
              <a:t> </a:t>
            </a:r>
          </a:p>
          <a:p>
            <a:pPr indent="-228600" lvl="1" marL="914400" rtl="0">
              <a:spcBef>
                <a:spcPts val="0"/>
              </a:spcBef>
            </a:pPr>
            <a:r>
              <a:rPr lang="en"/>
              <a:t>Ignition</a:t>
            </a:r>
          </a:p>
          <a:p>
            <a:pPr indent="-228600" lvl="0" marL="457200" rtl="0">
              <a:spcBef>
                <a:spcPts val="0"/>
              </a:spcBef>
            </a:pPr>
            <a:r>
              <a:rPr lang="en"/>
              <a:t>Assumptions Made: </a:t>
            </a:r>
          </a:p>
          <a:p>
            <a:pPr indent="-228600" lvl="1" marL="914400" rtl="0">
              <a:spcBef>
                <a:spcPts val="0"/>
              </a:spcBef>
            </a:pPr>
            <a:r>
              <a:rPr lang="en"/>
              <a:t>Fire brands are cylinders</a:t>
            </a:r>
          </a:p>
          <a:p>
            <a:pPr indent="-228600" lvl="1" marL="914400" rtl="0">
              <a:spcBef>
                <a:spcPts val="0"/>
              </a:spcBef>
            </a:pPr>
            <a:r>
              <a:rPr lang="en"/>
              <a:t>Fire brands originate at the top of the canopy </a:t>
            </a:r>
          </a:p>
          <a:p>
            <a:pPr indent="-228600" lvl="1" marL="914400" rtl="0">
              <a:spcBef>
                <a:spcPts val="0"/>
              </a:spcBef>
            </a:pPr>
            <a:r>
              <a:rPr lang="en"/>
              <a:t>Spotting occurs every time torching occurs</a:t>
            </a:r>
          </a:p>
          <a:p>
            <a:pPr indent="-342900" lvl="0" marL="457200" rtl="0">
              <a:spcBef>
                <a:spcPts val="0"/>
              </a:spcBef>
              <a:buSzPct val="100000"/>
            </a:pPr>
            <a:r>
              <a:rPr lang="en" sz="1800"/>
              <a:t>All equations are derived by work found in FARSITE [11]</a:t>
            </a:r>
          </a:p>
        </p:txBody>
      </p:sp>
      <p:sp>
        <p:nvSpPr>
          <p:cNvPr id="517" name="Shape 51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solidFill>
                  <a:schemeClr val="dk2"/>
                </a:solidFill>
                <a:latin typeface="Open Sans"/>
                <a:ea typeface="Open Sans"/>
                <a:cs typeface="Open Sans"/>
                <a:sym typeface="Open Sans"/>
              </a:rPr>
              <a:t>‹#›</a:t>
            </a:fld>
          </a:p>
        </p:txBody>
      </p:sp>
      <p:grpSp>
        <p:nvGrpSpPr>
          <p:cNvPr id="518" name="Shape 518"/>
          <p:cNvGrpSpPr/>
          <p:nvPr/>
        </p:nvGrpSpPr>
        <p:grpSpPr>
          <a:xfrm>
            <a:off x="4966337" y="1152475"/>
            <a:ext cx="3865959" cy="3135450"/>
            <a:chOff x="1914049" y="1017724"/>
            <a:chExt cx="5397124" cy="4073600"/>
          </a:xfrm>
        </p:grpSpPr>
        <p:pic>
          <p:nvPicPr>
            <p:cNvPr id="519" name="Shape 519"/>
            <p:cNvPicPr preferRelativeResize="0"/>
            <p:nvPr/>
          </p:nvPicPr>
          <p:blipFill>
            <a:blip r:embed="rId3">
              <a:alphaModFix/>
            </a:blip>
            <a:stretch>
              <a:fillRect/>
            </a:stretch>
          </p:blipFill>
          <p:spPr>
            <a:xfrm>
              <a:off x="1914049" y="1017724"/>
              <a:ext cx="5397124" cy="4073600"/>
            </a:xfrm>
            <a:prstGeom prst="rect">
              <a:avLst/>
            </a:prstGeom>
            <a:noFill/>
            <a:ln>
              <a:noFill/>
            </a:ln>
          </p:spPr>
        </p:pic>
        <p:sp>
          <p:nvSpPr>
            <p:cNvPr id="520" name="Shape 520"/>
            <p:cNvSpPr/>
            <p:nvPr/>
          </p:nvSpPr>
          <p:spPr>
            <a:xfrm>
              <a:off x="2268975" y="4781575"/>
              <a:ext cx="689100" cy="187800"/>
            </a:xfrm>
            <a:prstGeom prst="rect">
              <a:avLst/>
            </a:prstGeom>
            <a:solidFill>
              <a:srgbClr val="FFFFFF"/>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grpSp>
      <p:sp>
        <p:nvSpPr>
          <p:cNvPr id="521" name="Shape 521"/>
          <p:cNvSpPr/>
          <p:nvPr/>
        </p:nvSpPr>
        <p:spPr>
          <a:xfrm>
            <a:off x="6110950" y="1893150"/>
            <a:ext cx="2317500" cy="2074200"/>
          </a:xfrm>
          <a:prstGeom prst="roundRect">
            <a:avLst>
              <a:gd fmla="val 16667" name="adj"/>
            </a:avLst>
          </a:prstGeom>
          <a:noFill/>
          <a:ln cap="flat" cmpd="sng" w="38100">
            <a:solidFill>
              <a:srgbClr val="FF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9" name="Shape 99"/>
        <p:cNvGrpSpPr/>
        <p:nvPr/>
      </p:nvGrpSpPr>
      <p:grpSpPr>
        <a:xfrm>
          <a:off x="0" y="0"/>
          <a:ext cx="0" cy="0"/>
          <a:chOff x="0" y="0"/>
          <a:chExt cx="0" cy="0"/>
        </a:xfrm>
      </p:grpSpPr>
      <p:sp>
        <p:nvSpPr>
          <p:cNvPr id="100" name="Shape 100"/>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a:t>Introduction</a:t>
            </a:r>
          </a:p>
        </p:txBody>
      </p:sp>
      <p:sp>
        <p:nvSpPr>
          <p:cNvPr id="101" name="Shape 101"/>
          <p:cNvSpPr txBox="1"/>
          <p:nvPr>
            <p:ph idx="1" type="body"/>
          </p:nvPr>
        </p:nvSpPr>
        <p:spPr>
          <a:xfrm>
            <a:off x="311700" y="1266325"/>
            <a:ext cx="8520600" cy="3302700"/>
          </a:xfrm>
          <a:prstGeom prst="rect">
            <a:avLst/>
          </a:prstGeom>
        </p:spPr>
        <p:txBody>
          <a:bodyPr anchorCtr="0" anchor="t" bIns="91425" lIns="91425" rIns="91425" tIns="91425">
            <a:noAutofit/>
          </a:bodyPr>
          <a:lstStyle/>
          <a:p>
            <a:pPr indent="-228600" lvl="0" marL="457200" rtl="0">
              <a:spcBef>
                <a:spcPts val="0"/>
              </a:spcBef>
            </a:pPr>
            <a:r>
              <a:rPr lang="en"/>
              <a:t>Every year, fighting forest fires costs taxpayers in the United States millions of dollars</a:t>
            </a:r>
          </a:p>
          <a:p>
            <a:pPr indent="-228600" lvl="1" marL="914400" rtl="0">
              <a:spcBef>
                <a:spcPts val="0"/>
              </a:spcBef>
            </a:pPr>
            <a:r>
              <a:rPr lang="en"/>
              <a:t>From 2002 to 2012 the average amount per year spent on fire suppression amounted to $962 million</a:t>
            </a:r>
          </a:p>
          <a:p>
            <a:pPr indent="-228600" lvl="1" marL="914400" rtl="0">
              <a:spcBef>
                <a:spcPts val="0"/>
              </a:spcBef>
            </a:pPr>
            <a:r>
              <a:rPr lang="en"/>
              <a:t>This cost only covers 32% of wildfire protection funds [13]</a:t>
            </a:r>
          </a:p>
          <a:p>
            <a:pPr indent="-228600" lvl="0" marL="457200" rtl="0">
              <a:spcBef>
                <a:spcPts val="0"/>
              </a:spcBef>
            </a:pPr>
            <a:r>
              <a:rPr lang="en"/>
              <a:t>This cost does not include other important cost factors: </a:t>
            </a:r>
          </a:p>
          <a:p>
            <a:pPr indent="-228600" lvl="1" marL="914400" rtl="0">
              <a:spcBef>
                <a:spcPts val="0"/>
              </a:spcBef>
            </a:pPr>
            <a:r>
              <a:rPr lang="en"/>
              <a:t>Loss of habitat</a:t>
            </a:r>
          </a:p>
          <a:p>
            <a:pPr indent="-228600" lvl="1" marL="914400" rtl="0">
              <a:spcBef>
                <a:spcPts val="0"/>
              </a:spcBef>
            </a:pPr>
            <a:r>
              <a:rPr lang="en"/>
              <a:t>Loss of property</a:t>
            </a:r>
          </a:p>
          <a:p>
            <a:pPr indent="-228600" lvl="1" marL="914400" rtl="0">
              <a:spcBef>
                <a:spcPts val="0"/>
              </a:spcBef>
            </a:pPr>
            <a:r>
              <a:rPr lang="en"/>
              <a:t>Loss of life</a:t>
            </a:r>
          </a:p>
          <a:p>
            <a:pPr indent="-228600" lvl="0" marL="457200">
              <a:spcBef>
                <a:spcPts val="0"/>
              </a:spcBef>
            </a:pPr>
            <a:r>
              <a:rPr lang="en"/>
              <a:t>A better ability to model and simulate real-world forest fires would allow for more effective, safe wildfire suppression efforts</a:t>
            </a:r>
          </a:p>
        </p:txBody>
      </p:sp>
      <p:sp>
        <p:nvSpPr>
          <p:cNvPr id="102" name="Shape 102"/>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dk2"/>
                </a:solidFill>
                <a:latin typeface="Open Sans"/>
                <a:ea typeface="Open Sans"/>
                <a:cs typeface="Open Sans"/>
                <a:sym typeface="Open Sans"/>
              </a:rPr>
              <a:t>‹#›</a:t>
            </a:fld>
          </a:p>
        </p:txBody>
      </p:sp>
    </p:spTree>
  </p:cSld>
  <p:clrMapOvr>
    <a:masterClrMapping/>
  </p:clrMapOvr>
  <p:transition spd="slow">
    <p:cut/>
  </p:transition>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25" name="Shape 525"/>
        <p:cNvGrpSpPr/>
        <p:nvPr/>
      </p:nvGrpSpPr>
      <p:grpSpPr>
        <a:xfrm>
          <a:off x="0" y="0"/>
          <a:ext cx="0" cy="0"/>
          <a:chOff x="0" y="0"/>
          <a:chExt cx="0" cy="0"/>
        </a:xfrm>
      </p:grpSpPr>
      <p:sp>
        <p:nvSpPr>
          <p:cNvPr id="526" name="Shape 526"/>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a:t>Modeling and Implementation: Spotting</a:t>
            </a:r>
          </a:p>
        </p:txBody>
      </p:sp>
      <p:sp>
        <p:nvSpPr>
          <p:cNvPr id="527" name="Shape 527"/>
          <p:cNvSpPr txBox="1"/>
          <p:nvPr>
            <p:ph idx="1" type="body"/>
          </p:nvPr>
        </p:nvSpPr>
        <p:spPr>
          <a:xfrm>
            <a:off x="311700" y="1266325"/>
            <a:ext cx="8520600" cy="3302700"/>
          </a:xfrm>
          <a:prstGeom prst="rect">
            <a:avLst/>
          </a:prstGeom>
        </p:spPr>
        <p:txBody>
          <a:bodyPr anchorCtr="0" anchor="t" bIns="91425" lIns="91425" rIns="91425" tIns="91425">
            <a:noAutofit/>
          </a:bodyPr>
          <a:lstStyle/>
          <a:p>
            <a:pPr indent="-228600" lvl="0" marL="457200" rtl="0">
              <a:spcBef>
                <a:spcPts val="0"/>
              </a:spcBef>
            </a:pPr>
            <a:r>
              <a:rPr lang="en"/>
              <a:t>The time at which the particle is at its maximum height is when t</a:t>
            </a:r>
            <a:r>
              <a:rPr baseline="-25000" lang="en"/>
              <a:t>f</a:t>
            </a:r>
            <a:r>
              <a:rPr lang="en"/>
              <a:t> = t</a:t>
            </a:r>
            <a:r>
              <a:rPr baseline="-25000" lang="en"/>
              <a:t>t</a:t>
            </a:r>
          </a:p>
          <a:p>
            <a:pPr indent="-228600" lvl="1" marL="914400" rtl="0">
              <a:spcBef>
                <a:spcPts val="0"/>
              </a:spcBef>
            </a:pPr>
            <a:r>
              <a:rPr lang="en"/>
              <a:t>Where t</a:t>
            </a:r>
            <a:r>
              <a:rPr baseline="-25000" lang="en"/>
              <a:t>f </a:t>
            </a:r>
            <a:r>
              <a:rPr lang="en"/>
              <a:t>is: </a:t>
            </a:r>
          </a:p>
          <a:p>
            <a:pPr lvl="0" rtl="0">
              <a:spcBef>
                <a:spcPts val="0"/>
              </a:spcBef>
              <a:buNone/>
            </a:pPr>
            <a:r>
              <a:t/>
            </a:r>
            <a:endParaRPr/>
          </a:p>
          <a:p>
            <a:pPr indent="-228600" lvl="1" marL="914400" rtl="0">
              <a:spcBef>
                <a:spcPts val="0"/>
              </a:spcBef>
            </a:pPr>
            <a:r>
              <a:rPr lang="en"/>
              <a:t>Where t</a:t>
            </a:r>
            <a:r>
              <a:rPr baseline="-25000" lang="en"/>
              <a:t>t</a:t>
            </a:r>
            <a:r>
              <a:rPr lang="en"/>
              <a:t> is: </a:t>
            </a:r>
          </a:p>
          <a:p>
            <a:pPr indent="0" lvl="0" marL="0" rtl="0">
              <a:spcBef>
                <a:spcPts val="0"/>
              </a:spcBef>
              <a:buNone/>
            </a:pPr>
            <a:r>
              <a:rPr lang="en"/>
              <a:t> </a:t>
            </a:r>
          </a:p>
          <a:p>
            <a:pPr indent="-228600" lvl="0" marL="457200">
              <a:spcBef>
                <a:spcPts val="0"/>
              </a:spcBef>
            </a:pPr>
            <a:r>
              <a:rPr lang="en"/>
              <a:t>Where: </a:t>
            </a:r>
          </a:p>
        </p:txBody>
      </p:sp>
      <p:sp>
        <p:nvSpPr>
          <p:cNvPr id="528" name="Shape 528"/>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dk2"/>
                </a:solidFill>
                <a:latin typeface="Open Sans"/>
                <a:ea typeface="Open Sans"/>
                <a:cs typeface="Open Sans"/>
                <a:sym typeface="Open Sans"/>
              </a:rPr>
              <a:t>‹#›</a:t>
            </a:fld>
          </a:p>
        </p:txBody>
      </p:sp>
      <p:pic>
        <p:nvPicPr>
          <p:cNvPr id="529" name="Shape 529"/>
          <p:cNvPicPr preferRelativeResize="0"/>
          <p:nvPr/>
        </p:nvPicPr>
        <p:blipFill>
          <a:blip r:embed="rId3">
            <a:alphaModFix/>
          </a:blip>
          <a:stretch>
            <a:fillRect/>
          </a:stretch>
        </p:blipFill>
        <p:spPr>
          <a:xfrm>
            <a:off x="2668823" y="2895925"/>
            <a:ext cx="3806349" cy="501924"/>
          </a:xfrm>
          <a:prstGeom prst="rect">
            <a:avLst/>
          </a:prstGeom>
          <a:noFill/>
          <a:ln>
            <a:noFill/>
          </a:ln>
        </p:spPr>
      </p:pic>
      <p:pic>
        <p:nvPicPr>
          <p:cNvPr id="530" name="Shape 530"/>
          <p:cNvPicPr preferRelativeResize="0"/>
          <p:nvPr/>
        </p:nvPicPr>
        <p:blipFill>
          <a:blip r:embed="rId4">
            <a:alphaModFix/>
          </a:blip>
          <a:stretch>
            <a:fillRect/>
          </a:stretch>
        </p:blipFill>
        <p:spPr>
          <a:xfrm>
            <a:off x="2422487" y="1634470"/>
            <a:ext cx="4299051" cy="815400"/>
          </a:xfrm>
          <a:prstGeom prst="rect">
            <a:avLst/>
          </a:prstGeom>
          <a:noFill/>
          <a:ln>
            <a:noFill/>
          </a:ln>
        </p:spPr>
      </p:pic>
      <p:pic>
        <p:nvPicPr>
          <p:cNvPr id="531" name="Shape 531"/>
          <p:cNvPicPr preferRelativeResize="0"/>
          <p:nvPr/>
        </p:nvPicPr>
        <p:blipFill>
          <a:blip r:embed="rId5">
            <a:alphaModFix/>
          </a:blip>
          <a:stretch>
            <a:fillRect/>
          </a:stretch>
        </p:blipFill>
        <p:spPr>
          <a:xfrm>
            <a:off x="3872844" y="3729194"/>
            <a:ext cx="1398324" cy="934024"/>
          </a:xfrm>
          <a:prstGeom prst="rect">
            <a:avLst/>
          </a:prstGeom>
          <a:noFill/>
          <a:ln>
            <a:noFill/>
          </a:ln>
        </p:spPr>
      </p:pic>
    </p:spTree>
  </p:cSld>
  <p:clrMapOvr>
    <a:masterClrMapping/>
  </p:clrMapOvr>
  <p:transition spd="slow">
    <p:cut/>
  </p:transition>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35" name="Shape 535"/>
        <p:cNvGrpSpPr/>
        <p:nvPr/>
      </p:nvGrpSpPr>
      <p:grpSpPr>
        <a:xfrm>
          <a:off x="0" y="0"/>
          <a:ext cx="0" cy="0"/>
          <a:chOff x="0" y="0"/>
          <a:chExt cx="0" cy="0"/>
        </a:xfrm>
      </p:grpSpPr>
      <p:sp>
        <p:nvSpPr>
          <p:cNvPr id="536" name="Shape 536"/>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a:t>Modeling and Implementation: Spotting</a:t>
            </a:r>
          </a:p>
        </p:txBody>
      </p:sp>
      <p:sp>
        <p:nvSpPr>
          <p:cNvPr id="537" name="Shape 537"/>
          <p:cNvSpPr txBox="1"/>
          <p:nvPr>
            <p:ph idx="1" type="body"/>
          </p:nvPr>
        </p:nvSpPr>
        <p:spPr>
          <a:xfrm>
            <a:off x="311700" y="1266325"/>
            <a:ext cx="8520600" cy="3302700"/>
          </a:xfrm>
          <a:prstGeom prst="rect">
            <a:avLst/>
          </a:prstGeom>
        </p:spPr>
        <p:txBody>
          <a:bodyPr anchorCtr="0" anchor="t" bIns="91425" lIns="91425" rIns="91425" tIns="91425">
            <a:noAutofit/>
          </a:bodyPr>
          <a:lstStyle/>
          <a:p>
            <a:pPr indent="-228600" lvl="0" marL="457200" rtl="0">
              <a:spcBef>
                <a:spcPts val="0"/>
              </a:spcBef>
            </a:pPr>
            <a:r>
              <a:rPr lang="en"/>
              <a:t>t</a:t>
            </a:r>
            <a:r>
              <a:rPr baseline="-25000" lang="en"/>
              <a:t>0</a:t>
            </a:r>
            <a:r>
              <a:rPr lang="en"/>
              <a:t> is the time of steady burning tree crowns </a:t>
            </a:r>
          </a:p>
          <a:p>
            <a:pPr indent="-228600" lvl="0" marL="457200" rtl="0">
              <a:spcBef>
                <a:spcPts val="0"/>
              </a:spcBef>
            </a:pPr>
            <a:r>
              <a:rPr lang="en"/>
              <a:t>t</a:t>
            </a:r>
            <a:r>
              <a:rPr baseline="-25000" lang="en"/>
              <a:t>1</a:t>
            </a:r>
            <a:r>
              <a:rPr lang="en"/>
              <a:t> is the time it takes to travel from its origin point to the flame tip</a:t>
            </a:r>
          </a:p>
          <a:p>
            <a:pPr lvl="0" rtl="0">
              <a:spcBef>
                <a:spcPts val="0"/>
              </a:spcBef>
              <a:buNone/>
            </a:pPr>
            <a:r>
              <a:rPr lang="en"/>
              <a:t>										  &amp;</a:t>
            </a:r>
          </a:p>
          <a:p>
            <a:pPr indent="-228600" lvl="0" marL="457200" rtl="0">
              <a:spcBef>
                <a:spcPts val="0"/>
              </a:spcBef>
            </a:pPr>
            <a:r>
              <a:rPr lang="en"/>
              <a:t>Where z</a:t>
            </a:r>
            <a:r>
              <a:rPr baseline="-25000" lang="en"/>
              <a:t>o</a:t>
            </a:r>
            <a:r>
              <a:rPr lang="en"/>
              <a:t> is the height of the particle, z</a:t>
            </a:r>
            <a:r>
              <a:rPr baseline="-25000" lang="en"/>
              <a:t>F</a:t>
            </a:r>
            <a:r>
              <a:rPr lang="en"/>
              <a:t> is the flame height, B is a constant set to 40 and D</a:t>
            </a:r>
            <a:r>
              <a:rPr baseline="-25000" lang="en"/>
              <a:t>p</a:t>
            </a:r>
            <a:r>
              <a:rPr lang="en"/>
              <a:t> is particle diameter. </a:t>
            </a:r>
          </a:p>
          <a:p>
            <a:pPr lvl="0">
              <a:spcBef>
                <a:spcPts val="0"/>
              </a:spcBef>
              <a:buNone/>
            </a:pPr>
            <a:r>
              <a:t/>
            </a:r>
            <a:endParaRPr/>
          </a:p>
        </p:txBody>
      </p:sp>
      <p:sp>
        <p:nvSpPr>
          <p:cNvPr id="538" name="Shape 538"/>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dk2"/>
                </a:solidFill>
                <a:latin typeface="Open Sans"/>
                <a:ea typeface="Open Sans"/>
                <a:cs typeface="Open Sans"/>
                <a:sym typeface="Open Sans"/>
              </a:rPr>
              <a:t>‹#›</a:t>
            </a:fld>
          </a:p>
        </p:txBody>
      </p:sp>
      <p:pic>
        <p:nvPicPr>
          <p:cNvPr id="539" name="Shape 539"/>
          <p:cNvPicPr preferRelativeResize="0"/>
          <p:nvPr/>
        </p:nvPicPr>
        <p:blipFill>
          <a:blip r:embed="rId3">
            <a:alphaModFix/>
          </a:blip>
          <a:stretch>
            <a:fillRect/>
          </a:stretch>
        </p:blipFill>
        <p:spPr>
          <a:xfrm>
            <a:off x="1208018" y="2030250"/>
            <a:ext cx="3527549" cy="608949"/>
          </a:xfrm>
          <a:prstGeom prst="rect">
            <a:avLst/>
          </a:prstGeom>
          <a:noFill/>
          <a:ln>
            <a:noFill/>
          </a:ln>
        </p:spPr>
      </p:pic>
      <p:pic>
        <p:nvPicPr>
          <p:cNvPr id="540" name="Shape 540"/>
          <p:cNvPicPr preferRelativeResize="0"/>
          <p:nvPr/>
        </p:nvPicPr>
        <p:blipFill>
          <a:blip r:embed="rId4">
            <a:alphaModFix/>
          </a:blip>
          <a:stretch>
            <a:fillRect/>
          </a:stretch>
        </p:blipFill>
        <p:spPr>
          <a:xfrm>
            <a:off x="5687999" y="2137928"/>
            <a:ext cx="2260923" cy="393600"/>
          </a:xfrm>
          <a:prstGeom prst="rect">
            <a:avLst/>
          </a:prstGeom>
          <a:noFill/>
          <a:ln>
            <a:noFill/>
          </a:ln>
        </p:spPr>
      </p:pic>
    </p:spTree>
  </p:cSld>
  <p:clrMapOvr>
    <a:masterClrMapping/>
  </p:clrMapOvr>
  <p:transition spd="slow">
    <p:cut/>
  </p:transition>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44" name="Shape 544"/>
        <p:cNvGrpSpPr/>
        <p:nvPr/>
      </p:nvGrpSpPr>
      <p:grpSpPr>
        <a:xfrm>
          <a:off x="0" y="0"/>
          <a:ext cx="0" cy="0"/>
          <a:chOff x="0" y="0"/>
          <a:chExt cx="0" cy="0"/>
        </a:xfrm>
      </p:grpSpPr>
      <p:sp>
        <p:nvSpPr>
          <p:cNvPr id="545" name="Shape 545"/>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a:t>Modeling and Implementation: Spotting</a:t>
            </a:r>
          </a:p>
        </p:txBody>
      </p:sp>
      <p:sp>
        <p:nvSpPr>
          <p:cNvPr id="546" name="Shape 546"/>
          <p:cNvSpPr txBox="1"/>
          <p:nvPr>
            <p:ph idx="1" type="body"/>
          </p:nvPr>
        </p:nvSpPr>
        <p:spPr>
          <a:xfrm>
            <a:off x="311700" y="1266325"/>
            <a:ext cx="8520600" cy="3302700"/>
          </a:xfrm>
          <a:prstGeom prst="rect">
            <a:avLst/>
          </a:prstGeom>
        </p:spPr>
        <p:txBody>
          <a:bodyPr anchorCtr="0" anchor="t" bIns="91425" lIns="91425" rIns="91425" tIns="91425">
            <a:noAutofit/>
          </a:bodyPr>
          <a:lstStyle/>
          <a:p>
            <a:pPr indent="-228600" lvl="0" marL="457200">
              <a:spcBef>
                <a:spcPts val="0"/>
              </a:spcBef>
            </a:pPr>
            <a:r>
              <a:rPr lang="en"/>
              <a:t>t</a:t>
            </a:r>
            <a:r>
              <a:rPr baseline="-25000" lang="en"/>
              <a:t>2</a:t>
            </a:r>
            <a:r>
              <a:rPr lang="en"/>
              <a:t> is the time it takes to travel from the flame tip to the buoyant plume</a:t>
            </a:r>
          </a:p>
          <a:p>
            <a:pPr lvl="0">
              <a:spcBef>
                <a:spcPts val="0"/>
              </a:spcBef>
              <a:buClr>
                <a:schemeClr val="dk1"/>
              </a:buClr>
              <a:buSzPct val="61111"/>
              <a:buFont typeface="Arial"/>
              <a:buNone/>
            </a:pPr>
            <a:r>
              <a:t/>
            </a:r>
            <a:endParaRPr/>
          </a:p>
          <a:p>
            <a:pPr indent="-228600" lvl="0" marL="457200" rtl="0">
              <a:spcBef>
                <a:spcPts val="0"/>
              </a:spcBef>
            </a:pPr>
            <a:r>
              <a:rPr lang="en"/>
              <a:t>t</a:t>
            </a:r>
            <a:r>
              <a:rPr baseline="-25000" lang="en"/>
              <a:t>3 </a:t>
            </a:r>
            <a:r>
              <a:rPr lang="en"/>
              <a:t>is the time it takes to travel through the buoyant plume</a:t>
            </a:r>
          </a:p>
          <a:p>
            <a:pPr lvl="0" rtl="0">
              <a:spcBef>
                <a:spcPts val="0"/>
              </a:spcBef>
              <a:buNone/>
            </a:pPr>
            <a:r>
              <a:t/>
            </a:r>
            <a:endParaRPr/>
          </a:p>
          <a:p>
            <a:pPr lvl="0" rtl="0">
              <a:spcBef>
                <a:spcPts val="0"/>
              </a:spcBef>
              <a:buNone/>
            </a:pPr>
            <a:r>
              <a:rPr lang="en"/>
              <a:t>   Where</a:t>
            </a:r>
          </a:p>
          <a:p>
            <a:pPr lvl="0">
              <a:spcBef>
                <a:spcPts val="0"/>
              </a:spcBef>
              <a:buNone/>
            </a:pPr>
            <a:r>
              <a:t/>
            </a:r>
            <a:endParaRPr/>
          </a:p>
          <a:p>
            <a:pPr lvl="0">
              <a:spcBef>
                <a:spcPts val="0"/>
              </a:spcBef>
              <a:buNone/>
            </a:pPr>
            <a:r>
              <a:t/>
            </a:r>
            <a:endParaRPr/>
          </a:p>
        </p:txBody>
      </p:sp>
      <p:sp>
        <p:nvSpPr>
          <p:cNvPr id="547" name="Shape 54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dk2"/>
                </a:solidFill>
                <a:latin typeface="Open Sans"/>
                <a:ea typeface="Open Sans"/>
                <a:cs typeface="Open Sans"/>
                <a:sym typeface="Open Sans"/>
              </a:rPr>
              <a:t>‹#›</a:t>
            </a:fld>
          </a:p>
        </p:txBody>
      </p:sp>
      <p:pic>
        <p:nvPicPr>
          <p:cNvPr id="548" name="Shape 548"/>
          <p:cNvPicPr preferRelativeResize="0"/>
          <p:nvPr/>
        </p:nvPicPr>
        <p:blipFill>
          <a:blip r:embed="rId3">
            <a:alphaModFix/>
          </a:blip>
          <a:stretch>
            <a:fillRect/>
          </a:stretch>
        </p:blipFill>
        <p:spPr>
          <a:xfrm>
            <a:off x="1924462" y="1637474"/>
            <a:ext cx="5295074" cy="722924"/>
          </a:xfrm>
          <a:prstGeom prst="rect">
            <a:avLst/>
          </a:prstGeom>
          <a:noFill/>
          <a:ln>
            <a:noFill/>
          </a:ln>
        </p:spPr>
      </p:pic>
      <p:pic>
        <p:nvPicPr>
          <p:cNvPr id="549" name="Shape 549"/>
          <p:cNvPicPr preferRelativeResize="0"/>
          <p:nvPr/>
        </p:nvPicPr>
        <p:blipFill>
          <a:blip r:embed="rId4">
            <a:alphaModFix/>
          </a:blip>
          <a:stretch>
            <a:fillRect/>
          </a:stretch>
        </p:blipFill>
        <p:spPr>
          <a:xfrm>
            <a:off x="1507200" y="2774752"/>
            <a:ext cx="6129574" cy="649974"/>
          </a:xfrm>
          <a:prstGeom prst="rect">
            <a:avLst/>
          </a:prstGeom>
          <a:noFill/>
          <a:ln>
            <a:noFill/>
          </a:ln>
        </p:spPr>
      </p:pic>
      <p:pic>
        <p:nvPicPr>
          <p:cNvPr id="550" name="Shape 550"/>
          <p:cNvPicPr preferRelativeResize="0"/>
          <p:nvPr/>
        </p:nvPicPr>
        <p:blipFill>
          <a:blip r:embed="rId5">
            <a:alphaModFix/>
          </a:blip>
          <a:stretch>
            <a:fillRect/>
          </a:stretch>
        </p:blipFill>
        <p:spPr>
          <a:xfrm>
            <a:off x="3581495" y="3662944"/>
            <a:ext cx="1980973" cy="701274"/>
          </a:xfrm>
          <a:prstGeom prst="rect">
            <a:avLst/>
          </a:prstGeom>
          <a:noFill/>
          <a:ln>
            <a:noFill/>
          </a:ln>
        </p:spPr>
      </p:pic>
    </p:spTree>
  </p:cSld>
  <p:clrMapOvr>
    <a:masterClrMapping/>
  </p:clrMapOvr>
  <p:transition spd="slow">
    <p:cut/>
  </p:transition>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54" name="Shape 554"/>
        <p:cNvGrpSpPr/>
        <p:nvPr/>
      </p:nvGrpSpPr>
      <p:grpSpPr>
        <a:xfrm>
          <a:off x="0" y="0"/>
          <a:ext cx="0" cy="0"/>
          <a:chOff x="0" y="0"/>
          <a:chExt cx="0" cy="0"/>
        </a:xfrm>
      </p:grpSpPr>
      <p:sp>
        <p:nvSpPr>
          <p:cNvPr id="555" name="Shape 555"/>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a:t>Modeling and Implementation: Spotting</a:t>
            </a:r>
          </a:p>
        </p:txBody>
      </p:sp>
      <p:sp>
        <p:nvSpPr>
          <p:cNvPr id="556" name="Shape 556"/>
          <p:cNvSpPr txBox="1"/>
          <p:nvPr>
            <p:ph idx="1" type="body"/>
          </p:nvPr>
        </p:nvSpPr>
        <p:spPr>
          <a:xfrm>
            <a:off x="311700" y="1152475"/>
            <a:ext cx="6300300" cy="3416400"/>
          </a:xfrm>
          <a:prstGeom prst="rect">
            <a:avLst/>
          </a:prstGeom>
        </p:spPr>
        <p:txBody>
          <a:bodyPr anchorCtr="0" anchor="t" bIns="91425" lIns="91425" rIns="91425" tIns="91425">
            <a:noAutofit/>
          </a:bodyPr>
          <a:lstStyle/>
          <a:p>
            <a:pPr indent="-228600" lvl="0" marL="457200" rtl="0">
              <a:spcBef>
                <a:spcPts val="0"/>
              </a:spcBef>
            </a:pPr>
            <a:r>
              <a:rPr lang="en"/>
              <a:t>Once the particle is lofted to its maximum height, it descends at a rate determined by:</a:t>
            </a:r>
          </a:p>
          <a:p>
            <a:pPr lvl="0" rtl="0">
              <a:spcBef>
                <a:spcPts val="0"/>
              </a:spcBef>
              <a:buNone/>
            </a:pPr>
            <a:r>
              <a:t/>
            </a:r>
            <a:endParaRPr/>
          </a:p>
          <a:p>
            <a:pPr indent="-228600" lvl="0" marL="457200" rtl="0">
              <a:spcBef>
                <a:spcPts val="0"/>
              </a:spcBef>
            </a:pPr>
            <a:r>
              <a:rPr lang="en"/>
              <a:t>The change in X direction is dependent on the wind whose influence decreases logarithmically as it approaches the canopy </a:t>
            </a:r>
          </a:p>
          <a:p>
            <a:pPr lvl="0" rtl="0">
              <a:spcBef>
                <a:spcPts val="0"/>
              </a:spcBef>
              <a:buNone/>
            </a:pPr>
            <a:r>
              <a:rPr lang="en"/>
              <a:t>                                           Where: </a:t>
            </a:r>
          </a:p>
        </p:txBody>
      </p:sp>
      <p:sp>
        <p:nvSpPr>
          <p:cNvPr id="557" name="Shape 55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dk2"/>
                </a:solidFill>
                <a:latin typeface="Open Sans"/>
                <a:ea typeface="Open Sans"/>
                <a:cs typeface="Open Sans"/>
                <a:sym typeface="Open Sans"/>
              </a:rPr>
              <a:t>‹#›</a:t>
            </a:fld>
          </a:p>
        </p:txBody>
      </p:sp>
      <p:pic>
        <p:nvPicPr>
          <p:cNvPr id="558" name="Shape 558"/>
          <p:cNvPicPr preferRelativeResize="0"/>
          <p:nvPr/>
        </p:nvPicPr>
        <p:blipFill>
          <a:blip r:embed="rId3">
            <a:alphaModFix/>
          </a:blip>
          <a:stretch>
            <a:fillRect/>
          </a:stretch>
        </p:blipFill>
        <p:spPr>
          <a:xfrm>
            <a:off x="1820600" y="1828475"/>
            <a:ext cx="3826400" cy="746624"/>
          </a:xfrm>
          <a:prstGeom prst="rect">
            <a:avLst/>
          </a:prstGeom>
          <a:noFill/>
          <a:ln>
            <a:noFill/>
          </a:ln>
        </p:spPr>
      </p:pic>
      <p:pic>
        <p:nvPicPr>
          <p:cNvPr id="559" name="Shape 559"/>
          <p:cNvPicPr preferRelativeResize="0"/>
          <p:nvPr/>
        </p:nvPicPr>
        <p:blipFill>
          <a:blip r:embed="rId4">
            <a:alphaModFix/>
          </a:blip>
          <a:stretch>
            <a:fillRect/>
          </a:stretch>
        </p:blipFill>
        <p:spPr>
          <a:xfrm>
            <a:off x="1013900" y="3527669"/>
            <a:ext cx="1862300" cy="888599"/>
          </a:xfrm>
          <a:prstGeom prst="rect">
            <a:avLst/>
          </a:prstGeom>
          <a:noFill/>
          <a:ln>
            <a:noFill/>
          </a:ln>
        </p:spPr>
      </p:pic>
      <p:pic>
        <p:nvPicPr>
          <p:cNvPr id="560" name="Shape 560"/>
          <p:cNvPicPr preferRelativeResize="0"/>
          <p:nvPr/>
        </p:nvPicPr>
        <p:blipFill>
          <a:blip r:embed="rId5">
            <a:alphaModFix/>
          </a:blip>
          <a:stretch>
            <a:fillRect/>
          </a:stretch>
        </p:blipFill>
        <p:spPr>
          <a:xfrm>
            <a:off x="4007592" y="3527674"/>
            <a:ext cx="2424006" cy="888599"/>
          </a:xfrm>
          <a:prstGeom prst="rect">
            <a:avLst/>
          </a:prstGeom>
          <a:noFill/>
          <a:ln>
            <a:noFill/>
          </a:ln>
        </p:spPr>
      </p:pic>
      <p:pic>
        <p:nvPicPr>
          <p:cNvPr id="561" name="Shape 561"/>
          <p:cNvPicPr preferRelativeResize="0"/>
          <p:nvPr/>
        </p:nvPicPr>
        <p:blipFill>
          <a:blip r:embed="rId6">
            <a:alphaModFix/>
          </a:blip>
          <a:stretch>
            <a:fillRect/>
          </a:stretch>
        </p:blipFill>
        <p:spPr>
          <a:xfrm>
            <a:off x="6764050" y="1129775"/>
            <a:ext cx="1943900" cy="3004600"/>
          </a:xfrm>
          <a:prstGeom prst="rect">
            <a:avLst/>
          </a:prstGeom>
          <a:noFill/>
          <a:ln>
            <a:noFill/>
          </a:ln>
        </p:spPr>
      </p:pic>
    </p:spTree>
  </p:cSld>
  <p:clrMapOvr>
    <a:masterClrMapping/>
  </p:clrMapOvr>
  <p:transition spd="slow">
    <p:cut/>
  </p:transition>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65" name="Shape 565"/>
        <p:cNvGrpSpPr/>
        <p:nvPr/>
      </p:nvGrpSpPr>
      <p:grpSpPr>
        <a:xfrm>
          <a:off x="0" y="0"/>
          <a:ext cx="0" cy="0"/>
          <a:chOff x="0" y="0"/>
          <a:chExt cx="0" cy="0"/>
        </a:xfrm>
      </p:grpSpPr>
      <p:sp>
        <p:nvSpPr>
          <p:cNvPr id="566" name="Shape 566"/>
          <p:cNvSpPr txBox="1"/>
          <p:nvPr>
            <p:ph type="title"/>
          </p:nvPr>
        </p:nvSpPr>
        <p:spPr>
          <a:xfrm>
            <a:off x="311700" y="445025"/>
            <a:ext cx="8520600" cy="707400"/>
          </a:xfrm>
          <a:prstGeom prst="rect">
            <a:avLst/>
          </a:prstGeom>
        </p:spPr>
        <p:txBody>
          <a:bodyPr anchorCtr="0" anchor="t" bIns="91425" lIns="91425" rIns="91425" tIns="91425">
            <a:noAutofit/>
          </a:bodyPr>
          <a:lstStyle/>
          <a:p>
            <a:pPr lvl="0" rtl="0">
              <a:spcBef>
                <a:spcPts val="0"/>
              </a:spcBef>
              <a:buNone/>
            </a:pPr>
            <a:r>
              <a:rPr lang="en"/>
              <a:t>Outline</a:t>
            </a:r>
          </a:p>
        </p:txBody>
      </p:sp>
      <p:sp>
        <p:nvSpPr>
          <p:cNvPr id="567" name="Shape 567"/>
          <p:cNvSpPr txBox="1"/>
          <p:nvPr>
            <p:ph idx="1" type="body"/>
          </p:nvPr>
        </p:nvSpPr>
        <p:spPr>
          <a:xfrm>
            <a:off x="311700" y="1266325"/>
            <a:ext cx="8520600" cy="3302700"/>
          </a:xfrm>
          <a:prstGeom prst="rect">
            <a:avLst/>
          </a:prstGeom>
        </p:spPr>
        <p:txBody>
          <a:bodyPr anchorCtr="0" anchor="t" bIns="91425" lIns="91425" rIns="91425" tIns="91425">
            <a:noAutofit/>
          </a:bodyPr>
          <a:lstStyle/>
          <a:p>
            <a:pPr indent="-228600" lvl="0" marL="457200" rtl="0">
              <a:spcBef>
                <a:spcPts val="0"/>
              </a:spcBef>
            </a:pPr>
            <a:r>
              <a:rPr lang="en"/>
              <a:t>Introduction</a:t>
            </a:r>
          </a:p>
          <a:p>
            <a:pPr indent="-228600" lvl="0" marL="457200" rtl="0">
              <a:spcBef>
                <a:spcPts val="0"/>
              </a:spcBef>
            </a:pPr>
            <a:r>
              <a:rPr lang="en"/>
              <a:t>Background and Related Work</a:t>
            </a:r>
          </a:p>
          <a:p>
            <a:pPr indent="-228600" lvl="0" marL="457200" rtl="0">
              <a:spcBef>
                <a:spcPts val="0"/>
              </a:spcBef>
            </a:pPr>
            <a:r>
              <a:rPr lang="en"/>
              <a:t>Real-Time GPU-Based Wildfire Simulation</a:t>
            </a:r>
          </a:p>
          <a:p>
            <a:pPr indent="-228600" lvl="0" marL="457200" rtl="0">
              <a:spcBef>
                <a:spcPts val="0"/>
              </a:spcBef>
            </a:pPr>
            <a:r>
              <a:rPr lang="en"/>
              <a:t>Analysis and Conception</a:t>
            </a:r>
          </a:p>
          <a:p>
            <a:pPr indent="-228600" lvl="0" marL="457200" rtl="0">
              <a:spcBef>
                <a:spcPts val="0"/>
              </a:spcBef>
            </a:pPr>
            <a:r>
              <a:rPr lang="en"/>
              <a:t>Modeling and Implementation</a:t>
            </a:r>
          </a:p>
          <a:p>
            <a:pPr indent="-228600" lvl="0" marL="457200" rtl="0">
              <a:spcBef>
                <a:spcPts val="0"/>
              </a:spcBef>
            </a:pPr>
            <a:r>
              <a:rPr b="1" lang="en"/>
              <a:t>Results</a:t>
            </a:r>
          </a:p>
          <a:p>
            <a:pPr indent="-228600" lvl="0" marL="457200" rtl="0">
              <a:spcBef>
                <a:spcPts val="0"/>
              </a:spcBef>
            </a:pPr>
            <a:r>
              <a:rPr lang="en"/>
              <a:t>Conclusions and Future Work</a:t>
            </a:r>
          </a:p>
        </p:txBody>
      </p:sp>
      <p:sp>
        <p:nvSpPr>
          <p:cNvPr id="568" name="Shape 568"/>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solidFill>
                  <a:schemeClr val="dk2"/>
                </a:solidFill>
                <a:latin typeface="Open Sans"/>
                <a:ea typeface="Open Sans"/>
                <a:cs typeface="Open Sans"/>
                <a:sym typeface="Open Sans"/>
              </a:rPr>
              <a:t>‹#›</a:t>
            </a:fld>
          </a:p>
        </p:txBody>
      </p:sp>
    </p:spTree>
  </p:cSld>
  <p:clrMapOvr>
    <a:masterClrMapping/>
  </p:clrMapOvr>
  <p:transition spd="slow">
    <p:cut/>
  </p:transition>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72" name="Shape 572"/>
        <p:cNvGrpSpPr/>
        <p:nvPr/>
      </p:nvGrpSpPr>
      <p:grpSpPr>
        <a:xfrm>
          <a:off x="0" y="0"/>
          <a:ext cx="0" cy="0"/>
          <a:chOff x="0" y="0"/>
          <a:chExt cx="0" cy="0"/>
        </a:xfrm>
      </p:grpSpPr>
      <p:sp>
        <p:nvSpPr>
          <p:cNvPr id="573" name="Shape 573"/>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a:t>Results</a:t>
            </a:r>
          </a:p>
        </p:txBody>
      </p:sp>
      <p:sp>
        <p:nvSpPr>
          <p:cNvPr id="574" name="Shape 574"/>
          <p:cNvSpPr txBox="1"/>
          <p:nvPr>
            <p:ph idx="1" type="body"/>
          </p:nvPr>
        </p:nvSpPr>
        <p:spPr>
          <a:xfrm>
            <a:off x="311700" y="1266325"/>
            <a:ext cx="8520600" cy="3302700"/>
          </a:xfrm>
          <a:prstGeom prst="rect">
            <a:avLst/>
          </a:prstGeom>
        </p:spPr>
        <p:txBody>
          <a:bodyPr anchorCtr="0" anchor="t" bIns="91425" lIns="91425" rIns="91425" tIns="91425">
            <a:noAutofit/>
          </a:bodyPr>
          <a:lstStyle/>
          <a:p>
            <a:pPr indent="-228600" lvl="0" marL="457200" rtl="0">
              <a:spcBef>
                <a:spcPts val="0"/>
              </a:spcBef>
            </a:pPr>
            <a:r>
              <a:rPr lang="en"/>
              <a:t>While initial tests were done using a CUBIX box for this project, technical difficulties at the time of running result tests meant it was unavailable for these results</a:t>
            </a:r>
          </a:p>
          <a:p>
            <a:pPr indent="-228600" lvl="0" marL="457200" rtl="0">
              <a:spcBef>
                <a:spcPts val="0"/>
              </a:spcBef>
            </a:pPr>
            <a:r>
              <a:rPr lang="en"/>
              <a:t>These results were run on a machine using:</a:t>
            </a:r>
          </a:p>
          <a:p>
            <a:pPr indent="-228600" lvl="0" marL="457200" rtl="0">
              <a:spcBef>
                <a:spcPts val="0"/>
              </a:spcBef>
            </a:pPr>
            <a:r>
              <a:rPr lang="en"/>
              <a:t>CPU: Intel(R) Core(TM) i7-3770K CPU @ 3.50GHz. </a:t>
            </a:r>
          </a:p>
          <a:p>
            <a:pPr indent="-228600" lvl="0" marL="457200">
              <a:spcBef>
                <a:spcPts val="0"/>
              </a:spcBef>
            </a:pPr>
            <a:r>
              <a:rPr lang="en"/>
              <a:t>GPU: GTX-970 with 4GB of RAM and 1664 cuda cores</a:t>
            </a:r>
          </a:p>
        </p:txBody>
      </p:sp>
      <p:sp>
        <p:nvSpPr>
          <p:cNvPr id="575" name="Shape 57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dk2"/>
                </a:solidFill>
                <a:latin typeface="Open Sans"/>
                <a:ea typeface="Open Sans"/>
                <a:cs typeface="Open Sans"/>
                <a:sym typeface="Open Sans"/>
              </a:rPr>
              <a:t>‹#›</a:t>
            </a:fld>
          </a:p>
        </p:txBody>
      </p:sp>
    </p:spTree>
  </p:cSld>
  <p:clrMapOvr>
    <a:masterClrMapping/>
  </p:clrMapOvr>
  <p:transition spd="slow">
    <p:cut/>
  </p:transition>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79" name="Shape 579"/>
        <p:cNvGrpSpPr/>
        <p:nvPr/>
      </p:nvGrpSpPr>
      <p:grpSpPr>
        <a:xfrm>
          <a:off x="0" y="0"/>
          <a:ext cx="0" cy="0"/>
          <a:chOff x="0" y="0"/>
          <a:chExt cx="0" cy="0"/>
        </a:xfrm>
      </p:grpSpPr>
      <p:sp>
        <p:nvSpPr>
          <p:cNvPr id="580" name="Shape 580"/>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a:t>Results: Base Spread</a:t>
            </a:r>
          </a:p>
        </p:txBody>
      </p:sp>
      <p:sp>
        <p:nvSpPr>
          <p:cNvPr id="581" name="Shape 581"/>
          <p:cNvSpPr txBox="1"/>
          <p:nvPr>
            <p:ph idx="1" type="body"/>
          </p:nvPr>
        </p:nvSpPr>
        <p:spPr>
          <a:xfrm>
            <a:off x="311700" y="1152475"/>
            <a:ext cx="8520600" cy="572700"/>
          </a:xfrm>
          <a:prstGeom prst="rect">
            <a:avLst/>
          </a:prstGeom>
        </p:spPr>
        <p:txBody>
          <a:bodyPr anchorCtr="0" anchor="t" bIns="91425" lIns="91425" rIns="91425" tIns="91425">
            <a:noAutofit/>
          </a:bodyPr>
          <a:lstStyle/>
          <a:p>
            <a:pPr indent="-228600" lvl="0" marL="457200">
              <a:spcBef>
                <a:spcPts val="0"/>
              </a:spcBef>
            </a:pPr>
            <a:r>
              <a:rPr lang="en"/>
              <a:t>The base spread for BD, MT, and IMT are as follows: </a:t>
            </a:r>
          </a:p>
        </p:txBody>
      </p:sp>
      <p:sp>
        <p:nvSpPr>
          <p:cNvPr id="582" name="Shape 582"/>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dk2"/>
                </a:solidFill>
                <a:latin typeface="Open Sans"/>
                <a:ea typeface="Open Sans"/>
                <a:cs typeface="Open Sans"/>
                <a:sym typeface="Open Sans"/>
              </a:rPr>
              <a:t>‹#›</a:t>
            </a:fld>
          </a:p>
        </p:txBody>
      </p:sp>
      <p:grpSp>
        <p:nvGrpSpPr>
          <p:cNvPr id="583" name="Shape 583"/>
          <p:cNvGrpSpPr/>
          <p:nvPr/>
        </p:nvGrpSpPr>
        <p:grpSpPr>
          <a:xfrm>
            <a:off x="105936" y="1765775"/>
            <a:ext cx="8932126" cy="2747980"/>
            <a:chOff x="105936" y="1765775"/>
            <a:chExt cx="8932126" cy="2747980"/>
          </a:xfrm>
        </p:grpSpPr>
        <p:pic>
          <p:nvPicPr>
            <p:cNvPr id="584" name="Shape 584"/>
            <p:cNvPicPr preferRelativeResize="0"/>
            <p:nvPr/>
          </p:nvPicPr>
          <p:blipFill>
            <a:blip r:embed="rId3">
              <a:alphaModFix/>
            </a:blip>
            <a:stretch>
              <a:fillRect/>
            </a:stretch>
          </p:blipFill>
          <p:spPr>
            <a:xfrm>
              <a:off x="105936" y="2033267"/>
              <a:ext cx="3291100" cy="2480474"/>
            </a:xfrm>
            <a:prstGeom prst="rect">
              <a:avLst/>
            </a:prstGeom>
            <a:noFill/>
            <a:ln>
              <a:noFill/>
            </a:ln>
          </p:spPr>
        </p:pic>
        <p:pic>
          <p:nvPicPr>
            <p:cNvPr id="585" name="Shape 585"/>
            <p:cNvPicPr preferRelativeResize="0"/>
            <p:nvPr/>
          </p:nvPicPr>
          <p:blipFill>
            <a:blip r:embed="rId4">
              <a:alphaModFix/>
            </a:blip>
            <a:stretch>
              <a:fillRect/>
            </a:stretch>
          </p:blipFill>
          <p:spPr>
            <a:xfrm>
              <a:off x="5746962" y="2033270"/>
              <a:ext cx="3291100" cy="2480469"/>
            </a:xfrm>
            <a:prstGeom prst="rect">
              <a:avLst/>
            </a:prstGeom>
            <a:noFill/>
            <a:ln>
              <a:noFill/>
            </a:ln>
          </p:spPr>
        </p:pic>
        <p:pic>
          <p:nvPicPr>
            <p:cNvPr id="586" name="Shape 586"/>
            <p:cNvPicPr preferRelativeResize="0"/>
            <p:nvPr/>
          </p:nvPicPr>
          <p:blipFill>
            <a:blip r:embed="rId5">
              <a:alphaModFix/>
            </a:blip>
            <a:stretch>
              <a:fillRect/>
            </a:stretch>
          </p:blipFill>
          <p:spPr>
            <a:xfrm>
              <a:off x="2894162" y="2033254"/>
              <a:ext cx="3291100" cy="2480501"/>
            </a:xfrm>
            <a:prstGeom prst="rect">
              <a:avLst/>
            </a:prstGeom>
            <a:noFill/>
            <a:ln>
              <a:noFill/>
            </a:ln>
          </p:spPr>
        </p:pic>
        <p:sp>
          <p:nvSpPr>
            <p:cNvPr id="587" name="Shape 587"/>
            <p:cNvSpPr txBox="1"/>
            <p:nvPr/>
          </p:nvSpPr>
          <p:spPr>
            <a:xfrm>
              <a:off x="965637" y="1765775"/>
              <a:ext cx="1571700" cy="449400"/>
            </a:xfrm>
            <a:prstGeom prst="rect">
              <a:avLst/>
            </a:prstGeom>
            <a:noFill/>
            <a:ln>
              <a:noFill/>
            </a:ln>
          </p:spPr>
          <p:txBody>
            <a:bodyPr anchorCtr="0" anchor="t" bIns="91425" lIns="91425" rIns="91425" tIns="91425">
              <a:noAutofit/>
            </a:bodyPr>
            <a:lstStyle/>
            <a:p>
              <a:pPr lvl="0" algn="ctr">
                <a:spcBef>
                  <a:spcPts val="0"/>
                </a:spcBef>
                <a:buNone/>
              </a:pPr>
              <a:r>
                <a:rPr lang="en"/>
                <a:t>Burn Distances</a:t>
              </a:r>
            </a:p>
          </p:txBody>
        </p:sp>
        <p:sp>
          <p:nvSpPr>
            <p:cNvPr id="588" name="Shape 588"/>
            <p:cNvSpPr txBox="1"/>
            <p:nvPr/>
          </p:nvSpPr>
          <p:spPr>
            <a:xfrm>
              <a:off x="3786150" y="1765775"/>
              <a:ext cx="1571700" cy="449400"/>
            </a:xfrm>
            <a:prstGeom prst="rect">
              <a:avLst/>
            </a:prstGeom>
            <a:noFill/>
            <a:ln>
              <a:noFill/>
            </a:ln>
          </p:spPr>
          <p:txBody>
            <a:bodyPr anchorCtr="0" anchor="t" bIns="91425" lIns="91425" rIns="91425" tIns="91425">
              <a:noAutofit/>
            </a:bodyPr>
            <a:lstStyle/>
            <a:p>
              <a:pPr lvl="0" rtl="0" algn="ctr">
                <a:spcBef>
                  <a:spcPts val="0"/>
                </a:spcBef>
                <a:buNone/>
              </a:pPr>
              <a:r>
                <a:rPr lang="en"/>
                <a:t>Minimal Time</a:t>
              </a:r>
            </a:p>
          </p:txBody>
        </p:sp>
        <p:sp>
          <p:nvSpPr>
            <p:cNvPr id="589" name="Shape 589"/>
            <p:cNvSpPr txBox="1"/>
            <p:nvPr/>
          </p:nvSpPr>
          <p:spPr>
            <a:xfrm>
              <a:off x="6503852" y="1765775"/>
              <a:ext cx="1924499" cy="449400"/>
            </a:xfrm>
            <a:prstGeom prst="rect">
              <a:avLst/>
            </a:prstGeom>
            <a:noFill/>
            <a:ln>
              <a:noFill/>
            </a:ln>
          </p:spPr>
          <p:txBody>
            <a:bodyPr anchorCtr="0" anchor="t" bIns="91425" lIns="91425" rIns="91425" tIns="91425">
              <a:noAutofit/>
            </a:bodyPr>
            <a:lstStyle/>
            <a:p>
              <a:pPr lvl="0" rtl="0" algn="ctr">
                <a:spcBef>
                  <a:spcPts val="0"/>
                </a:spcBef>
                <a:buNone/>
              </a:pPr>
              <a:r>
                <a:rPr lang="en"/>
                <a:t>Iterative Minimal Time</a:t>
              </a:r>
            </a:p>
          </p:txBody>
        </p:sp>
      </p:grpSp>
    </p:spTree>
  </p:cSld>
  <p:clrMapOvr>
    <a:masterClrMapping/>
  </p:clrMapOvr>
  <p:transition spd="slow">
    <p:cut/>
  </p:transition>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93" name="Shape 593"/>
        <p:cNvGrpSpPr/>
        <p:nvPr/>
      </p:nvGrpSpPr>
      <p:grpSpPr>
        <a:xfrm>
          <a:off x="0" y="0"/>
          <a:ext cx="0" cy="0"/>
          <a:chOff x="0" y="0"/>
          <a:chExt cx="0" cy="0"/>
        </a:xfrm>
      </p:grpSpPr>
      <p:sp>
        <p:nvSpPr>
          <p:cNvPr id="594" name="Shape 594"/>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a:t>Results: Timings</a:t>
            </a:r>
          </a:p>
        </p:txBody>
      </p:sp>
      <p:sp>
        <p:nvSpPr>
          <p:cNvPr id="595" name="Shape 595"/>
          <p:cNvSpPr txBox="1"/>
          <p:nvPr>
            <p:ph idx="1" type="body"/>
          </p:nvPr>
        </p:nvSpPr>
        <p:spPr>
          <a:xfrm>
            <a:off x="311700" y="1152475"/>
            <a:ext cx="4263300" cy="3416400"/>
          </a:xfrm>
          <a:prstGeom prst="rect">
            <a:avLst/>
          </a:prstGeom>
        </p:spPr>
        <p:txBody>
          <a:bodyPr anchorCtr="0" anchor="t" bIns="91425" lIns="91425" rIns="91425" tIns="91425">
            <a:noAutofit/>
          </a:bodyPr>
          <a:lstStyle/>
          <a:p>
            <a:pPr indent="-228600" lvl="0" marL="457200" rtl="0">
              <a:spcBef>
                <a:spcPts val="0"/>
              </a:spcBef>
            </a:pPr>
            <a:r>
              <a:rPr lang="en"/>
              <a:t>Acceleration is built directly into the base propagation, but crowning is a toggleable feature </a:t>
            </a:r>
          </a:p>
          <a:p>
            <a:pPr indent="-228600" lvl="0" marL="457200">
              <a:spcBef>
                <a:spcPts val="0"/>
              </a:spcBef>
            </a:pPr>
            <a:r>
              <a:rPr lang="en"/>
              <a:t>The timing differences between crowning and no-crowning were not significantly different so the results are only shown on crowning data</a:t>
            </a:r>
          </a:p>
        </p:txBody>
      </p:sp>
      <p:sp>
        <p:nvSpPr>
          <p:cNvPr id="596" name="Shape 596"/>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dk2"/>
                </a:solidFill>
                <a:latin typeface="Open Sans"/>
                <a:ea typeface="Open Sans"/>
                <a:cs typeface="Open Sans"/>
                <a:sym typeface="Open Sans"/>
              </a:rPr>
              <a:t>‹#›</a:t>
            </a:fld>
          </a:p>
        </p:txBody>
      </p:sp>
      <p:pic>
        <p:nvPicPr>
          <p:cNvPr id="597" name="Shape 597"/>
          <p:cNvPicPr preferRelativeResize="0"/>
          <p:nvPr/>
        </p:nvPicPr>
        <p:blipFill>
          <a:blip r:embed="rId3">
            <a:alphaModFix/>
          </a:blip>
          <a:stretch>
            <a:fillRect/>
          </a:stretch>
        </p:blipFill>
        <p:spPr>
          <a:xfrm>
            <a:off x="4614773" y="753850"/>
            <a:ext cx="4406375" cy="3962250"/>
          </a:xfrm>
          <a:prstGeom prst="rect">
            <a:avLst/>
          </a:prstGeom>
          <a:noFill/>
          <a:ln>
            <a:noFill/>
          </a:ln>
        </p:spPr>
      </p:pic>
    </p:spTree>
  </p:cSld>
  <p:clrMapOvr>
    <a:masterClrMapping/>
  </p:clrMapOvr>
  <p:transition spd="slow">
    <p:cut/>
  </p:transition>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01" name="Shape 601"/>
        <p:cNvGrpSpPr/>
        <p:nvPr/>
      </p:nvGrpSpPr>
      <p:grpSpPr>
        <a:xfrm>
          <a:off x="0" y="0"/>
          <a:ext cx="0" cy="0"/>
          <a:chOff x="0" y="0"/>
          <a:chExt cx="0" cy="0"/>
        </a:xfrm>
      </p:grpSpPr>
      <p:sp>
        <p:nvSpPr>
          <p:cNvPr id="602" name="Shape 602"/>
          <p:cNvSpPr txBox="1"/>
          <p:nvPr>
            <p:ph type="title"/>
          </p:nvPr>
        </p:nvSpPr>
        <p:spPr>
          <a:xfrm>
            <a:off x="311700" y="445025"/>
            <a:ext cx="8520600" cy="707400"/>
          </a:xfrm>
          <a:prstGeom prst="rect">
            <a:avLst/>
          </a:prstGeom>
        </p:spPr>
        <p:txBody>
          <a:bodyPr anchorCtr="0" anchor="t" bIns="91425" lIns="91425" rIns="91425" tIns="91425">
            <a:noAutofit/>
          </a:bodyPr>
          <a:lstStyle/>
          <a:p>
            <a:pPr lvl="0" rtl="0">
              <a:spcBef>
                <a:spcPts val="0"/>
              </a:spcBef>
              <a:buNone/>
            </a:pPr>
            <a:r>
              <a:rPr lang="en"/>
              <a:t>Results: Timings</a:t>
            </a:r>
          </a:p>
        </p:txBody>
      </p:sp>
      <p:sp>
        <p:nvSpPr>
          <p:cNvPr id="603" name="Shape 603"/>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solidFill>
                  <a:schemeClr val="dk2"/>
                </a:solidFill>
                <a:latin typeface="Open Sans"/>
                <a:ea typeface="Open Sans"/>
                <a:cs typeface="Open Sans"/>
                <a:sym typeface="Open Sans"/>
              </a:rPr>
              <a:t>‹#›</a:t>
            </a:fld>
          </a:p>
        </p:txBody>
      </p:sp>
      <p:sp>
        <p:nvSpPr>
          <p:cNvPr id="604" name="Shape 604"/>
          <p:cNvSpPr txBox="1"/>
          <p:nvPr/>
        </p:nvSpPr>
        <p:spPr>
          <a:xfrm>
            <a:off x="1450500" y="4485475"/>
            <a:ext cx="6243000" cy="476700"/>
          </a:xfrm>
          <a:prstGeom prst="rect">
            <a:avLst/>
          </a:prstGeom>
          <a:noFill/>
          <a:ln>
            <a:noFill/>
          </a:ln>
        </p:spPr>
        <p:txBody>
          <a:bodyPr anchorCtr="0" anchor="t" bIns="91425" lIns="91425" rIns="91425" tIns="91425">
            <a:noAutofit/>
          </a:bodyPr>
          <a:lstStyle/>
          <a:p>
            <a:pPr lvl="0" rtl="0">
              <a:spcBef>
                <a:spcPts val="0"/>
              </a:spcBef>
              <a:buNone/>
            </a:pPr>
            <a:r>
              <a:rPr b="1" lang="en"/>
              <a:t>Figure: </a:t>
            </a:r>
            <a:r>
              <a:rPr lang="en"/>
              <a:t>Crowning Running Times in for all test runs on sizes reaching up to 2048x2048 for the GPU methods</a:t>
            </a:r>
          </a:p>
        </p:txBody>
      </p:sp>
      <p:pic>
        <p:nvPicPr>
          <p:cNvPr id="605" name="Shape 605"/>
          <p:cNvPicPr preferRelativeResize="0"/>
          <p:nvPr/>
        </p:nvPicPr>
        <p:blipFill>
          <a:blip r:embed="rId3">
            <a:alphaModFix/>
          </a:blip>
          <a:stretch>
            <a:fillRect/>
          </a:stretch>
        </p:blipFill>
        <p:spPr>
          <a:xfrm>
            <a:off x="1563425" y="1152425"/>
            <a:ext cx="5819500" cy="3229899"/>
          </a:xfrm>
          <a:prstGeom prst="rect">
            <a:avLst/>
          </a:prstGeom>
          <a:noFill/>
          <a:ln>
            <a:noFill/>
          </a:ln>
        </p:spPr>
      </p:pic>
    </p:spTree>
  </p:cSld>
  <p:clrMapOvr>
    <a:masterClrMapping/>
  </p:clrMapOvr>
  <p:transition spd="slow">
    <p:cut/>
  </p:transition>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09" name="Shape 609"/>
        <p:cNvGrpSpPr/>
        <p:nvPr/>
      </p:nvGrpSpPr>
      <p:grpSpPr>
        <a:xfrm>
          <a:off x="0" y="0"/>
          <a:ext cx="0" cy="0"/>
          <a:chOff x="0" y="0"/>
          <a:chExt cx="0" cy="0"/>
        </a:xfrm>
      </p:grpSpPr>
      <p:sp>
        <p:nvSpPr>
          <p:cNvPr id="610" name="Shape 610"/>
          <p:cNvSpPr txBox="1"/>
          <p:nvPr>
            <p:ph type="title"/>
          </p:nvPr>
        </p:nvSpPr>
        <p:spPr>
          <a:xfrm>
            <a:off x="311700" y="445025"/>
            <a:ext cx="8520600" cy="707400"/>
          </a:xfrm>
          <a:prstGeom prst="rect">
            <a:avLst/>
          </a:prstGeom>
        </p:spPr>
        <p:txBody>
          <a:bodyPr anchorCtr="0" anchor="t" bIns="91425" lIns="91425" rIns="91425" tIns="91425">
            <a:noAutofit/>
          </a:bodyPr>
          <a:lstStyle/>
          <a:p>
            <a:pPr lvl="0" rtl="0">
              <a:spcBef>
                <a:spcPts val="0"/>
              </a:spcBef>
              <a:buNone/>
            </a:pPr>
            <a:r>
              <a:rPr lang="en"/>
              <a:t>Results: Timings</a:t>
            </a:r>
          </a:p>
        </p:txBody>
      </p:sp>
      <p:sp>
        <p:nvSpPr>
          <p:cNvPr id="611" name="Shape 61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solidFill>
                  <a:schemeClr val="dk2"/>
                </a:solidFill>
                <a:latin typeface="Open Sans"/>
                <a:ea typeface="Open Sans"/>
                <a:cs typeface="Open Sans"/>
                <a:sym typeface="Open Sans"/>
              </a:rPr>
              <a:t>‹#›</a:t>
            </a:fld>
          </a:p>
        </p:txBody>
      </p:sp>
      <p:sp>
        <p:nvSpPr>
          <p:cNvPr id="612" name="Shape 612"/>
          <p:cNvSpPr txBox="1"/>
          <p:nvPr/>
        </p:nvSpPr>
        <p:spPr>
          <a:xfrm>
            <a:off x="1450500" y="4533375"/>
            <a:ext cx="6243000" cy="476700"/>
          </a:xfrm>
          <a:prstGeom prst="rect">
            <a:avLst/>
          </a:prstGeom>
          <a:noFill/>
          <a:ln>
            <a:noFill/>
          </a:ln>
        </p:spPr>
        <p:txBody>
          <a:bodyPr anchorCtr="0" anchor="t" bIns="91425" lIns="91425" rIns="91425" tIns="91425">
            <a:noAutofit/>
          </a:bodyPr>
          <a:lstStyle/>
          <a:p>
            <a:pPr lvl="0" rtl="0">
              <a:spcBef>
                <a:spcPts val="0"/>
              </a:spcBef>
              <a:buNone/>
            </a:pPr>
            <a:r>
              <a:rPr b="1" lang="en"/>
              <a:t>Figure: </a:t>
            </a:r>
            <a:r>
              <a:rPr lang="en"/>
              <a:t>Crowning Running Times in log</a:t>
            </a:r>
            <a:r>
              <a:rPr baseline="-25000" lang="en"/>
              <a:t>2</a:t>
            </a:r>
            <a:r>
              <a:rPr lang="en"/>
              <a:t> scale for all test runs on sizes reaching up to 2048x2048 for the GPU methods</a:t>
            </a:r>
          </a:p>
        </p:txBody>
      </p:sp>
      <p:pic>
        <p:nvPicPr>
          <p:cNvPr id="613" name="Shape 613"/>
          <p:cNvPicPr preferRelativeResize="0"/>
          <p:nvPr/>
        </p:nvPicPr>
        <p:blipFill>
          <a:blip r:embed="rId3">
            <a:alphaModFix/>
          </a:blip>
          <a:stretch>
            <a:fillRect/>
          </a:stretch>
        </p:blipFill>
        <p:spPr>
          <a:xfrm>
            <a:off x="1356412" y="1152426"/>
            <a:ext cx="6431174" cy="3380225"/>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6" name="Shape 106"/>
        <p:cNvGrpSpPr/>
        <p:nvPr/>
      </p:nvGrpSpPr>
      <p:grpSpPr>
        <a:xfrm>
          <a:off x="0" y="0"/>
          <a:ext cx="0" cy="0"/>
          <a:chOff x="0" y="0"/>
          <a:chExt cx="0" cy="0"/>
        </a:xfrm>
      </p:grpSpPr>
      <p:sp>
        <p:nvSpPr>
          <p:cNvPr id="107" name="Shape 107"/>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a:t>Introduction</a:t>
            </a:r>
          </a:p>
        </p:txBody>
      </p:sp>
      <p:sp>
        <p:nvSpPr>
          <p:cNvPr id="108" name="Shape 108"/>
          <p:cNvSpPr txBox="1"/>
          <p:nvPr>
            <p:ph idx="1" type="body"/>
          </p:nvPr>
        </p:nvSpPr>
        <p:spPr>
          <a:xfrm>
            <a:off x="311700" y="1266325"/>
            <a:ext cx="8520600" cy="3302700"/>
          </a:xfrm>
          <a:prstGeom prst="rect">
            <a:avLst/>
          </a:prstGeom>
        </p:spPr>
        <p:txBody>
          <a:bodyPr anchorCtr="0" anchor="t" bIns="91425" lIns="91425" rIns="91425" tIns="91425">
            <a:noAutofit/>
          </a:bodyPr>
          <a:lstStyle/>
          <a:p>
            <a:pPr indent="-228600" lvl="0" marL="457200" rtl="0">
              <a:spcBef>
                <a:spcPts val="0"/>
              </a:spcBef>
            </a:pPr>
            <a:r>
              <a:rPr lang="en"/>
              <a:t>In order to simulate wildfires, scientists have developed several methods for modeling fire propagation [4,30,29]</a:t>
            </a:r>
          </a:p>
          <a:p>
            <a:pPr indent="-228600" lvl="1" marL="914400" rtl="0">
              <a:spcBef>
                <a:spcPts val="0"/>
              </a:spcBef>
            </a:pPr>
            <a:r>
              <a:rPr lang="en"/>
              <a:t>Components to calculating fire spread: Fuel load, Fuel type, Wind, Live moisture, Dead moisture, Crown height</a:t>
            </a:r>
          </a:p>
          <a:p>
            <a:pPr indent="-342900" lvl="0" marL="457200" rtl="0">
              <a:spcBef>
                <a:spcPts val="0"/>
              </a:spcBef>
              <a:buSzPct val="100000"/>
            </a:pPr>
            <a:r>
              <a:rPr lang="en" sz="1800"/>
              <a:t>Four parts of a forest fire [24]</a:t>
            </a:r>
          </a:p>
          <a:p>
            <a:pPr indent="-228600" lvl="2" marL="1371600" rtl="0">
              <a:spcBef>
                <a:spcPts val="0"/>
              </a:spcBef>
            </a:pPr>
            <a:r>
              <a:rPr lang="en"/>
              <a:t>Base fire</a:t>
            </a:r>
          </a:p>
          <a:p>
            <a:pPr indent="-228600" lvl="2" marL="1371600" rtl="0">
              <a:spcBef>
                <a:spcPts val="0"/>
              </a:spcBef>
            </a:pPr>
            <a:r>
              <a:rPr lang="en"/>
              <a:t>Crown fire</a:t>
            </a:r>
          </a:p>
          <a:p>
            <a:pPr indent="-228600" lvl="2" marL="1371600" rtl="0">
              <a:spcBef>
                <a:spcPts val="0"/>
              </a:spcBef>
            </a:pPr>
            <a:r>
              <a:rPr lang="en"/>
              <a:t>Fire Acceleration </a:t>
            </a:r>
          </a:p>
          <a:p>
            <a:pPr indent="-228600" lvl="2" marL="1371600" rtl="0">
              <a:spcBef>
                <a:spcPts val="0"/>
              </a:spcBef>
            </a:pPr>
            <a:r>
              <a:rPr lang="en"/>
              <a:t>Spotting</a:t>
            </a:r>
          </a:p>
          <a:p>
            <a:pPr indent="0" lvl="0" marL="0" rtl="0">
              <a:spcBef>
                <a:spcPts val="0"/>
              </a:spcBef>
              <a:buNone/>
            </a:pPr>
            <a:r>
              <a:t/>
            </a:r>
            <a:endParaRPr/>
          </a:p>
        </p:txBody>
      </p:sp>
      <p:sp>
        <p:nvSpPr>
          <p:cNvPr id="109" name="Shape 10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dk2"/>
                </a:solidFill>
                <a:latin typeface="Open Sans"/>
                <a:ea typeface="Open Sans"/>
                <a:cs typeface="Open Sans"/>
                <a:sym typeface="Open Sans"/>
              </a:rPr>
              <a:t>‹#›</a:t>
            </a:fld>
          </a:p>
        </p:txBody>
      </p:sp>
    </p:spTree>
  </p:cSld>
  <p:clrMapOvr>
    <a:masterClrMapping/>
  </p:clrMapOvr>
  <p:transition spd="slow">
    <p:cut/>
  </p:transition>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17" name="Shape 617"/>
        <p:cNvGrpSpPr/>
        <p:nvPr/>
      </p:nvGrpSpPr>
      <p:grpSpPr>
        <a:xfrm>
          <a:off x="0" y="0"/>
          <a:ext cx="0" cy="0"/>
          <a:chOff x="0" y="0"/>
          <a:chExt cx="0" cy="0"/>
        </a:xfrm>
      </p:grpSpPr>
      <p:sp>
        <p:nvSpPr>
          <p:cNvPr id="618" name="Shape 618"/>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a:t>Results: Throughput</a:t>
            </a:r>
          </a:p>
        </p:txBody>
      </p:sp>
      <p:sp>
        <p:nvSpPr>
          <p:cNvPr id="619" name="Shape 61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dk2"/>
                </a:solidFill>
                <a:latin typeface="Open Sans"/>
                <a:ea typeface="Open Sans"/>
                <a:cs typeface="Open Sans"/>
                <a:sym typeface="Open Sans"/>
              </a:rPr>
              <a:t>‹#›</a:t>
            </a:fld>
          </a:p>
        </p:txBody>
      </p:sp>
      <p:sp>
        <p:nvSpPr>
          <p:cNvPr id="620" name="Shape 620"/>
          <p:cNvSpPr txBox="1"/>
          <p:nvPr/>
        </p:nvSpPr>
        <p:spPr>
          <a:xfrm>
            <a:off x="1457550" y="4441150"/>
            <a:ext cx="6228900" cy="476700"/>
          </a:xfrm>
          <a:prstGeom prst="rect">
            <a:avLst/>
          </a:prstGeom>
          <a:noFill/>
          <a:ln>
            <a:noFill/>
          </a:ln>
        </p:spPr>
        <p:txBody>
          <a:bodyPr anchorCtr="0" anchor="t" bIns="91425" lIns="91425" rIns="91425" tIns="91425">
            <a:noAutofit/>
          </a:bodyPr>
          <a:lstStyle/>
          <a:p>
            <a:pPr lvl="0">
              <a:spcBef>
                <a:spcPts val="0"/>
              </a:spcBef>
              <a:buNone/>
            </a:pPr>
            <a:r>
              <a:rPr b="1" lang="en"/>
              <a:t>Figure: </a:t>
            </a:r>
            <a:r>
              <a:rPr lang="en"/>
              <a:t>This graph presents the log</a:t>
            </a:r>
            <a:r>
              <a:rPr baseline="-25000" lang="en"/>
              <a:t>2</a:t>
            </a:r>
            <a:r>
              <a:rPr lang="en"/>
              <a:t> scale of the throughput results, which were calculated by dividing the GigaBytes processed / second. </a:t>
            </a:r>
          </a:p>
        </p:txBody>
      </p:sp>
      <p:pic>
        <p:nvPicPr>
          <p:cNvPr id="621" name="Shape 621"/>
          <p:cNvPicPr preferRelativeResize="0"/>
          <p:nvPr/>
        </p:nvPicPr>
        <p:blipFill>
          <a:blip r:embed="rId3">
            <a:alphaModFix/>
          </a:blip>
          <a:stretch>
            <a:fillRect/>
          </a:stretch>
        </p:blipFill>
        <p:spPr>
          <a:xfrm>
            <a:off x="1547750" y="1106900"/>
            <a:ext cx="5895051" cy="3426475"/>
          </a:xfrm>
          <a:prstGeom prst="rect">
            <a:avLst/>
          </a:prstGeom>
          <a:noFill/>
          <a:ln>
            <a:noFill/>
          </a:ln>
        </p:spPr>
      </p:pic>
    </p:spTree>
  </p:cSld>
  <p:clrMapOvr>
    <a:masterClrMapping/>
  </p:clrMapOvr>
  <p:transition spd="slow">
    <p:cut/>
  </p:transition>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25" name="Shape 625"/>
        <p:cNvGrpSpPr/>
        <p:nvPr/>
      </p:nvGrpSpPr>
      <p:grpSpPr>
        <a:xfrm>
          <a:off x="0" y="0"/>
          <a:ext cx="0" cy="0"/>
          <a:chOff x="0" y="0"/>
          <a:chExt cx="0" cy="0"/>
        </a:xfrm>
      </p:grpSpPr>
      <p:sp>
        <p:nvSpPr>
          <p:cNvPr id="626" name="Shape 626"/>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a:t>Results: Speedup</a:t>
            </a:r>
          </a:p>
        </p:txBody>
      </p:sp>
      <p:sp>
        <p:nvSpPr>
          <p:cNvPr id="627" name="Shape 62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dk2"/>
                </a:solidFill>
                <a:latin typeface="Open Sans"/>
                <a:ea typeface="Open Sans"/>
                <a:cs typeface="Open Sans"/>
                <a:sym typeface="Open Sans"/>
              </a:rPr>
              <a:t>‹#›</a:t>
            </a:fld>
          </a:p>
        </p:txBody>
      </p:sp>
      <p:sp>
        <p:nvSpPr>
          <p:cNvPr id="628" name="Shape 628"/>
          <p:cNvSpPr txBox="1"/>
          <p:nvPr/>
        </p:nvSpPr>
        <p:spPr>
          <a:xfrm>
            <a:off x="1118550" y="4448250"/>
            <a:ext cx="6906900" cy="476700"/>
          </a:xfrm>
          <a:prstGeom prst="rect">
            <a:avLst/>
          </a:prstGeom>
          <a:noFill/>
          <a:ln>
            <a:noFill/>
          </a:ln>
        </p:spPr>
        <p:txBody>
          <a:bodyPr anchorCtr="0" anchor="t" bIns="91425" lIns="91425" rIns="91425" tIns="91425">
            <a:noAutofit/>
          </a:bodyPr>
          <a:lstStyle/>
          <a:p>
            <a:pPr lvl="0" rtl="0">
              <a:spcBef>
                <a:spcPts val="0"/>
              </a:spcBef>
              <a:buNone/>
            </a:pPr>
            <a:r>
              <a:rPr b="1" lang="en"/>
              <a:t>Figure: </a:t>
            </a:r>
            <a:r>
              <a:rPr lang="en"/>
              <a:t>This graph presents the speedup between the parallel and sequential implementations. The average speedup was around 20X faster for all the versions.</a:t>
            </a:r>
          </a:p>
        </p:txBody>
      </p:sp>
      <p:pic>
        <p:nvPicPr>
          <p:cNvPr id="629" name="Shape 629"/>
          <p:cNvPicPr preferRelativeResize="0"/>
          <p:nvPr/>
        </p:nvPicPr>
        <p:blipFill>
          <a:blip r:embed="rId3">
            <a:alphaModFix/>
          </a:blip>
          <a:stretch>
            <a:fillRect/>
          </a:stretch>
        </p:blipFill>
        <p:spPr>
          <a:xfrm>
            <a:off x="2154024" y="1152425"/>
            <a:ext cx="4743875" cy="3222074"/>
          </a:xfrm>
          <a:prstGeom prst="rect">
            <a:avLst/>
          </a:prstGeom>
          <a:noFill/>
          <a:ln>
            <a:noFill/>
          </a:ln>
        </p:spPr>
      </p:pic>
    </p:spTree>
  </p:cSld>
  <p:clrMapOvr>
    <a:masterClrMapping/>
  </p:clrMapOvr>
  <p:transition spd="slow">
    <p:cut/>
  </p:transition>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33" name="Shape 633"/>
        <p:cNvGrpSpPr/>
        <p:nvPr/>
      </p:nvGrpSpPr>
      <p:grpSpPr>
        <a:xfrm>
          <a:off x="0" y="0"/>
          <a:ext cx="0" cy="0"/>
          <a:chOff x="0" y="0"/>
          <a:chExt cx="0" cy="0"/>
        </a:xfrm>
      </p:grpSpPr>
      <p:sp>
        <p:nvSpPr>
          <p:cNvPr id="634" name="Shape 634"/>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a:t>Results: Single Run Analysis</a:t>
            </a:r>
          </a:p>
        </p:txBody>
      </p:sp>
      <p:sp>
        <p:nvSpPr>
          <p:cNvPr id="635" name="Shape 635"/>
          <p:cNvSpPr txBox="1"/>
          <p:nvPr>
            <p:ph idx="1" type="body"/>
          </p:nvPr>
        </p:nvSpPr>
        <p:spPr>
          <a:xfrm>
            <a:off x="311700" y="1152475"/>
            <a:ext cx="8520600" cy="1110600"/>
          </a:xfrm>
          <a:prstGeom prst="rect">
            <a:avLst/>
          </a:prstGeom>
        </p:spPr>
        <p:txBody>
          <a:bodyPr anchorCtr="0" anchor="t" bIns="91425" lIns="91425" rIns="91425" tIns="91425">
            <a:noAutofit/>
          </a:bodyPr>
          <a:lstStyle/>
          <a:p>
            <a:pPr indent="-228600" lvl="0" marL="457200" rtl="0">
              <a:spcBef>
                <a:spcPts val="0"/>
              </a:spcBef>
            </a:pPr>
            <a:r>
              <a:rPr lang="en"/>
              <a:t>Recall the kernel will be called in a loop, so individual timings for memory transfer and individual kernel calls may be relevant to the users </a:t>
            </a:r>
          </a:p>
          <a:p>
            <a:pPr indent="-228600" lvl="0" marL="457200" rtl="0">
              <a:spcBef>
                <a:spcPts val="0"/>
              </a:spcBef>
            </a:pPr>
            <a:r>
              <a:rPr lang="en"/>
              <a:t>The following are the average memory transfer time per input size and sim time vs real time comparison:</a:t>
            </a:r>
          </a:p>
          <a:p>
            <a:pPr lvl="0" rtl="0">
              <a:spcBef>
                <a:spcPts val="0"/>
              </a:spcBef>
              <a:buNone/>
            </a:pPr>
            <a:r>
              <a:t/>
            </a:r>
            <a:endParaRPr/>
          </a:p>
          <a:p>
            <a:pPr lvl="0" rtl="0">
              <a:spcBef>
                <a:spcPts val="0"/>
              </a:spcBef>
              <a:buNone/>
            </a:pPr>
            <a:r>
              <a:rPr lang="en"/>
              <a:t> </a:t>
            </a:r>
          </a:p>
          <a:p>
            <a:pPr lvl="0">
              <a:spcBef>
                <a:spcPts val="0"/>
              </a:spcBef>
              <a:buNone/>
            </a:pPr>
            <a:r>
              <a:t/>
            </a:r>
            <a:endParaRPr/>
          </a:p>
        </p:txBody>
      </p:sp>
      <p:sp>
        <p:nvSpPr>
          <p:cNvPr id="636" name="Shape 636"/>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dk2"/>
                </a:solidFill>
                <a:latin typeface="Open Sans"/>
                <a:ea typeface="Open Sans"/>
                <a:cs typeface="Open Sans"/>
                <a:sym typeface="Open Sans"/>
              </a:rPr>
              <a:t>‹#›</a:t>
            </a:fld>
          </a:p>
        </p:txBody>
      </p:sp>
      <p:pic>
        <p:nvPicPr>
          <p:cNvPr id="637" name="Shape 637"/>
          <p:cNvPicPr preferRelativeResize="0"/>
          <p:nvPr/>
        </p:nvPicPr>
        <p:blipFill>
          <a:blip r:embed="rId3">
            <a:alphaModFix/>
          </a:blip>
          <a:stretch>
            <a:fillRect/>
          </a:stretch>
        </p:blipFill>
        <p:spPr>
          <a:xfrm>
            <a:off x="2073549" y="2563226"/>
            <a:ext cx="5246868" cy="1110599"/>
          </a:xfrm>
          <a:prstGeom prst="rect">
            <a:avLst/>
          </a:prstGeom>
          <a:noFill/>
          <a:ln>
            <a:noFill/>
          </a:ln>
        </p:spPr>
      </p:pic>
      <p:pic>
        <p:nvPicPr>
          <p:cNvPr id="638" name="Shape 638"/>
          <p:cNvPicPr preferRelativeResize="0"/>
          <p:nvPr/>
        </p:nvPicPr>
        <p:blipFill>
          <a:blip r:embed="rId4">
            <a:alphaModFix/>
          </a:blip>
          <a:stretch>
            <a:fillRect/>
          </a:stretch>
        </p:blipFill>
        <p:spPr>
          <a:xfrm>
            <a:off x="2440625" y="3673825"/>
            <a:ext cx="4262750" cy="1198549"/>
          </a:xfrm>
          <a:prstGeom prst="rect">
            <a:avLst/>
          </a:prstGeom>
          <a:noFill/>
          <a:ln>
            <a:noFill/>
          </a:ln>
        </p:spPr>
      </p:pic>
    </p:spTree>
  </p:cSld>
  <p:clrMapOvr>
    <a:masterClrMapping/>
  </p:clrMapOvr>
  <p:transition spd="slow">
    <p:cut/>
  </p:transition>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42" name="Shape 642"/>
        <p:cNvGrpSpPr/>
        <p:nvPr/>
      </p:nvGrpSpPr>
      <p:grpSpPr>
        <a:xfrm>
          <a:off x="0" y="0"/>
          <a:ext cx="0" cy="0"/>
          <a:chOff x="0" y="0"/>
          <a:chExt cx="0" cy="0"/>
        </a:xfrm>
      </p:grpSpPr>
      <p:sp>
        <p:nvSpPr>
          <p:cNvPr id="643" name="Shape 643"/>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a:t>Results: Single Run Analysis </a:t>
            </a:r>
          </a:p>
        </p:txBody>
      </p:sp>
      <p:sp>
        <p:nvSpPr>
          <p:cNvPr id="644" name="Shape 64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dk2"/>
                </a:solidFill>
                <a:latin typeface="Open Sans"/>
                <a:ea typeface="Open Sans"/>
                <a:cs typeface="Open Sans"/>
                <a:sym typeface="Open Sans"/>
              </a:rPr>
              <a:t>‹#›</a:t>
            </a:fld>
          </a:p>
        </p:txBody>
      </p:sp>
      <p:pic>
        <p:nvPicPr>
          <p:cNvPr id="645" name="Shape 645"/>
          <p:cNvPicPr preferRelativeResize="0"/>
          <p:nvPr/>
        </p:nvPicPr>
        <p:blipFill>
          <a:blip r:embed="rId3">
            <a:alphaModFix/>
          </a:blip>
          <a:stretch>
            <a:fillRect/>
          </a:stretch>
        </p:blipFill>
        <p:spPr>
          <a:xfrm>
            <a:off x="1883712" y="1152424"/>
            <a:ext cx="5376575" cy="3408525"/>
          </a:xfrm>
          <a:prstGeom prst="rect">
            <a:avLst/>
          </a:prstGeom>
          <a:noFill/>
          <a:ln>
            <a:noFill/>
          </a:ln>
        </p:spPr>
      </p:pic>
      <p:sp>
        <p:nvSpPr>
          <p:cNvPr id="646" name="Shape 646"/>
          <p:cNvSpPr txBox="1"/>
          <p:nvPr/>
        </p:nvSpPr>
        <p:spPr>
          <a:xfrm>
            <a:off x="1118550" y="4448250"/>
            <a:ext cx="6906900" cy="476700"/>
          </a:xfrm>
          <a:prstGeom prst="rect">
            <a:avLst/>
          </a:prstGeom>
          <a:noFill/>
          <a:ln>
            <a:noFill/>
          </a:ln>
        </p:spPr>
        <p:txBody>
          <a:bodyPr anchorCtr="0" anchor="t" bIns="91425" lIns="91425" rIns="91425" tIns="91425">
            <a:noAutofit/>
          </a:bodyPr>
          <a:lstStyle/>
          <a:p>
            <a:pPr lvl="0" rtl="0">
              <a:spcBef>
                <a:spcPts val="0"/>
              </a:spcBef>
              <a:buNone/>
            </a:pPr>
            <a:r>
              <a:rPr b="1" lang="en"/>
              <a:t>Figure: </a:t>
            </a:r>
            <a:r>
              <a:rPr lang="en"/>
              <a:t> This figure displays the runtimes found for a single iteration of the kernel call with and without memory transfer time</a:t>
            </a:r>
          </a:p>
        </p:txBody>
      </p:sp>
    </p:spTree>
  </p:cSld>
  <p:clrMapOvr>
    <a:masterClrMapping/>
  </p:clrMapOvr>
  <p:transition spd="slow">
    <p:cut/>
  </p:transition>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50" name="Shape 650"/>
        <p:cNvGrpSpPr/>
        <p:nvPr/>
      </p:nvGrpSpPr>
      <p:grpSpPr>
        <a:xfrm>
          <a:off x="0" y="0"/>
          <a:ext cx="0" cy="0"/>
          <a:chOff x="0" y="0"/>
          <a:chExt cx="0" cy="0"/>
        </a:xfrm>
      </p:grpSpPr>
      <p:sp>
        <p:nvSpPr>
          <p:cNvPr id="651" name="Shape 651"/>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a:t>Results: Wind and Spotting</a:t>
            </a:r>
          </a:p>
        </p:txBody>
      </p:sp>
      <p:sp>
        <p:nvSpPr>
          <p:cNvPr id="652" name="Shape 652"/>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dk2"/>
                </a:solidFill>
                <a:latin typeface="Open Sans"/>
                <a:ea typeface="Open Sans"/>
                <a:cs typeface="Open Sans"/>
                <a:sym typeface="Open Sans"/>
              </a:rPr>
              <a:t>‹#›</a:t>
            </a:fld>
          </a:p>
        </p:txBody>
      </p:sp>
      <p:sp>
        <p:nvSpPr>
          <p:cNvPr id="653" name="Shape 653"/>
          <p:cNvSpPr txBox="1"/>
          <p:nvPr/>
        </p:nvSpPr>
        <p:spPr>
          <a:xfrm>
            <a:off x="766275" y="3795575"/>
            <a:ext cx="3121500" cy="476700"/>
          </a:xfrm>
          <a:prstGeom prst="rect">
            <a:avLst/>
          </a:prstGeom>
          <a:noFill/>
          <a:ln>
            <a:noFill/>
          </a:ln>
        </p:spPr>
        <p:txBody>
          <a:bodyPr anchorCtr="0" anchor="t" bIns="91425" lIns="91425" rIns="91425" tIns="91425">
            <a:noAutofit/>
          </a:bodyPr>
          <a:lstStyle/>
          <a:p>
            <a:pPr lvl="0">
              <a:spcBef>
                <a:spcPts val="0"/>
              </a:spcBef>
              <a:buNone/>
            </a:pPr>
            <a:r>
              <a:rPr b="1" lang="en"/>
              <a:t>Figure: </a:t>
            </a:r>
            <a:r>
              <a:rPr lang="en"/>
              <a:t>No Spotting, Wind in +X direction at magnitude 40</a:t>
            </a:r>
          </a:p>
        </p:txBody>
      </p:sp>
      <p:pic>
        <p:nvPicPr>
          <p:cNvPr id="654" name="Shape 654"/>
          <p:cNvPicPr preferRelativeResize="0"/>
          <p:nvPr/>
        </p:nvPicPr>
        <p:blipFill>
          <a:blip r:embed="rId3">
            <a:alphaModFix/>
          </a:blip>
          <a:stretch>
            <a:fillRect/>
          </a:stretch>
        </p:blipFill>
        <p:spPr>
          <a:xfrm>
            <a:off x="539425" y="1271949"/>
            <a:ext cx="3348348" cy="2523600"/>
          </a:xfrm>
          <a:prstGeom prst="rect">
            <a:avLst/>
          </a:prstGeom>
          <a:noFill/>
          <a:ln>
            <a:noFill/>
          </a:ln>
        </p:spPr>
      </p:pic>
      <p:pic>
        <p:nvPicPr>
          <p:cNvPr id="655" name="Shape 655"/>
          <p:cNvPicPr preferRelativeResize="0"/>
          <p:nvPr/>
        </p:nvPicPr>
        <p:blipFill>
          <a:blip r:embed="rId4">
            <a:alphaModFix/>
          </a:blip>
          <a:stretch>
            <a:fillRect/>
          </a:stretch>
        </p:blipFill>
        <p:spPr>
          <a:xfrm>
            <a:off x="4455349" y="1271950"/>
            <a:ext cx="3348348" cy="2523620"/>
          </a:xfrm>
          <a:prstGeom prst="rect">
            <a:avLst/>
          </a:prstGeom>
          <a:noFill/>
          <a:ln>
            <a:noFill/>
          </a:ln>
        </p:spPr>
      </p:pic>
      <p:sp>
        <p:nvSpPr>
          <p:cNvPr id="656" name="Shape 656"/>
          <p:cNvSpPr txBox="1"/>
          <p:nvPr/>
        </p:nvSpPr>
        <p:spPr>
          <a:xfrm>
            <a:off x="4767350" y="3795575"/>
            <a:ext cx="3121500" cy="476700"/>
          </a:xfrm>
          <a:prstGeom prst="rect">
            <a:avLst/>
          </a:prstGeom>
          <a:noFill/>
          <a:ln>
            <a:noFill/>
          </a:ln>
        </p:spPr>
        <p:txBody>
          <a:bodyPr anchorCtr="0" anchor="t" bIns="91425" lIns="91425" rIns="91425" tIns="91425">
            <a:noAutofit/>
          </a:bodyPr>
          <a:lstStyle/>
          <a:p>
            <a:pPr lvl="0" rtl="0">
              <a:spcBef>
                <a:spcPts val="0"/>
              </a:spcBef>
              <a:buNone/>
            </a:pPr>
            <a:r>
              <a:rPr b="1" lang="en"/>
              <a:t>Figure: </a:t>
            </a:r>
            <a:r>
              <a:rPr lang="en"/>
              <a:t>Spotting, Wind in +X direction at magnitude 40</a:t>
            </a:r>
          </a:p>
        </p:txBody>
      </p:sp>
    </p:spTree>
  </p:cSld>
  <p:clrMapOvr>
    <a:masterClrMapping/>
  </p:clrMapOvr>
  <p:transition spd="slow">
    <p:cut/>
  </p:transition>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60" name="Shape 660"/>
        <p:cNvGrpSpPr/>
        <p:nvPr/>
      </p:nvGrpSpPr>
      <p:grpSpPr>
        <a:xfrm>
          <a:off x="0" y="0"/>
          <a:ext cx="0" cy="0"/>
          <a:chOff x="0" y="0"/>
          <a:chExt cx="0" cy="0"/>
        </a:xfrm>
      </p:grpSpPr>
      <p:sp>
        <p:nvSpPr>
          <p:cNvPr id="661" name="Shape 661"/>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a:t>Results: Wind and Spotting</a:t>
            </a:r>
          </a:p>
        </p:txBody>
      </p:sp>
      <p:sp>
        <p:nvSpPr>
          <p:cNvPr id="662" name="Shape 662"/>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dk2"/>
                </a:solidFill>
                <a:latin typeface="Open Sans"/>
                <a:ea typeface="Open Sans"/>
                <a:cs typeface="Open Sans"/>
                <a:sym typeface="Open Sans"/>
              </a:rPr>
              <a:t>‹#›</a:t>
            </a:fld>
          </a:p>
        </p:txBody>
      </p:sp>
      <p:sp>
        <p:nvSpPr>
          <p:cNvPr id="663" name="Shape 663"/>
          <p:cNvSpPr txBox="1"/>
          <p:nvPr/>
        </p:nvSpPr>
        <p:spPr>
          <a:xfrm>
            <a:off x="766275" y="3795575"/>
            <a:ext cx="3121500" cy="476700"/>
          </a:xfrm>
          <a:prstGeom prst="rect">
            <a:avLst/>
          </a:prstGeom>
          <a:noFill/>
          <a:ln>
            <a:noFill/>
          </a:ln>
        </p:spPr>
        <p:txBody>
          <a:bodyPr anchorCtr="0" anchor="t" bIns="91425" lIns="91425" rIns="91425" tIns="91425">
            <a:noAutofit/>
          </a:bodyPr>
          <a:lstStyle/>
          <a:p>
            <a:pPr lvl="0" rtl="0">
              <a:spcBef>
                <a:spcPts val="0"/>
              </a:spcBef>
              <a:buNone/>
            </a:pPr>
            <a:r>
              <a:rPr b="1" lang="en"/>
              <a:t>Figure: </a:t>
            </a:r>
            <a:r>
              <a:rPr lang="en"/>
              <a:t>No Spotting, Wind in +X and +Y directions at magnitude 40</a:t>
            </a:r>
          </a:p>
        </p:txBody>
      </p:sp>
      <p:sp>
        <p:nvSpPr>
          <p:cNvPr id="664" name="Shape 664"/>
          <p:cNvSpPr txBox="1"/>
          <p:nvPr/>
        </p:nvSpPr>
        <p:spPr>
          <a:xfrm>
            <a:off x="4767350" y="3795575"/>
            <a:ext cx="3121500" cy="476700"/>
          </a:xfrm>
          <a:prstGeom prst="rect">
            <a:avLst/>
          </a:prstGeom>
          <a:noFill/>
          <a:ln>
            <a:noFill/>
          </a:ln>
        </p:spPr>
        <p:txBody>
          <a:bodyPr anchorCtr="0" anchor="t" bIns="91425" lIns="91425" rIns="91425" tIns="91425">
            <a:noAutofit/>
          </a:bodyPr>
          <a:lstStyle/>
          <a:p>
            <a:pPr lvl="0" rtl="0">
              <a:spcBef>
                <a:spcPts val="0"/>
              </a:spcBef>
              <a:buNone/>
            </a:pPr>
            <a:r>
              <a:rPr b="1" lang="en"/>
              <a:t>Figure: </a:t>
            </a:r>
            <a:r>
              <a:rPr lang="en"/>
              <a:t>Spotting, Wind in +X and +Y directions at magnitude 40</a:t>
            </a:r>
          </a:p>
        </p:txBody>
      </p:sp>
      <p:pic>
        <p:nvPicPr>
          <p:cNvPr id="665" name="Shape 665"/>
          <p:cNvPicPr preferRelativeResize="0"/>
          <p:nvPr/>
        </p:nvPicPr>
        <p:blipFill>
          <a:blip r:embed="rId3">
            <a:alphaModFix/>
          </a:blip>
          <a:stretch>
            <a:fillRect/>
          </a:stretch>
        </p:blipFill>
        <p:spPr>
          <a:xfrm>
            <a:off x="4820723" y="1380937"/>
            <a:ext cx="3014750" cy="2272199"/>
          </a:xfrm>
          <a:prstGeom prst="rect">
            <a:avLst/>
          </a:prstGeom>
          <a:noFill/>
          <a:ln>
            <a:noFill/>
          </a:ln>
        </p:spPr>
      </p:pic>
      <p:pic>
        <p:nvPicPr>
          <p:cNvPr id="666" name="Shape 666"/>
          <p:cNvPicPr preferRelativeResize="0"/>
          <p:nvPr/>
        </p:nvPicPr>
        <p:blipFill>
          <a:blip r:embed="rId4">
            <a:alphaModFix/>
          </a:blip>
          <a:stretch>
            <a:fillRect/>
          </a:stretch>
        </p:blipFill>
        <p:spPr>
          <a:xfrm>
            <a:off x="857250" y="1380941"/>
            <a:ext cx="3014750" cy="2272183"/>
          </a:xfrm>
          <a:prstGeom prst="rect">
            <a:avLst/>
          </a:prstGeom>
          <a:noFill/>
          <a:ln>
            <a:noFill/>
          </a:ln>
        </p:spPr>
      </p:pic>
    </p:spTree>
  </p:cSld>
  <p:clrMapOvr>
    <a:masterClrMapping/>
  </p:clrMapOvr>
  <p:transition spd="slow">
    <p:cut/>
  </p:transition>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70" name="Shape 670"/>
        <p:cNvGrpSpPr/>
        <p:nvPr/>
      </p:nvGrpSpPr>
      <p:grpSpPr>
        <a:xfrm>
          <a:off x="0" y="0"/>
          <a:ext cx="0" cy="0"/>
          <a:chOff x="0" y="0"/>
          <a:chExt cx="0" cy="0"/>
        </a:xfrm>
      </p:grpSpPr>
      <p:sp>
        <p:nvSpPr>
          <p:cNvPr id="671" name="Shape 671"/>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a:t>Results: Real Data</a:t>
            </a:r>
          </a:p>
        </p:txBody>
      </p:sp>
      <p:sp>
        <p:nvSpPr>
          <p:cNvPr id="672" name="Shape 672"/>
          <p:cNvSpPr txBox="1"/>
          <p:nvPr>
            <p:ph idx="1" type="body"/>
          </p:nvPr>
        </p:nvSpPr>
        <p:spPr>
          <a:xfrm>
            <a:off x="311700" y="1266325"/>
            <a:ext cx="8520600" cy="3302700"/>
          </a:xfrm>
          <a:prstGeom prst="rect">
            <a:avLst/>
          </a:prstGeom>
        </p:spPr>
        <p:txBody>
          <a:bodyPr anchorCtr="0" anchor="t" bIns="91425" lIns="91425" rIns="91425" tIns="91425">
            <a:noAutofit/>
          </a:bodyPr>
          <a:lstStyle/>
          <a:p>
            <a:pPr indent="-228600" lvl="0" marL="457200" rtl="0">
              <a:spcBef>
                <a:spcPts val="0"/>
              </a:spcBef>
            </a:pPr>
            <a:r>
              <a:rPr lang="en"/>
              <a:t>Location</a:t>
            </a:r>
          </a:p>
          <a:p>
            <a:pPr indent="-228600" lvl="1" marL="914400" rtl="0">
              <a:spcBef>
                <a:spcPts val="0"/>
              </a:spcBef>
            </a:pPr>
            <a:r>
              <a:rPr lang="en"/>
              <a:t>Kyle Canyon Nevada </a:t>
            </a:r>
          </a:p>
          <a:p>
            <a:pPr indent="-228600" lvl="1" marL="914400" rtl="0">
              <a:spcBef>
                <a:spcPts val="0"/>
              </a:spcBef>
            </a:pPr>
            <a:r>
              <a:rPr lang="en"/>
              <a:t>Located outside Las Vegas </a:t>
            </a:r>
          </a:p>
          <a:p>
            <a:pPr indent="-228600" lvl="0" marL="457200" rtl="0">
              <a:spcBef>
                <a:spcPts val="0"/>
              </a:spcBef>
            </a:pPr>
            <a:r>
              <a:rPr lang="en"/>
              <a:t>Input Size</a:t>
            </a:r>
          </a:p>
          <a:p>
            <a:pPr indent="-228600" lvl="1" marL="914400" rtl="0">
              <a:spcBef>
                <a:spcPts val="0"/>
              </a:spcBef>
            </a:pPr>
            <a:r>
              <a:rPr lang="en"/>
              <a:t>906x612</a:t>
            </a:r>
          </a:p>
          <a:p>
            <a:pPr indent="-228600" lvl="0" marL="457200" rtl="0">
              <a:spcBef>
                <a:spcPts val="0"/>
              </a:spcBef>
            </a:pPr>
            <a:r>
              <a:rPr lang="en"/>
              <a:t>Propagation Method: </a:t>
            </a:r>
          </a:p>
          <a:p>
            <a:pPr indent="-228600" lvl="1" marL="914400" rtl="0">
              <a:spcBef>
                <a:spcPts val="0"/>
              </a:spcBef>
            </a:pPr>
            <a:r>
              <a:rPr lang="en"/>
              <a:t>Burn Distances</a:t>
            </a:r>
          </a:p>
          <a:p>
            <a:pPr lvl="0">
              <a:spcBef>
                <a:spcPts val="0"/>
              </a:spcBef>
              <a:buNone/>
            </a:pPr>
            <a:r>
              <a:t/>
            </a:r>
            <a:endParaRPr/>
          </a:p>
        </p:txBody>
      </p:sp>
      <p:sp>
        <p:nvSpPr>
          <p:cNvPr id="673" name="Shape 673"/>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transition spd="slow">
    <p:cut/>
  </p:transition>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77" name="Shape 677"/>
        <p:cNvGrpSpPr/>
        <p:nvPr/>
      </p:nvGrpSpPr>
      <p:grpSpPr>
        <a:xfrm>
          <a:off x="0" y="0"/>
          <a:ext cx="0" cy="0"/>
          <a:chOff x="0" y="0"/>
          <a:chExt cx="0" cy="0"/>
        </a:xfrm>
      </p:grpSpPr>
      <p:sp>
        <p:nvSpPr>
          <p:cNvPr id="678" name="Shape 678"/>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dk2"/>
                </a:solidFill>
                <a:latin typeface="Open Sans"/>
                <a:ea typeface="Open Sans"/>
                <a:cs typeface="Open Sans"/>
                <a:sym typeface="Open Sans"/>
              </a:rPr>
              <a:t>‹#›</a:t>
            </a:fld>
          </a:p>
        </p:txBody>
      </p:sp>
      <p:pic>
        <p:nvPicPr>
          <p:cNvPr id="679" name="Shape 679"/>
          <p:cNvPicPr preferRelativeResize="0"/>
          <p:nvPr/>
        </p:nvPicPr>
        <p:blipFill>
          <a:blip r:embed="rId3">
            <a:alphaModFix/>
          </a:blip>
          <a:stretch>
            <a:fillRect/>
          </a:stretch>
        </p:blipFill>
        <p:spPr>
          <a:xfrm>
            <a:off x="1581150" y="447675"/>
            <a:ext cx="5981700" cy="4248150"/>
          </a:xfrm>
          <a:prstGeom prst="rect">
            <a:avLst/>
          </a:prstGeom>
          <a:noFill/>
          <a:ln>
            <a:noFill/>
          </a:ln>
        </p:spPr>
      </p:pic>
      <p:sp>
        <p:nvSpPr>
          <p:cNvPr id="680" name="Shape 680"/>
          <p:cNvSpPr txBox="1"/>
          <p:nvPr/>
        </p:nvSpPr>
        <p:spPr>
          <a:xfrm>
            <a:off x="267025" y="394175"/>
            <a:ext cx="718500" cy="427200"/>
          </a:xfrm>
          <a:prstGeom prst="rect">
            <a:avLst/>
          </a:prstGeom>
          <a:noFill/>
          <a:ln>
            <a:noFill/>
          </a:ln>
        </p:spPr>
        <p:txBody>
          <a:bodyPr anchorCtr="0" anchor="t" bIns="91425" lIns="91425" rIns="91425" tIns="91425">
            <a:noAutofit/>
          </a:bodyPr>
          <a:lstStyle/>
          <a:p>
            <a:pPr lvl="0" rtl="0">
              <a:spcBef>
                <a:spcPts val="0"/>
              </a:spcBef>
              <a:buNone/>
            </a:pPr>
            <a:r>
              <a:rPr lang="en"/>
              <a:t>0</a:t>
            </a:r>
          </a:p>
        </p:txBody>
      </p:sp>
    </p:spTree>
  </p:cSld>
  <p:clrMapOvr>
    <a:masterClrMapping/>
  </p:clrMapOvr>
  <p:transition spd="slow">
    <p:cut/>
  </p:transition>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84" name="Shape 684"/>
        <p:cNvGrpSpPr/>
        <p:nvPr/>
      </p:nvGrpSpPr>
      <p:grpSpPr>
        <a:xfrm>
          <a:off x="0" y="0"/>
          <a:ext cx="0" cy="0"/>
          <a:chOff x="0" y="0"/>
          <a:chExt cx="0" cy="0"/>
        </a:xfrm>
      </p:grpSpPr>
      <p:sp>
        <p:nvSpPr>
          <p:cNvPr id="685" name="Shape 68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solidFill>
                  <a:schemeClr val="dk2"/>
                </a:solidFill>
                <a:latin typeface="Open Sans"/>
                <a:ea typeface="Open Sans"/>
                <a:cs typeface="Open Sans"/>
                <a:sym typeface="Open Sans"/>
              </a:rPr>
              <a:t>‹#›</a:t>
            </a:fld>
          </a:p>
        </p:txBody>
      </p:sp>
      <p:pic>
        <p:nvPicPr>
          <p:cNvPr id="686" name="Shape 686"/>
          <p:cNvPicPr preferRelativeResize="0"/>
          <p:nvPr/>
        </p:nvPicPr>
        <p:blipFill>
          <a:blip r:embed="rId3">
            <a:alphaModFix/>
          </a:blip>
          <a:stretch>
            <a:fillRect/>
          </a:stretch>
        </p:blipFill>
        <p:spPr>
          <a:xfrm>
            <a:off x="1581150" y="447675"/>
            <a:ext cx="5981700" cy="4248150"/>
          </a:xfrm>
          <a:prstGeom prst="rect">
            <a:avLst/>
          </a:prstGeom>
          <a:noFill/>
          <a:ln>
            <a:noFill/>
          </a:ln>
        </p:spPr>
      </p:pic>
      <p:sp>
        <p:nvSpPr>
          <p:cNvPr id="687" name="Shape 687"/>
          <p:cNvSpPr txBox="1"/>
          <p:nvPr/>
        </p:nvSpPr>
        <p:spPr>
          <a:xfrm>
            <a:off x="267025" y="394175"/>
            <a:ext cx="718500" cy="427200"/>
          </a:xfrm>
          <a:prstGeom prst="rect">
            <a:avLst/>
          </a:prstGeom>
          <a:noFill/>
          <a:ln>
            <a:noFill/>
          </a:ln>
        </p:spPr>
        <p:txBody>
          <a:bodyPr anchorCtr="0" anchor="t" bIns="91425" lIns="91425" rIns="91425" tIns="91425">
            <a:noAutofit/>
          </a:bodyPr>
          <a:lstStyle/>
          <a:p>
            <a:pPr lvl="0">
              <a:spcBef>
                <a:spcPts val="0"/>
              </a:spcBef>
              <a:buNone/>
            </a:pPr>
            <a:r>
              <a:rPr lang="en"/>
              <a:t>3,000</a:t>
            </a:r>
          </a:p>
        </p:txBody>
      </p:sp>
    </p:spTree>
  </p:cSld>
  <p:clrMapOvr>
    <a:masterClrMapping/>
  </p:clrMapOvr>
  <p:transition spd="slow">
    <p:cut/>
  </p:transition>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91" name="Shape 691"/>
        <p:cNvGrpSpPr/>
        <p:nvPr/>
      </p:nvGrpSpPr>
      <p:grpSpPr>
        <a:xfrm>
          <a:off x="0" y="0"/>
          <a:ext cx="0" cy="0"/>
          <a:chOff x="0" y="0"/>
          <a:chExt cx="0" cy="0"/>
        </a:xfrm>
      </p:grpSpPr>
      <p:sp>
        <p:nvSpPr>
          <p:cNvPr id="692" name="Shape 692"/>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solidFill>
                  <a:schemeClr val="dk2"/>
                </a:solidFill>
                <a:latin typeface="Open Sans"/>
                <a:ea typeface="Open Sans"/>
                <a:cs typeface="Open Sans"/>
                <a:sym typeface="Open Sans"/>
              </a:rPr>
              <a:t>‹#›</a:t>
            </a:fld>
          </a:p>
        </p:txBody>
      </p:sp>
      <p:pic>
        <p:nvPicPr>
          <p:cNvPr id="693" name="Shape 693"/>
          <p:cNvPicPr preferRelativeResize="0"/>
          <p:nvPr/>
        </p:nvPicPr>
        <p:blipFill>
          <a:blip r:embed="rId3">
            <a:alphaModFix/>
          </a:blip>
          <a:stretch>
            <a:fillRect/>
          </a:stretch>
        </p:blipFill>
        <p:spPr>
          <a:xfrm>
            <a:off x="1581150" y="447675"/>
            <a:ext cx="5981700" cy="4248150"/>
          </a:xfrm>
          <a:prstGeom prst="rect">
            <a:avLst/>
          </a:prstGeom>
          <a:noFill/>
          <a:ln>
            <a:noFill/>
          </a:ln>
        </p:spPr>
      </p:pic>
      <p:sp>
        <p:nvSpPr>
          <p:cNvPr id="694" name="Shape 694"/>
          <p:cNvSpPr txBox="1"/>
          <p:nvPr/>
        </p:nvSpPr>
        <p:spPr>
          <a:xfrm>
            <a:off x="267025" y="394175"/>
            <a:ext cx="718500" cy="427200"/>
          </a:xfrm>
          <a:prstGeom prst="rect">
            <a:avLst/>
          </a:prstGeom>
          <a:noFill/>
          <a:ln>
            <a:noFill/>
          </a:ln>
        </p:spPr>
        <p:txBody>
          <a:bodyPr anchorCtr="0" anchor="t" bIns="91425" lIns="91425" rIns="91425" tIns="91425">
            <a:noAutofit/>
          </a:bodyPr>
          <a:lstStyle/>
          <a:p>
            <a:pPr lvl="0" rtl="0">
              <a:spcBef>
                <a:spcPts val="0"/>
              </a:spcBef>
              <a:buNone/>
            </a:pPr>
            <a:r>
              <a:rPr lang="en"/>
              <a:t>4,000</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3" name="Shape 113"/>
        <p:cNvGrpSpPr/>
        <p:nvPr/>
      </p:nvGrpSpPr>
      <p:grpSpPr>
        <a:xfrm>
          <a:off x="0" y="0"/>
          <a:ext cx="0" cy="0"/>
          <a:chOff x="0" y="0"/>
          <a:chExt cx="0" cy="0"/>
        </a:xfrm>
      </p:grpSpPr>
      <p:sp>
        <p:nvSpPr>
          <p:cNvPr id="114" name="Shape 114"/>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a:t>Introduction</a:t>
            </a:r>
          </a:p>
        </p:txBody>
      </p:sp>
      <p:sp>
        <p:nvSpPr>
          <p:cNvPr id="115" name="Shape 115"/>
          <p:cNvSpPr txBox="1"/>
          <p:nvPr>
            <p:ph idx="1" type="body"/>
          </p:nvPr>
        </p:nvSpPr>
        <p:spPr>
          <a:xfrm>
            <a:off x="311700" y="1266325"/>
            <a:ext cx="8520600" cy="3302700"/>
          </a:xfrm>
          <a:prstGeom prst="rect">
            <a:avLst/>
          </a:prstGeom>
        </p:spPr>
        <p:txBody>
          <a:bodyPr anchorCtr="0" anchor="t" bIns="91425" lIns="91425" rIns="91425" tIns="91425">
            <a:noAutofit/>
          </a:bodyPr>
          <a:lstStyle/>
          <a:p>
            <a:pPr indent="-228600" lvl="0" marL="457200" rtl="0">
              <a:spcBef>
                <a:spcPts val="0"/>
              </a:spcBef>
            </a:pPr>
            <a:r>
              <a:rPr lang="en"/>
              <a:t>The Graphics Processing Unit (GPU) is ideally suited to large-scale computations when each element must undergo the same processing</a:t>
            </a:r>
          </a:p>
          <a:p>
            <a:pPr indent="-228600" lvl="0" marL="457200" rtl="0">
              <a:spcBef>
                <a:spcPts val="0"/>
              </a:spcBef>
            </a:pPr>
            <a:r>
              <a:rPr lang="en"/>
              <a:t>The GPU may process millions of inputs simultaneously [31]</a:t>
            </a:r>
          </a:p>
          <a:p>
            <a:pPr indent="-228600" lvl="0" marL="457200" rtl="0">
              <a:spcBef>
                <a:spcPts val="0"/>
              </a:spcBef>
            </a:pPr>
            <a:r>
              <a:rPr lang="en"/>
              <a:t>Conversely, the CPU may process only a few</a:t>
            </a:r>
          </a:p>
          <a:p>
            <a:pPr indent="-228600" lvl="0" marL="457200" rtl="0">
              <a:spcBef>
                <a:spcPts val="0"/>
              </a:spcBef>
            </a:pPr>
            <a:r>
              <a:rPr lang="en"/>
              <a:t>The key difference: CPU threads are much more powerful than GPU threads</a:t>
            </a:r>
          </a:p>
          <a:p>
            <a:pPr indent="-228600" lvl="1" marL="914400" rtl="0">
              <a:spcBef>
                <a:spcPts val="0"/>
              </a:spcBef>
            </a:pPr>
            <a:r>
              <a:rPr lang="en"/>
              <a:t>In a one-to-one comparison, the CPU thread will beat the GPU thread every time </a:t>
            </a:r>
          </a:p>
        </p:txBody>
      </p:sp>
      <p:sp>
        <p:nvSpPr>
          <p:cNvPr id="116" name="Shape 116"/>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dk2"/>
                </a:solidFill>
                <a:latin typeface="Open Sans"/>
                <a:ea typeface="Open Sans"/>
                <a:cs typeface="Open Sans"/>
                <a:sym typeface="Open Sans"/>
              </a:rPr>
              <a:t>‹#›</a:t>
            </a:fld>
          </a:p>
        </p:txBody>
      </p:sp>
    </p:spTree>
  </p:cSld>
  <p:clrMapOvr>
    <a:masterClrMapping/>
  </p:clrMapOvr>
  <p:transition spd="slow">
    <p:cut/>
  </p:transition>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98" name="Shape 698"/>
        <p:cNvGrpSpPr/>
        <p:nvPr/>
      </p:nvGrpSpPr>
      <p:grpSpPr>
        <a:xfrm>
          <a:off x="0" y="0"/>
          <a:ext cx="0" cy="0"/>
          <a:chOff x="0" y="0"/>
          <a:chExt cx="0" cy="0"/>
        </a:xfrm>
      </p:grpSpPr>
      <p:sp>
        <p:nvSpPr>
          <p:cNvPr id="699" name="Shape 69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pic>
        <p:nvPicPr>
          <p:cNvPr id="700" name="Shape 700"/>
          <p:cNvPicPr preferRelativeResize="0"/>
          <p:nvPr/>
        </p:nvPicPr>
        <p:blipFill>
          <a:blip r:embed="rId3">
            <a:alphaModFix/>
          </a:blip>
          <a:stretch>
            <a:fillRect/>
          </a:stretch>
        </p:blipFill>
        <p:spPr>
          <a:xfrm>
            <a:off x="1581150" y="447675"/>
            <a:ext cx="5981700" cy="4248150"/>
          </a:xfrm>
          <a:prstGeom prst="rect">
            <a:avLst/>
          </a:prstGeom>
          <a:noFill/>
          <a:ln>
            <a:noFill/>
          </a:ln>
        </p:spPr>
      </p:pic>
      <p:sp>
        <p:nvSpPr>
          <p:cNvPr id="701" name="Shape 701"/>
          <p:cNvSpPr txBox="1"/>
          <p:nvPr/>
        </p:nvSpPr>
        <p:spPr>
          <a:xfrm>
            <a:off x="267025" y="394175"/>
            <a:ext cx="718500" cy="427200"/>
          </a:xfrm>
          <a:prstGeom prst="rect">
            <a:avLst/>
          </a:prstGeom>
          <a:noFill/>
          <a:ln>
            <a:noFill/>
          </a:ln>
        </p:spPr>
        <p:txBody>
          <a:bodyPr anchorCtr="0" anchor="t" bIns="91425" lIns="91425" rIns="91425" tIns="91425">
            <a:noAutofit/>
          </a:bodyPr>
          <a:lstStyle/>
          <a:p>
            <a:pPr lvl="0" rtl="0">
              <a:spcBef>
                <a:spcPts val="0"/>
              </a:spcBef>
              <a:buNone/>
            </a:pPr>
            <a:r>
              <a:rPr lang="en"/>
              <a:t>5,000</a:t>
            </a:r>
          </a:p>
        </p:txBody>
      </p:sp>
    </p:spTree>
  </p:cSld>
  <p:clrMapOvr>
    <a:masterClrMapping/>
  </p:clrMapOvr>
  <p:transition spd="slow">
    <p:cut/>
  </p:transition>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05" name="Shape 705"/>
        <p:cNvGrpSpPr/>
        <p:nvPr/>
      </p:nvGrpSpPr>
      <p:grpSpPr>
        <a:xfrm>
          <a:off x="0" y="0"/>
          <a:ext cx="0" cy="0"/>
          <a:chOff x="0" y="0"/>
          <a:chExt cx="0" cy="0"/>
        </a:xfrm>
      </p:grpSpPr>
      <p:sp>
        <p:nvSpPr>
          <p:cNvPr id="706" name="Shape 706"/>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pic>
        <p:nvPicPr>
          <p:cNvPr id="707" name="Shape 707"/>
          <p:cNvPicPr preferRelativeResize="0"/>
          <p:nvPr/>
        </p:nvPicPr>
        <p:blipFill>
          <a:blip r:embed="rId3">
            <a:alphaModFix/>
          </a:blip>
          <a:stretch>
            <a:fillRect/>
          </a:stretch>
        </p:blipFill>
        <p:spPr>
          <a:xfrm>
            <a:off x="1581150" y="447675"/>
            <a:ext cx="5981700" cy="4248150"/>
          </a:xfrm>
          <a:prstGeom prst="rect">
            <a:avLst/>
          </a:prstGeom>
          <a:noFill/>
          <a:ln>
            <a:noFill/>
          </a:ln>
        </p:spPr>
      </p:pic>
      <p:sp>
        <p:nvSpPr>
          <p:cNvPr id="708" name="Shape 708"/>
          <p:cNvSpPr txBox="1"/>
          <p:nvPr/>
        </p:nvSpPr>
        <p:spPr>
          <a:xfrm>
            <a:off x="267025" y="394175"/>
            <a:ext cx="718500" cy="427200"/>
          </a:xfrm>
          <a:prstGeom prst="rect">
            <a:avLst/>
          </a:prstGeom>
          <a:noFill/>
          <a:ln>
            <a:noFill/>
          </a:ln>
        </p:spPr>
        <p:txBody>
          <a:bodyPr anchorCtr="0" anchor="t" bIns="91425" lIns="91425" rIns="91425" tIns="91425">
            <a:noAutofit/>
          </a:bodyPr>
          <a:lstStyle/>
          <a:p>
            <a:pPr lvl="0" rtl="0">
              <a:spcBef>
                <a:spcPts val="0"/>
              </a:spcBef>
              <a:buNone/>
            </a:pPr>
            <a:r>
              <a:rPr lang="en"/>
              <a:t>6,000</a:t>
            </a:r>
          </a:p>
        </p:txBody>
      </p:sp>
    </p:spTree>
  </p:cSld>
  <p:clrMapOvr>
    <a:masterClrMapping/>
  </p:clrMapOvr>
  <p:transition spd="slow">
    <p:cut/>
  </p:transition>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12" name="Shape 712"/>
        <p:cNvGrpSpPr/>
        <p:nvPr/>
      </p:nvGrpSpPr>
      <p:grpSpPr>
        <a:xfrm>
          <a:off x="0" y="0"/>
          <a:ext cx="0" cy="0"/>
          <a:chOff x="0" y="0"/>
          <a:chExt cx="0" cy="0"/>
        </a:xfrm>
      </p:grpSpPr>
      <p:sp>
        <p:nvSpPr>
          <p:cNvPr id="713" name="Shape 713"/>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pic>
        <p:nvPicPr>
          <p:cNvPr id="714" name="Shape 714"/>
          <p:cNvPicPr preferRelativeResize="0"/>
          <p:nvPr/>
        </p:nvPicPr>
        <p:blipFill>
          <a:blip r:embed="rId3">
            <a:alphaModFix/>
          </a:blip>
          <a:stretch>
            <a:fillRect/>
          </a:stretch>
        </p:blipFill>
        <p:spPr>
          <a:xfrm>
            <a:off x="1581150" y="447675"/>
            <a:ext cx="5981700" cy="4248150"/>
          </a:xfrm>
          <a:prstGeom prst="rect">
            <a:avLst/>
          </a:prstGeom>
          <a:noFill/>
          <a:ln>
            <a:noFill/>
          </a:ln>
        </p:spPr>
      </p:pic>
      <p:sp>
        <p:nvSpPr>
          <p:cNvPr id="715" name="Shape 715"/>
          <p:cNvSpPr txBox="1"/>
          <p:nvPr/>
        </p:nvSpPr>
        <p:spPr>
          <a:xfrm>
            <a:off x="267025" y="394175"/>
            <a:ext cx="718500" cy="427200"/>
          </a:xfrm>
          <a:prstGeom prst="rect">
            <a:avLst/>
          </a:prstGeom>
          <a:noFill/>
          <a:ln>
            <a:noFill/>
          </a:ln>
        </p:spPr>
        <p:txBody>
          <a:bodyPr anchorCtr="0" anchor="t" bIns="91425" lIns="91425" rIns="91425" tIns="91425">
            <a:noAutofit/>
          </a:bodyPr>
          <a:lstStyle/>
          <a:p>
            <a:pPr lvl="0" rtl="0">
              <a:spcBef>
                <a:spcPts val="0"/>
              </a:spcBef>
              <a:buNone/>
            </a:pPr>
            <a:r>
              <a:rPr lang="en"/>
              <a:t>7,000</a:t>
            </a:r>
          </a:p>
        </p:txBody>
      </p:sp>
    </p:spTree>
  </p:cSld>
  <p:clrMapOvr>
    <a:masterClrMapping/>
  </p:clrMapOvr>
  <p:transition spd="slow">
    <p:cut/>
  </p:transition>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19" name="Shape 719"/>
        <p:cNvGrpSpPr/>
        <p:nvPr/>
      </p:nvGrpSpPr>
      <p:grpSpPr>
        <a:xfrm>
          <a:off x="0" y="0"/>
          <a:ext cx="0" cy="0"/>
          <a:chOff x="0" y="0"/>
          <a:chExt cx="0" cy="0"/>
        </a:xfrm>
      </p:grpSpPr>
      <p:sp>
        <p:nvSpPr>
          <p:cNvPr id="720" name="Shape 720"/>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pic>
        <p:nvPicPr>
          <p:cNvPr id="721" name="Shape 721"/>
          <p:cNvPicPr preferRelativeResize="0"/>
          <p:nvPr/>
        </p:nvPicPr>
        <p:blipFill>
          <a:blip r:embed="rId3">
            <a:alphaModFix/>
          </a:blip>
          <a:stretch>
            <a:fillRect/>
          </a:stretch>
        </p:blipFill>
        <p:spPr>
          <a:xfrm>
            <a:off x="1581150" y="447675"/>
            <a:ext cx="5981700" cy="4248150"/>
          </a:xfrm>
          <a:prstGeom prst="rect">
            <a:avLst/>
          </a:prstGeom>
          <a:noFill/>
          <a:ln>
            <a:noFill/>
          </a:ln>
        </p:spPr>
      </p:pic>
      <p:sp>
        <p:nvSpPr>
          <p:cNvPr id="722" name="Shape 722"/>
          <p:cNvSpPr txBox="1"/>
          <p:nvPr/>
        </p:nvSpPr>
        <p:spPr>
          <a:xfrm>
            <a:off x="267025" y="394175"/>
            <a:ext cx="718500" cy="427200"/>
          </a:xfrm>
          <a:prstGeom prst="rect">
            <a:avLst/>
          </a:prstGeom>
          <a:noFill/>
          <a:ln>
            <a:noFill/>
          </a:ln>
        </p:spPr>
        <p:txBody>
          <a:bodyPr anchorCtr="0" anchor="t" bIns="91425" lIns="91425" rIns="91425" tIns="91425">
            <a:noAutofit/>
          </a:bodyPr>
          <a:lstStyle/>
          <a:p>
            <a:pPr lvl="0" rtl="0">
              <a:spcBef>
                <a:spcPts val="0"/>
              </a:spcBef>
              <a:buNone/>
            </a:pPr>
            <a:r>
              <a:rPr lang="en"/>
              <a:t>8,000</a:t>
            </a:r>
          </a:p>
        </p:txBody>
      </p:sp>
    </p:spTree>
  </p:cSld>
  <p:clrMapOvr>
    <a:masterClrMapping/>
  </p:clrMapOvr>
  <p:transition spd="slow">
    <p:cut/>
  </p:transition>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26" name="Shape 726"/>
        <p:cNvGrpSpPr/>
        <p:nvPr/>
      </p:nvGrpSpPr>
      <p:grpSpPr>
        <a:xfrm>
          <a:off x="0" y="0"/>
          <a:ext cx="0" cy="0"/>
          <a:chOff x="0" y="0"/>
          <a:chExt cx="0" cy="0"/>
        </a:xfrm>
      </p:grpSpPr>
      <p:sp>
        <p:nvSpPr>
          <p:cNvPr id="727" name="Shape 72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pic>
        <p:nvPicPr>
          <p:cNvPr id="728" name="Shape 728"/>
          <p:cNvPicPr preferRelativeResize="0"/>
          <p:nvPr/>
        </p:nvPicPr>
        <p:blipFill>
          <a:blip r:embed="rId3">
            <a:alphaModFix/>
          </a:blip>
          <a:stretch>
            <a:fillRect/>
          </a:stretch>
        </p:blipFill>
        <p:spPr>
          <a:xfrm>
            <a:off x="1581150" y="447675"/>
            <a:ext cx="5981700" cy="4248150"/>
          </a:xfrm>
          <a:prstGeom prst="rect">
            <a:avLst/>
          </a:prstGeom>
          <a:noFill/>
          <a:ln>
            <a:noFill/>
          </a:ln>
        </p:spPr>
      </p:pic>
      <p:sp>
        <p:nvSpPr>
          <p:cNvPr id="729" name="Shape 729"/>
          <p:cNvSpPr txBox="1"/>
          <p:nvPr/>
        </p:nvSpPr>
        <p:spPr>
          <a:xfrm>
            <a:off x="267025" y="394175"/>
            <a:ext cx="718500" cy="427200"/>
          </a:xfrm>
          <a:prstGeom prst="rect">
            <a:avLst/>
          </a:prstGeom>
          <a:noFill/>
          <a:ln>
            <a:noFill/>
          </a:ln>
        </p:spPr>
        <p:txBody>
          <a:bodyPr anchorCtr="0" anchor="t" bIns="91425" lIns="91425" rIns="91425" tIns="91425">
            <a:noAutofit/>
          </a:bodyPr>
          <a:lstStyle/>
          <a:p>
            <a:pPr lvl="0" rtl="0">
              <a:spcBef>
                <a:spcPts val="0"/>
              </a:spcBef>
              <a:buNone/>
            </a:pPr>
            <a:r>
              <a:rPr lang="en"/>
              <a:t>9,000</a:t>
            </a:r>
          </a:p>
        </p:txBody>
      </p:sp>
    </p:spTree>
  </p:cSld>
  <p:clrMapOvr>
    <a:masterClrMapping/>
  </p:clrMapOvr>
  <p:transition spd="slow">
    <p:cut/>
  </p:transition>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33" name="Shape 733"/>
        <p:cNvGrpSpPr/>
        <p:nvPr/>
      </p:nvGrpSpPr>
      <p:grpSpPr>
        <a:xfrm>
          <a:off x="0" y="0"/>
          <a:ext cx="0" cy="0"/>
          <a:chOff x="0" y="0"/>
          <a:chExt cx="0" cy="0"/>
        </a:xfrm>
      </p:grpSpPr>
      <p:sp>
        <p:nvSpPr>
          <p:cNvPr id="734" name="Shape 73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pic>
        <p:nvPicPr>
          <p:cNvPr id="735" name="Shape 735"/>
          <p:cNvPicPr preferRelativeResize="0"/>
          <p:nvPr/>
        </p:nvPicPr>
        <p:blipFill>
          <a:blip r:embed="rId3">
            <a:alphaModFix/>
          </a:blip>
          <a:stretch>
            <a:fillRect/>
          </a:stretch>
        </p:blipFill>
        <p:spPr>
          <a:xfrm>
            <a:off x="1581150" y="447675"/>
            <a:ext cx="5981700" cy="4248150"/>
          </a:xfrm>
          <a:prstGeom prst="rect">
            <a:avLst/>
          </a:prstGeom>
          <a:noFill/>
          <a:ln>
            <a:noFill/>
          </a:ln>
        </p:spPr>
      </p:pic>
      <p:sp>
        <p:nvSpPr>
          <p:cNvPr id="736" name="Shape 736"/>
          <p:cNvSpPr txBox="1"/>
          <p:nvPr/>
        </p:nvSpPr>
        <p:spPr>
          <a:xfrm>
            <a:off x="267025" y="394175"/>
            <a:ext cx="877500" cy="427200"/>
          </a:xfrm>
          <a:prstGeom prst="rect">
            <a:avLst/>
          </a:prstGeom>
          <a:noFill/>
          <a:ln>
            <a:noFill/>
          </a:ln>
        </p:spPr>
        <p:txBody>
          <a:bodyPr anchorCtr="0" anchor="t" bIns="91425" lIns="91425" rIns="91425" tIns="91425">
            <a:noAutofit/>
          </a:bodyPr>
          <a:lstStyle/>
          <a:p>
            <a:pPr lvl="0" rtl="0">
              <a:spcBef>
                <a:spcPts val="0"/>
              </a:spcBef>
              <a:buNone/>
            </a:pPr>
            <a:r>
              <a:rPr lang="en"/>
              <a:t>10,000</a:t>
            </a:r>
          </a:p>
        </p:txBody>
      </p:sp>
    </p:spTree>
  </p:cSld>
  <p:clrMapOvr>
    <a:masterClrMapping/>
  </p:clrMapOvr>
  <p:transition spd="slow">
    <p:cut/>
  </p:transition>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40" name="Shape 740"/>
        <p:cNvGrpSpPr/>
        <p:nvPr/>
      </p:nvGrpSpPr>
      <p:grpSpPr>
        <a:xfrm>
          <a:off x="0" y="0"/>
          <a:ext cx="0" cy="0"/>
          <a:chOff x="0" y="0"/>
          <a:chExt cx="0" cy="0"/>
        </a:xfrm>
      </p:grpSpPr>
      <p:sp>
        <p:nvSpPr>
          <p:cNvPr id="741" name="Shape 74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pic>
        <p:nvPicPr>
          <p:cNvPr id="742" name="Shape 742"/>
          <p:cNvPicPr preferRelativeResize="0"/>
          <p:nvPr/>
        </p:nvPicPr>
        <p:blipFill>
          <a:blip r:embed="rId3">
            <a:alphaModFix/>
          </a:blip>
          <a:stretch>
            <a:fillRect/>
          </a:stretch>
        </p:blipFill>
        <p:spPr>
          <a:xfrm>
            <a:off x="1581150" y="447675"/>
            <a:ext cx="5981700" cy="4248150"/>
          </a:xfrm>
          <a:prstGeom prst="rect">
            <a:avLst/>
          </a:prstGeom>
          <a:noFill/>
          <a:ln>
            <a:noFill/>
          </a:ln>
        </p:spPr>
      </p:pic>
      <p:sp>
        <p:nvSpPr>
          <p:cNvPr id="743" name="Shape 743"/>
          <p:cNvSpPr txBox="1"/>
          <p:nvPr/>
        </p:nvSpPr>
        <p:spPr>
          <a:xfrm>
            <a:off x="267025" y="394175"/>
            <a:ext cx="947400" cy="427200"/>
          </a:xfrm>
          <a:prstGeom prst="rect">
            <a:avLst/>
          </a:prstGeom>
          <a:noFill/>
          <a:ln>
            <a:noFill/>
          </a:ln>
        </p:spPr>
        <p:txBody>
          <a:bodyPr anchorCtr="0" anchor="t" bIns="91425" lIns="91425" rIns="91425" tIns="91425">
            <a:noAutofit/>
          </a:bodyPr>
          <a:lstStyle/>
          <a:p>
            <a:pPr lvl="0" rtl="0">
              <a:spcBef>
                <a:spcPts val="0"/>
              </a:spcBef>
              <a:buNone/>
            </a:pPr>
            <a:r>
              <a:rPr lang="en"/>
              <a:t>10,000</a:t>
            </a:r>
          </a:p>
        </p:txBody>
      </p:sp>
    </p:spTree>
  </p:cSld>
  <p:clrMapOvr>
    <a:masterClrMapping/>
  </p:clrMapOvr>
  <p:transition spd="slow">
    <p:cut/>
  </p:transition>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47" name="Shape 747"/>
        <p:cNvGrpSpPr/>
        <p:nvPr/>
      </p:nvGrpSpPr>
      <p:grpSpPr>
        <a:xfrm>
          <a:off x="0" y="0"/>
          <a:ext cx="0" cy="0"/>
          <a:chOff x="0" y="0"/>
          <a:chExt cx="0" cy="0"/>
        </a:xfrm>
      </p:grpSpPr>
      <p:sp>
        <p:nvSpPr>
          <p:cNvPr id="748" name="Shape 748"/>
          <p:cNvSpPr txBox="1"/>
          <p:nvPr>
            <p:ph type="title"/>
          </p:nvPr>
        </p:nvSpPr>
        <p:spPr>
          <a:xfrm>
            <a:off x="311700" y="445025"/>
            <a:ext cx="8520600" cy="707400"/>
          </a:xfrm>
          <a:prstGeom prst="rect">
            <a:avLst/>
          </a:prstGeom>
        </p:spPr>
        <p:txBody>
          <a:bodyPr anchorCtr="0" anchor="t" bIns="91425" lIns="91425" rIns="91425" tIns="91425">
            <a:noAutofit/>
          </a:bodyPr>
          <a:lstStyle/>
          <a:p>
            <a:pPr lvl="0" rtl="0">
              <a:spcBef>
                <a:spcPts val="0"/>
              </a:spcBef>
              <a:buNone/>
            </a:pPr>
            <a:r>
              <a:rPr lang="en"/>
              <a:t>Outline</a:t>
            </a:r>
          </a:p>
        </p:txBody>
      </p:sp>
      <p:sp>
        <p:nvSpPr>
          <p:cNvPr id="749" name="Shape 749"/>
          <p:cNvSpPr txBox="1"/>
          <p:nvPr>
            <p:ph idx="1" type="body"/>
          </p:nvPr>
        </p:nvSpPr>
        <p:spPr>
          <a:xfrm>
            <a:off x="311700" y="1266325"/>
            <a:ext cx="8520600" cy="3302700"/>
          </a:xfrm>
          <a:prstGeom prst="rect">
            <a:avLst/>
          </a:prstGeom>
        </p:spPr>
        <p:txBody>
          <a:bodyPr anchorCtr="0" anchor="t" bIns="91425" lIns="91425" rIns="91425" tIns="91425">
            <a:noAutofit/>
          </a:bodyPr>
          <a:lstStyle/>
          <a:p>
            <a:pPr indent="-228600" lvl="0" marL="457200" rtl="0">
              <a:spcBef>
                <a:spcPts val="0"/>
              </a:spcBef>
            </a:pPr>
            <a:r>
              <a:rPr lang="en"/>
              <a:t>Introduction</a:t>
            </a:r>
          </a:p>
          <a:p>
            <a:pPr indent="-228600" lvl="0" marL="457200" rtl="0">
              <a:spcBef>
                <a:spcPts val="0"/>
              </a:spcBef>
            </a:pPr>
            <a:r>
              <a:rPr lang="en"/>
              <a:t>Background and Related Work</a:t>
            </a:r>
          </a:p>
          <a:p>
            <a:pPr indent="-228600" lvl="0" marL="457200" rtl="0">
              <a:spcBef>
                <a:spcPts val="0"/>
              </a:spcBef>
            </a:pPr>
            <a:r>
              <a:rPr lang="en"/>
              <a:t>Real-Time GPU-Based Wildfire Simulation</a:t>
            </a:r>
          </a:p>
          <a:p>
            <a:pPr indent="-228600" lvl="0" marL="457200" rtl="0">
              <a:spcBef>
                <a:spcPts val="0"/>
              </a:spcBef>
            </a:pPr>
            <a:r>
              <a:rPr lang="en"/>
              <a:t>Analysis and Conception</a:t>
            </a:r>
          </a:p>
          <a:p>
            <a:pPr indent="-228600" lvl="0" marL="457200" rtl="0">
              <a:spcBef>
                <a:spcPts val="0"/>
              </a:spcBef>
            </a:pPr>
            <a:r>
              <a:rPr lang="en"/>
              <a:t>Modeling and Implementation</a:t>
            </a:r>
          </a:p>
          <a:p>
            <a:pPr indent="-228600" lvl="0" marL="457200" rtl="0">
              <a:spcBef>
                <a:spcPts val="0"/>
              </a:spcBef>
            </a:pPr>
            <a:r>
              <a:rPr lang="en"/>
              <a:t>Results</a:t>
            </a:r>
          </a:p>
          <a:p>
            <a:pPr indent="-228600" lvl="0" marL="457200" rtl="0">
              <a:spcBef>
                <a:spcPts val="0"/>
              </a:spcBef>
            </a:pPr>
            <a:r>
              <a:rPr b="1" lang="en"/>
              <a:t>Conclusions and Future Work</a:t>
            </a:r>
          </a:p>
        </p:txBody>
      </p:sp>
      <p:sp>
        <p:nvSpPr>
          <p:cNvPr id="750" name="Shape 750"/>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solidFill>
                  <a:schemeClr val="dk2"/>
                </a:solidFill>
                <a:latin typeface="Open Sans"/>
                <a:ea typeface="Open Sans"/>
                <a:cs typeface="Open Sans"/>
                <a:sym typeface="Open Sans"/>
              </a:rPr>
              <a:t>‹#›</a:t>
            </a:fld>
          </a:p>
        </p:txBody>
      </p:sp>
    </p:spTree>
  </p:cSld>
  <p:clrMapOvr>
    <a:masterClrMapping/>
  </p:clrMapOvr>
  <p:transition spd="slow">
    <p:cut/>
  </p:transition>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54" name="Shape 754"/>
        <p:cNvGrpSpPr/>
        <p:nvPr/>
      </p:nvGrpSpPr>
      <p:grpSpPr>
        <a:xfrm>
          <a:off x="0" y="0"/>
          <a:ext cx="0" cy="0"/>
          <a:chOff x="0" y="0"/>
          <a:chExt cx="0" cy="0"/>
        </a:xfrm>
      </p:grpSpPr>
      <p:sp>
        <p:nvSpPr>
          <p:cNvPr id="755" name="Shape 755"/>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a:t>Conclusions and Future Work</a:t>
            </a:r>
          </a:p>
        </p:txBody>
      </p:sp>
      <p:sp>
        <p:nvSpPr>
          <p:cNvPr id="756" name="Shape 756"/>
          <p:cNvSpPr txBox="1"/>
          <p:nvPr>
            <p:ph idx="1" type="body"/>
          </p:nvPr>
        </p:nvSpPr>
        <p:spPr>
          <a:xfrm>
            <a:off x="311700" y="1266325"/>
            <a:ext cx="8520600" cy="3302700"/>
          </a:xfrm>
          <a:prstGeom prst="rect">
            <a:avLst/>
          </a:prstGeom>
        </p:spPr>
        <p:txBody>
          <a:bodyPr anchorCtr="0" anchor="t" bIns="91425" lIns="91425" rIns="91425" tIns="91425">
            <a:noAutofit/>
          </a:bodyPr>
          <a:lstStyle/>
          <a:p>
            <a:pPr indent="-228600" lvl="0" marL="457200" rtl="0">
              <a:spcBef>
                <a:spcPts val="0"/>
              </a:spcBef>
            </a:pPr>
            <a:r>
              <a:rPr lang="en"/>
              <a:t>Each kernel achieved an approximate 20X speedup over the sequential implementation and ran in faster-than-real-time</a:t>
            </a:r>
          </a:p>
          <a:p>
            <a:pPr indent="-228600" lvl="0" marL="457200">
              <a:spcBef>
                <a:spcPts val="0"/>
              </a:spcBef>
            </a:pPr>
            <a:r>
              <a:rPr lang="en"/>
              <a:t>While this library has all the functionality it needs to run forest fire simulations on real-world data, there are areas which may be improved</a:t>
            </a:r>
          </a:p>
        </p:txBody>
      </p:sp>
      <p:sp>
        <p:nvSpPr>
          <p:cNvPr id="757" name="Shape 75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transition spd="slow">
    <p:cut/>
  </p:transition>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61" name="Shape 761"/>
        <p:cNvGrpSpPr/>
        <p:nvPr/>
      </p:nvGrpSpPr>
      <p:grpSpPr>
        <a:xfrm>
          <a:off x="0" y="0"/>
          <a:ext cx="0" cy="0"/>
          <a:chOff x="0" y="0"/>
          <a:chExt cx="0" cy="0"/>
        </a:xfrm>
      </p:grpSpPr>
      <p:sp>
        <p:nvSpPr>
          <p:cNvPr id="762" name="Shape 762"/>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a:t>Comparisons and Future Work</a:t>
            </a:r>
          </a:p>
        </p:txBody>
      </p:sp>
      <p:sp>
        <p:nvSpPr>
          <p:cNvPr id="763" name="Shape 763"/>
          <p:cNvSpPr txBox="1"/>
          <p:nvPr>
            <p:ph idx="1" type="body"/>
          </p:nvPr>
        </p:nvSpPr>
        <p:spPr>
          <a:xfrm>
            <a:off x="311700" y="1266325"/>
            <a:ext cx="8520600" cy="3302700"/>
          </a:xfrm>
          <a:prstGeom prst="rect">
            <a:avLst/>
          </a:prstGeom>
        </p:spPr>
        <p:txBody>
          <a:bodyPr anchorCtr="0" anchor="t" bIns="91425" lIns="91425" rIns="91425" tIns="91425">
            <a:noAutofit/>
          </a:bodyPr>
          <a:lstStyle/>
          <a:p>
            <a:pPr indent="-228600" lvl="0" marL="457200" rtl="0">
              <a:spcBef>
                <a:spcPts val="0"/>
              </a:spcBef>
            </a:pPr>
            <a:r>
              <a:rPr lang="en"/>
              <a:t>Improved Spotting</a:t>
            </a:r>
          </a:p>
          <a:p>
            <a:pPr indent="-228600" lvl="1" marL="914400" rtl="0">
              <a:spcBef>
                <a:spcPts val="0"/>
              </a:spcBef>
            </a:pPr>
            <a:r>
              <a:rPr lang="en"/>
              <a:t>What is implemented is a framework for the future work, but had to make several approximations </a:t>
            </a:r>
          </a:p>
          <a:p>
            <a:pPr indent="-228600" lvl="0" marL="457200" rtl="0">
              <a:spcBef>
                <a:spcPts val="0"/>
              </a:spcBef>
            </a:pPr>
            <a:r>
              <a:rPr lang="en"/>
              <a:t>Atmospheric Incorporation</a:t>
            </a:r>
          </a:p>
          <a:p>
            <a:pPr indent="-228600" lvl="1" marL="914400" rtl="0">
              <a:spcBef>
                <a:spcPts val="0"/>
              </a:spcBef>
            </a:pPr>
            <a:r>
              <a:rPr lang="en"/>
              <a:t>A more detailed model of wind influences could be built based on real-time streaming data from weather sites </a:t>
            </a:r>
          </a:p>
          <a:p>
            <a:pPr indent="-228600" lvl="0" marL="457200" rtl="0">
              <a:spcBef>
                <a:spcPts val="0"/>
              </a:spcBef>
            </a:pPr>
            <a:r>
              <a:rPr lang="en"/>
              <a:t>Multi-GPU Implementation</a:t>
            </a:r>
          </a:p>
          <a:p>
            <a:pPr indent="-228600" lvl="1" marL="914400" rtl="0">
              <a:spcBef>
                <a:spcPts val="0"/>
              </a:spcBef>
            </a:pPr>
            <a:r>
              <a:rPr lang="en"/>
              <a:t>On the large-scale simulations, using multiple GPUs could increase runtimes for the simulation. </a:t>
            </a:r>
          </a:p>
          <a:p>
            <a:pPr indent="-228600" lvl="0" marL="457200" rtl="0">
              <a:spcBef>
                <a:spcPts val="0"/>
              </a:spcBef>
            </a:pPr>
            <a:r>
              <a:rPr lang="en"/>
              <a:t>Visualization</a:t>
            </a:r>
          </a:p>
          <a:p>
            <a:pPr indent="-228600" lvl="1" marL="914400">
              <a:spcBef>
                <a:spcPts val="0"/>
              </a:spcBef>
            </a:pPr>
            <a:r>
              <a:rPr lang="en"/>
              <a:t>Recall vFire incorporated the processing and visualization into the same application. This library does not include any visualization components </a:t>
            </a:r>
          </a:p>
        </p:txBody>
      </p:sp>
      <p:sp>
        <p:nvSpPr>
          <p:cNvPr id="764" name="Shape 76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0" name="Shape 120"/>
        <p:cNvGrpSpPr/>
        <p:nvPr/>
      </p:nvGrpSpPr>
      <p:grpSpPr>
        <a:xfrm>
          <a:off x="0" y="0"/>
          <a:ext cx="0" cy="0"/>
          <a:chOff x="0" y="0"/>
          <a:chExt cx="0" cy="0"/>
        </a:xfrm>
      </p:grpSpPr>
      <p:sp>
        <p:nvSpPr>
          <p:cNvPr id="121" name="Shape 121"/>
          <p:cNvSpPr txBox="1"/>
          <p:nvPr>
            <p:ph type="title"/>
          </p:nvPr>
        </p:nvSpPr>
        <p:spPr>
          <a:xfrm>
            <a:off x="311700" y="445025"/>
            <a:ext cx="8520600" cy="707400"/>
          </a:xfrm>
          <a:prstGeom prst="rect">
            <a:avLst/>
          </a:prstGeom>
        </p:spPr>
        <p:txBody>
          <a:bodyPr anchorCtr="0" anchor="t" bIns="91425" lIns="91425" rIns="91425" tIns="91425">
            <a:noAutofit/>
          </a:bodyPr>
          <a:lstStyle/>
          <a:p>
            <a:pPr lvl="0" rtl="0">
              <a:spcBef>
                <a:spcPts val="0"/>
              </a:spcBef>
              <a:buNone/>
            </a:pPr>
            <a:r>
              <a:rPr lang="en"/>
              <a:t>Outline</a:t>
            </a:r>
          </a:p>
        </p:txBody>
      </p:sp>
      <p:sp>
        <p:nvSpPr>
          <p:cNvPr id="122" name="Shape 122"/>
          <p:cNvSpPr txBox="1"/>
          <p:nvPr>
            <p:ph idx="1" type="body"/>
          </p:nvPr>
        </p:nvSpPr>
        <p:spPr>
          <a:xfrm>
            <a:off x="311700" y="1266325"/>
            <a:ext cx="8520600" cy="3302700"/>
          </a:xfrm>
          <a:prstGeom prst="rect">
            <a:avLst/>
          </a:prstGeom>
        </p:spPr>
        <p:txBody>
          <a:bodyPr anchorCtr="0" anchor="t" bIns="91425" lIns="91425" rIns="91425" tIns="91425">
            <a:noAutofit/>
          </a:bodyPr>
          <a:lstStyle/>
          <a:p>
            <a:pPr indent="-228600" lvl="0" marL="457200" rtl="0">
              <a:spcBef>
                <a:spcPts val="0"/>
              </a:spcBef>
            </a:pPr>
            <a:r>
              <a:rPr lang="en"/>
              <a:t>Introduction</a:t>
            </a:r>
          </a:p>
          <a:p>
            <a:pPr indent="-228600" lvl="0" marL="457200" rtl="0">
              <a:spcBef>
                <a:spcPts val="0"/>
              </a:spcBef>
            </a:pPr>
            <a:r>
              <a:rPr b="1" lang="en"/>
              <a:t>Background and Related Work</a:t>
            </a:r>
          </a:p>
          <a:p>
            <a:pPr indent="-228600" lvl="0" marL="457200" rtl="0">
              <a:spcBef>
                <a:spcPts val="0"/>
              </a:spcBef>
            </a:pPr>
            <a:r>
              <a:rPr lang="en"/>
              <a:t>Real-Time GPU-Based Wildfire Simulation</a:t>
            </a:r>
          </a:p>
          <a:p>
            <a:pPr indent="-228600" lvl="0" marL="457200" rtl="0">
              <a:spcBef>
                <a:spcPts val="0"/>
              </a:spcBef>
            </a:pPr>
            <a:r>
              <a:rPr lang="en"/>
              <a:t>Analysis and Conception</a:t>
            </a:r>
          </a:p>
          <a:p>
            <a:pPr indent="-228600" lvl="0" marL="457200" rtl="0">
              <a:spcBef>
                <a:spcPts val="0"/>
              </a:spcBef>
            </a:pPr>
            <a:r>
              <a:rPr lang="en"/>
              <a:t>Modeling and Implementation</a:t>
            </a:r>
          </a:p>
          <a:p>
            <a:pPr indent="-228600" lvl="0" marL="457200" rtl="0">
              <a:spcBef>
                <a:spcPts val="0"/>
              </a:spcBef>
            </a:pPr>
            <a:r>
              <a:rPr lang="en"/>
              <a:t>Results</a:t>
            </a:r>
          </a:p>
          <a:p>
            <a:pPr indent="-228600" lvl="0" marL="457200" rtl="0">
              <a:spcBef>
                <a:spcPts val="0"/>
              </a:spcBef>
            </a:pPr>
            <a:r>
              <a:rPr lang="en"/>
              <a:t>Conclusions and Future Work</a:t>
            </a:r>
          </a:p>
        </p:txBody>
      </p:sp>
      <p:sp>
        <p:nvSpPr>
          <p:cNvPr id="123" name="Shape 123"/>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solidFill>
                  <a:schemeClr val="dk2"/>
                </a:solidFill>
                <a:latin typeface="Open Sans"/>
                <a:ea typeface="Open Sans"/>
                <a:cs typeface="Open Sans"/>
                <a:sym typeface="Open Sans"/>
              </a:rPr>
              <a:t>‹#›</a:t>
            </a:fld>
          </a:p>
        </p:txBody>
      </p:sp>
    </p:spTree>
  </p:cSld>
  <p:clrMapOvr>
    <a:masterClrMapping/>
  </p:clrMapOvr>
  <p:transition spd="slow">
    <p:cut/>
  </p:transition>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68" name="Shape 768"/>
        <p:cNvGrpSpPr/>
        <p:nvPr/>
      </p:nvGrpSpPr>
      <p:grpSpPr>
        <a:xfrm>
          <a:off x="0" y="0"/>
          <a:ext cx="0" cy="0"/>
          <a:chOff x="0" y="0"/>
          <a:chExt cx="0" cy="0"/>
        </a:xfrm>
      </p:grpSpPr>
      <p:sp>
        <p:nvSpPr>
          <p:cNvPr id="769" name="Shape 769"/>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a:t>Questions? </a:t>
            </a:r>
          </a:p>
        </p:txBody>
      </p:sp>
      <p:sp>
        <p:nvSpPr>
          <p:cNvPr id="770" name="Shape 770"/>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pic>
        <p:nvPicPr>
          <p:cNvPr id="771" name="Shape 771"/>
          <p:cNvPicPr preferRelativeResize="0"/>
          <p:nvPr/>
        </p:nvPicPr>
        <p:blipFill>
          <a:blip r:embed="rId3">
            <a:alphaModFix/>
          </a:blip>
          <a:stretch>
            <a:fillRect/>
          </a:stretch>
        </p:blipFill>
        <p:spPr>
          <a:xfrm>
            <a:off x="2140812" y="1152425"/>
            <a:ext cx="4862374" cy="3453225"/>
          </a:xfrm>
          <a:prstGeom prst="rect">
            <a:avLst/>
          </a:prstGeom>
          <a:noFill/>
          <a:ln>
            <a:noFill/>
          </a:ln>
        </p:spPr>
      </p:pic>
    </p:spTree>
  </p:cSld>
  <p:clrMapOvr>
    <a:masterClrMapping/>
  </p:clrMapOvr>
  <p:transition spd="slow">
    <p:cut/>
  </p:transition>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75" name="Shape 775"/>
        <p:cNvGrpSpPr/>
        <p:nvPr/>
      </p:nvGrpSpPr>
      <p:grpSpPr>
        <a:xfrm>
          <a:off x="0" y="0"/>
          <a:ext cx="0" cy="0"/>
          <a:chOff x="0" y="0"/>
          <a:chExt cx="0" cy="0"/>
        </a:xfrm>
      </p:grpSpPr>
      <p:sp>
        <p:nvSpPr>
          <p:cNvPr id="776" name="Shape 776"/>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t/>
            </a:r>
            <a:endParaRPr/>
          </a:p>
        </p:txBody>
      </p:sp>
      <p:sp>
        <p:nvSpPr>
          <p:cNvPr id="777" name="Shape 777"/>
          <p:cNvSpPr txBox="1"/>
          <p:nvPr>
            <p:ph idx="1" type="body"/>
          </p:nvPr>
        </p:nvSpPr>
        <p:spPr>
          <a:xfrm>
            <a:off x="311700" y="1266325"/>
            <a:ext cx="8520600" cy="3302700"/>
          </a:xfrm>
          <a:prstGeom prst="rect">
            <a:avLst/>
          </a:prstGeom>
        </p:spPr>
        <p:txBody>
          <a:bodyPr anchorCtr="0" anchor="t" bIns="91425" lIns="91425" rIns="91425" tIns="91425">
            <a:noAutofit/>
          </a:bodyPr>
          <a:lstStyle/>
          <a:p>
            <a:pPr lvl="0">
              <a:spcBef>
                <a:spcPts val="0"/>
              </a:spcBef>
              <a:buNone/>
            </a:pPr>
            <a:r>
              <a:t/>
            </a:r>
            <a:endParaRPr/>
          </a:p>
        </p:txBody>
      </p:sp>
      <p:sp>
        <p:nvSpPr>
          <p:cNvPr id="778" name="Shape 778"/>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transition spd="slow">
    <p:cut/>
  </p:transition>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82" name="Shape 782"/>
        <p:cNvGrpSpPr/>
        <p:nvPr/>
      </p:nvGrpSpPr>
      <p:grpSpPr>
        <a:xfrm>
          <a:off x="0" y="0"/>
          <a:ext cx="0" cy="0"/>
          <a:chOff x="0" y="0"/>
          <a:chExt cx="0" cy="0"/>
        </a:xfrm>
      </p:grpSpPr>
      <p:sp>
        <p:nvSpPr>
          <p:cNvPr id="783" name="Shape 783"/>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a:t>References</a:t>
            </a:r>
          </a:p>
        </p:txBody>
      </p:sp>
      <p:sp>
        <p:nvSpPr>
          <p:cNvPr id="784" name="Shape 784"/>
          <p:cNvSpPr txBox="1"/>
          <p:nvPr>
            <p:ph idx="1" type="body"/>
          </p:nvPr>
        </p:nvSpPr>
        <p:spPr>
          <a:xfrm>
            <a:off x="311700" y="1266325"/>
            <a:ext cx="8520600" cy="3302700"/>
          </a:xfrm>
          <a:prstGeom prst="rect">
            <a:avLst/>
          </a:prstGeom>
        </p:spPr>
        <p:txBody>
          <a:bodyPr anchorCtr="0" anchor="t" bIns="91425" lIns="91425" rIns="91425" tIns="91425">
            <a:noAutofit/>
          </a:bodyPr>
          <a:lstStyle/>
          <a:p>
            <a:pPr lvl="0" rtl="0">
              <a:lnSpc>
                <a:spcPct val="100000"/>
              </a:lnSpc>
              <a:spcBef>
                <a:spcPts val="0"/>
              </a:spcBef>
              <a:spcAft>
                <a:spcPts val="0"/>
              </a:spcAft>
              <a:buNone/>
            </a:pPr>
            <a:r>
              <a:rPr lang="en" sz="1000"/>
              <a:t>[1] Cubix corporation, xpander rackmount 8 gen3 16-channel (128gbps) pcie slot expansion system and hostengine. http://www.cubix.com/. [Online; accessed 23-September-2015]. </a:t>
            </a:r>
          </a:p>
          <a:p>
            <a:pPr lvl="0" rtl="0">
              <a:lnSpc>
                <a:spcPct val="100000"/>
              </a:lnSpc>
              <a:spcBef>
                <a:spcPts val="0"/>
              </a:spcBef>
              <a:spcAft>
                <a:spcPts val="0"/>
              </a:spcAft>
              <a:buNone/>
            </a:pPr>
            <a:r>
              <a:rPr lang="en" sz="1000"/>
              <a:t>[2] Frank A Albini and Robert G Baughman. Estimating windspeeds for predicting wildland fire behavior. USDA Forest Service Research Paper INT (USA), 1979.</a:t>
            </a:r>
          </a:p>
          <a:p>
            <a:pPr lvl="0" rtl="0">
              <a:lnSpc>
                <a:spcPct val="100000"/>
              </a:lnSpc>
              <a:spcBef>
                <a:spcPts val="0"/>
              </a:spcBef>
              <a:spcAft>
                <a:spcPts val="0"/>
              </a:spcAft>
              <a:buNone/>
            </a:pPr>
            <a:r>
              <a:rPr lang="en" sz="1000"/>
              <a:t>[3] Patricia L Andrews. Behave: fire behavior prediction and fuel modeling systemburn subsystem, part 1. 1986. </a:t>
            </a:r>
          </a:p>
          <a:p>
            <a:pPr lvl="0" rtl="0">
              <a:lnSpc>
                <a:spcPct val="100000"/>
              </a:lnSpc>
              <a:spcBef>
                <a:spcPts val="0"/>
              </a:spcBef>
              <a:spcAft>
                <a:spcPts val="0"/>
              </a:spcAft>
              <a:buNone/>
            </a:pPr>
            <a:r>
              <a:rPr lang="en" sz="1000"/>
              <a:t>[4] Jim Arlow and Ila Neustadt. UML 2 and the unified process: practical objectoriented analysis and design. Pearson Education, 2005. </a:t>
            </a:r>
          </a:p>
          <a:p>
            <a:pPr lvl="0" rtl="0">
              <a:lnSpc>
                <a:spcPct val="100000"/>
              </a:lnSpc>
              <a:spcBef>
                <a:spcPts val="0"/>
              </a:spcBef>
              <a:spcAft>
                <a:spcPts val="0"/>
              </a:spcAft>
              <a:buNone/>
            </a:pPr>
            <a:r>
              <a:rPr lang="en" sz="1000"/>
              <a:t>[5] Collin D Bevins. Firelib user manual and technical reference. Systems for Environmental Management, 1996. </a:t>
            </a:r>
          </a:p>
          <a:p>
            <a:pPr lvl="0" rtl="0">
              <a:lnSpc>
                <a:spcPct val="100000"/>
              </a:lnSpc>
              <a:spcBef>
                <a:spcPts val="0"/>
              </a:spcBef>
              <a:spcAft>
                <a:spcPts val="0"/>
              </a:spcAft>
              <a:buNone/>
            </a:pPr>
            <a:r>
              <a:rPr lang="en" sz="1000"/>
              <a:t>[6] Winfred H Blackmarr. Moisture content influences ignitability of slash pine litter. 1972. </a:t>
            </a:r>
          </a:p>
          <a:p>
            <a:pPr lvl="0" rtl="0">
              <a:lnSpc>
                <a:spcPct val="100000"/>
              </a:lnSpc>
              <a:spcBef>
                <a:spcPts val="0"/>
              </a:spcBef>
              <a:spcAft>
                <a:spcPts val="0"/>
              </a:spcAft>
              <a:buNone/>
            </a:pPr>
            <a:r>
              <a:rPr lang="en" sz="1000"/>
              <a:t>[7] Larry S Bradshaw, John E Deeming, Robert E Burgan, and D Jack. The 1978 national fire-danger rating system: technical documentation. 1984. </a:t>
            </a:r>
          </a:p>
          <a:p>
            <a:pPr lvl="0" rtl="0">
              <a:lnSpc>
                <a:spcPct val="100000"/>
              </a:lnSpc>
              <a:spcBef>
                <a:spcPts val="0"/>
              </a:spcBef>
              <a:spcAft>
                <a:spcPts val="0"/>
              </a:spcAft>
              <a:buNone/>
            </a:pPr>
            <a:r>
              <a:rPr lang="en" sz="1000"/>
              <a:t>[8] Stephen C Bunting and Henry A Wright. Ignition capabilities of non-flaming firebrands. Journal of Forestry, 72(10):646–649, 1974. </a:t>
            </a:r>
          </a:p>
          <a:p>
            <a:pPr lvl="0" rtl="0">
              <a:lnSpc>
                <a:spcPct val="100000"/>
              </a:lnSpc>
              <a:spcBef>
                <a:spcPts val="0"/>
              </a:spcBef>
              <a:spcAft>
                <a:spcPts val="0"/>
              </a:spcAft>
              <a:buNone/>
            </a:pPr>
            <a:r>
              <a:rPr lang="en" sz="1000"/>
              <a:t>[9] creately. Creately Online. http://creately.com/diagram-products. [Online; accessed 26-February-2016]. </a:t>
            </a:r>
          </a:p>
          <a:p>
            <a:pPr lvl="0" rtl="0">
              <a:lnSpc>
                <a:spcPct val="100000"/>
              </a:lnSpc>
              <a:spcBef>
                <a:spcPts val="0"/>
              </a:spcBef>
              <a:spcAft>
                <a:spcPts val="0"/>
              </a:spcAft>
              <a:buNone/>
            </a:pPr>
            <a:r>
              <a:rPr lang="en" sz="1000"/>
              <a:t>[10] Mark Arnold Finney. Farsite: Fire area simulator: model development and evaluation. Intermountain Forest and Range Experiment Station, General Technical Report, 2004. </a:t>
            </a:r>
          </a:p>
          <a:p>
            <a:pPr lvl="0" rtl="0">
              <a:lnSpc>
                <a:spcPct val="100000"/>
              </a:lnSpc>
              <a:spcBef>
                <a:spcPts val="0"/>
              </a:spcBef>
              <a:spcAft>
                <a:spcPts val="0"/>
              </a:spcAft>
              <a:buNone/>
            </a:pPr>
            <a:r>
              <a:rPr lang="en" sz="1000"/>
              <a:t>[11] GDAL Development Team. GDAL - Geospatial Data Abstraction Library, Version x.x.x. Open Source Geospatial Foundation, 2016. </a:t>
            </a:r>
          </a:p>
          <a:p>
            <a:pPr lvl="0" rtl="0">
              <a:lnSpc>
                <a:spcPct val="100000"/>
              </a:lnSpc>
              <a:spcBef>
                <a:spcPts val="0"/>
              </a:spcBef>
              <a:spcAft>
                <a:spcPts val="0"/>
              </a:spcAft>
              <a:buNone/>
            </a:pPr>
            <a:r>
              <a:rPr lang="en" sz="1000"/>
              <a:t>[12] Ross W Gorte and Kelsi Bracmort. Forest fire/wildfire protection. Congressional Research Service, Library of Congress, 2006. </a:t>
            </a:r>
          </a:p>
          <a:p>
            <a:pPr lvl="0">
              <a:lnSpc>
                <a:spcPct val="100000"/>
              </a:lnSpc>
              <a:spcBef>
                <a:spcPts val="0"/>
              </a:spcBef>
              <a:spcAft>
                <a:spcPts val="0"/>
              </a:spcAft>
              <a:buNone/>
            </a:pPr>
            <a:r>
              <a:rPr lang="en" sz="1000"/>
              <a:t>[13] National Wildfire Coordinating Group. Fire Behavior Field Reference Guide, volume PMS. 437 edition. </a:t>
            </a:r>
          </a:p>
          <a:p>
            <a:pPr lvl="0" rtl="0">
              <a:lnSpc>
                <a:spcPct val="100000"/>
              </a:lnSpc>
              <a:spcBef>
                <a:spcPts val="0"/>
              </a:spcBef>
              <a:spcAft>
                <a:spcPts val="0"/>
              </a:spcAft>
              <a:buNone/>
            </a:pPr>
            <a:r>
              <a:rPr lang="en" sz="1000"/>
              <a:t>[14] Kelvin G Hirsch et al. Canadian forest fire behavior prediction (FBP) system: user’s guide, volume 7. 1996.</a:t>
            </a:r>
          </a:p>
          <a:p>
            <a:pPr lvl="0" rtl="0">
              <a:lnSpc>
                <a:spcPct val="100000"/>
              </a:lnSpc>
              <a:spcBef>
                <a:spcPts val="0"/>
              </a:spcBef>
              <a:spcAft>
                <a:spcPts val="0"/>
              </a:spcAft>
              <a:buNone/>
            </a:pPr>
            <a:r>
              <a:rPr lang="en" sz="1000"/>
              <a:t>[15] Roger V Hoang, Joseph D Mahsman, David T Brown, Michael A Penick, Frederick C Harris Jr, and Timothy J Brown. Vfire: virtual fire in realistic environments. In Virtual Reality Conference, 2008. VR’08. IEEE, pages 261–262. IEEE, 2008. </a:t>
            </a:r>
          </a:p>
          <a:p>
            <a:pPr lvl="0" rtl="0">
              <a:lnSpc>
                <a:spcPct val="100000"/>
              </a:lnSpc>
              <a:spcBef>
                <a:spcPts val="0"/>
              </a:spcBef>
              <a:spcAft>
                <a:spcPts val="0"/>
              </a:spcAft>
              <a:buNone/>
            </a:pPr>
            <a:r>
              <a:rPr lang="en" sz="1000"/>
              <a:t>[16] Roger V. Hoang, Matthew R. Sgambati, Timothy J. Brown, Daniel S. Coming, and Frederick C. Harris Jr. Vfire: Immersive wildfire simulation and visualization. Computers &amp; Graphics, 34(6):655 – 664, 2010. </a:t>
            </a:r>
          </a:p>
          <a:p>
            <a:pPr lvl="0">
              <a:lnSpc>
                <a:spcPct val="100000"/>
              </a:lnSpc>
              <a:spcBef>
                <a:spcPts val="0"/>
              </a:spcBef>
              <a:spcAft>
                <a:spcPts val="0"/>
              </a:spcAft>
              <a:buNone/>
            </a:pPr>
            <a:r>
              <a:rPr lang="en" sz="1000"/>
              <a:t>[17] Roger Viet Hoang. Wildfire Simulation on the GPU. ProQuest, 2008. </a:t>
            </a:r>
          </a:p>
        </p:txBody>
      </p:sp>
      <p:sp>
        <p:nvSpPr>
          <p:cNvPr id="785" name="Shape 78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transition spd="slow">
    <p:cut/>
  </p:transition>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89" name="Shape 789"/>
        <p:cNvGrpSpPr/>
        <p:nvPr/>
      </p:nvGrpSpPr>
      <p:grpSpPr>
        <a:xfrm>
          <a:off x="0" y="0"/>
          <a:ext cx="0" cy="0"/>
          <a:chOff x="0" y="0"/>
          <a:chExt cx="0" cy="0"/>
        </a:xfrm>
      </p:grpSpPr>
      <p:sp>
        <p:nvSpPr>
          <p:cNvPr id="790" name="Shape 790"/>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a:t>References</a:t>
            </a:r>
          </a:p>
        </p:txBody>
      </p:sp>
      <p:sp>
        <p:nvSpPr>
          <p:cNvPr id="791" name="Shape 791"/>
          <p:cNvSpPr txBox="1"/>
          <p:nvPr>
            <p:ph idx="1" type="body"/>
          </p:nvPr>
        </p:nvSpPr>
        <p:spPr>
          <a:xfrm>
            <a:off x="311700" y="1266325"/>
            <a:ext cx="8520600" cy="3302700"/>
          </a:xfrm>
          <a:prstGeom prst="rect">
            <a:avLst/>
          </a:prstGeom>
        </p:spPr>
        <p:txBody>
          <a:bodyPr anchorCtr="0" anchor="t" bIns="91425" lIns="91425" rIns="91425" tIns="91425">
            <a:noAutofit/>
          </a:bodyPr>
          <a:lstStyle/>
          <a:p>
            <a:pPr lvl="0" rtl="0">
              <a:lnSpc>
                <a:spcPct val="100000"/>
              </a:lnSpc>
              <a:spcBef>
                <a:spcPts val="0"/>
              </a:spcBef>
              <a:spcAft>
                <a:spcPts val="0"/>
              </a:spcAft>
              <a:buNone/>
            </a:pPr>
            <a:r>
              <a:rPr lang="en" sz="1000"/>
              <a:t>[18] Eunmo Koo, Rodman R Linn, Patrick J Pagni, and Carleton B Edminster. Modelling firebrand transport in wildfires using higrad/firetec. International journal of wildland fire, 21(4):396–417, 2012. </a:t>
            </a:r>
          </a:p>
          <a:p>
            <a:pPr lvl="0" rtl="0">
              <a:lnSpc>
                <a:spcPct val="100000"/>
              </a:lnSpc>
              <a:spcBef>
                <a:spcPts val="0"/>
              </a:spcBef>
              <a:spcAft>
                <a:spcPts val="0"/>
              </a:spcAft>
              <a:buNone/>
            </a:pPr>
            <a:r>
              <a:rPr lang="en" sz="1000"/>
              <a:t>[19] Eunmo Koo, Patrick J Pagni, David R Weise, and John P Woycheese. Firebrands and spotting ignition in large-scale fires. International Journal of Wildland Fire, 19(7):818–843, 2010.</a:t>
            </a:r>
          </a:p>
          <a:p>
            <a:pPr lvl="0" rtl="0">
              <a:lnSpc>
                <a:spcPct val="100000"/>
              </a:lnSpc>
              <a:spcBef>
                <a:spcPts val="0"/>
              </a:spcBef>
              <a:spcAft>
                <a:spcPts val="0"/>
              </a:spcAft>
              <a:buNone/>
            </a:pPr>
            <a:r>
              <a:rPr lang="en" sz="1000"/>
              <a:t>[20] RR Linn and FH Harlow. Firetec: a transport description of wildfire behavior. Technical report, Los Alamos National Lab., NM (United States), 1997. </a:t>
            </a:r>
          </a:p>
          <a:p>
            <a:pPr lvl="0" rtl="0">
              <a:lnSpc>
                <a:spcPct val="100000"/>
              </a:lnSpc>
              <a:spcBef>
                <a:spcPts val="0"/>
              </a:spcBef>
              <a:spcAft>
                <a:spcPts val="0"/>
              </a:spcAft>
              <a:buNone/>
            </a:pPr>
            <a:r>
              <a:rPr lang="en" sz="1000"/>
              <a:t>[21] Samuel L Manzello, Alexander Maranghides, and William E Mell. Firebrand generation from burning vegetation. International Journal of Wildland Fire, 16(4):458–462, 2007. </a:t>
            </a:r>
          </a:p>
          <a:p>
            <a:pPr lvl="0" rtl="0">
              <a:lnSpc>
                <a:spcPct val="100000"/>
              </a:lnSpc>
              <a:spcBef>
                <a:spcPts val="0"/>
              </a:spcBef>
              <a:spcAft>
                <a:spcPts val="0"/>
              </a:spcAft>
              <a:buNone/>
            </a:pPr>
            <a:r>
              <a:rPr lang="en" sz="1000"/>
              <a:t>[22] RS McAlpine and RH Wakimoto. The acceleration of fire from point source to equilibrium spread. Forest Science, 37(5):1314–1337, 1991. </a:t>
            </a:r>
          </a:p>
          <a:p>
            <a:pPr lvl="0" rtl="0">
              <a:lnSpc>
                <a:spcPct val="100000"/>
              </a:lnSpc>
              <a:spcBef>
                <a:spcPts val="0"/>
              </a:spcBef>
              <a:spcAft>
                <a:spcPts val="0"/>
              </a:spcAft>
              <a:buNone/>
            </a:pPr>
            <a:r>
              <a:rPr lang="en" sz="1000"/>
              <a:t>[23] CUDA Nvidia. Programming guide, 2008. </a:t>
            </a:r>
          </a:p>
          <a:p>
            <a:pPr lvl="0" rtl="0">
              <a:lnSpc>
                <a:spcPct val="100000"/>
              </a:lnSpc>
              <a:spcBef>
                <a:spcPts val="0"/>
              </a:spcBef>
              <a:spcAft>
                <a:spcPts val="0"/>
              </a:spcAft>
              <a:buNone/>
            </a:pPr>
            <a:r>
              <a:rPr lang="en" sz="1000"/>
              <a:t>[24] E Pastor, L Zarate, E Planas, and J Arnaldos. Mathematical models and calculation systems for the study of wildland fire behaviour. Progress in Energy and Combustion Science, 29(2):139–153, 2003. </a:t>
            </a:r>
          </a:p>
          <a:p>
            <a:pPr lvl="0" rtl="0">
              <a:lnSpc>
                <a:spcPct val="100000"/>
              </a:lnSpc>
              <a:spcBef>
                <a:spcPts val="0"/>
              </a:spcBef>
              <a:spcAft>
                <a:spcPts val="0"/>
              </a:spcAft>
              <a:buNone/>
            </a:pPr>
            <a:r>
              <a:rPr lang="en" sz="1000"/>
              <a:t>[25] Michael A Penick, Roger V Hoang, Frederick C Harris Jr, Sergiu M Dascalu, Timothy J Brown, William R Sherman, and Philip A McDonald. Managing data and computational complexity for immersive wildfire visualization. Proceedings of high performance computing systems (HPCS’07), Prague, Czech, 2007. </a:t>
            </a:r>
          </a:p>
          <a:p>
            <a:pPr lvl="0" rtl="0">
              <a:lnSpc>
                <a:spcPct val="100000"/>
              </a:lnSpc>
              <a:spcBef>
                <a:spcPts val="0"/>
              </a:spcBef>
              <a:spcAft>
                <a:spcPts val="0"/>
              </a:spcAft>
              <a:buNone/>
            </a:pPr>
            <a:r>
              <a:rPr lang="en" sz="1000"/>
              <a:t>[26] GLW Perry. Current approaches to modelling the spread of wildland fire: a review. Progress in Physical Geography, 22(2):222–245, 1998. </a:t>
            </a:r>
          </a:p>
          <a:p>
            <a:pPr lvl="0" rtl="0">
              <a:lnSpc>
                <a:spcPct val="100000"/>
              </a:lnSpc>
              <a:spcBef>
                <a:spcPts val="0"/>
              </a:spcBef>
              <a:spcAft>
                <a:spcPts val="0"/>
              </a:spcAft>
              <a:buNone/>
            </a:pPr>
            <a:r>
              <a:rPr lang="en" sz="1000"/>
              <a:t>[27] Seth H Peterson, Marco E Morais, Jean M Carlson, Philip E Dennison, Dar A Roberts, Max A Moritz, David R Weise, et al. Using hfire for spatial modeling of fire in shrublands. 2009. </a:t>
            </a:r>
          </a:p>
          <a:p>
            <a:pPr lvl="0" rtl="0">
              <a:lnSpc>
                <a:spcPct val="100000"/>
              </a:lnSpc>
              <a:spcBef>
                <a:spcPts val="0"/>
              </a:spcBef>
              <a:spcAft>
                <a:spcPts val="0"/>
              </a:spcAft>
              <a:buNone/>
            </a:pPr>
            <a:r>
              <a:rPr lang="en" sz="1000"/>
              <a:t>[28] Matt P Plucinski and Wendy R Anderson. Laboratory determination of factors influencing successful point ignition in the litter layer of shrubland vegetation. International Journal of Wildland Fire, 17(5):628–637, 2008. </a:t>
            </a:r>
          </a:p>
          <a:p>
            <a:pPr lvl="0" rtl="0">
              <a:lnSpc>
                <a:spcPct val="100000"/>
              </a:lnSpc>
              <a:spcBef>
                <a:spcPts val="0"/>
              </a:spcBef>
              <a:spcAft>
                <a:spcPts val="0"/>
              </a:spcAft>
              <a:buNone/>
            </a:pPr>
            <a:r>
              <a:rPr lang="en" sz="1000"/>
              <a:t>[29] Richard C Rothermel. How to predict the spread and intensity of forest and range fires. The Bark Beetles, Fuels, and Fire Bibliography, page 70, 1983. 63 </a:t>
            </a:r>
          </a:p>
          <a:p>
            <a:pPr lvl="0" rtl="0">
              <a:lnSpc>
                <a:spcPct val="100000"/>
              </a:lnSpc>
              <a:spcBef>
                <a:spcPts val="0"/>
              </a:spcBef>
              <a:spcAft>
                <a:spcPts val="0"/>
              </a:spcAft>
              <a:buNone/>
            </a:pPr>
            <a:r>
              <a:rPr lang="en" sz="1000"/>
              <a:t>[30] Richard C Rothermel and Intermountain Forest. A mathematical model for predicting fire spread in wildland fuels. AUSFS, 1972.</a:t>
            </a:r>
          </a:p>
        </p:txBody>
      </p:sp>
      <p:sp>
        <p:nvSpPr>
          <p:cNvPr id="792" name="Shape 792"/>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transition spd="slow">
    <p:cut/>
  </p:transition>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96" name="Shape 796"/>
        <p:cNvGrpSpPr/>
        <p:nvPr/>
      </p:nvGrpSpPr>
      <p:grpSpPr>
        <a:xfrm>
          <a:off x="0" y="0"/>
          <a:ext cx="0" cy="0"/>
          <a:chOff x="0" y="0"/>
          <a:chExt cx="0" cy="0"/>
        </a:xfrm>
      </p:grpSpPr>
      <p:sp>
        <p:nvSpPr>
          <p:cNvPr id="797" name="Shape 797"/>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a:t>References</a:t>
            </a:r>
          </a:p>
        </p:txBody>
      </p:sp>
      <p:sp>
        <p:nvSpPr>
          <p:cNvPr id="798" name="Shape 798"/>
          <p:cNvSpPr txBox="1"/>
          <p:nvPr>
            <p:ph idx="1" type="body"/>
          </p:nvPr>
        </p:nvSpPr>
        <p:spPr>
          <a:xfrm>
            <a:off x="311700" y="1266325"/>
            <a:ext cx="8520600" cy="3302700"/>
          </a:xfrm>
          <a:prstGeom prst="rect">
            <a:avLst/>
          </a:prstGeom>
        </p:spPr>
        <p:txBody>
          <a:bodyPr anchorCtr="0" anchor="t" bIns="91425" lIns="91425" rIns="91425" tIns="91425">
            <a:noAutofit/>
          </a:bodyPr>
          <a:lstStyle/>
          <a:p>
            <a:pPr lvl="0" rtl="0">
              <a:lnSpc>
                <a:spcPct val="100000"/>
              </a:lnSpc>
              <a:spcBef>
                <a:spcPts val="0"/>
              </a:spcBef>
              <a:spcAft>
                <a:spcPts val="0"/>
              </a:spcAft>
              <a:buNone/>
            </a:pPr>
            <a:r>
              <a:rPr lang="en" sz="1000"/>
              <a:t>[31] Jason Sanders and Edward Kandrot. CUDA by Example: An Introduction to General-Purpose GPU Programming, Portable Documents. Addison-Wesley Professional, 2010. </a:t>
            </a:r>
          </a:p>
          <a:p>
            <a:pPr lvl="0" rtl="0">
              <a:lnSpc>
                <a:spcPct val="100000"/>
              </a:lnSpc>
              <a:spcBef>
                <a:spcPts val="0"/>
              </a:spcBef>
              <a:spcAft>
                <a:spcPts val="0"/>
              </a:spcAft>
              <a:buNone/>
            </a:pPr>
            <a:r>
              <a:rPr lang="en" sz="1000"/>
              <a:t>[32] Nicolas Sardoy, Jean-Louis Consalvi, Bernard Porterie, and A Carlos FernandezPello. Modeling transport and combustion of firebrands from burning trees. Combustion and Flame, 150(3):151–169, 2007. </a:t>
            </a:r>
          </a:p>
          <a:p>
            <a:pPr lvl="0" rtl="0">
              <a:lnSpc>
                <a:spcPct val="100000"/>
              </a:lnSpc>
              <a:spcBef>
                <a:spcPts val="0"/>
              </a:spcBef>
              <a:spcAft>
                <a:spcPts val="0"/>
              </a:spcAft>
              <a:buNone/>
            </a:pPr>
            <a:r>
              <a:rPr lang="en" sz="1000"/>
              <a:t>[33] Dave Shreiner. OpenGL Reference Manual: The Official Reference Document to OpenGL, Version 1.2. Addison-Wesley Longman Publishing Co., Inc., Boston, MA, USA, 3rd edition, 1999.</a:t>
            </a:r>
          </a:p>
          <a:p>
            <a:pPr indent="0" lvl="0" marL="0" marR="0" rtl="0" algn="l">
              <a:lnSpc>
                <a:spcPct val="100000"/>
              </a:lnSpc>
              <a:spcBef>
                <a:spcPts val="0"/>
              </a:spcBef>
              <a:spcAft>
                <a:spcPts val="0"/>
              </a:spcAft>
              <a:buNone/>
            </a:pPr>
            <a:r>
              <a:rPr lang="en" sz="1000"/>
              <a:t>[34] Ian Sommerville. Software engineering-9th ed. p. cm. McGraw-Hill Companies Inc., New York, 2011. </a:t>
            </a:r>
          </a:p>
          <a:p>
            <a:pPr indent="0" lvl="0" marL="0" marR="0" rtl="0" algn="l">
              <a:lnSpc>
                <a:spcPct val="100000"/>
              </a:lnSpc>
              <a:spcBef>
                <a:spcPts val="0"/>
              </a:spcBef>
              <a:spcAft>
                <a:spcPts val="0"/>
              </a:spcAft>
              <a:buNone/>
            </a:pPr>
            <a:r>
              <a:rPr lang="en" sz="1000"/>
              <a:t>[35] FA Sousa, RJN Dos Reis, and JCF Pereira. Simulation of surface fire fronts using firelib and gpus. Environmental Modelling &amp; Software, 38:167–177, 2012. </a:t>
            </a:r>
          </a:p>
          <a:p>
            <a:pPr indent="0" lvl="0" marL="0" marR="0" rtl="0" algn="l">
              <a:lnSpc>
                <a:spcPct val="100000"/>
              </a:lnSpc>
              <a:spcBef>
                <a:spcPts val="0"/>
              </a:spcBef>
              <a:spcAft>
                <a:spcPts val="0"/>
              </a:spcAft>
              <a:buNone/>
            </a:pPr>
            <a:r>
              <a:rPr lang="en" sz="1000"/>
              <a:t>[36] CE Van Wagner. Conditions for the start and spread of crown fire. Canadian Journal of Forest Research, 7(1):23–34, 1977. [37] CE Van Wagner. Prediction of crown fire behavior in two stands of jack pine. Canadian Journal of Forest Research, 23(3):442–449, 1993.</a:t>
            </a:r>
          </a:p>
          <a:p>
            <a:pPr indent="0" lvl="0" marL="0" marR="0" rtl="0" algn="l">
              <a:lnSpc>
                <a:spcPct val="100000"/>
              </a:lnSpc>
              <a:spcBef>
                <a:spcPts val="0"/>
              </a:spcBef>
              <a:spcAft>
                <a:spcPts val="0"/>
              </a:spcAft>
              <a:buNone/>
            </a:pPr>
            <a:r>
              <a:rPr lang="en" sz="1000"/>
              <a:t>[37]Wikimedia Foundation, CUDA. https://en.wikipedia.org/wiki/cuda. [Online; accessed 25-April-2016]. </a:t>
            </a:r>
          </a:p>
        </p:txBody>
      </p:sp>
      <p:sp>
        <p:nvSpPr>
          <p:cNvPr id="799" name="Shape 79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transition spd="slow">
    <p:cut/>
  </p:transition>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03" name="Shape 803"/>
        <p:cNvGrpSpPr/>
        <p:nvPr/>
      </p:nvGrpSpPr>
      <p:grpSpPr>
        <a:xfrm>
          <a:off x="0" y="0"/>
          <a:ext cx="0" cy="0"/>
          <a:chOff x="0" y="0"/>
          <a:chExt cx="0" cy="0"/>
        </a:xfrm>
      </p:grpSpPr>
      <p:sp>
        <p:nvSpPr>
          <p:cNvPr id="804" name="Shape 804"/>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t/>
            </a:r>
            <a:endParaRPr/>
          </a:p>
        </p:txBody>
      </p:sp>
      <p:sp>
        <p:nvSpPr>
          <p:cNvPr id="805" name="Shape 805"/>
          <p:cNvSpPr txBox="1"/>
          <p:nvPr>
            <p:ph idx="1" type="body"/>
          </p:nvPr>
        </p:nvSpPr>
        <p:spPr>
          <a:xfrm>
            <a:off x="311700" y="1266325"/>
            <a:ext cx="8520600" cy="3302700"/>
          </a:xfrm>
          <a:prstGeom prst="rect">
            <a:avLst/>
          </a:prstGeom>
        </p:spPr>
        <p:txBody>
          <a:bodyPr anchorCtr="0" anchor="t" bIns="91425" lIns="91425" rIns="91425" tIns="91425">
            <a:noAutofit/>
          </a:bodyPr>
          <a:lstStyle/>
          <a:p>
            <a:pPr lvl="0">
              <a:spcBef>
                <a:spcPts val="0"/>
              </a:spcBef>
              <a:buNone/>
            </a:pPr>
            <a:r>
              <a:t/>
            </a:r>
            <a:endParaRPr/>
          </a:p>
        </p:txBody>
      </p:sp>
      <p:sp>
        <p:nvSpPr>
          <p:cNvPr id="806" name="Shape 806"/>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