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75" r:id="rId3"/>
    <p:sldId id="273" r:id="rId4"/>
    <p:sldId id="274" r:id="rId5"/>
    <p:sldId id="257" r:id="rId6"/>
    <p:sldId id="258" r:id="rId7"/>
    <p:sldId id="261" r:id="rId8"/>
    <p:sldId id="260" r:id="rId9"/>
    <p:sldId id="264" r:id="rId10"/>
    <p:sldId id="265" r:id="rId11"/>
    <p:sldId id="266" r:id="rId12"/>
    <p:sldId id="267" r:id="rId13"/>
    <p:sldId id="268" r:id="rId14"/>
    <p:sldId id="262" r:id="rId15"/>
    <p:sldId id="269" r:id="rId16"/>
    <p:sldId id="270" r:id="rId17"/>
    <p:sldId id="271" r:id="rId18"/>
    <p:sldId id="272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6" autoAdjust="0"/>
    <p:restoredTop sz="94648"/>
  </p:normalViewPr>
  <p:slideViewPr>
    <p:cSldViewPr snapToGrid="0">
      <p:cViewPr varScale="1">
        <p:scale>
          <a:sx n="92" d="100"/>
          <a:sy n="92" d="100"/>
        </p:scale>
        <p:origin x="573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9733D-65E4-3349-A414-8852CA87E84E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45BC5-C602-E348-A47A-80087265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12AF9-3C99-4022-8ED5-E79DE3925987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81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129F3-249A-4BDC-991A-4233F7933D4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33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45BC5-C602-E348-A47A-8008726564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5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45BC5-C602-E348-A47A-8008726564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credit: http://</a:t>
            </a:r>
            <a:r>
              <a:rPr lang="en-US" dirty="0" err="1"/>
              <a:t>adamczyklawfirm.com</a:t>
            </a:r>
            <a:r>
              <a:rPr lang="en-US" dirty="0"/>
              <a:t>/when-will-the-residents-get-control-of-master-amenities-budget/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45BC5-C602-E348-A47A-8008726564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1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Tint: the shortest time interval to rent a new server node</a:t>
            </a:r>
          </a:p>
          <a:p>
            <a:r>
              <a:rPr lang="en-US" dirty="0"/>
              <a:t>Tb: budget period</a:t>
            </a:r>
          </a:p>
          <a:p>
            <a:r>
              <a:rPr lang="en-US" dirty="0"/>
              <a:t>Trent: job execution</a:t>
            </a:r>
            <a:r>
              <a:rPr lang="en-US" baseline="0" dirty="0"/>
              <a:t> time in the a rented server</a:t>
            </a:r>
          </a:p>
          <a:p>
            <a:r>
              <a:rPr lang="en-US" baseline="0" dirty="0"/>
              <a:t>P: price to rent a new server node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45BC5-C602-E348-A47A-8008726564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17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Experiment results</a:t>
            </a:r>
            <a:r>
              <a:rPr lang="en-US" baseline="0" dirty="0"/>
              <a:t> can be found from our previous paper: https://www.cse.unr.edu/~fredh/papers/conf/176-smeshsubiauf/paper.pdf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45BC5-C602-E348-A47A-8008726564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9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AD2FD8B-F231-4422-915E-7ED88A4C1C4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4A2D1686-1072-4E31-A165-6EBE1288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3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FD8B-F231-4422-915E-7ED88A4C1C4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686-1072-4E31-A165-6EBE1288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1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FD8B-F231-4422-915E-7ED88A4C1C4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686-1072-4E31-A165-6EBE1288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79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FD8B-F231-4422-915E-7ED88A4C1C4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686-1072-4E31-A165-6EBE128813A7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3631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FD8B-F231-4422-915E-7ED88A4C1C4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686-1072-4E31-A165-6EBE1288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65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FD8B-F231-4422-915E-7ED88A4C1C4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686-1072-4E31-A165-6EBE1288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0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FD8B-F231-4422-915E-7ED88A4C1C4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686-1072-4E31-A165-6EBE1288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94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FD8B-F231-4422-915E-7ED88A4C1C4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686-1072-4E31-A165-6EBE1288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69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FD8B-F231-4422-915E-7ED88A4C1C4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686-1072-4E31-A165-6EBE1288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88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B1B412D-F933-4CF1-AB68-140CCFCE28D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0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AD2FD8B-F231-4422-915E-7ED88A4C1C4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4A2D1686-1072-4E31-A165-6EBE1288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4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FD8B-F231-4422-915E-7ED88A4C1C4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686-1072-4E31-A165-6EBE1288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8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FD8B-F231-4422-915E-7ED88A4C1C4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686-1072-4E31-A165-6EBE1288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9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FD8B-F231-4422-915E-7ED88A4C1C4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686-1072-4E31-A165-6EBE1288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4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FD8B-F231-4422-915E-7ED88A4C1C4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686-1072-4E31-A165-6EBE1288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FD8B-F231-4422-915E-7ED88A4C1C4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686-1072-4E31-A165-6EBE1288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0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FD8B-F231-4422-915E-7ED88A4C1C4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686-1072-4E31-A165-6EBE1288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3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FD8B-F231-4422-915E-7ED88A4C1C4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686-1072-4E31-A165-6EBE1288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8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2FD8B-F231-4422-915E-7ED88A4C1C4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D1686-1072-4E31-A165-6EBE1288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582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Budget and User Feedback Control Strategy-based</a:t>
            </a:r>
            <a:br>
              <a:rPr lang="en-US" sz="4000" dirty="0"/>
            </a:br>
            <a:r>
              <a:rPr lang="en-US" sz="4000" dirty="0"/>
              <a:t>PRMS Scenario Web Application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7233"/>
            <a:ext cx="6593681" cy="25493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Rui Wu, Jose </a:t>
            </a:r>
            <a:r>
              <a:rPr lang="en-US" dirty="0" err="1">
                <a:solidFill>
                  <a:schemeClr val="tx1"/>
                </a:solidFill>
              </a:rPr>
              <a:t>Painumkal</a:t>
            </a:r>
            <a:r>
              <a:rPr lang="en-US" dirty="0">
                <a:solidFill>
                  <a:schemeClr val="tx1"/>
                </a:solidFill>
              </a:rPr>
              <a:t>, Sergiu M. Dascalu,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Frederick C. Harris, Jr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Department of Computer Science and Engineering University of Nevada, Reno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15th International Conference on Information Technology : New Generations </a:t>
            </a:r>
          </a:p>
        </p:txBody>
      </p:sp>
    </p:spTree>
    <p:extLst>
      <p:ext uri="{BB962C8B-B14F-4D97-AF65-F5344CB8AC3E}">
        <p14:creationId xmlns:p14="http://schemas.microsoft.com/office/powerpoint/2010/main" val="3062152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Solution: Design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9" y="1735884"/>
            <a:ext cx="8266471" cy="43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Solution: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Task manager: create worker containers on different host machines and delete the worker container after the job is finished.</a:t>
            </a:r>
          </a:p>
          <a:p>
            <a:r>
              <a:rPr lang="en-US" dirty="0"/>
              <a:t>Feedback collector: turn user feedback into score. If the score is lower than the feedback threshold, rent more nodes.</a:t>
            </a:r>
          </a:p>
          <a:p>
            <a:r>
              <a:rPr lang="en-US" dirty="0"/>
              <a:t>Rule manager: store control strategy and feedback threshold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36" y="5017442"/>
            <a:ext cx="2313222" cy="173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44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Solution: Control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idea: </a:t>
            </a:r>
          </a:p>
          <a:p>
            <a:pPr lvl="1"/>
            <a:r>
              <a:rPr lang="en-US" dirty="0"/>
              <a:t>place usage requests (e.g. model run request) in queues and execute requests with owned servers and rented nodes</a:t>
            </a:r>
          </a:p>
          <a:p>
            <a:pPr lvl="1"/>
            <a:r>
              <a:rPr lang="en-US" dirty="0"/>
              <a:t>The maximum number rented nodes are decided by budget period (how long the budget will last), rented server price, rented server performance, and budget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517" y="4834632"/>
            <a:ext cx="3174750" cy="35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2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Solution: Control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using modified M/M/1/1/∞/∞ queuing model, the average waiting time of each job (T</a:t>
            </a:r>
            <a:r>
              <a:rPr lang="en-US" sz="1200" dirty="0"/>
              <a:t>H</a:t>
            </a:r>
            <a:r>
              <a:rPr lang="en-US" dirty="0"/>
              <a:t>) and queue length (L</a:t>
            </a:r>
            <a:r>
              <a:rPr lang="en-US" sz="1200" dirty="0"/>
              <a:t>H</a:t>
            </a:r>
            <a:r>
              <a:rPr lang="en-US" dirty="0"/>
              <a:t>) can be expressed as: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332" y="5562617"/>
            <a:ext cx="5967001" cy="1138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831" y="4528015"/>
            <a:ext cx="5814001" cy="92796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555959" y="4851416"/>
            <a:ext cx="654423" cy="53788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 flipH="1">
            <a:off x="1327793" y="3641181"/>
            <a:ext cx="1712258" cy="109658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maximum of number of jobs that can be processed with owned servers per time unit</a:t>
            </a:r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3685510" y="4851416"/>
            <a:ext cx="654423" cy="53788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3479533" y="3593133"/>
            <a:ext cx="1640331" cy="109658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total number of jobs that can be processed with rented servers per time unit</a:t>
            </a:r>
            <a:endParaRPr lang="en-US" sz="1200" dirty="0"/>
          </a:p>
        </p:txBody>
      </p:sp>
      <p:sp>
        <p:nvSpPr>
          <p:cNvPr id="12" name="Oval 11"/>
          <p:cNvSpPr/>
          <p:nvPr/>
        </p:nvSpPr>
        <p:spPr>
          <a:xfrm>
            <a:off x="4618372" y="4402926"/>
            <a:ext cx="654423" cy="53788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5272795" y="4371592"/>
            <a:ext cx="2393046" cy="569216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Average job arrival rate</a:t>
            </a:r>
          </a:p>
        </p:txBody>
      </p:sp>
    </p:spTree>
    <p:extLst>
      <p:ext uri="{BB962C8B-B14F-4D97-AF65-F5344CB8AC3E}">
        <p14:creationId xmlns:p14="http://schemas.microsoft.com/office/powerpoint/2010/main" val="94993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Example Application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Challenges: originally model tool hard for users to use </a:t>
            </a:r>
          </a:p>
          <a:p>
            <a:pPr lvl="1"/>
            <a:r>
              <a:rPr lang="en-US" dirty="0"/>
              <a:t>A model execution time can be very long</a:t>
            </a:r>
          </a:p>
          <a:p>
            <a:pPr lvl="1"/>
            <a:r>
              <a:rPr lang="en-US" dirty="0"/>
              <a:t>Learning curve consumes a lot of time</a:t>
            </a:r>
          </a:p>
          <a:p>
            <a:pPr lvl="2"/>
            <a:r>
              <a:rPr lang="en-US" dirty="0"/>
              <a:t>Change input by manually change numbers in text files</a:t>
            </a:r>
          </a:p>
          <a:p>
            <a:pPr lvl="2"/>
            <a:r>
              <a:rPr lang="en-US" dirty="0"/>
              <a:t>Execute models in terminal, no GUIs</a:t>
            </a:r>
          </a:p>
          <a:p>
            <a:r>
              <a:rPr lang="en-US" dirty="0"/>
              <a:t>Solutions:</a:t>
            </a:r>
          </a:p>
          <a:p>
            <a:pPr lvl="1"/>
            <a:r>
              <a:rPr lang="en-US" dirty="0"/>
              <a:t>Use proposed framework to execute models in parallel</a:t>
            </a:r>
          </a:p>
          <a:p>
            <a:pPr lvl="1"/>
            <a:r>
              <a:rPr lang="en-US" dirty="0"/>
              <a:t>User friendly GUIs</a:t>
            </a:r>
          </a:p>
        </p:txBody>
      </p:sp>
    </p:spTree>
    <p:extLst>
      <p:ext uri="{BB962C8B-B14F-4D97-AF65-F5344CB8AC3E}">
        <p14:creationId xmlns:p14="http://schemas.microsoft.com/office/powerpoint/2010/main" val="4269166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Example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60" y="1908804"/>
            <a:ext cx="7475875" cy="3882397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2272222" y="4914900"/>
            <a:ext cx="3070570" cy="769676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Easy to modify input parameters</a:t>
            </a:r>
          </a:p>
        </p:txBody>
      </p:sp>
    </p:spTree>
    <p:extLst>
      <p:ext uri="{BB962C8B-B14F-4D97-AF65-F5344CB8AC3E}">
        <p14:creationId xmlns:p14="http://schemas.microsoft.com/office/powerpoint/2010/main" val="120166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Example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72" y="2057400"/>
            <a:ext cx="8337621" cy="4706437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6080489" y="2205675"/>
            <a:ext cx="3070570" cy="769676"/>
          </a:xfrm>
          <a:prstGeom prst="lef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Drag to select and input values</a:t>
            </a:r>
          </a:p>
        </p:txBody>
      </p:sp>
    </p:spTree>
    <p:extLst>
      <p:ext uri="{BB962C8B-B14F-4D97-AF65-F5344CB8AC3E}">
        <p14:creationId xmlns:p14="http://schemas.microsoft.com/office/powerpoint/2010/main" val="287365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Example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220" y="1853249"/>
            <a:ext cx="5800725" cy="4524375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6422192" y="4035669"/>
            <a:ext cx="3070570" cy="769676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Stable service by using proposed framework</a:t>
            </a:r>
          </a:p>
        </p:txBody>
      </p:sp>
    </p:spTree>
    <p:extLst>
      <p:ext uri="{BB962C8B-B14F-4D97-AF65-F5344CB8AC3E}">
        <p14:creationId xmlns:p14="http://schemas.microsoft.com/office/powerpoint/2010/main" val="359975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Future Work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we have done:</a:t>
            </a:r>
          </a:p>
          <a:p>
            <a:pPr lvl="1"/>
            <a:r>
              <a:rPr lang="en-US" dirty="0"/>
              <a:t>Proposed a framework to change server size based on the budget and user feedback.</a:t>
            </a:r>
          </a:p>
          <a:p>
            <a:pPr lvl="1"/>
            <a:r>
              <a:rPr lang="en-US" dirty="0"/>
              <a:t>An model execution application has been implemented and introduced to prove the concept.</a:t>
            </a:r>
          </a:p>
          <a:p>
            <a:r>
              <a:rPr lang="en-US" dirty="0"/>
              <a:t>What we will do:</a:t>
            </a:r>
          </a:p>
          <a:p>
            <a:pPr lvl="1"/>
            <a:r>
              <a:rPr lang="en-US" dirty="0"/>
              <a:t>Improve the control strategy by adding “rented server starting time” </a:t>
            </a:r>
          </a:p>
          <a:p>
            <a:pPr lvl="2"/>
            <a:r>
              <a:rPr lang="en-US" dirty="0"/>
              <a:t>This can be 30 seconds to 5 minutes for Amazon Web Service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98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05790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346" y="2096064"/>
            <a:ext cx="7765322" cy="4284264"/>
          </a:xfrm>
        </p:spPr>
        <p:txBody>
          <a:bodyPr>
            <a:normAutofit/>
          </a:bodyPr>
          <a:lstStyle/>
          <a:p>
            <a:r>
              <a:rPr lang="en-US" dirty="0"/>
              <a:t>This material is based upon work supported by the National Science Foundation under grant numbers IIA-1329469 and IIA-1301726. </a:t>
            </a:r>
          </a:p>
          <a:p>
            <a:endParaRPr lang="en-US" dirty="0"/>
          </a:p>
          <a:p>
            <a:r>
              <a:rPr lang="en-US" dirty="0"/>
              <a:t>Any opinions, findings, and conclusions or recommendations expressed in this material are those of the authors and do not necessarily reflect the views of the National Science Foundation. </a:t>
            </a:r>
          </a:p>
        </p:txBody>
      </p:sp>
      <p:pic>
        <p:nvPicPr>
          <p:cNvPr id="6" name="Picture 2" descr="Image result for nsf">
            <a:extLst>
              <a:ext uri="{FF2B5EF4-FFF2-40B4-BE49-F238E27FC236}">
                <a16:creationId xmlns:a16="http://schemas.microsoft.com/office/drawing/2014/main" id="{7A21568D-31ED-434E-AD3E-EDD55357C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05" y="532931"/>
            <a:ext cx="1321371" cy="132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914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Reno, Nevada</a:t>
            </a:r>
          </a:p>
        </p:txBody>
      </p:sp>
      <p:pic>
        <p:nvPicPr>
          <p:cNvPr id="21507" name="Picture 3" descr="nevad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655564" y="1600200"/>
            <a:ext cx="1641872" cy="2189163"/>
          </a:xfrm>
          <a:noFill/>
          <a:ln>
            <a:solidFill>
              <a:schemeClr val="bg1"/>
            </a:solidFill>
          </a:ln>
        </p:spPr>
      </p:pic>
      <p:pic>
        <p:nvPicPr>
          <p:cNvPr id="21522" name="Picture 18" descr="5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143000"/>
            <a:ext cx="5334000" cy="3497263"/>
          </a:xfrm>
          <a:prstGeom prst="rect">
            <a:avLst/>
          </a:prstGeom>
          <a:noFill/>
        </p:spPr>
      </p:pic>
      <p:pic>
        <p:nvPicPr>
          <p:cNvPr id="21520" name="Picture 16" descr="rgj_hm2_07_marypat_horn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657600"/>
            <a:ext cx="3962400" cy="2974975"/>
          </a:xfrm>
          <a:prstGeom prst="rect">
            <a:avLst/>
          </a:prstGeom>
          <a:noFill/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657600"/>
            <a:ext cx="43434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269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University of Nevada, Reno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38" name="Picture 14" descr="5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8229600" cy="5391150"/>
          </a:xfrm>
          <a:prstGeom prst="rect">
            <a:avLst/>
          </a:prstGeom>
          <a:noFill/>
        </p:spPr>
      </p:pic>
      <p:pic>
        <p:nvPicPr>
          <p:cNvPr id="2664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743200"/>
            <a:ext cx="5867400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7" name="Picture 1" descr="C:\Users\fredh\Downloads\All sizes   The Quad and Mackay School of Mines   Flickr - Photo Sharing!_files\4952309294_754a94c27f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143000"/>
            <a:ext cx="5260489" cy="3493294"/>
          </a:xfrm>
          <a:prstGeom prst="rect">
            <a:avLst/>
          </a:prstGeom>
          <a:noFill/>
        </p:spPr>
      </p:pic>
      <p:pic>
        <p:nvPicPr>
          <p:cNvPr id="14338" name="Picture 2" descr="C:\Users\fredh\Downloads\All sizes   The Joe Crowley Student Union and IGT Knowledge Center   Flickr - Photo Sharing!_files\4949440616_e1d4a20c94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1143000"/>
            <a:ext cx="4913376" cy="2898124"/>
          </a:xfrm>
          <a:prstGeom prst="rect">
            <a:avLst/>
          </a:prstGeom>
          <a:noFill/>
        </p:spPr>
      </p:pic>
      <p:pic>
        <p:nvPicPr>
          <p:cNvPr id="4098" name="Picture 2" descr="The Quad during Commencement">
            <a:extLst>
              <a:ext uri="{FF2B5EF4-FFF2-40B4-BE49-F238E27FC236}">
                <a16:creationId xmlns:a16="http://schemas.microsoft.com/office/drawing/2014/main" id="{77CF94D6-E275-4ABF-9D43-402F650D2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27551"/>
            <a:ext cx="5732966" cy="272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55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Proposed Solution</a:t>
            </a:r>
          </a:p>
          <a:p>
            <a:pPr lvl="1"/>
            <a:r>
              <a:rPr lang="en-US" dirty="0"/>
              <a:t>Design</a:t>
            </a:r>
          </a:p>
          <a:p>
            <a:pPr lvl="1"/>
            <a:r>
              <a:rPr lang="en-US" dirty="0"/>
              <a:t>Control Strategy</a:t>
            </a:r>
          </a:p>
          <a:p>
            <a:pPr lvl="1"/>
            <a:r>
              <a:rPr lang="en-US" dirty="0"/>
              <a:t>One Example Application Using the Solutions</a:t>
            </a:r>
          </a:p>
          <a:p>
            <a:r>
              <a:rPr lang="en-US" dirty="0"/>
              <a:t>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264352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254682"/>
            <a:ext cx="7429499" cy="35417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Precipitation-Runoff Modeling System (PRMS)</a:t>
            </a:r>
          </a:p>
          <a:p>
            <a:pPr lvl="1"/>
            <a:r>
              <a:rPr lang="en-US" dirty="0"/>
              <a:t>Study and simulate hydrological environment systems</a:t>
            </a:r>
          </a:p>
          <a:p>
            <a:pPr lvl="1"/>
            <a:r>
              <a:rPr lang="en-US" dirty="0"/>
              <a:t>Widely used in hydrological research</a:t>
            </a:r>
          </a:p>
          <a:p>
            <a:pPr lvl="1"/>
            <a:r>
              <a:rPr lang="en-US" dirty="0"/>
              <a:t>Available from United States Geological Survey (USGS)</a:t>
            </a:r>
          </a:p>
          <a:p>
            <a:r>
              <a:rPr lang="en-US" dirty="0"/>
              <a:t>Need to execute multiple PRMS model runs to simulate different scenarios</a:t>
            </a:r>
          </a:p>
          <a:p>
            <a:r>
              <a:rPr lang="en-US" dirty="0"/>
              <a:t>Need a server </a:t>
            </a:r>
            <a:r>
              <a:rPr lang="en-US" dirty="0">
                <a:solidFill>
                  <a:srgbClr val="FFC000"/>
                </a:solidFill>
              </a:rPr>
              <a:t>cluster</a:t>
            </a:r>
            <a:r>
              <a:rPr lang="en-US" dirty="0"/>
              <a:t> to process multiple model execution requests from multiple users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5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How to set up this server cluster:</a:t>
            </a:r>
          </a:p>
          <a:p>
            <a:pPr lvl="1"/>
            <a:r>
              <a:rPr lang="en-US" dirty="0"/>
              <a:t>Idea 1: Rent nodes from a third-party company? E.g. Netflix sets up their servers in Amazon Web Services: </a:t>
            </a:r>
            <a:r>
              <a:rPr lang="en-US" dirty="0">
                <a:solidFill>
                  <a:srgbClr val="FFC000"/>
                </a:solidFill>
              </a:rPr>
              <a:t>Too expensive</a:t>
            </a:r>
          </a:p>
          <a:p>
            <a:pPr lvl="1"/>
            <a:r>
              <a:rPr lang="en-US" dirty="0"/>
              <a:t>Idea 2: Buy physical servers? A10-node server cluster can easily cost $100k.</a:t>
            </a:r>
          </a:p>
          <a:p>
            <a:r>
              <a:rPr lang="en-US" dirty="0"/>
              <a:t>Challenge: on one hand, we want our server as powerful as possible, on the other hand, we (</a:t>
            </a:r>
            <a:r>
              <a:rPr lang="en-US" dirty="0">
                <a:solidFill>
                  <a:srgbClr val="FFC000"/>
                </a:solidFill>
              </a:rPr>
              <a:t>academia</a:t>
            </a:r>
            <a:r>
              <a:rPr lang="en-US" dirty="0"/>
              <a:t>) do not have a lot of money when compared with </a:t>
            </a:r>
            <a:r>
              <a:rPr lang="en-US" dirty="0">
                <a:solidFill>
                  <a:srgbClr val="FFC000"/>
                </a:solidFill>
              </a:rPr>
              <a:t>industry</a:t>
            </a:r>
          </a:p>
          <a:p>
            <a:r>
              <a:rPr lang="en-US" dirty="0"/>
              <a:t>Solution: combine idea 1 and 2</a:t>
            </a:r>
          </a:p>
        </p:txBody>
      </p:sp>
      <p:pic>
        <p:nvPicPr>
          <p:cNvPr id="2050" name="Picture 2" descr="Image result for amazon web servic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294" y="5164282"/>
            <a:ext cx="4216930" cy="158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380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Solution: Design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93" y="1750874"/>
            <a:ext cx="7789154" cy="4196080"/>
          </a:xfrm>
        </p:spPr>
      </p:pic>
    </p:spTree>
    <p:extLst>
      <p:ext uri="{BB962C8B-B14F-4D97-AF65-F5344CB8AC3E}">
        <p14:creationId xmlns:p14="http://schemas.microsoft.com/office/powerpoint/2010/main" val="2036173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Solution: Server Master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 master: inspect all the host machines health information, such as server failures and budget information.</a:t>
            </a:r>
          </a:p>
          <a:p>
            <a:r>
              <a:rPr lang="en-US" dirty="0"/>
              <a:t>Host machine: physical machines, contain many worker containers (Docker instances)</a:t>
            </a:r>
          </a:p>
          <a:p>
            <a:r>
              <a:rPr lang="en-US" dirty="0"/>
              <a:t>Worker containers: separate into different groups based on their jobs (services)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56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1708</TotalTime>
  <Words>751</Words>
  <Application>Microsoft Office PowerPoint</Application>
  <PresentationFormat>On-screen Show (4:3)</PresentationFormat>
  <Paragraphs>98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Trebuchet MS</vt:lpstr>
      <vt:lpstr>Tw Cen MT</vt:lpstr>
      <vt:lpstr>Circuit</vt:lpstr>
      <vt:lpstr>Budget and User Feedback Control Strategy-based PRMS Scenario Web Application</vt:lpstr>
      <vt:lpstr>Acknowledgement</vt:lpstr>
      <vt:lpstr>Reno, Nevada</vt:lpstr>
      <vt:lpstr>University of Nevada, Reno</vt:lpstr>
      <vt:lpstr>Outline</vt:lpstr>
      <vt:lpstr>Background</vt:lpstr>
      <vt:lpstr>Background</vt:lpstr>
      <vt:lpstr>Proposed Solution: Design</vt:lpstr>
      <vt:lpstr>Proposed Solution: Server Master  </vt:lpstr>
      <vt:lpstr>Proposed Solution: Design</vt:lpstr>
      <vt:lpstr>Proposed Solution: Design</vt:lpstr>
      <vt:lpstr>Proposed Solution: Control Strategy</vt:lpstr>
      <vt:lpstr>Proposed Solution: Control Strategy</vt:lpstr>
      <vt:lpstr>One Example Application </vt:lpstr>
      <vt:lpstr>One Example Application</vt:lpstr>
      <vt:lpstr>One Example Application</vt:lpstr>
      <vt:lpstr>One Example Application</vt:lpstr>
      <vt:lpstr>Conclusion and Future Work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and User Feedback Control Strategy-based PRMS Scenario Web Application</dc:title>
  <dc:creator>Rui Wu</dc:creator>
  <cp:lastModifiedBy>Fred Harris</cp:lastModifiedBy>
  <cp:revision>31</cp:revision>
  <dcterms:created xsi:type="dcterms:W3CDTF">2018-04-02T21:13:27Z</dcterms:created>
  <dcterms:modified xsi:type="dcterms:W3CDTF">2018-04-17T17:29:45Z</dcterms:modified>
</cp:coreProperties>
</file>