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3"/>
  </p:notesMasterIdLst>
  <p:sldIdLst>
    <p:sldId id="345" r:id="rId3"/>
    <p:sldId id="365" r:id="rId4"/>
    <p:sldId id="279" r:id="rId5"/>
    <p:sldId id="280" r:id="rId6"/>
    <p:sldId id="346" r:id="rId7"/>
    <p:sldId id="347" r:id="rId8"/>
    <p:sldId id="348" r:id="rId9"/>
    <p:sldId id="360" r:id="rId10"/>
    <p:sldId id="349" r:id="rId11"/>
    <p:sldId id="359" r:id="rId12"/>
    <p:sldId id="358" r:id="rId13"/>
    <p:sldId id="350" r:id="rId14"/>
    <p:sldId id="354" r:id="rId15"/>
    <p:sldId id="355" r:id="rId16"/>
    <p:sldId id="356" r:id="rId17"/>
    <p:sldId id="351" r:id="rId18"/>
    <p:sldId id="352" r:id="rId19"/>
    <p:sldId id="357" r:id="rId20"/>
    <p:sldId id="353" r:id="rId21"/>
    <p:sldId id="362" r:id="rId2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281" autoAdjust="0"/>
    <p:restoredTop sz="94718" autoAdjust="0"/>
  </p:normalViewPr>
  <p:slideViewPr>
    <p:cSldViewPr snapToGrid="0" snapToObjects="1">
      <p:cViewPr varScale="1">
        <p:scale>
          <a:sx n="83" d="100"/>
          <a:sy n="83" d="100"/>
        </p:scale>
        <p:origin x="51" y="693"/>
      </p:cViewPr>
      <p:guideLst>
        <p:guide orient="horz" pos="1620"/>
        <p:guide pos="2880"/>
      </p:guideLst>
    </p:cSldViewPr>
  </p:slideViewPr>
  <p:outlineViewPr>
    <p:cViewPr>
      <p:scale>
        <a:sx n="33" d="100"/>
        <a:sy n="33" d="100"/>
      </p:scale>
      <p:origin x="0" y="7914"/>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F1B8E4-85D4-5944-99D3-6E8BBA567C32}" type="datetimeFigureOut">
              <a:rPr lang="en-US" smtClean="0"/>
              <a:pPr/>
              <a:t>10/8/2018</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233880-2939-3547-96ED-80D56EC61646}" type="slidenum">
              <a:rPr lang="en-US" smtClean="0"/>
              <a:pPr/>
              <a:t>‹#›</a:t>
            </a:fld>
            <a:endParaRPr lang="en-US"/>
          </a:p>
        </p:txBody>
      </p:sp>
    </p:spTree>
    <p:extLst>
      <p:ext uri="{BB962C8B-B14F-4D97-AF65-F5344CB8AC3E}">
        <p14:creationId xmlns:p14="http://schemas.microsoft.com/office/powerpoint/2010/main" val="14156495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665536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878751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405979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007776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8" name="Footer Placeholder 7"/>
          <p:cNvSpPr>
            <a:spLocks noGrp="1"/>
          </p:cNvSpPr>
          <p:nvPr>
            <p:ph type="ftr" sz="quarter" idx="11"/>
          </p:nvPr>
        </p:nvSpPr>
        <p:spPr>
          <a:xfrm>
            <a:off x="3124200" y="4767263"/>
            <a:ext cx="2895600" cy="273844"/>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1927564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4" name="Footer Placeholder 3"/>
          <p:cNvSpPr>
            <a:spLocks noGrp="1"/>
          </p:cNvSpPr>
          <p:nvPr>
            <p:ph type="ftr" sz="quarter" idx="11"/>
          </p:nvPr>
        </p:nvSpPr>
        <p:spPr>
          <a:xfrm>
            <a:off x="3124200" y="4767263"/>
            <a:ext cx="2895600" cy="273844"/>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431721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3" name="Footer Placeholder 2"/>
          <p:cNvSpPr>
            <a:spLocks noGrp="1"/>
          </p:cNvSpPr>
          <p:nvPr>
            <p:ph type="ftr" sz="quarter" idx="11"/>
          </p:nvPr>
        </p:nvSpPr>
        <p:spPr>
          <a:xfrm>
            <a:off x="3124200" y="4767263"/>
            <a:ext cx="2895600" cy="273844"/>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2690609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119405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4106140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4039099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CBBB0BD9-C86C-7A4B-8217-5AA0D4B897E8}" type="datetimeFigureOut">
              <a:rPr lang="en-US" smtClean="0"/>
              <a:pPr/>
              <a:t>10/8/2018</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017B6292-FE13-5D44-A34A-DDD06CF37AC5}" type="slidenum">
              <a:rPr lang="en-US" smtClean="0"/>
              <a:pPr/>
              <a:t>‹#›</a:t>
            </a:fld>
            <a:endParaRPr lang="en-US"/>
          </a:p>
        </p:txBody>
      </p:sp>
    </p:spTree>
    <p:extLst>
      <p:ext uri="{BB962C8B-B14F-4D97-AF65-F5344CB8AC3E}">
        <p14:creationId xmlns:p14="http://schemas.microsoft.com/office/powerpoint/2010/main" val="3296777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8613"/>
            <a:ext cx="7772400" cy="11017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5" name="Footer Placeholder 4"/>
          <p:cNvSpPr>
            <a:spLocks noGrp="1"/>
          </p:cNvSpPr>
          <p:nvPr>
            <p:ph type="ftr" sz="quarter" idx="11"/>
          </p:nvPr>
        </p:nvSpPr>
        <p:spPr>
          <a:xfrm>
            <a:off x="3124200" y="4767263"/>
            <a:ext cx="2895600" cy="274637"/>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20597225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200150"/>
            <a:ext cx="8229600" cy="33940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5" name="Footer Placeholder 4"/>
          <p:cNvSpPr>
            <a:spLocks noGrp="1"/>
          </p:cNvSpPr>
          <p:nvPr>
            <p:ph type="ftr" sz="quarter" idx="11"/>
          </p:nvPr>
        </p:nvSpPr>
        <p:spPr>
          <a:xfrm>
            <a:off x="3124200" y="4767263"/>
            <a:ext cx="2895600" cy="274637"/>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1652172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5"/>
            <a:ext cx="7772400" cy="1022350"/>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79638"/>
            <a:ext cx="7772400" cy="112553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5" name="Footer Placeholder 4"/>
          <p:cNvSpPr>
            <a:spLocks noGrp="1"/>
          </p:cNvSpPr>
          <p:nvPr>
            <p:ph type="ftr" sz="quarter" idx="11"/>
          </p:nvPr>
        </p:nvSpPr>
        <p:spPr>
          <a:xfrm>
            <a:off x="3124200" y="4767263"/>
            <a:ext cx="2895600" cy="274637"/>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2098377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200150"/>
            <a:ext cx="4038600" cy="339407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0"/>
            <a:ext cx="4038600" cy="339407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6" name="Footer Placeholder 5"/>
          <p:cNvSpPr>
            <a:spLocks noGrp="1"/>
          </p:cNvSpPr>
          <p:nvPr>
            <p:ph type="ftr" sz="quarter" idx="11"/>
          </p:nvPr>
        </p:nvSpPr>
        <p:spPr>
          <a:xfrm>
            <a:off x="3124200" y="4767263"/>
            <a:ext cx="2895600" cy="274637"/>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4162410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0938"/>
            <a:ext cx="4040188" cy="4810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950"/>
            <a:ext cx="4040188" cy="296227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150938"/>
            <a:ext cx="4041775" cy="4810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631950"/>
            <a:ext cx="4041775" cy="296227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8" name="Footer Placeholder 7"/>
          <p:cNvSpPr>
            <a:spLocks noGrp="1"/>
          </p:cNvSpPr>
          <p:nvPr>
            <p:ph type="ftr" sz="quarter" idx="11"/>
          </p:nvPr>
        </p:nvSpPr>
        <p:spPr>
          <a:xfrm>
            <a:off x="3124200" y="4767263"/>
            <a:ext cx="2895600" cy="274637"/>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403625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4" name="Footer Placeholder 3"/>
          <p:cNvSpPr>
            <a:spLocks noGrp="1"/>
          </p:cNvSpPr>
          <p:nvPr>
            <p:ph type="ftr" sz="quarter" idx="11"/>
          </p:nvPr>
        </p:nvSpPr>
        <p:spPr>
          <a:xfrm>
            <a:off x="3124200" y="4767263"/>
            <a:ext cx="2895600" cy="274637"/>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37386230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3" name="Footer Placeholder 2"/>
          <p:cNvSpPr>
            <a:spLocks noGrp="1"/>
          </p:cNvSpPr>
          <p:nvPr>
            <p:ph type="ftr" sz="quarter" idx="11"/>
          </p:nvPr>
        </p:nvSpPr>
        <p:spPr>
          <a:xfrm>
            <a:off x="3124200" y="4767263"/>
            <a:ext cx="2895600" cy="274637"/>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18250552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3008313" cy="871537"/>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437"/>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076325"/>
            <a:ext cx="3008313" cy="3517900"/>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6" name="Footer Placeholder 5"/>
          <p:cNvSpPr>
            <a:spLocks noGrp="1"/>
          </p:cNvSpPr>
          <p:nvPr>
            <p:ph type="ftr" sz="quarter" idx="11"/>
          </p:nvPr>
        </p:nvSpPr>
        <p:spPr>
          <a:xfrm>
            <a:off x="3124200" y="4767263"/>
            <a:ext cx="2895600" cy="274637"/>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1183055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450"/>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60375"/>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900"/>
            <a:ext cx="5486400" cy="603250"/>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6" name="Footer Placeholder 5"/>
          <p:cNvSpPr>
            <a:spLocks noGrp="1"/>
          </p:cNvSpPr>
          <p:nvPr>
            <p:ph type="ftr" sz="quarter" idx="11"/>
          </p:nvPr>
        </p:nvSpPr>
        <p:spPr>
          <a:xfrm>
            <a:off x="3124200" y="4767263"/>
            <a:ext cx="2895600" cy="274637"/>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1109981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200150"/>
            <a:ext cx="8229600" cy="339407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5" name="Footer Placeholder 4"/>
          <p:cNvSpPr>
            <a:spLocks noGrp="1"/>
          </p:cNvSpPr>
          <p:nvPr>
            <p:ph type="ftr" sz="quarter" idx="11"/>
          </p:nvPr>
        </p:nvSpPr>
        <p:spPr>
          <a:xfrm>
            <a:off x="3124200" y="4767263"/>
            <a:ext cx="2895600" cy="274637"/>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29561702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6375"/>
            <a:ext cx="6019800" cy="4387850"/>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4637"/>
          </a:xfrm>
          <a:prstGeom prst="rect">
            <a:avLst/>
          </a:prstGeom>
        </p:spPr>
        <p:txBody>
          <a:bodyPr/>
          <a:lstStyle/>
          <a:p>
            <a:fld id="{1C11CA34-552B-4942-96EF-AACB770877A3}" type="datetimeFigureOut">
              <a:rPr lang="en-US" smtClean="0"/>
              <a:t>10/8/2018</a:t>
            </a:fld>
            <a:endParaRPr lang="en-US"/>
          </a:p>
        </p:txBody>
      </p:sp>
      <p:sp>
        <p:nvSpPr>
          <p:cNvPr id="5" name="Footer Placeholder 4"/>
          <p:cNvSpPr>
            <a:spLocks noGrp="1"/>
          </p:cNvSpPr>
          <p:nvPr>
            <p:ph type="ftr" sz="quarter" idx="11"/>
          </p:nvPr>
        </p:nvSpPr>
        <p:spPr>
          <a:xfrm>
            <a:off x="3124200" y="4767263"/>
            <a:ext cx="2895600" cy="274637"/>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4637"/>
          </a:xfrm>
          <a:prstGeom prst="rect">
            <a:avLst/>
          </a:prstGeom>
        </p:spPr>
        <p:txBody>
          <a:bodyPr/>
          <a:lstStyle/>
          <a:p>
            <a:fld id="{B71B61B4-6ADB-486A-820D-1D553274C9BF}" type="slidenum">
              <a:rPr lang="en-US" smtClean="0"/>
              <a:t>‹#›</a:t>
            </a:fld>
            <a:endParaRPr lang="en-US"/>
          </a:p>
        </p:txBody>
      </p:sp>
    </p:spTree>
    <p:extLst>
      <p:ext uri="{BB962C8B-B14F-4D97-AF65-F5344CB8AC3E}">
        <p14:creationId xmlns:p14="http://schemas.microsoft.com/office/powerpoint/2010/main" val="2068731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26" name="Picture 2"/>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9050" y="4311293"/>
            <a:ext cx="9182100" cy="851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0715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0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88514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450575"/>
            <a:ext cx="7772400" cy="2249764"/>
          </a:xfrm>
        </p:spPr>
        <p:txBody>
          <a:bodyPr/>
          <a:lstStyle/>
          <a:p>
            <a:r>
              <a:rPr lang="en-US" dirty="0"/>
              <a:t>Let’s VR: A Multiplayer Framework for Virtual Reality</a:t>
            </a:r>
          </a:p>
        </p:txBody>
      </p:sp>
      <p:sp>
        <p:nvSpPr>
          <p:cNvPr id="5" name="Subtitle 4"/>
          <p:cNvSpPr>
            <a:spLocks noGrp="1"/>
          </p:cNvSpPr>
          <p:nvPr>
            <p:ph type="subTitle" idx="1"/>
          </p:nvPr>
        </p:nvSpPr>
        <p:spPr/>
        <p:txBody>
          <a:bodyPr>
            <a:noAutofit/>
          </a:bodyPr>
          <a:lstStyle/>
          <a:p>
            <a:r>
              <a:rPr lang="en-US" sz="1600" dirty="0"/>
              <a:t>Alex Hansen, Kurt Andersen, Brittany Sievert, Jalal </a:t>
            </a:r>
            <a:r>
              <a:rPr lang="en-US" sz="1600" dirty="0" err="1"/>
              <a:t>Kiswani</a:t>
            </a:r>
            <a:r>
              <a:rPr lang="en-US" sz="1600" dirty="0"/>
              <a:t>, </a:t>
            </a:r>
          </a:p>
          <a:p>
            <a:r>
              <a:rPr lang="en-US" sz="1600" dirty="0"/>
              <a:t>Sergiu M. </a:t>
            </a:r>
            <a:r>
              <a:rPr lang="en-US" sz="1600" dirty="0" err="1"/>
              <a:t>Dascalu</a:t>
            </a:r>
            <a:r>
              <a:rPr lang="en-US" sz="1600" dirty="0"/>
              <a:t>, </a:t>
            </a:r>
            <a:r>
              <a:rPr lang="en-US" sz="1600" dirty="0" err="1"/>
              <a:t>Federick</a:t>
            </a:r>
            <a:r>
              <a:rPr lang="en-US" sz="1600" dirty="0"/>
              <a:t> C. Harris Jr.</a:t>
            </a:r>
          </a:p>
          <a:p>
            <a:endParaRPr lang="en-US" sz="1100" dirty="0"/>
          </a:p>
          <a:p>
            <a:r>
              <a:rPr lang="en-US" sz="1600" dirty="0"/>
              <a:t>Department of Computer Science and Engineering</a:t>
            </a:r>
          </a:p>
          <a:p>
            <a:r>
              <a:rPr lang="en-US" sz="1600" dirty="0"/>
              <a:t>University of Nevada, Reno</a:t>
            </a:r>
          </a:p>
        </p:txBody>
      </p:sp>
    </p:spTree>
    <p:extLst>
      <p:ext uri="{BB962C8B-B14F-4D97-AF65-F5344CB8AC3E}">
        <p14:creationId xmlns:p14="http://schemas.microsoft.com/office/powerpoint/2010/main" val="2087030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30317-E793-441A-892F-F3F8B9FED500}"/>
              </a:ext>
            </a:extLst>
          </p:cNvPr>
          <p:cNvSpPr>
            <a:spLocks noGrp="1"/>
          </p:cNvSpPr>
          <p:nvPr>
            <p:ph type="title"/>
          </p:nvPr>
        </p:nvSpPr>
        <p:spPr/>
        <p:txBody>
          <a:bodyPr/>
          <a:lstStyle/>
          <a:p>
            <a:r>
              <a:rPr lang="en-US" dirty="0"/>
              <a:t>Acknowledgements</a:t>
            </a:r>
          </a:p>
        </p:txBody>
      </p:sp>
      <p:sp>
        <p:nvSpPr>
          <p:cNvPr id="3" name="Content Placeholder 2">
            <a:extLst>
              <a:ext uri="{FF2B5EF4-FFF2-40B4-BE49-F238E27FC236}">
                <a16:creationId xmlns:a16="http://schemas.microsoft.com/office/drawing/2014/main" id="{7B929FAE-CBAD-4B84-9EE8-DE8602E4DE2E}"/>
              </a:ext>
            </a:extLst>
          </p:cNvPr>
          <p:cNvSpPr>
            <a:spLocks noGrp="1"/>
          </p:cNvSpPr>
          <p:nvPr>
            <p:ph idx="1"/>
          </p:nvPr>
        </p:nvSpPr>
        <p:spPr/>
        <p:txBody>
          <a:bodyPr>
            <a:normAutofit/>
          </a:bodyPr>
          <a:lstStyle/>
          <a:p>
            <a:r>
              <a:rPr lang="en-US" sz="2400" dirty="0"/>
              <a:t>This material is based upon work supported by the National Science Foundation under grant number IIA1301726. Any opinions, findings, and conclusions or recommendations expressed in this material are those of the authors and do not necessarily reflect the views of the National Science Foundation.</a:t>
            </a:r>
          </a:p>
          <a:p>
            <a:endParaRPr lang="en-US" dirty="0"/>
          </a:p>
        </p:txBody>
      </p:sp>
    </p:spTree>
    <p:extLst>
      <p:ext uri="{BB962C8B-B14F-4D97-AF65-F5344CB8AC3E}">
        <p14:creationId xmlns:p14="http://schemas.microsoft.com/office/powerpoint/2010/main" val="258512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D645-41DC-4A86-9191-AA3EA0CFEBED}"/>
              </a:ext>
            </a:extLst>
          </p:cNvPr>
          <p:cNvSpPr>
            <a:spLocks noGrp="1"/>
          </p:cNvSpPr>
          <p:nvPr>
            <p:ph type="title"/>
          </p:nvPr>
        </p:nvSpPr>
        <p:spPr/>
        <p:txBody>
          <a:bodyPr/>
          <a:lstStyle/>
          <a:p>
            <a:r>
              <a:rPr lang="en-US" dirty="0"/>
              <a:t>Reno, Nevada, USA</a:t>
            </a:r>
          </a:p>
        </p:txBody>
      </p:sp>
      <p:sp>
        <p:nvSpPr>
          <p:cNvPr id="3" name="Content Placeholder 2">
            <a:extLst>
              <a:ext uri="{FF2B5EF4-FFF2-40B4-BE49-F238E27FC236}">
                <a16:creationId xmlns:a16="http://schemas.microsoft.com/office/drawing/2014/main" id="{622EC9B7-3E6B-416B-BF27-5DADF234016A}"/>
              </a:ext>
            </a:extLst>
          </p:cNvPr>
          <p:cNvSpPr>
            <a:spLocks noGrp="1"/>
          </p:cNvSpPr>
          <p:nvPr>
            <p:ph idx="1"/>
          </p:nvPr>
        </p:nvSpPr>
        <p:spPr/>
        <p:txBody>
          <a:bodyPr>
            <a:normAutofit/>
          </a:bodyPr>
          <a:lstStyle/>
          <a:p>
            <a:pPr marL="0" indent="0">
              <a:buNone/>
            </a:pPr>
            <a:r>
              <a:rPr lang="en-US" sz="2250" dirty="0"/>
              <a:t> </a:t>
            </a:r>
          </a:p>
        </p:txBody>
      </p:sp>
      <p:pic>
        <p:nvPicPr>
          <p:cNvPr id="10" name="Picture 3" descr="nevada"/>
          <p:cNvPicPr>
            <a:picLocks noChangeAspect="1" noChangeArrowheads="1"/>
          </p:cNvPicPr>
          <p:nvPr/>
        </p:nvPicPr>
        <p:blipFill>
          <a:blip r:embed="rId2" cstate="print"/>
          <a:stretch>
            <a:fillRect/>
          </a:stretch>
        </p:blipFill>
        <p:spPr>
          <a:xfrm>
            <a:off x="2149248" y="1036564"/>
            <a:ext cx="1466829" cy="1955772"/>
          </a:xfrm>
          <a:prstGeom prst="rect">
            <a:avLst/>
          </a:prstGeom>
          <a:noFill/>
          <a:ln>
            <a:solidFill>
              <a:schemeClr val="bg1"/>
            </a:solidFill>
          </a:ln>
        </p:spPr>
      </p:pic>
      <p:pic>
        <p:nvPicPr>
          <p:cNvPr id="11" name="Picture 18" descr="571"/>
          <p:cNvPicPr>
            <a:picLocks noChangeAspect="1" noChangeArrowheads="1"/>
          </p:cNvPicPr>
          <p:nvPr/>
        </p:nvPicPr>
        <p:blipFill>
          <a:blip r:embed="rId3" cstate="print"/>
          <a:srcRect/>
          <a:stretch>
            <a:fillRect/>
          </a:stretch>
        </p:blipFill>
        <p:spPr bwMode="auto">
          <a:xfrm>
            <a:off x="3829050" y="1081042"/>
            <a:ext cx="4000500" cy="2622947"/>
          </a:xfrm>
          <a:prstGeom prst="rect">
            <a:avLst/>
          </a:prstGeom>
          <a:noFill/>
        </p:spPr>
      </p:pic>
      <p:pic>
        <p:nvPicPr>
          <p:cNvPr id="12" name="Picture 16" descr="rgj_hm2_07_marypat_horner"/>
          <p:cNvPicPr>
            <a:picLocks noChangeAspect="1" noChangeArrowheads="1"/>
          </p:cNvPicPr>
          <p:nvPr/>
        </p:nvPicPr>
        <p:blipFill>
          <a:blip r:embed="rId4" cstate="print"/>
          <a:srcRect/>
          <a:stretch>
            <a:fillRect/>
          </a:stretch>
        </p:blipFill>
        <p:spPr bwMode="auto">
          <a:xfrm>
            <a:off x="4572000" y="2678972"/>
            <a:ext cx="3257550" cy="2445773"/>
          </a:xfrm>
          <a:prstGeom prst="rect">
            <a:avLst/>
          </a:prstGeom>
          <a:noFill/>
        </p:spPr>
      </p:pic>
      <p:pic>
        <p:nvPicPr>
          <p:cNvPr id="13" name="Picture 11"/>
          <p:cNvPicPr>
            <a:picLocks noChangeAspect="1" noChangeArrowheads="1"/>
          </p:cNvPicPr>
          <p:nvPr/>
        </p:nvPicPr>
        <p:blipFill>
          <a:blip r:embed="rId5" cstate="print"/>
          <a:srcRect/>
          <a:stretch>
            <a:fillRect/>
          </a:stretch>
        </p:blipFill>
        <p:spPr bwMode="auto">
          <a:xfrm>
            <a:off x="1004208" y="2683962"/>
            <a:ext cx="3567793" cy="2409825"/>
          </a:xfrm>
          <a:prstGeom prst="rect">
            <a:avLst/>
          </a:prstGeom>
          <a:noFill/>
          <a:ln w="9525">
            <a:noFill/>
            <a:miter lim="800000"/>
            <a:headEnd/>
            <a:tailEnd/>
          </a:ln>
          <a:effectLst/>
        </p:spPr>
      </p:pic>
      <p:cxnSp>
        <p:nvCxnSpPr>
          <p:cNvPr id="9" name="Straight Connector 8">
            <a:extLst>
              <a:ext uri="{FF2B5EF4-FFF2-40B4-BE49-F238E27FC236}">
                <a16:creationId xmlns:a16="http://schemas.microsoft.com/office/drawing/2014/main" id="{E4D58F1F-1490-4722-9BC5-3996A3280A57}"/>
              </a:ext>
            </a:extLst>
          </p:cNvPr>
          <p:cNvCxnSpPr/>
          <p:nvPr/>
        </p:nvCxnSpPr>
        <p:spPr>
          <a:xfrm>
            <a:off x="376354" y="1037063"/>
            <a:ext cx="827978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94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D645-41DC-4A86-9191-AA3EA0CFEBED}"/>
              </a:ext>
            </a:extLst>
          </p:cNvPr>
          <p:cNvSpPr>
            <a:spLocks noGrp="1"/>
          </p:cNvSpPr>
          <p:nvPr>
            <p:ph type="title"/>
          </p:nvPr>
        </p:nvSpPr>
        <p:spPr/>
        <p:txBody>
          <a:bodyPr/>
          <a:lstStyle/>
          <a:p>
            <a:r>
              <a:rPr lang="en-US" dirty="0"/>
              <a:t>University of Nevada, Reno</a:t>
            </a:r>
          </a:p>
        </p:txBody>
      </p:sp>
      <p:sp>
        <p:nvSpPr>
          <p:cNvPr id="3" name="Content Placeholder 2">
            <a:extLst>
              <a:ext uri="{FF2B5EF4-FFF2-40B4-BE49-F238E27FC236}">
                <a16:creationId xmlns:a16="http://schemas.microsoft.com/office/drawing/2014/main" id="{622EC9B7-3E6B-416B-BF27-5DADF234016A}"/>
              </a:ext>
            </a:extLst>
          </p:cNvPr>
          <p:cNvSpPr>
            <a:spLocks noGrp="1"/>
          </p:cNvSpPr>
          <p:nvPr>
            <p:ph idx="1"/>
          </p:nvPr>
        </p:nvSpPr>
        <p:spPr/>
        <p:txBody>
          <a:bodyPr>
            <a:normAutofit/>
          </a:bodyPr>
          <a:lstStyle/>
          <a:p>
            <a:pPr marL="0" indent="0">
              <a:buNone/>
            </a:pPr>
            <a:r>
              <a:rPr lang="en-US" sz="2250" dirty="0"/>
              <a:t> </a:t>
            </a:r>
          </a:p>
        </p:txBody>
      </p:sp>
      <p:pic>
        <p:nvPicPr>
          <p:cNvPr id="19" name="Picture 16"/>
          <p:cNvPicPr>
            <a:picLocks noChangeAspect="1" noChangeArrowheads="1"/>
          </p:cNvPicPr>
          <p:nvPr/>
        </p:nvPicPr>
        <p:blipFill>
          <a:blip r:embed="rId2" cstate="print"/>
          <a:srcRect/>
          <a:stretch>
            <a:fillRect/>
          </a:stretch>
        </p:blipFill>
        <p:spPr bwMode="auto">
          <a:xfrm>
            <a:off x="3621597" y="2210991"/>
            <a:ext cx="4400550" cy="2932510"/>
          </a:xfrm>
          <a:prstGeom prst="rect">
            <a:avLst/>
          </a:prstGeom>
          <a:noFill/>
          <a:ln w="9525">
            <a:noFill/>
            <a:miter lim="800000"/>
            <a:headEnd/>
            <a:tailEnd/>
          </a:ln>
          <a:effectLst/>
        </p:spPr>
      </p:pic>
      <p:pic>
        <p:nvPicPr>
          <p:cNvPr id="20" name="Picture 1" descr="C:\Users\fredh\Downloads\All sizes   The Quad and Mackay School of Mines   Flickr - Photo Sharing!_files\4952309294_754a94c27f_b.jpg"/>
          <p:cNvPicPr>
            <a:picLocks noChangeAspect="1" noChangeArrowheads="1"/>
          </p:cNvPicPr>
          <p:nvPr/>
        </p:nvPicPr>
        <p:blipFill>
          <a:blip r:embed="rId3" cstate="print"/>
          <a:srcRect/>
          <a:stretch>
            <a:fillRect/>
          </a:stretch>
        </p:blipFill>
        <p:spPr bwMode="auto">
          <a:xfrm>
            <a:off x="487866" y="1057275"/>
            <a:ext cx="3945367" cy="2619971"/>
          </a:xfrm>
          <a:prstGeom prst="rect">
            <a:avLst/>
          </a:prstGeom>
          <a:noFill/>
        </p:spPr>
      </p:pic>
      <p:pic>
        <p:nvPicPr>
          <p:cNvPr id="21" name="Picture 2" descr="C:\Users\fredh\Downloads\All sizes   The Joe Crowley Student Union and IGT Knowledge Center   Flickr - Photo Sharing!_files\4949440616_e1d4a20c94_b.jpg"/>
          <p:cNvPicPr>
            <a:picLocks noChangeAspect="1" noChangeArrowheads="1"/>
          </p:cNvPicPr>
          <p:nvPr/>
        </p:nvPicPr>
        <p:blipFill>
          <a:blip r:embed="rId4" cstate="print"/>
          <a:srcRect/>
          <a:stretch>
            <a:fillRect/>
          </a:stretch>
        </p:blipFill>
        <p:spPr bwMode="auto">
          <a:xfrm>
            <a:off x="4346178" y="1056973"/>
            <a:ext cx="3685032" cy="2173593"/>
          </a:xfrm>
          <a:prstGeom prst="rect">
            <a:avLst/>
          </a:prstGeom>
          <a:noFill/>
        </p:spPr>
      </p:pic>
      <p:pic>
        <p:nvPicPr>
          <p:cNvPr id="22" name="Picture 2" descr="The Quad during Commencement">
            <a:extLst>
              <a:ext uri="{FF2B5EF4-FFF2-40B4-BE49-F238E27FC236}">
                <a16:creationId xmlns:a16="http://schemas.microsoft.com/office/drawing/2014/main" id="{77CF94D6-E275-4ABF-9D43-402F650D2C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123" y="3103371"/>
            <a:ext cx="4299725" cy="2040129"/>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E4D58F1F-1490-4722-9BC5-3996A3280A57}"/>
              </a:ext>
            </a:extLst>
          </p:cNvPr>
          <p:cNvCxnSpPr/>
          <p:nvPr/>
        </p:nvCxnSpPr>
        <p:spPr>
          <a:xfrm>
            <a:off x="376354" y="1037063"/>
            <a:ext cx="827978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3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3" name="Content Placeholder 2"/>
          <p:cNvSpPr>
            <a:spLocks noGrp="1"/>
          </p:cNvSpPr>
          <p:nvPr>
            <p:ph idx="1"/>
          </p:nvPr>
        </p:nvSpPr>
        <p:spPr>
          <a:xfrm>
            <a:off x="457200" y="1200151"/>
            <a:ext cx="8229600" cy="3081563"/>
          </a:xfrm>
        </p:spPr>
        <p:txBody>
          <a:bodyPr>
            <a:normAutofit fontScale="85000" lnSpcReduction="20000"/>
          </a:bodyPr>
          <a:lstStyle/>
          <a:p>
            <a:r>
              <a:rPr lang="en-US" dirty="0"/>
              <a:t>Abstract</a:t>
            </a:r>
          </a:p>
          <a:p>
            <a:r>
              <a:rPr lang="en-US" dirty="0"/>
              <a:t>Background</a:t>
            </a:r>
          </a:p>
          <a:p>
            <a:r>
              <a:rPr lang="en-US" dirty="0"/>
              <a:t>Software Engineering</a:t>
            </a:r>
          </a:p>
          <a:p>
            <a:r>
              <a:rPr lang="en-US" dirty="0"/>
              <a:t>Implementation</a:t>
            </a:r>
          </a:p>
          <a:p>
            <a:r>
              <a:rPr lang="en-US" dirty="0"/>
              <a:t>Discussion</a:t>
            </a:r>
          </a:p>
          <a:p>
            <a:r>
              <a:rPr lang="en-US" dirty="0"/>
              <a:t>What Has Been Done Since Completion</a:t>
            </a:r>
          </a:p>
          <a:p>
            <a:r>
              <a:rPr lang="en-US" dirty="0"/>
              <a:t>Conclusion and Future Work</a:t>
            </a:r>
          </a:p>
        </p:txBody>
      </p:sp>
    </p:spTree>
    <p:extLst>
      <p:ext uri="{BB962C8B-B14F-4D97-AF65-F5344CB8AC3E}">
        <p14:creationId xmlns:p14="http://schemas.microsoft.com/office/powerpoint/2010/main" val="1457476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Abstract</a:t>
            </a:r>
          </a:p>
        </p:txBody>
      </p:sp>
      <p:sp>
        <p:nvSpPr>
          <p:cNvPr id="3" name="Content Placeholder 2"/>
          <p:cNvSpPr>
            <a:spLocks noGrp="1"/>
          </p:cNvSpPr>
          <p:nvPr>
            <p:ph idx="1"/>
          </p:nvPr>
        </p:nvSpPr>
        <p:spPr/>
        <p:txBody>
          <a:bodyPr/>
          <a:lstStyle/>
          <a:p>
            <a:r>
              <a:rPr lang="en-US" dirty="0"/>
              <a:t>VR is a new, still growing market</a:t>
            </a:r>
          </a:p>
          <a:p>
            <a:r>
              <a:rPr lang="en-US" dirty="0"/>
              <a:t>Plug and Play style framework</a:t>
            </a:r>
          </a:p>
          <a:p>
            <a:r>
              <a:rPr lang="en-US" dirty="0"/>
              <a:t>Allows for application development over networking coding</a:t>
            </a:r>
          </a:p>
        </p:txBody>
      </p:sp>
    </p:spTree>
    <p:extLst>
      <p:ext uri="{BB962C8B-B14F-4D97-AF65-F5344CB8AC3E}">
        <p14:creationId xmlns:p14="http://schemas.microsoft.com/office/powerpoint/2010/main" val="1299504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a:t>
            </a:r>
          </a:p>
        </p:txBody>
      </p:sp>
      <p:sp>
        <p:nvSpPr>
          <p:cNvPr id="3" name="Content Placeholder 2"/>
          <p:cNvSpPr>
            <a:spLocks noGrp="1"/>
          </p:cNvSpPr>
          <p:nvPr>
            <p:ph idx="1"/>
          </p:nvPr>
        </p:nvSpPr>
        <p:spPr>
          <a:xfrm>
            <a:off x="457200" y="1200151"/>
            <a:ext cx="4192772" cy="3394472"/>
          </a:xfrm>
        </p:spPr>
        <p:txBody>
          <a:bodyPr/>
          <a:lstStyle/>
          <a:p>
            <a:r>
              <a:rPr lang="en-US" dirty="0"/>
              <a:t>Why the HTC </a:t>
            </a:r>
            <a:r>
              <a:rPr lang="en-US" dirty="0" err="1"/>
              <a:t>Vive</a:t>
            </a:r>
            <a:r>
              <a:rPr lang="en-US" dirty="0"/>
              <a:t>?</a:t>
            </a:r>
          </a:p>
          <a:p>
            <a:pPr lvl="1"/>
            <a:r>
              <a:rPr lang="en-US" dirty="0"/>
              <a:t>Access to two at the University</a:t>
            </a:r>
          </a:p>
          <a:p>
            <a:pPr lvl="1"/>
            <a:r>
              <a:rPr lang="en-US" dirty="0"/>
              <a:t>Steam VR library</a:t>
            </a:r>
          </a:p>
          <a:p>
            <a:pPr lvl="1"/>
            <a:r>
              <a:rPr lang="en-US" dirty="0"/>
              <a:t>Most sold VR platform</a:t>
            </a:r>
          </a:p>
        </p:txBody>
      </p:sp>
      <p:pic>
        <p:nvPicPr>
          <p:cNvPr id="5" name="Picture 4">
            <a:extLst>
              <a:ext uri="{FF2B5EF4-FFF2-40B4-BE49-F238E27FC236}">
                <a16:creationId xmlns:a16="http://schemas.microsoft.com/office/drawing/2014/main" id="{CC6F98AB-1796-4AB7-A6D9-1EBC01982B95}"/>
              </a:ext>
            </a:extLst>
          </p:cNvPr>
          <p:cNvPicPr>
            <a:picLocks noChangeAspect="1"/>
          </p:cNvPicPr>
          <p:nvPr/>
        </p:nvPicPr>
        <p:blipFill>
          <a:blip r:embed="rId2"/>
          <a:stretch>
            <a:fillRect/>
          </a:stretch>
        </p:blipFill>
        <p:spPr>
          <a:xfrm>
            <a:off x="4827023" y="917041"/>
            <a:ext cx="3859777" cy="3394473"/>
          </a:xfrm>
          <a:prstGeom prst="rect">
            <a:avLst/>
          </a:prstGeom>
        </p:spPr>
      </p:pic>
    </p:spTree>
    <p:extLst>
      <p:ext uri="{BB962C8B-B14F-4D97-AF65-F5344CB8AC3E}">
        <p14:creationId xmlns:p14="http://schemas.microsoft.com/office/powerpoint/2010/main" val="407149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357B-E49F-4815-B5F9-B2B9921F6B91}"/>
              </a:ext>
            </a:extLst>
          </p:cNvPr>
          <p:cNvSpPr>
            <a:spLocks noGrp="1"/>
          </p:cNvSpPr>
          <p:nvPr>
            <p:ph type="title"/>
          </p:nvPr>
        </p:nvSpPr>
        <p:spPr/>
        <p:txBody>
          <a:bodyPr/>
          <a:lstStyle/>
          <a:p>
            <a:r>
              <a:rPr lang="en-US" dirty="0"/>
              <a:t>Background: Related Games</a:t>
            </a:r>
          </a:p>
        </p:txBody>
      </p:sp>
      <p:sp>
        <p:nvSpPr>
          <p:cNvPr id="3" name="Content Placeholder 2">
            <a:extLst>
              <a:ext uri="{FF2B5EF4-FFF2-40B4-BE49-F238E27FC236}">
                <a16:creationId xmlns:a16="http://schemas.microsoft.com/office/drawing/2014/main" id="{6ACB9D32-89F1-4A48-A76D-FB94F5D202C2}"/>
              </a:ext>
            </a:extLst>
          </p:cNvPr>
          <p:cNvSpPr>
            <a:spLocks noGrp="1"/>
          </p:cNvSpPr>
          <p:nvPr>
            <p:ph idx="1"/>
          </p:nvPr>
        </p:nvSpPr>
        <p:spPr>
          <a:xfrm>
            <a:off x="4890976" y="1200151"/>
            <a:ext cx="3799367" cy="3394472"/>
          </a:xfrm>
        </p:spPr>
        <p:txBody>
          <a:bodyPr/>
          <a:lstStyle/>
          <a:p>
            <a:r>
              <a:rPr lang="en-US" dirty="0"/>
              <a:t>Gears of War (Horde Mode)</a:t>
            </a:r>
          </a:p>
          <a:p>
            <a:r>
              <a:rPr lang="en-US" dirty="0"/>
              <a:t>Call of Duty (Zombies)</a:t>
            </a:r>
          </a:p>
          <a:p>
            <a:endParaRPr lang="en-US" dirty="0"/>
          </a:p>
        </p:txBody>
      </p:sp>
      <p:pic>
        <p:nvPicPr>
          <p:cNvPr id="5" name="Picture 4">
            <a:extLst>
              <a:ext uri="{FF2B5EF4-FFF2-40B4-BE49-F238E27FC236}">
                <a16:creationId xmlns:a16="http://schemas.microsoft.com/office/drawing/2014/main" id="{61CD918E-68A2-47FE-BE0B-5D044E3C13B8}"/>
              </a:ext>
            </a:extLst>
          </p:cNvPr>
          <p:cNvPicPr>
            <a:picLocks noChangeAspect="1"/>
          </p:cNvPicPr>
          <p:nvPr/>
        </p:nvPicPr>
        <p:blipFill>
          <a:blip r:embed="rId2"/>
          <a:stretch>
            <a:fillRect/>
          </a:stretch>
        </p:blipFill>
        <p:spPr>
          <a:xfrm>
            <a:off x="1" y="1294406"/>
            <a:ext cx="4813004" cy="2432865"/>
          </a:xfrm>
          <a:prstGeom prst="rect">
            <a:avLst/>
          </a:prstGeom>
        </p:spPr>
      </p:pic>
    </p:spTree>
    <p:extLst>
      <p:ext uri="{BB962C8B-B14F-4D97-AF65-F5344CB8AC3E}">
        <p14:creationId xmlns:p14="http://schemas.microsoft.com/office/powerpoint/2010/main" val="458412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Software Engineering: Functional Requirements</a:t>
            </a:r>
          </a:p>
        </p:txBody>
      </p:sp>
      <p:sp>
        <p:nvSpPr>
          <p:cNvPr id="3" name="Content Placeholder 2"/>
          <p:cNvSpPr>
            <a:spLocks noGrp="1"/>
          </p:cNvSpPr>
          <p:nvPr>
            <p:ph sz="half" idx="1"/>
          </p:nvPr>
        </p:nvSpPr>
        <p:spPr/>
        <p:txBody>
          <a:bodyPr/>
          <a:lstStyle/>
          <a:p>
            <a:r>
              <a:rPr lang="en-US" dirty="0"/>
              <a:t>Player Controls</a:t>
            </a:r>
          </a:p>
          <a:p>
            <a:r>
              <a:rPr lang="en-US" dirty="0"/>
              <a:t>Enemy AI</a:t>
            </a:r>
          </a:p>
          <a:p>
            <a:r>
              <a:rPr lang="en-US" dirty="0"/>
              <a:t>Player HUD</a:t>
            </a:r>
          </a:p>
          <a:p>
            <a:r>
              <a:rPr lang="en-US" dirty="0"/>
              <a:t>Game Difficulty</a:t>
            </a:r>
          </a:p>
          <a:p>
            <a:r>
              <a:rPr lang="en-US" dirty="0"/>
              <a:t>Network Functionality</a:t>
            </a:r>
          </a:p>
        </p:txBody>
      </p:sp>
      <p:sp>
        <p:nvSpPr>
          <p:cNvPr id="4" name="Content Placeholder 3">
            <a:extLst>
              <a:ext uri="{FF2B5EF4-FFF2-40B4-BE49-F238E27FC236}">
                <a16:creationId xmlns:a16="http://schemas.microsoft.com/office/drawing/2014/main" id="{6A393C50-91AB-4E10-952F-95B17EF9CF15}"/>
              </a:ext>
            </a:extLst>
          </p:cNvPr>
          <p:cNvSpPr>
            <a:spLocks noGrp="1"/>
          </p:cNvSpPr>
          <p:nvPr>
            <p:ph sz="half" idx="2"/>
          </p:nvPr>
        </p:nvSpPr>
        <p:spPr/>
        <p:txBody>
          <a:bodyPr/>
          <a:lstStyle/>
          <a:p>
            <a:r>
              <a:rPr lang="en-US" dirty="0"/>
              <a:t>Game Environment</a:t>
            </a:r>
          </a:p>
          <a:p>
            <a:r>
              <a:rPr lang="en-US" dirty="0"/>
              <a:t>Weapon Usage</a:t>
            </a:r>
          </a:p>
          <a:p>
            <a:r>
              <a:rPr lang="en-US" dirty="0"/>
              <a:t>Enemy Spawning</a:t>
            </a:r>
          </a:p>
          <a:p>
            <a:r>
              <a:rPr lang="en-US" dirty="0"/>
              <a:t>Item Collection</a:t>
            </a:r>
          </a:p>
          <a:p>
            <a:r>
              <a:rPr lang="en-US" dirty="0"/>
              <a:t>Main Menu</a:t>
            </a:r>
          </a:p>
        </p:txBody>
      </p:sp>
    </p:spTree>
    <p:extLst>
      <p:ext uri="{BB962C8B-B14F-4D97-AF65-F5344CB8AC3E}">
        <p14:creationId xmlns:p14="http://schemas.microsoft.com/office/powerpoint/2010/main" val="388944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Software Engineering: Non-Functional Requirements</a:t>
            </a:r>
          </a:p>
        </p:txBody>
      </p:sp>
      <p:sp>
        <p:nvSpPr>
          <p:cNvPr id="3" name="Content Placeholder 2"/>
          <p:cNvSpPr>
            <a:spLocks noGrp="1"/>
          </p:cNvSpPr>
          <p:nvPr>
            <p:ph idx="1"/>
          </p:nvPr>
        </p:nvSpPr>
        <p:spPr/>
        <p:txBody>
          <a:bodyPr/>
          <a:lstStyle/>
          <a:p>
            <a:r>
              <a:rPr lang="en-US" dirty="0"/>
              <a:t>Unity</a:t>
            </a:r>
          </a:p>
          <a:p>
            <a:r>
              <a:rPr lang="en-US" dirty="0"/>
              <a:t>VR Hardware</a:t>
            </a:r>
          </a:p>
          <a:p>
            <a:pPr marL="0" indent="0">
              <a:buNone/>
            </a:pPr>
            <a:r>
              <a:rPr lang="en-US" dirty="0"/>
              <a:t>    Requirements</a:t>
            </a:r>
          </a:p>
          <a:p>
            <a:r>
              <a:rPr lang="en-US" dirty="0"/>
              <a:t>User Safety</a:t>
            </a:r>
          </a:p>
        </p:txBody>
      </p:sp>
      <p:pic>
        <p:nvPicPr>
          <p:cNvPr id="5" name="Picture 4">
            <a:extLst>
              <a:ext uri="{FF2B5EF4-FFF2-40B4-BE49-F238E27FC236}">
                <a16:creationId xmlns:a16="http://schemas.microsoft.com/office/drawing/2014/main" id="{48BEFB2D-FDE7-4B31-B29B-CE6AED6E3AF4}"/>
              </a:ext>
            </a:extLst>
          </p:cNvPr>
          <p:cNvPicPr>
            <a:picLocks noChangeAspect="1"/>
          </p:cNvPicPr>
          <p:nvPr/>
        </p:nvPicPr>
        <p:blipFill>
          <a:blip r:embed="rId2"/>
          <a:stretch>
            <a:fillRect/>
          </a:stretch>
        </p:blipFill>
        <p:spPr>
          <a:xfrm>
            <a:off x="3976915" y="1200151"/>
            <a:ext cx="4932217" cy="2848355"/>
          </a:xfrm>
          <a:prstGeom prst="rect">
            <a:avLst/>
          </a:prstGeom>
        </p:spPr>
      </p:pic>
    </p:spTree>
    <p:extLst>
      <p:ext uri="{BB962C8B-B14F-4D97-AF65-F5344CB8AC3E}">
        <p14:creationId xmlns:p14="http://schemas.microsoft.com/office/powerpoint/2010/main" val="774821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Software Engineering: Use Case Diagram</a:t>
            </a:r>
          </a:p>
        </p:txBody>
      </p:sp>
      <p:pic>
        <p:nvPicPr>
          <p:cNvPr id="5" name="Content Placeholder 4">
            <a:extLst>
              <a:ext uri="{FF2B5EF4-FFF2-40B4-BE49-F238E27FC236}">
                <a16:creationId xmlns:a16="http://schemas.microsoft.com/office/drawing/2014/main" id="{408A8003-24C8-42F4-81BD-4E73F4D53B2F}"/>
              </a:ext>
            </a:extLst>
          </p:cNvPr>
          <p:cNvPicPr>
            <a:picLocks noGrp="1" noChangeAspect="1"/>
          </p:cNvPicPr>
          <p:nvPr>
            <p:ph idx="1"/>
          </p:nvPr>
        </p:nvPicPr>
        <p:blipFill>
          <a:blip r:embed="rId2"/>
          <a:stretch>
            <a:fillRect/>
          </a:stretch>
        </p:blipFill>
        <p:spPr>
          <a:xfrm>
            <a:off x="205563" y="973950"/>
            <a:ext cx="4366437" cy="3394075"/>
          </a:xfrm>
        </p:spPr>
      </p:pic>
      <p:pic>
        <p:nvPicPr>
          <p:cNvPr id="7" name="Picture 6">
            <a:extLst>
              <a:ext uri="{FF2B5EF4-FFF2-40B4-BE49-F238E27FC236}">
                <a16:creationId xmlns:a16="http://schemas.microsoft.com/office/drawing/2014/main" id="{F9D4257D-3163-4F06-A633-D3556E345516}"/>
              </a:ext>
            </a:extLst>
          </p:cNvPr>
          <p:cNvPicPr>
            <a:picLocks noChangeAspect="1"/>
          </p:cNvPicPr>
          <p:nvPr/>
        </p:nvPicPr>
        <p:blipFill>
          <a:blip r:embed="rId3"/>
          <a:stretch>
            <a:fillRect/>
          </a:stretch>
        </p:blipFill>
        <p:spPr>
          <a:xfrm>
            <a:off x="4572001" y="973951"/>
            <a:ext cx="4429742" cy="3394074"/>
          </a:xfrm>
          <a:prstGeom prst="rect">
            <a:avLst/>
          </a:prstGeom>
        </p:spPr>
      </p:pic>
    </p:spTree>
    <p:extLst>
      <p:ext uri="{BB962C8B-B14F-4D97-AF65-F5344CB8AC3E}">
        <p14:creationId xmlns:p14="http://schemas.microsoft.com/office/powerpoint/2010/main" val="2553764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Implementation: Player Control</a:t>
            </a:r>
          </a:p>
        </p:txBody>
      </p:sp>
      <p:sp>
        <p:nvSpPr>
          <p:cNvPr id="3" name="Content Placeholder 2"/>
          <p:cNvSpPr>
            <a:spLocks noGrp="1"/>
          </p:cNvSpPr>
          <p:nvPr>
            <p:ph idx="1"/>
          </p:nvPr>
        </p:nvSpPr>
        <p:spPr>
          <a:xfrm>
            <a:off x="457200" y="493486"/>
            <a:ext cx="2991531" cy="3795485"/>
          </a:xfrm>
        </p:spPr>
        <p:txBody>
          <a:bodyPr/>
          <a:lstStyle/>
          <a:p>
            <a:endParaRPr lang="en-US" dirty="0"/>
          </a:p>
          <a:p>
            <a:r>
              <a:rPr lang="en-US" dirty="0"/>
              <a:t>Haptic Feedback</a:t>
            </a:r>
          </a:p>
          <a:p>
            <a:r>
              <a:rPr lang="en-US" dirty="0"/>
              <a:t>Point to Aim</a:t>
            </a:r>
          </a:p>
          <a:p>
            <a:r>
              <a:rPr lang="en-US" dirty="0"/>
              <a:t>Laser to designate aim</a:t>
            </a:r>
          </a:p>
        </p:txBody>
      </p:sp>
      <p:pic>
        <p:nvPicPr>
          <p:cNvPr id="4" name="playerMechanics">
            <a:hlinkClick r:id="" action="ppaction://media"/>
            <a:extLst>
              <a:ext uri="{FF2B5EF4-FFF2-40B4-BE49-F238E27FC236}">
                <a16:creationId xmlns:a16="http://schemas.microsoft.com/office/drawing/2014/main" id="{5F4FE1E3-59FF-4DA0-922C-2C61D8591D4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448731" y="969956"/>
            <a:ext cx="5695269" cy="3203588"/>
          </a:xfrm>
          <a:prstGeom prst="rect">
            <a:avLst/>
          </a:prstGeom>
        </p:spPr>
      </p:pic>
    </p:spTree>
    <p:extLst>
      <p:ext uri="{BB962C8B-B14F-4D97-AF65-F5344CB8AC3E}">
        <p14:creationId xmlns:p14="http://schemas.microsoft.com/office/powerpoint/2010/main" val="404728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Implementation: AI Implementation</a:t>
            </a:r>
          </a:p>
        </p:txBody>
      </p:sp>
      <p:sp>
        <p:nvSpPr>
          <p:cNvPr id="3" name="Content Placeholder 2"/>
          <p:cNvSpPr>
            <a:spLocks noGrp="1"/>
          </p:cNvSpPr>
          <p:nvPr>
            <p:ph idx="1"/>
          </p:nvPr>
        </p:nvSpPr>
        <p:spPr>
          <a:xfrm>
            <a:off x="4545496" y="1200151"/>
            <a:ext cx="4141304" cy="3394472"/>
          </a:xfrm>
        </p:spPr>
        <p:txBody>
          <a:bodyPr/>
          <a:lstStyle/>
          <a:p>
            <a:r>
              <a:rPr lang="en-US" dirty="0"/>
              <a:t>A* path finding algorithm</a:t>
            </a:r>
          </a:p>
          <a:p>
            <a:r>
              <a:rPr lang="en-US" dirty="0"/>
              <a:t>Random player targeting</a:t>
            </a:r>
          </a:p>
          <a:p>
            <a:pPr marL="0" indent="0">
              <a:buNone/>
            </a:pPr>
            <a:endParaRPr lang="en-US" dirty="0"/>
          </a:p>
        </p:txBody>
      </p:sp>
      <p:pic>
        <p:nvPicPr>
          <p:cNvPr id="5" name="Picture 4">
            <a:extLst>
              <a:ext uri="{FF2B5EF4-FFF2-40B4-BE49-F238E27FC236}">
                <a16:creationId xmlns:a16="http://schemas.microsoft.com/office/drawing/2014/main" id="{272EFEB2-8DBE-48BE-A636-C0C1A74E839C}"/>
              </a:ext>
            </a:extLst>
          </p:cNvPr>
          <p:cNvPicPr>
            <a:picLocks noChangeAspect="1"/>
          </p:cNvPicPr>
          <p:nvPr/>
        </p:nvPicPr>
        <p:blipFill>
          <a:blip r:embed="rId2"/>
          <a:stretch>
            <a:fillRect/>
          </a:stretch>
        </p:blipFill>
        <p:spPr>
          <a:xfrm>
            <a:off x="0" y="1373905"/>
            <a:ext cx="4572000" cy="2485897"/>
          </a:xfrm>
          <a:prstGeom prst="rect">
            <a:avLst/>
          </a:prstGeom>
        </p:spPr>
      </p:pic>
    </p:spTree>
    <p:extLst>
      <p:ext uri="{BB962C8B-B14F-4D97-AF65-F5344CB8AC3E}">
        <p14:creationId xmlns:p14="http://schemas.microsoft.com/office/powerpoint/2010/main" val="1088242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a:t>
            </a:r>
          </a:p>
        </p:txBody>
      </p:sp>
      <p:sp>
        <p:nvSpPr>
          <p:cNvPr id="3" name="Content Placeholder 2"/>
          <p:cNvSpPr>
            <a:spLocks noGrp="1"/>
          </p:cNvSpPr>
          <p:nvPr>
            <p:ph idx="1"/>
          </p:nvPr>
        </p:nvSpPr>
        <p:spPr>
          <a:xfrm>
            <a:off x="457200" y="1200151"/>
            <a:ext cx="4114800" cy="3394472"/>
          </a:xfrm>
        </p:spPr>
        <p:txBody>
          <a:bodyPr/>
          <a:lstStyle/>
          <a:p>
            <a:r>
              <a:rPr lang="en-US" dirty="0"/>
              <a:t>One player hosts</a:t>
            </a:r>
          </a:p>
          <a:p>
            <a:r>
              <a:rPr lang="en-US" dirty="0"/>
              <a:t>Other players join existing session</a:t>
            </a:r>
          </a:p>
          <a:p>
            <a:r>
              <a:rPr lang="en-US" dirty="0"/>
              <a:t>Player Models</a:t>
            </a:r>
            <a:br>
              <a:rPr lang="en-US" dirty="0"/>
            </a:br>
            <a:r>
              <a:rPr lang="en-US" dirty="0"/>
              <a:t>plain white figures</a:t>
            </a:r>
          </a:p>
        </p:txBody>
      </p:sp>
      <p:pic>
        <p:nvPicPr>
          <p:cNvPr id="5" name="multiplayer_Trim">
            <a:hlinkClick r:id="" action="ppaction://media"/>
            <a:extLst>
              <a:ext uri="{FF2B5EF4-FFF2-40B4-BE49-F238E27FC236}">
                <a16:creationId xmlns:a16="http://schemas.microsoft.com/office/drawing/2014/main" id="{4158CADC-94ED-4C26-ABD9-855DA730BFE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26115" y="1008289"/>
            <a:ext cx="5217885" cy="2935060"/>
          </a:xfrm>
          <a:prstGeom prst="rect">
            <a:avLst/>
          </a:prstGeom>
        </p:spPr>
      </p:pic>
    </p:spTree>
    <p:extLst>
      <p:ext uri="{BB962C8B-B14F-4D97-AF65-F5344CB8AC3E}">
        <p14:creationId xmlns:p14="http://schemas.microsoft.com/office/powerpoint/2010/main" val="335000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5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Implementation: Locomotion</a:t>
            </a:r>
          </a:p>
        </p:txBody>
      </p:sp>
      <p:sp>
        <p:nvSpPr>
          <p:cNvPr id="3" name="Content Placeholder 2"/>
          <p:cNvSpPr>
            <a:spLocks noGrp="1"/>
          </p:cNvSpPr>
          <p:nvPr>
            <p:ph idx="1"/>
          </p:nvPr>
        </p:nvSpPr>
        <p:spPr>
          <a:xfrm>
            <a:off x="457200" y="1200151"/>
            <a:ext cx="4094922" cy="3394472"/>
          </a:xfrm>
        </p:spPr>
        <p:txBody>
          <a:bodyPr>
            <a:normAutofit/>
          </a:bodyPr>
          <a:lstStyle/>
          <a:p>
            <a:r>
              <a:rPr lang="en-US" dirty="0"/>
              <a:t>Teleportation</a:t>
            </a:r>
          </a:p>
          <a:p>
            <a:r>
              <a:rPr lang="en-US" dirty="0"/>
              <a:t>Movement of players during combat phase</a:t>
            </a:r>
          </a:p>
          <a:p>
            <a:r>
              <a:rPr lang="en-US" dirty="0"/>
              <a:t>Project point on ground to show end location</a:t>
            </a:r>
          </a:p>
        </p:txBody>
      </p:sp>
      <p:pic>
        <p:nvPicPr>
          <p:cNvPr id="4" name="teleport">
            <a:hlinkClick r:id="" action="ppaction://media"/>
            <a:extLst>
              <a:ext uri="{FF2B5EF4-FFF2-40B4-BE49-F238E27FC236}">
                <a16:creationId xmlns:a16="http://schemas.microsoft.com/office/drawing/2014/main" id="{35648C42-589B-41E4-A08D-9EE372896A3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11208" y="1105865"/>
            <a:ext cx="4665433" cy="2624306"/>
          </a:xfrm>
          <a:prstGeom prst="rect">
            <a:avLst/>
          </a:prstGeom>
        </p:spPr>
      </p:pic>
    </p:spTree>
    <p:extLst>
      <p:ext uri="{BB962C8B-B14F-4D97-AF65-F5344CB8AC3E}">
        <p14:creationId xmlns:p14="http://schemas.microsoft.com/office/powerpoint/2010/main" val="132852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a:t>
            </a:r>
          </a:p>
        </p:txBody>
      </p:sp>
      <p:sp>
        <p:nvSpPr>
          <p:cNvPr id="3" name="Content Placeholder 2"/>
          <p:cNvSpPr>
            <a:spLocks noGrp="1"/>
          </p:cNvSpPr>
          <p:nvPr>
            <p:ph idx="1"/>
          </p:nvPr>
        </p:nvSpPr>
        <p:spPr/>
        <p:txBody>
          <a:bodyPr/>
          <a:lstStyle/>
          <a:p>
            <a:r>
              <a:rPr lang="en-US" dirty="0"/>
              <a:t>Robust design allowed for constant use without issues</a:t>
            </a:r>
          </a:p>
          <a:p>
            <a:r>
              <a:rPr lang="en-US" dirty="0"/>
              <a:t>Positive feedback from all users</a:t>
            </a:r>
          </a:p>
          <a:p>
            <a:r>
              <a:rPr lang="en-US" dirty="0"/>
              <a:t>Mild latency issues between players</a:t>
            </a:r>
          </a:p>
          <a:p>
            <a:endParaRPr lang="en-US" dirty="0"/>
          </a:p>
        </p:txBody>
      </p:sp>
    </p:spTree>
    <p:extLst>
      <p:ext uri="{BB962C8B-B14F-4D97-AF65-F5344CB8AC3E}">
        <p14:creationId xmlns:p14="http://schemas.microsoft.com/office/powerpoint/2010/main" val="1545143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Updates</a:t>
            </a:r>
          </a:p>
        </p:txBody>
      </p:sp>
      <p:sp>
        <p:nvSpPr>
          <p:cNvPr id="3" name="Content Placeholder 2"/>
          <p:cNvSpPr>
            <a:spLocks noGrp="1"/>
          </p:cNvSpPr>
          <p:nvPr>
            <p:ph idx="1"/>
          </p:nvPr>
        </p:nvSpPr>
        <p:spPr/>
        <p:txBody>
          <a:bodyPr/>
          <a:lstStyle/>
          <a:p>
            <a:r>
              <a:rPr lang="en-US" dirty="0"/>
              <a:t>Voice communication between players</a:t>
            </a:r>
          </a:p>
          <a:p>
            <a:r>
              <a:rPr lang="en-US" dirty="0"/>
              <a:t>More intuitive controls</a:t>
            </a:r>
          </a:p>
          <a:p>
            <a:r>
              <a:rPr lang="en-US" dirty="0"/>
              <a:t>Additional UI features</a:t>
            </a:r>
          </a:p>
        </p:txBody>
      </p:sp>
    </p:spTree>
    <p:extLst>
      <p:ext uri="{BB962C8B-B14F-4D97-AF65-F5344CB8AC3E}">
        <p14:creationId xmlns:p14="http://schemas.microsoft.com/office/powerpoint/2010/main" val="479658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US" dirty="0"/>
              <a:t>Attempt at modularity rather than being custom built for this game</a:t>
            </a:r>
          </a:p>
          <a:p>
            <a:r>
              <a:rPr lang="en-US" dirty="0"/>
              <a:t>Bolster multiplayer VR games</a:t>
            </a:r>
          </a:p>
          <a:p>
            <a:endParaRPr lang="en-US" dirty="0"/>
          </a:p>
        </p:txBody>
      </p:sp>
    </p:spTree>
    <p:extLst>
      <p:ext uri="{BB962C8B-B14F-4D97-AF65-F5344CB8AC3E}">
        <p14:creationId xmlns:p14="http://schemas.microsoft.com/office/powerpoint/2010/main" val="1997999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Future Work</a:t>
            </a:r>
          </a:p>
        </p:txBody>
      </p:sp>
      <p:sp>
        <p:nvSpPr>
          <p:cNvPr id="3" name="Content Placeholder 2"/>
          <p:cNvSpPr>
            <a:spLocks noGrp="1"/>
          </p:cNvSpPr>
          <p:nvPr>
            <p:ph idx="1"/>
          </p:nvPr>
        </p:nvSpPr>
        <p:spPr>
          <a:xfrm>
            <a:off x="457200" y="1200151"/>
            <a:ext cx="4192772" cy="3394472"/>
          </a:xfrm>
        </p:spPr>
        <p:txBody>
          <a:bodyPr/>
          <a:lstStyle/>
          <a:p>
            <a:r>
              <a:rPr lang="en-US" dirty="0"/>
              <a:t>Other forms of Locomotion</a:t>
            </a:r>
          </a:p>
          <a:p>
            <a:r>
              <a:rPr lang="en-US" dirty="0"/>
              <a:t>Server Based Network Architecture</a:t>
            </a:r>
          </a:p>
          <a:p>
            <a:r>
              <a:rPr lang="en-US" dirty="0"/>
              <a:t>Update Player Models</a:t>
            </a:r>
          </a:p>
          <a:p>
            <a:endParaRPr lang="en-US" dirty="0"/>
          </a:p>
        </p:txBody>
      </p:sp>
      <p:pic>
        <p:nvPicPr>
          <p:cNvPr id="5" name="Picture 4">
            <a:extLst>
              <a:ext uri="{FF2B5EF4-FFF2-40B4-BE49-F238E27FC236}">
                <a16:creationId xmlns:a16="http://schemas.microsoft.com/office/drawing/2014/main" id="{869D31D1-ACF0-48EB-BF34-DA8AB98E5DBD}"/>
              </a:ext>
            </a:extLst>
          </p:cNvPr>
          <p:cNvPicPr>
            <a:picLocks noChangeAspect="1"/>
          </p:cNvPicPr>
          <p:nvPr/>
        </p:nvPicPr>
        <p:blipFill>
          <a:blip r:embed="rId2"/>
          <a:stretch>
            <a:fillRect/>
          </a:stretch>
        </p:blipFill>
        <p:spPr>
          <a:xfrm>
            <a:off x="4649972" y="866379"/>
            <a:ext cx="4486341" cy="3471067"/>
          </a:xfrm>
          <a:prstGeom prst="rect">
            <a:avLst/>
          </a:prstGeom>
        </p:spPr>
      </p:pic>
    </p:spTree>
    <p:extLst>
      <p:ext uri="{BB962C8B-B14F-4D97-AF65-F5344CB8AC3E}">
        <p14:creationId xmlns:p14="http://schemas.microsoft.com/office/powerpoint/2010/main" val="2034014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B3473D-9234-436E-A921-5F67A167A3C0}"/>
              </a:ext>
            </a:extLst>
          </p:cNvPr>
          <p:cNvSpPr>
            <a:spLocks noGrp="1"/>
          </p:cNvSpPr>
          <p:nvPr>
            <p:ph type="ctrTitle"/>
          </p:nvPr>
        </p:nvSpPr>
        <p:spPr/>
        <p:txBody>
          <a:bodyPr/>
          <a:lstStyle/>
          <a:p>
            <a:r>
              <a:rPr lang="en-US" dirty="0"/>
              <a:t>Questions</a:t>
            </a:r>
          </a:p>
        </p:txBody>
      </p:sp>
      <p:sp>
        <p:nvSpPr>
          <p:cNvPr id="5" name="Subtitle 4">
            <a:extLst>
              <a:ext uri="{FF2B5EF4-FFF2-40B4-BE49-F238E27FC236}">
                <a16:creationId xmlns:a16="http://schemas.microsoft.com/office/drawing/2014/main" id="{D1E0FD44-971A-48E3-9E98-C673F6EC6CB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66498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6107</TotalTime>
  <Words>335</Words>
  <Application>Microsoft Office PowerPoint</Application>
  <PresentationFormat>On-screen Show (16:9)</PresentationFormat>
  <Paragraphs>81</Paragraphs>
  <Slides>20</Slides>
  <Notes>0</Notes>
  <HiddenSlides>0</HiddenSlides>
  <MMClips>3</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20</vt:i4>
      </vt:variant>
    </vt:vector>
  </HeadingPairs>
  <TitlesOfParts>
    <vt:vector size="24" baseType="lpstr">
      <vt:lpstr>Arial</vt:lpstr>
      <vt:lpstr>Calibri</vt:lpstr>
      <vt:lpstr>Office Theme</vt:lpstr>
      <vt:lpstr>Custom Design</vt:lpstr>
      <vt:lpstr>Let’s VR: A Multiplayer Framework for Virtual Reality</vt:lpstr>
      <vt:lpstr>Acknowledgements</vt:lpstr>
      <vt:lpstr>Reno, Nevada, USA</vt:lpstr>
      <vt:lpstr>University of Nevada, Reno</vt:lpstr>
      <vt:lpstr>Overview</vt:lpstr>
      <vt:lpstr>Abstract</vt:lpstr>
      <vt:lpstr>Background</vt:lpstr>
      <vt:lpstr>Background: Related Games</vt:lpstr>
      <vt:lpstr>Software Engineering: Functional Requirements</vt:lpstr>
      <vt:lpstr>Software Engineering: Non-Functional Requirements</vt:lpstr>
      <vt:lpstr>Software Engineering: Use Case Diagram</vt:lpstr>
      <vt:lpstr>Implementation: Player Control</vt:lpstr>
      <vt:lpstr>Implementation: AI Implementation</vt:lpstr>
      <vt:lpstr>Network</vt:lpstr>
      <vt:lpstr>Implementation: Locomotion</vt:lpstr>
      <vt:lpstr>Discussion</vt:lpstr>
      <vt:lpstr>Updates</vt:lpstr>
      <vt:lpstr>Conclusion</vt:lpstr>
      <vt:lpstr>Future Work</vt:lpstr>
      <vt:lpstr>Questions</vt:lpstr>
    </vt:vector>
  </TitlesOfParts>
  <Company>University of Nevada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Jake Kupiec;Integrated Marketing</dc:creator>
  <cp:lastModifiedBy>Fred Harris</cp:lastModifiedBy>
  <cp:revision>256</cp:revision>
  <dcterms:created xsi:type="dcterms:W3CDTF">2011-02-22T22:01:47Z</dcterms:created>
  <dcterms:modified xsi:type="dcterms:W3CDTF">2018-10-08T14:18:25Z</dcterms:modified>
</cp:coreProperties>
</file>