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40"/>
  </p:notesMasterIdLst>
  <p:handoutMasterIdLst>
    <p:handoutMasterId r:id="rId41"/>
  </p:handoutMasterIdLst>
  <p:sldIdLst>
    <p:sldId id="258" r:id="rId3"/>
    <p:sldId id="304" r:id="rId4"/>
    <p:sldId id="309" r:id="rId5"/>
    <p:sldId id="310" r:id="rId6"/>
    <p:sldId id="259" r:id="rId7"/>
    <p:sldId id="262" r:id="rId8"/>
    <p:sldId id="263" r:id="rId9"/>
    <p:sldId id="266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1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12" r:id="rId35"/>
    <p:sldId id="306" r:id="rId36"/>
    <p:sldId id="311" r:id="rId37"/>
    <p:sldId id="308" r:id="rId38"/>
    <p:sldId id="30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45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12AF9-3C99-4022-8ED5-E79DE392598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129F3-249A-4BDC-991A-4233F7933D4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4136-D290-48F3-A182-4C46BEB5146B}" type="datetime1">
              <a:rPr lang="en-US" smtClean="0"/>
              <a:t>3/17/2019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D44C-38B1-4D0F-9006-D5774F331095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518A-FD4F-4358-B95B-9DB5A17160FB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B1B412D-F933-4CF1-AB68-140CCFCE28D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A32C1E43-555E-4789-A777-30556C6D75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4136-D290-48F3-A182-4C46BEB5146B}" type="datetime1">
              <a:rPr lang="en-US" smtClean="0"/>
              <a:t>3/17/2019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F4F-03AD-4497-A65D-076601BD41D2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7748C488-41BC-4D01-A7B7-E38F57B9C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F3AC-A781-43AA-8BD5-B12F49168B94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E551D683-AA13-4D03-9D4D-A8862DC8CC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A41-C91B-43FF-9881-F5DA9878418F}" type="datetime1">
              <a:rPr lang="en-US" smtClean="0"/>
              <a:t>3/17/2019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CC0D5470-DECC-4C45-BD7E-1335FA69B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AA76-41EE-4C13-950E-E611B8B8FC52}" type="datetime1">
              <a:rPr lang="en-US" smtClean="0"/>
              <a:t>3/17/2019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62571C71-406D-4851-A4D9-ECBC8396BA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A26-E7BC-4498-97E4-87AF12377CA9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171-1117-4486-993C-35A7470D8847}" type="datetime1">
              <a:rPr lang="en-US" smtClean="0"/>
              <a:t>3/17/2019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F4F-03AD-4497-A65D-076601BD41D2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7748C488-41BC-4D01-A7B7-E38F57B9C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B8-1563-4663-81DB-74EB416C19BE}" type="datetime1">
              <a:rPr lang="en-US" smtClean="0"/>
              <a:t>3/17/2019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C6724CE-2468-448B-87C1-A92EDD78369B}" type="datetime1">
              <a:rPr lang="en-US" smtClean="0"/>
              <a:t>3/17/2019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D44C-38B1-4D0F-9006-D5774F331095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518A-FD4F-4358-B95B-9DB5A17160FB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B1B412D-F933-4CF1-AB68-140CCFCE28D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A32C1E43-555E-4789-A777-30556C6D75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2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F3AC-A781-43AA-8BD5-B12F49168B94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E551D683-AA13-4D03-9D4D-A8862DC8CC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A41-C91B-43FF-9881-F5DA9878418F}" type="datetime1">
              <a:rPr lang="en-US" smtClean="0"/>
              <a:t>3/17/2019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CC0D5470-DECC-4C45-BD7E-1335FA69B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AA76-41EE-4C13-950E-E611B8B8FC52}" type="datetime1">
              <a:rPr lang="en-US" smtClean="0"/>
              <a:t>3/17/2019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62571C71-406D-4851-A4D9-ECBC8396BA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A26-E7BC-4498-97E4-87AF12377CA9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171-1117-4486-993C-35A7470D8847}" type="datetime1">
              <a:rPr lang="en-US" smtClean="0"/>
              <a:t>3/17/2019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B8-1563-4663-81DB-74EB416C19BE}" type="datetime1">
              <a:rPr lang="en-US" smtClean="0"/>
              <a:t>3/17/2019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C6724CE-2468-448B-87C1-A92EDD78369B}" type="datetime1">
              <a:rPr lang="en-US" smtClean="0"/>
              <a:t>3/17/2019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3/17/2019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3/17/2019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5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041082"/>
            <a:ext cx="10363200" cy="1975104"/>
          </a:xfrm>
        </p:spPr>
        <p:txBody>
          <a:bodyPr/>
          <a:lstStyle/>
          <a:p>
            <a:r>
              <a:rPr lang="en-US" dirty="0" err="1"/>
              <a:t>RealPi</a:t>
            </a:r>
            <a:r>
              <a:rPr lang="en-US" dirty="0"/>
              <a:t> - A Real Time Operating System on the Raspberry Pi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Samuel Delaney, Dwight Egbert, and Frederick C. Harris, Jr. </a:t>
            </a:r>
          </a:p>
          <a:p>
            <a:r>
              <a:rPr lang="en-US" sz="2400" dirty="0"/>
              <a:t>Department of Computer Science and Engineering</a:t>
            </a:r>
          </a:p>
          <a:p>
            <a:r>
              <a:rPr lang="en-US" sz="2400" dirty="0"/>
              <a:t>University of Nevada, Reno</a:t>
            </a:r>
          </a:p>
        </p:txBody>
      </p:sp>
      <p:pic>
        <p:nvPicPr>
          <p:cNvPr id="1028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95476366-F8E0-4C77-8354-E13223A1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perfect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Let’s look a pacemaker</a:t>
            </a:r>
          </a:p>
          <a:p>
            <a:pPr lvl="1"/>
            <a:r>
              <a:rPr lang="en-US" dirty="0"/>
              <a:t>Has one task for our purpose</a:t>
            </a:r>
          </a:p>
          <a:p>
            <a:pPr lvl="2"/>
            <a:r>
              <a:rPr lang="en-US" dirty="0"/>
              <a:t>When the left ventricle compresses send a pulse to the right ventricle</a:t>
            </a:r>
          </a:p>
          <a:p>
            <a:pPr lvl="1"/>
            <a:r>
              <a:rPr lang="en-US" dirty="0"/>
              <a:t>Has a deadline</a:t>
            </a:r>
          </a:p>
          <a:p>
            <a:pPr lvl="2"/>
            <a:r>
              <a:rPr lang="en-US" dirty="0"/>
              <a:t>Pulse must be sent within a millisecond of receiving input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Why is it real time?</a:t>
            </a:r>
          </a:p>
          <a:p>
            <a:pPr lvl="2"/>
            <a:r>
              <a:rPr lang="en-US" dirty="0"/>
              <a:t>Because it will always send the pulse in the allotted time, </a:t>
            </a:r>
            <a:r>
              <a:rPr lang="en-US" b="1" i="1" u="sng" dirty="0"/>
              <a:t>guaranteed</a:t>
            </a:r>
            <a:endParaRPr lang="en-US" b="1" u="sng" dirty="0"/>
          </a:p>
          <a:p>
            <a:pPr lvl="2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1873365"/>
            <a:ext cx="5384800" cy="4319358"/>
          </a:xfrm>
        </p:spPr>
      </p:pic>
    </p:spTree>
    <p:extLst>
      <p:ext uri="{BB962C8B-B14F-4D97-AF65-F5344CB8AC3E}">
        <p14:creationId xmlns:p14="http://schemas.microsoft.com/office/powerpoint/2010/main" val="7759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clarify the difference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Time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May or may not run jobs fast</a:t>
            </a:r>
          </a:p>
          <a:p>
            <a:r>
              <a:rPr lang="en-US" dirty="0"/>
              <a:t>May or may not be able perform significant amounts of work (process count)</a:t>
            </a:r>
          </a:p>
          <a:p>
            <a:r>
              <a:rPr lang="en-US" dirty="0"/>
              <a:t>Can guarantee to complete jobs correctly on time every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High Performance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Runs jobs as fast as possible</a:t>
            </a:r>
          </a:p>
          <a:p>
            <a:r>
              <a:rPr lang="en-US" dirty="0"/>
              <a:t>Can perform vast amounts of work</a:t>
            </a:r>
          </a:p>
          <a:p>
            <a:r>
              <a:rPr lang="en-US" dirty="0"/>
              <a:t>Cannot guarantee to complete jobs correctly or on time every time</a:t>
            </a:r>
          </a:p>
          <a:p>
            <a:pPr lvl="1"/>
            <a:r>
              <a:rPr lang="en-US" dirty="0"/>
              <a:t>Waiting on resources</a:t>
            </a:r>
          </a:p>
          <a:p>
            <a:pPr lvl="1"/>
            <a:r>
              <a:rPr lang="en-US" dirty="0"/>
              <a:t>Too many processes running at once</a:t>
            </a:r>
          </a:p>
          <a:p>
            <a:pPr lvl="1"/>
            <a:r>
              <a:rPr lang="en-US" dirty="0"/>
              <a:t>Tasks priority issues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Bringing it back </a:t>
            </a:r>
            <a:r>
              <a:rPr lang="en-US"/>
              <a:t>into the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 we need our OS to guarantee job completion in a set time.</a:t>
            </a:r>
          </a:p>
          <a:p>
            <a:pPr lvl="1"/>
            <a:r>
              <a:rPr lang="en-US" dirty="0"/>
              <a:t>Sounds like a job for the scheduler!!</a:t>
            </a: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Prioritize scheduler as part of the OS</a:t>
            </a:r>
          </a:p>
          <a:p>
            <a:pPr lvl="1"/>
            <a:r>
              <a:rPr lang="en-US" dirty="0"/>
              <a:t>Designs of scheduling algorithms vary</a:t>
            </a:r>
          </a:p>
          <a:p>
            <a:pPr lvl="2"/>
            <a:r>
              <a:rPr lang="en-US" dirty="0"/>
              <a:t>Most prevalent</a:t>
            </a:r>
          </a:p>
          <a:p>
            <a:pPr lvl="3"/>
            <a:r>
              <a:rPr lang="en-US" dirty="0"/>
              <a:t>Preemptive</a:t>
            </a:r>
          </a:p>
          <a:p>
            <a:pPr lvl="3"/>
            <a:r>
              <a:rPr lang="en-US" dirty="0"/>
              <a:t>Earliest Deadline First</a:t>
            </a:r>
          </a:p>
        </p:txBody>
      </p:sp>
    </p:spTree>
    <p:extLst>
      <p:ext uri="{BB962C8B-B14F-4D97-AF65-F5344CB8AC3E}">
        <p14:creationId xmlns:p14="http://schemas.microsoft.com/office/powerpoint/2010/main" val="20695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Standards… No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Guarantees are great, but must everything in life be absolute?</a:t>
            </a:r>
          </a:p>
          <a:p>
            <a:pPr lvl="1"/>
            <a:r>
              <a:rPr lang="en-US" dirty="0"/>
              <a:t>Not everyone graduates with a 4.0</a:t>
            </a:r>
          </a:p>
          <a:p>
            <a:endParaRPr lang="en-US" dirty="0"/>
          </a:p>
          <a:p>
            <a:r>
              <a:rPr lang="en-US" dirty="0"/>
              <a:t>Also, from a cost standpoint, when is the monetary savings &gt; performance?</a:t>
            </a:r>
          </a:p>
          <a:p>
            <a:endParaRPr lang="en-US" dirty="0"/>
          </a:p>
          <a:p>
            <a:r>
              <a:rPr lang="en-US" dirty="0"/>
              <a:t>Software engineers and the Finance Departments around the world agree that maybe would should have some gray area.</a:t>
            </a:r>
          </a:p>
        </p:txBody>
      </p:sp>
    </p:spTree>
    <p:extLst>
      <p:ext uri="{BB962C8B-B14F-4D97-AF65-F5344CB8AC3E}">
        <p14:creationId xmlns:p14="http://schemas.microsoft.com/office/powerpoint/2010/main" val="19129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and Soft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Real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Deadlines are absolute</a:t>
            </a:r>
          </a:p>
          <a:p>
            <a:pPr lvl="1"/>
            <a:r>
              <a:rPr lang="en-US" dirty="0"/>
              <a:t>The failure of a single task to complete in time constitutes a failure of the entire system</a:t>
            </a:r>
          </a:p>
          <a:p>
            <a:pPr lvl="1"/>
            <a:r>
              <a:rPr lang="en-US" dirty="0"/>
              <a:t>Very hard to implement, therefore more rare to encounter</a:t>
            </a:r>
          </a:p>
          <a:p>
            <a:pPr lvl="1"/>
            <a:r>
              <a:rPr lang="en-US" dirty="0"/>
              <a:t>Must be a deterministic system (every input has an output)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Pacemaker</a:t>
            </a:r>
          </a:p>
          <a:p>
            <a:pPr lvl="2"/>
            <a:r>
              <a:rPr lang="en-US" dirty="0"/>
              <a:t>Anti-lock brakes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Soft Real Time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Deadlines are flexible</a:t>
            </a:r>
          </a:p>
          <a:p>
            <a:pPr lvl="1"/>
            <a:r>
              <a:rPr lang="en-US" dirty="0"/>
              <a:t>As long as tasks are completed reasonably quickly, it’s OK to miss a deadline</a:t>
            </a:r>
          </a:p>
          <a:p>
            <a:pPr lvl="2"/>
            <a:r>
              <a:rPr lang="en-US" dirty="0"/>
              <a:t>But the longer we wait the less useful the output is</a:t>
            </a:r>
          </a:p>
          <a:p>
            <a:pPr lvl="1"/>
            <a:r>
              <a:rPr lang="en-US" dirty="0"/>
              <a:t>Can handle more tasks in general than Hard Real Time</a:t>
            </a:r>
          </a:p>
          <a:p>
            <a:pPr lvl="1"/>
            <a:r>
              <a:rPr lang="en-US" dirty="0"/>
              <a:t>Most common form of real time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Weather stations</a:t>
            </a:r>
          </a:p>
          <a:p>
            <a:pPr lvl="2"/>
            <a:r>
              <a:rPr lang="en-US" dirty="0"/>
              <a:t>Video feeds</a:t>
            </a:r>
          </a:p>
        </p:txBody>
      </p:sp>
    </p:spTree>
    <p:extLst>
      <p:ext uri="{BB962C8B-B14F-4D97-AF65-F5344CB8AC3E}">
        <p14:creationId xmlns:p14="http://schemas.microsoft.com/office/powerpoint/2010/main" val="23968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blend of Hard and Soft</a:t>
            </a:r>
          </a:p>
          <a:p>
            <a:pPr lvl="1"/>
            <a:r>
              <a:rPr lang="en-US" dirty="0"/>
              <a:t>Allowed to miss deadlines, albeit very infrequently</a:t>
            </a:r>
          </a:p>
          <a:p>
            <a:pPr lvl="1"/>
            <a:r>
              <a:rPr lang="en-US" dirty="0"/>
              <a:t>If a task fails to complete before it’s deadline, all value associated with its output is lost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76" y="1651608"/>
            <a:ext cx="5229599" cy="4242486"/>
          </a:xfrm>
        </p:spPr>
      </p:pic>
    </p:spTree>
    <p:extLst>
      <p:ext uri="{BB962C8B-B14F-4D97-AF65-F5344CB8AC3E}">
        <p14:creationId xmlns:p14="http://schemas.microsoft.com/office/powerpoint/2010/main" val="16389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are we using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uCOS</a:t>
            </a:r>
            <a:r>
              <a:rPr lang="en-US" dirty="0"/>
              <a:t>-II</a:t>
            </a:r>
          </a:p>
          <a:p>
            <a:pPr lvl="1"/>
            <a:r>
              <a:rPr lang="en-US" dirty="0"/>
              <a:t>Disclaimer: Not the latest and greatest (see: </a:t>
            </a:r>
            <a:r>
              <a:rPr lang="en-US" dirty="0" err="1"/>
              <a:t>uCOS</a:t>
            </a:r>
            <a:r>
              <a:rPr lang="en-US" dirty="0"/>
              <a:t>-III)</a:t>
            </a:r>
          </a:p>
          <a:p>
            <a:pPr lvl="1"/>
            <a:r>
              <a:rPr lang="en-US" dirty="0"/>
              <a:t>Free!</a:t>
            </a:r>
          </a:p>
          <a:p>
            <a:pPr lvl="1"/>
            <a:r>
              <a:rPr lang="en-US" dirty="0"/>
              <a:t>LOTS of documentation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Free your executable from bloat</a:t>
            </a:r>
          </a:p>
          <a:p>
            <a:pPr lvl="1"/>
            <a:r>
              <a:rPr lang="en-US" dirty="0"/>
              <a:t>Preemptive scheduler</a:t>
            </a:r>
          </a:p>
          <a:p>
            <a:pPr lvl="2"/>
            <a:r>
              <a:rPr lang="en-US" dirty="0"/>
              <a:t>Make the OS work for you</a:t>
            </a:r>
          </a:p>
          <a:p>
            <a:pPr lvl="1"/>
            <a:r>
              <a:rPr lang="en-US" dirty="0"/>
              <a:t>Deterministic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97" y="2965622"/>
            <a:ext cx="5617893" cy="1707399"/>
          </a:xfrm>
        </p:spPr>
      </p:pic>
    </p:spTree>
    <p:extLst>
      <p:ext uri="{BB962C8B-B14F-4D97-AF65-F5344CB8AC3E}">
        <p14:creationId xmlns:p14="http://schemas.microsoft.com/office/powerpoint/2010/main" val="23837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Unknown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discussions of using the Pi as a RTOS platform</a:t>
            </a:r>
          </a:p>
          <a:p>
            <a:pPr lvl="1"/>
            <a:r>
              <a:rPr lang="en-US" dirty="0"/>
              <a:t>No wide spread or complete native solutions</a:t>
            </a:r>
          </a:p>
          <a:p>
            <a:pPr lvl="2"/>
            <a:r>
              <a:rPr lang="en-US" dirty="0"/>
              <a:t>Starting points</a:t>
            </a:r>
          </a:p>
          <a:p>
            <a:pPr marL="454914" lvl="1" indent="0">
              <a:buNone/>
            </a:pPr>
            <a:endParaRPr lang="en-US" dirty="0"/>
          </a:p>
          <a:p>
            <a:r>
              <a:rPr lang="en-US" dirty="0"/>
              <a:t>Virtualization</a:t>
            </a:r>
          </a:p>
          <a:p>
            <a:pPr lvl="2"/>
            <a:r>
              <a:rPr lang="en-US" dirty="0" err="1"/>
              <a:t>FreeRTOS</a:t>
            </a:r>
            <a:endParaRPr lang="en-US" dirty="0"/>
          </a:p>
          <a:p>
            <a:pPr lvl="2"/>
            <a:r>
              <a:rPr lang="en-US" dirty="0"/>
              <a:t>Mostly complete port</a:t>
            </a:r>
          </a:p>
          <a:p>
            <a:pPr lvl="2"/>
            <a:r>
              <a:rPr lang="en-US" dirty="0"/>
              <a:t>Good enough for government work</a:t>
            </a:r>
          </a:p>
        </p:txBody>
      </p:sp>
    </p:spTree>
    <p:extLst>
      <p:ext uri="{BB962C8B-B14F-4D97-AF65-F5344CB8AC3E}">
        <p14:creationId xmlns:p14="http://schemas.microsoft.com/office/powerpoint/2010/main" val="21394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9781"/>
            <a:ext cx="10972800" cy="1286683"/>
          </a:xfrm>
        </p:spPr>
        <p:txBody>
          <a:bodyPr/>
          <a:lstStyle/>
          <a:p>
            <a:r>
              <a:rPr lang="en-US" dirty="0"/>
              <a:t>Hardware: </a:t>
            </a:r>
            <a:br>
              <a:rPr lang="en-US" dirty="0"/>
            </a:br>
            <a:r>
              <a:rPr lang="en-US" dirty="0"/>
              <a:t>Target Acquired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Raspberry Pi</a:t>
            </a:r>
          </a:p>
          <a:p>
            <a:pPr lvl="1"/>
            <a:r>
              <a:rPr lang="en-US" dirty="0"/>
              <a:t>Many forms: Zero, Zero W, 1, 1 A+, 1 B+, 2, 2 B, 2 B+, 3, 3 B+</a:t>
            </a:r>
          </a:p>
          <a:p>
            <a:pPr lvl="2"/>
            <a:r>
              <a:rPr lang="en-US" dirty="0"/>
              <a:t>All ARM based (More on this later)</a:t>
            </a:r>
          </a:p>
          <a:p>
            <a:pPr lvl="1"/>
            <a:r>
              <a:rPr lang="en-US" dirty="0"/>
              <a:t>Arose from the need for a low cost, all in one, entry computer to teach people how to code</a:t>
            </a:r>
          </a:p>
          <a:p>
            <a:pPr lvl="1"/>
            <a:r>
              <a:rPr lang="en-US" dirty="0"/>
              <a:t>No ROM (</a:t>
            </a:r>
            <a:r>
              <a:rPr lang="en-US" dirty="0" err="1"/>
              <a:t>Unbrickable</a:t>
            </a:r>
            <a:r>
              <a:rPr lang="en-US" dirty="0"/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8" y="633241"/>
            <a:ext cx="5272216" cy="5749468"/>
          </a:xfrm>
        </p:spPr>
      </p:pic>
    </p:spTree>
    <p:extLst>
      <p:ext uri="{BB962C8B-B14F-4D97-AF65-F5344CB8AC3E}">
        <p14:creationId xmlns:p14="http://schemas.microsoft.com/office/powerpoint/2010/main" val="25127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Licensed by ARM Holdings</a:t>
            </a:r>
          </a:p>
          <a:p>
            <a:pPr lvl="1"/>
            <a:r>
              <a:rPr lang="en-US" dirty="0"/>
              <a:t>Stands for Advanced RISC Machine</a:t>
            </a:r>
          </a:p>
          <a:p>
            <a:r>
              <a:rPr lang="en-US" dirty="0"/>
              <a:t>Pi’s utilize the ARM organization</a:t>
            </a:r>
          </a:p>
          <a:p>
            <a:pPr lvl="1"/>
            <a:r>
              <a:rPr lang="en-US" dirty="0"/>
              <a:t>BCM2835 – ARM 11 (Pi Zero and Ones) </a:t>
            </a:r>
          </a:p>
          <a:p>
            <a:pPr lvl="1"/>
            <a:r>
              <a:rPr lang="en-US" dirty="0"/>
              <a:t>BCM2836 – ARM Cortex A7 (Pi 2) </a:t>
            </a:r>
          </a:p>
          <a:p>
            <a:pPr lvl="1"/>
            <a:r>
              <a:rPr lang="en-US" dirty="0"/>
              <a:t>BCM2837/B0 – ARM Cortex A53 (some Pi2s, Pi 3) *64bit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Reno, Nevada</a:t>
            </a:r>
          </a:p>
        </p:txBody>
      </p:sp>
      <p:pic>
        <p:nvPicPr>
          <p:cNvPr id="21507" name="Picture 3" descr="neva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961479"/>
            <a:ext cx="3429000" cy="4572000"/>
          </a:xfrm>
          <a:noFill/>
          <a:ln>
            <a:solidFill>
              <a:schemeClr val="bg1"/>
            </a:solidFill>
          </a:ln>
        </p:spPr>
      </p:pic>
      <p:pic>
        <p:nvPicPr>
          <p:cNvPr id="21522" name="Picture 18" descr="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498" y="961479"/>
            <a:ext cx="5334000" cy="3497263"/>
          </a:xfrm>
          <a:prstGeom prst="rect">
            <a:avLst/>
          </a:prstGeom>
          <a:noFill/>
        </p:spPr>
      </p:pic>
      <p:pic>
        <p:nvPicPr>
          <p:cNvPr id="21520" name="Picture 16" descr="rgj_hm2_07_marypat_ho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657601"/>
            <a:ext cx="3962400" cy="2974975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657600"/>
            <a:ext cx="4343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and Instruction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Computer Organization</a:t>
            </a:r>
          </a:p>
          <a:p>
            <a:pPr lvl="1"/>
            <a:r>
              <a:rPr lang="en-US" dirty="0"/>
              <a:t>How the CPU handles instruction sets</a:t>
            </a:r>
          </a:p>
          <a:p>
            <a:pPr lvl="2"/>
            <a:r>
              <a:rPr lang="en-US" dirty="0"/>
              <a:t>Or how we allow all the parts of the CPU to talk to each other</a:t>
            </a:r>
          </a:p>
          <a:p>
            <a:pPr lvl="1"/>
            <a:r>
              <a:rPr lang="en-US" dirty="0"/>
              <a:t>Organizations are usually established by it’s manufacturer</a:t>
            </a:r>
          </a:p>
          <a:p>
            <a:pPr lvl="2"/>
            <a:r>
              <a:rPr lang="en-US" dirty="0"/>
              <a:t>Hence why all ARM chips will be called </a:t>
            </a:r>
            <a:r>
              <a:rPr lang="en-US" dirty="0" err="1"/>
              <a:t>ARM“marketingNameHere_version</a:t>
            </a:r>
            <a:r>
              <a:rPr lang="en-US" dirty="0"/>
              <a:t>”</a:t>
            </a:r>
          </a:p>
          <a:p>
            <a:r>
              <a:rPr lang="en-US" dirty="0"/>
              <a:t>Instruction Sets</a:t>
            </a:r>
          </a:p>
          <a:p>
            <a:pPr lvl="1"/>
            <a:r>
              <a:rPr lang="en-US" dirty="0"/>
              <a:t>Two types of sets</a:t>
            </a:r>
          </a:p>
          <a:p>
            <a:pPr lvl="2"/>
            <a:r>
              <a:rPr lang="en-US" dirty="0"/>
              <a:t>RISC – Reduced Instruction Set</a:t>
            </a:r>
          </a:p>
          <a:p>
            <a:pPr lvl="2"/>
            <a:r>
              <a:rPr lang="en-US" dirty="0"/>
              <a:t>CISC – Complex Instruction Set</a:t>
            </a:r>
          </a:p>
          <a:p>
            <a:pPr lvl="3"/>
            <a:r>
              <a:rPr lang="en-US" dirty="0"/>
              <a:t>Also known as “Not-RISC”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 vs RISC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Complex – One instruction may perform more than one task</a:t>
            </a:r>
          </a:p>
          <a:p>
            <a:pPr lvl="1"/>
            <a:r>
              <a:rPr lang="en-US" dirty="0"/>
              <a:t>Example: Add two numbers </a:t>
            </a:r>
          </a:p>
          <a:p>
            <a:pPr lvl="2"/>
            <a:r>
              <a:rPr lang="en-US" dirty="0"/>
              <a:t>ADD: addr1 addr2</a:t>
            </a:r>
          </a:p>
          <a:p>
            <a:pPr lvl="3"/>
            <a:r>
              <a:rPr lang="en-US" dirty="0"/>
              <a:t>This instruction tells the CPU to add the value in addr2 to addr1. </a:t>
            </a:r>
          </a:p>
          <a:p>
            <a:pPr lvl="3"/>
            <a:r>
              <a:rPr lang="en-US" dirty="0"/>
              <a:t>No need to load the registers ourselves.</a:t>
            </a:r>
          </a:p>
          <a:p>
            <a:pPr lvl="1"/>
            <a:r>
              <a:rPr lang="en-US" dirty="0"/>
              <a:t>Smaller program footprints</a:t>
            </a:r>
          </a:p>
          <a:p>
            <a:pPr lvl="1"/>
            <a:r>
              <a:rPr lang="en-US" dirty="0"/>
              <a:t>Hardware handles the load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RISC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Reduced – Each instruction performs a finite and specific task</a:t>
            </a:r>
          </a:p>
          <a:p>
            <a:pPr lvl="1"/>
            <a:r>
              <a:rPr lang="en-US" dirty="0"/>
              <a:t>Example: Add two numbers</a:t>
            </a:r>
          </a:p>
          <a:p>
            <a:pPr lvl="2"/>
            <a:r>
              <a:rPr lang="en-US" dirty="0"/>
              <a:t>LOAD A, addr1</a:t>
            </a:r>
          </a:p>
          <a:p>
            <a:pPr lvl="2"/>
            <a:r>
              <a:rPr lang="en-US" dirty="0"/>
              <a:t>LOAD B, addr2</a:t>
            </a:r>
          </a:p>
          <a:p>
            <a:pPr lvl="2"/>
            <a:r>
              <a:rPr lang="en-US" dirty="0"/>
              <a:t>ADD   A, B</a:t>
            </a:r>
          </a:p>
          <a:p>
            <a:pPr lvl="2"/>
            <a:r>
              <a:rPr lang="en-US" dirty="0"/>
              <a:t>STORE addr1, A</a:t>
            </a:r>
          </a:p>
          <a:p>
            <a:pPr lvl="3"/>
            <a:r>
              <a:rPr lang="en-US" dirty="0"/>
              <a:t>Four times as many instructions!</a:t>
            </a:r>
          </a:p>
          <a:p>
            <a:pPr lvl="3"/>
            <a:r>
              <a:rPr lang="en-US" dirty="0"/>
              <a:t>Memory management!</a:t>
            </a:r>
          </a:p>
          <a:p>
            <a:pPr lvl="2"/>
            <a:r>
              <a:rPr lang="en-US" dirty="0"/>
              <a:t>Emphasis on software</a:t>
            </a:r>
          </a:p>
        </p:txBody>
      </p:sp>
    </p:spTree>
    <p:extLst>
      <p:ext uri="{BB962C8B-B14F-4D97-AF65-F5344CB8AC3E}">
        <p14:creationId xmlns:p14="http://schemas.microsoft.com/office/powerpoint/2010/main" val="31320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1403"/>
            <a:ext cx="5388178" cy="53881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Pi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Base Board</a:t>
            </a:r>
          </a:p>
          <a:p>
            <a:pPr lvl="1"/>
            <a:r>
              <a:rPr lang="en-US" dirty="0"/>
              <a:t>All the things!</a:t>
            </a:r>
          </a:p>
          <a:p>
            <a:pPr lvl="2"/>
            <a:r>
              <a:rPr lang="en-US" dirty="0" err="1"/>
              <a:t>WiFi</a:t>
            </a:r>
            <a:endParaRPr lang="en-US" dirty="0"/>
          </a:p>
          <a:p>
            <a:pPr lvl="2"/>
            <a:r>
              <a:rPr lang="en-US" dirty="0"/>
              <a:t>HDMI</a:t>
            </a:r>
          </a:p>
          <a:p>
            <a:pPr lvl="2"/>
            <a:r>
              <a:rPr lang="en-US" dirty="0"/>
              <a:t>USB</a:t>
            </a:r>
          </a:p>
          <a:p>
            <a:pPr lvl="2"/>
            <a:r>
              <a:rPr lang="en-US" dirty="0"/>
              <a:t>GPIO</a:t>
            </a:r>
          </a:p>
          <a:p>
            <a:pPr lvl="2"/>
            <a:r>
              <a:rPr lang="en-US" dirty="0"/>
              <a:t>Ethernet</a:t>
            </a:r>
          </a:p>
          <a:p>
            <a:pPr lvl="1"/>
            <a:r>
              <a:rPr lang="en-US" dirty="0"/>
              <a:t>On second though let’s just treat everything as a generic device</a:t>
            </a:r>
          </a:p>
          <a:p>
            <a:pPr lvl="2"/>
            <a:r>
              <a:rPr lang="en-US" dirty="0"/>
              <a:t>Pass-through objects</a:t>
            </a:r>
          </a:p>
          <a:p>
            <a:pPr lvl="2"/>
            <a:r>
              <a:rPr lang="en-US" dirty="0"/>
              <a:t>Bare Metal approach (We don’t need no stinking drivers)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We need tools!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Toolchain</a:t>
            </a:r>
          </a:p>
          <a:p>
            <a:pPr lvl="1"/>
            <a:r>
              <a:rPr lang="en-US" dirty="0"/>
              <a:t>Group of tools chained together </a:t>
            </a:r>
            <a:r>
              <a:rPr lang="en-US" i="1" dirty="0"/>
              <a:t>like a chain</a:t>
            </a:r>
            <a:r>
              <a:rPr lang="en-US" dirty="0"/>
              <a:t> to create an executable</a:t>
            </a:r>
          </a:p>
          <a:p>
            <a:pPr lvl="1"/>
            <a:r>
              <a:rPr lang="en-US" dirty="0"/>
              <a:t>Term has lost relevance in the rise of Integrated Developer Environments (IDEs)</a:t>
            </a:r>
          </a:p>
          <a:p>
            <a:pPr lvl="2"/>
            <a:r>
              <a:rPr lang="en-US" dirty="0"/>
              <a:t>Visual Studio</a:t>
            </a:r>
          </a:p>
          <a:p>
            <a:pPr lvl="2"/>
            <a:r>
              <a:rPr lang="en-US" dirty="0"/>
              <a:t>Allows users to edit, compile, link and package</a:t>
            </a:r>
          </a:p>
          <a:p>
            <a:pPr lvl="2"/>
            <a:r>
              <a:rPr lang="en-US" dirty="0"/>
              <a:t>On the fly debugging through built in hooks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 – pay for play</a:t>
            </a:r>
          </a:p>
          <a:p>
            <a:pPr lvl="1"/>
            <a:r>
              <a:rPr lang="en-US" dirty="0"/>
              <a:t>Not preinstalled on machines</a:t>
            </a:r>
          </a:p>
          <a:p>
            <a:pPr lvl="2"/>
            <a:r>
              <a:rPr lang="en-US" dirty="0"/>
              <a:t>Need to purchase separately</a:t>
            </a:r>
          </a:p>
          <a:p>
            <a:pPr lvl="1"/>
            <a:r>
              <a:rPr lang="en-US" dirty="0"/>
              <a:t>Cost prohibitive for the better IDEs</a:t>
            </a:r>
          </a:p>
          <a:p>
            <a:pPr lvl="2"/>
            <a:r>
              <a:rPr lang="en-US" dirty="0"/>
              <a:t>Visual Studio (Every version but student, and even then…)</a:t>
            </a:r>
          </a:p>
          <a:p>
            <a:pPr lvl="1"/>
            <a:r>
              <a:rPr lang="en-US" dirty="0"/>
              <a:t>Can add bloat to executables</a:t>
            </a:r>
          </a:p>
          <a:p>
            <a:pPr lvl="2"/>
            <a:r>
              <a:rPr lang="en-US" dirty="0"/>
              <a:t>Really need to look in your compiler options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Toolchains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Buck the trend</a:t>
            </a:r>
          </a:p>
          <a:p>
            <a:pPr lvl="1"/>
            <a:r>
              <a:rPr lang="en-US" dirty="0"/>
              <a:t>Freeware</a:t>
            </a:r>
          </a:p>
          <a:p>
            <a:pPr lvl="2"/>
            <a:r>
              <a:rPr lang="en-US" dirty="0"/>
              <a:t>Cost does not equal quality</a:t>
            </a:r>
          </a:p>
          <a:p>
            <a:r>
              <a:rPr lang="en-US" dirty="0"/>
              <a:t>Scour the INTERNET</a:t>
            </a:r>
          </a:p>
          <a:p>
            <a:pPr lvl="1"/>
            <a:r>
              <a:rPr lang="en-US" dirty="0"/>
              <a:t>Just google compiler and see what happens</a:t>
            </a:r>
          </a:p>
          <a:p>
            <a:pPr lvl="1"/>
            <a:r>
              <a:rPr lang="en-US" dirty="0"/>
              <a:t>We do need to make sure all our tools work together too!</a:t>
            </a:r>
          </a:p>
        </p:txBody>
      </p:sp>
    </p:spTree>
    <p:extLst>
      <p:ext uri="{BB962C8B-B14F-4D97-AF65-F5344CB8AC3E}">
        <p14:creationId xmlns:p14="http://schemas.microsoft.com/office/powerpoint/2010/main" val="36444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Yagarto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Saves us time</a:t>
            </a:r>
          </a:p>
          <a:p>
            <a:pPr lvl="1"/>
            <a:r>
              <a:rPr lang="en-US" dirty="0"/>
              <a:t>ARM Toolchain developed in 2006</a:t>
            </a:r>
          </a:p>
          <a:p>
            <a:pPr lvl="1"/>
            <a:r>
              <a:rPr lang="en-US" dirty="0"/>
              <a:t>Contains the GNU embedded Tools</a:t>
            </a:r>
          </a:p>
          <a:p>
            <a:pPr lvl="2"/>
            <a:r>
              <a:rPr lang="en-US" dirty="0"/>
              <a:t>GCC compiler</a:t>
            </a:r>
          </a:p>
          <a:p>
            <a:pPr lvl="1"/>
            <a:r>
              <a:rPr lang="en-US" dirty="0"/>
              <a:t>One of the first inexpensive, user friendly ARM toolchains available</a:t>
            </a:r>
          </a:p>
          <a:p>
            <a:pPr lvl="2"/>
            <a:r>
              <a:rPr lang="en-US" dirty="0"/>
              <a:t>Despite new IDEs and Toolchains, </a:t>
            </a:r>
            <a:r>
              <a:rPr lang="en-US" dirty="0" err="1"/>
              <a:t>Yagartos</a:t>
            </a:r>
            <a:r>
              <a:rPr lang="en-US" dirty="0"/>
              <a:t> simplicity keep it relevant</a:t>
            </a:r>
          </a:p>
          <a:p>
            <a:pPr lvl="1"/>
            <a:r>
              <a:rPr lang="en-US" dirty="0"/>
              <a:t>Resembles an IDE in theory but…</a:t>
            </a:r>
          </a:p>
        </p:txBody>
      </p:sp>
    </p:spTree>
    <p:extLst>
      <p:ext uri="{BB962C8B-B14F-4D97-AF65-F5344CB8AC3E}">
        <p14:creationId xmlns:p14="http://schemas.microsoft.com/office/powerpoint/2010/main" val="8870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Makefiles</a:t>
            </a:r>
            <a:r>
              <a:rPr lang="en-US" dirty="0"/>
              <a:t> and Text 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Makefiles</a:t>
            </a:r>
            <a:r>
              <a:rPr lang="en-US" dirty="0"/>
              <a:t> tell </a:t>
            </a:r>
            <a:r>
              <a:rPr lang="en-US" dirty="0" err="1"/>
              <a:t>Yagarto</a:t>
            </a:r>
            <a:r>
              <a:rPr lang="en-US" dirty="0"/>
              <a:t> how to make our product</a:t>
            </a:r>
          </a:p>
          <a:p>
            <a:pPr lvl="1"/>
            <a:r>
              <a:rPr lang="en-US" dirty="0"/>
              <a:t>Tools and wood don’t make a table without instructions!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editors allow us to make changes</a:t>
            </a:r>
          </a:p>
          <a:p>
            <a:pPr lvl="1"/>
            <a:r>
              <a:rPr lang="en-US" dirty="0"/>
              <a:t>Dealer’s choice</a:t>
            </a:r>
          </a:p>
          <a:p>
            <a:pPr lvl="2"/>
            <a:r>
              <a:rPr lang="en-US" dirty="0"/>
              <a:t>Just know what you’re dealing with</a:t>
            </a:r>
          </a:p>
          <a:p>
            <a:pPr lvl="3"/>
            <a:r>
              <a:rPr lang="en-US" dirty="0"/>
              <a:t>\n</a:t>
            </a:r>
          </a:p>
          <a:p>
            <a:pPr marL="1033272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kernel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Needed Components</a:t>
            </a:r>
          </a:p>
          <a:p>
            <a:pPr lvl="1"/>
            <a:r>
              <a:rPr lang="en-US" dirty="0"/>
              <a:t>ARM shell</a:t>
            </a:r>
          </a:p>
          <a:p>
            <a:pPr lvl="2"/>
            <a:r>
              <a:rPr lang="en-US" dirty="0" err="1"/>
              <a:t>Yagarto</a:t>
            </a:r>
            <a:endParaRPr lang="en-US" dirty="0"/>
          </a:p>
          <a:p>
            <a:pPr lvl="1"/>
            <a:r>
              <a:rPr lang="en-US" dirty="0"/>
              <a:t>OS</a:t>
            </a:r>
          </a:p>
          <a:p>
            <a:pPr lvl="2"/>
            <a:r>
              <a:rPr lang="en-US" dirty="0" err="1"/>
              <a:t>uCOS</a:t>
            </a:r>
            <a:r>
              <a:rPr lang="en-US" dirty="0"/>
              <a:t>-II</a:t>
            </a:r>
          </a:p>
          <a:p>
            <a:pPr lvl="1"/>
            <a:r>
              <a:rPr lang="en-US" dirty="0"/>
              <a:t>Board Support Package</a:t>
            </a:r>
          </a:p>
          <a:p>
            <a:pPr lvl="2"/>
            <a:r>
              <a:rPr lang="en-US" dirty="0"/>
              <a:t>??</a:t>
            </a:r>
          </a:p>
          <a:p>
            <a:pPr lvl="1"/>
            <a:r>
              <a:rPr lang="en-US" dirty="0"/>
              <a:t>CPU Port</a:t>
            </a:r>
          </a:p>
          <a:p>
            <a:pPr lvl="2"/>
            <a:r>
              <a:rPr lang="en-US" dirty="0"/>
              <a:t>??</a:t>
            </a:r>
          </a:p>
          <a:p>
            <a:pPr lvl="1"/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9264"/>
            <a:ext cx="4121965" cy="5240488"/>
          </a:xfrm>
        </p:spPr>
      </p:pic>
    </p:spTree>
    <p:extLst>
      <p:ext uri="{BB962C8B-B14F-4D97-AF65-F5344CB8AC3E}">
        <p14:creationId xmlns:p14="http://schemas.microsoft.com/office/powerpoint/2010/main" val="12843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Hello Word or its equivalent</a:t>
            </a:r>
          </a:p>
          <a:p>
            <a:pPr lvl="1"/>
            <a:r>
              <a:rPr lang="en-US" dirty="0"/>
              <a:t>Bare metal programming by Dave Welch</a:t>
            </a:r>
          </a:p>
          <a:p>
            <a:pPr lvl="2"/>
            <a:r>
              <a:rPr lang="en-US" dirty="0"/>
              <a:t>Creating an “OS” that is essentially a simple while loop</a:t>
            </a:r>
          </a:p>
          <a:p>
            <a:pPr lvl="2"/>
            <a:r>
              <a:rPr lang="en-US" dirty="0"/>
              <a:t>Write to devices directly (Pass through)</a:t>
            </a:r>
          </a:p>
          <a:p>
            <a:pPr lvl="3"/>
            <a:r>
              <a:rPr lang="en-US" dirty="0"/>
              <a:t>BSP?</a:t>
            </a:r>
          </a:p>
          <a:p>
            <a:pPr lvl="1"/>
            <a:r>
              <a:rPr lang="en-US" dirty="0"/>
              <a:t>Key Memory address and modes</a:t>
            </a:r>
          </a:p>
          <a:p>
            <a:pPr lvl="2"/>
            <a:r>
              <a:rPr lang="en-US" dirty="0" err="1"/>
              <a:t>Start.s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University of Nevada, Reno</a:t>
            </a:r>
          </a:p>
        </p:txBody>
      </p:sp>
      <p:pic>
        <p:nvPicPr>
          <p:cNvPr id="26638" name="Picture 14" descr="5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519" y="1143000"/>
            <a:ext cx="8229600" cy="5391150"/>
          </a:xfrm>
          <a:prstGeom prst="rect">
            <a:avLst/>
          </a:prstGeom>
          <a:noFill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3318" y="2743201"/>
            <a:ext cx="58674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 descr="C:\Users\fredh\Downloads\All sizes   The Quad and Mackay School of Mines   Flickr - Photo Sharing!_files\4952309294_754a94c27f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2519" y="1143000"/>
            <a:ext cx="5260489" cy="3493294"/>
          </a:xfrm>
          <a:prstGeom prst="rect">
            <a:avLst/>
          </a:prstGeom>
          <a:noFill/>
        </p:spPr>
      </p:pic>
      <p:pic>
        <p:nvPicPr>
          <p:cNvPr id="14338" name="Picture 2" descr="C:\Users\fredh\Downloads\All sizes   The Joe Crowley Student Union and IGT Knowledge Center   Flickr - Photo Sharing!_files\4949440616_e1d4a20c94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3918" y="1143000"/>
            <a:ext cx="4913376" cy="289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Port by </a:t>
            </a:r>
            <a:r>
              <a:rPr lang="en-US" dirty="0" err="1"/>
              <a:t>Weng</a:t>
            </a:r>
            <a:r>
              <a:rPr lang="en-US" dirty="0"/>
              <a:t> Kai</a:t>
            </a:r>
          </a:p>
          <a:p>
            <a:pPr lvl="1"/>
            <a:r>
              <a:rPr lang="en-US" dirty="0"/>
              <a:t>90% solution for creating a CPU Port of </a:t>
            </a:r>
            <a:r>
              <a:rPr lang="en-US" dirty="0" err="1"/>
              <a:t>uCOS</a:t>
            </a:r>
            <a:r>
              <a:rPr lang="en-US" dirty="0"/>
              <a:t>-II to the original Raspberry Pi</a:t>
            </a:r>
          </a:p>
          <a:p>
            <a:pPr lvl="2"/>
            <a:r>
              <a:rPr lang="en-US" dirty="0"/>
              <a:t>Great build structure!</a:t>
            </a:r>
          </a:p>
          <a:p>
            <a:pPr lvl="1"/>
            <a:r>
              <a:rPr lang="en-US" dirty="0"/>
              <a:t>Runs basic functions of the </a:t>
            </a:r>
            <a:r>
              <a:rPr lang="en-US" dirty="0" err="1"/>
              <a:t>uCOS</a:t>
            </a:r>
            <a:r>
              <a:rPr lang="en-US" dirty="0"/>
              <a:t>-II OS to alternate between two tasks forever</a:t>
            </a:r>
          </a:p>
          <a:p>
            <a:pPr lvl="1"/>
            <a:r>
              <a:rPr lang="en-US" dirty="0"/>
              <a:t>Served as a great “check” for when I broke my code adding more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5265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board works!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BSP + CPU Port + </a:t>
            </a:r>
            <a:r>
              <a:rPr lang="en-US" dirty="0" err="1"/>
              <a:t>Yagarto</a:t>
            </a:r>
            <a:endParaRPr lang="en-US" dirty="0"/>
          </a:p>
          <a:p>
            <a:pPr lvl="1"/>
            <a:r>
              <a:rPr lang="en-US" dirty="0"/>
              <a:t>Working kernel file!</a:t>
            </a:r>
          </a:p>
          <a:p>
            <a:pPr lvl="1"/>
            <a:r>
              <a:rPr lang="en-US" dirty="0"/>
              <a:t>Base </a:t>
            </a:r>
            <a:r>
              <a:rPr lang="en-US" dirty="0" err="1"/>
              <a:t>uCOS</a:t>
            </a:r>
            <a:r>
              <a:rPr lang="en-US" dirty="0"/>
              <a:t>-II functionality</a:t>
            </a:r>
          </a:p>
          <a:p>
            <a:pPr lvl="1"/>
            <a:r>
              <a:rPr lang="en-US" dirty="0" err="1"/>
              <a:t>uART</a:t>
            </a:r>
            <a:r>
              <a:rPr lang="en-US" dirty="0"/>
              <a:t> and Timer devices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16" y="1426464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9197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Jean </a:t>
            </a:r>
            <a:r>
              <a:rPr lang="en-US" dirty="0" err="1"/>
              <a:t>Lebrasse’s</a:t>
            </a:r>
            <a:r>
              <a:rPr lang="en-US" dirty="0"/>
              <a:t> examples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provided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Takes over for DOS</a:t>
            </a:r>
          </a:p>
          <a:p>
            <a:r>
              <a:rPr lang="en-US" dirty="0"/>
              <a:t>Uses Borland specific functions to write to the “Video Buffer”</a:t>
            </a:r>
          </a:p>
          <a:p>
            <a:pPr lvl="1"/>
            <a:r>
              <a:rPr lang="en-US" dirty="0"/>
              <a:t>Display to video output (DOS window)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For the Pi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Boots directly from SD card</a:t>
            </a:r>
          </a:p>
          <a:p>
            <a:pPr lvl="1"/>
            <a:r>
              <a:rPr lang="en-US" dirty="0" err="1"/>
              <a:t>Start.s</a:t>
            </a:r>
            <a:endParaRPr lang="en-US" dirty="0"/>
          </a:p>
          <a:p>
            <a:r>
              <a:rPr lang="en-US" dirty="0"/>
              <a:t>No need to date myself by mentioning I used Borland and all calls can be ported to C++</a:t>
            </a:r>
          </a:p>
          <a:p>
            <a:r>
              <a:rPr lang="en-US" dirty="0"/>
              <a:t>Outputs to </a:t>
            </a:r>
            <a:r>
              <a:rPr lang="en-US" dirty="0" err="1"/>
              <a:t>PuTTY</a:t>
            </a:r>
            <a:r>
              <a:rPr lang="en-US" dirty="0"/>
              <a:t> terminal through serial device</a:t>
            </a:r>
          </a:p>
        </p:txBody>
      </p:sp>
    </p:spTree>
    <p:extLst>
      <p:ext uri="{BB962C8B-B14F-4D97-AF65-F5344CB8AC3E}">
        <p14:creationId xmlns:p14="http://schemas.microsoft.com/office/powerpoint/2010/main" val="40587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Jean </a:t>
            </a:r>
            <a:r>
              <a:rPr lang="en-US" dirty="0" err="1"/>
              <a:t>Lebrasse’s</a:t>
            </a:r>
            <a:r>
              <a:rPr lang="en-US" dirty="0"/>
              <a:t> examples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253E23-BFBD-4A55-A29A-31807BE4A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9" y="1256414"/>
            <a:ext cx="6431837" cy="24843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60B621-0C81-4890-A09A-B4C1A2765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55" y="3340290"/>
            <a:ext cx="3474720" cy="3368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7FE56D-658B-4629-889D-0288D2036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99" y="2498582"/>
            <a:ext cx="6687285" cy="43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64 bit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Graphics DLL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Real World Application</a:t>
            </a:r>
          </a:p>
        </p:txBody>
      </p:sp>
    </p:spTree>
    <p:extLst>
      <p:ext uri="{BB962C8B-B14F-4D97-AF65-F5344CB8AC3E}">
        <p14:creationId xmlns:p14="http://schemas.microsoft.com/office/powerpoint/2010/main" val="11561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041082"/>
            <a:ext cx="10363200" cy="1975104"/>
          </a:xfrm>
        </p:spPr>
        <p:txBody>
          <a:bodyPr/>
          <a:lstStyle/>
          <a:p>
            <a:r>
              <a:rPr lang="en-US" dirty="0" err="1"/>
              <a:t>RealPi</a:t>
            </a:r>
            <a:r>
              <a:rPr lang="en-US" dirty="0"/>
              <a:t> - A Real Time Operating System on the Raspberry Pi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Samuel Delaney, Dwight Egbert, and Frederick C. Harris, Jr. </a:t>
            </a:r>
          </a:p>
          <a:p>
            <a:r>
              <a:rPr lang="en-US" sz="2400" dirty="0"/>
              <a:t>Department of Computer Science and Engineering</a:t>
            </a:r>
          </a:p>
          <a:p>
            <a:r>
              <a:rPr lang="en-US" sz="2400" dirty="0"/>
              <a:t>University of Nevada, Reno</a:t>
            </a:r>
          </a:p>
        </p:txBody>
      </p:sp>
      <p:pic>
        <p:nvPicPr>
          <p:cNvPr id="1028" name="Picture 4" descr="https://www.unr.edu/Images/president/im/basic-logos/downloads/nevada-vertical-blue-reversed.png">
            <a:extLst>
              <a:ext uri="{FF2B5EF4-FFF2-40B4-BE49-F238E27FC236}">
                <a16:creationId xmlns:a16="http://schemas.microsoft.com/office/drawing/2014/main" id="{95476366-F8E0-4C77-8354-E13223A1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2" y="110661"/>
            <a:ext cx="1821509" cy="1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32" y="1206911"/>
            <a:ext cx="10791568" cy="5325693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Remzi</a:t>
            </a:r>
            <a:r>
              <a:rPr lang="en-US" dirty="0"/>
              <a:t> </a:t>
            </a:r>
            <a:r>
              <a:rPr lang="en-US" dirty="0" err="1"/>
              <a:t>Arpaci-Dusseau</a:t>
            </a:r>
            <a:r>
              <a:rPr lang="en-US" dirty="0"/>
              <a:t> and Andrea </a:t>
            </a:r>
            <a:r>
              <a:rPr lang="en-US" dirty="0" err="1"/>
              <a:t>Arpaci-Dusseau</a:t>
            </a:r>
            <a:r>
              <a:rPr lang="en-US" dirty="0"/>
              <a:t>. Operating Systems: Three Easy Pieces. </a:t>
            </a:r>
            <a:r>
              <a:rPr lang="en-US" dirty="0" err="1"/>
              <a:t>Arpaci-Dusseau</a:t>
            </a:r>
            <a:r>
              <a:rPr lang="en-US" dirty="0"/>
              <a:t> Books, 2014.</a:t>
            </a:r>
          </a:p>
          <a:p>
            <a:r>
              <a:rPr lang="en-US" dirty="0"/>
              <a:t>Joe </a:t>
            </a:r>
            <a:r>
              <a:rPr lang="en-US" dirty="0" err="1"/>
              <a:t>Bartel</a:t>
            </a:r>
            <a:r>
              <a:rPr lang="en-US" dirty="0"/>
              <a:t>. Non-preemptive multitasking. The Computer Journal, (30):37{39, 2011.</a:t>
            </a:r>
          </a:p>
          <a:p>
            <a:r>
              <a:rPr lang="en-US" dirty="0"/>
              <a:t>M. Ben-Ari. Principles of Concurrent and Distributed Programming. Prentice Hall, </a:t>
            </a:r>
            <a:r>
              <a:rPr lang="en-US" dirty="0" err="1"/>
              <a:t>rst</a:t>
            </a:r>
            <a:r>
              <a:rPr lang="en-US" dirty="0"/>
              <a:t> edition, 1990.</a:t>
            </a:r>
          </a:p>
          <a:p>
            <a:r>
              <a:rPr lang="en-US" dirty="0"/>
              <a:t>Margarita </a:t>
            </a:r>
            <a:r>
              <a:rPr lang="en-US" dirty="0" err="1"/>
              <a:t>Esponda</a:t>
            </a:r>
            <a:r>
              <a:rPr lang="en-US" dirty="0"/>
              <a:t> and Rojas </a:t>
            </a:r>
            <a:r>
              <a:rPr lang="en-US" dirty="0" err="1"/>
              <a:t>Ra'ul</a:t>
            </a:r>
            <a:r>
              <a:rPr lang="en-US" dirty="0"/>
              <a:t>. The </a:t>
            </a:r>
            <a:r>
              <a:rPr lang="en-US" dirty="0" err="1"/>
              <a:t>risc</a:t>
            </a:r>
            <a:r>
              <a:rPr lang="en-US" dirty="0"/>
              <a:t> concept - a survey of implementations.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fuer</a:t>
            </a:r>
            <a:r>
              <a:rPr lang="en-US" dirty="0"/>
              <a:t> </a:t>
            </a:r>
            <a:r>
              <a:rPr lang="en-US" dirty="0" err="1"/>
              <a:t>Informatik</a:t>
            </a:r>
            <a:r>
              <a:rPr lang="en-US" dirty="0"/>
              <a:t>, Technical Report B-91-12, 1991.</a:t>
            </a:r>
          </a:p>
          <a:p>
            <a:r>
              <a:rPr lang="en-US" dirty="0"/>
              <a:t>Raspberry Pi Foundation. Raspberry pi, Last accessed Mar 2017. https://www.raspberrypi.org/.</a:t>
            </a:r>
          </a:p>
          <a:p>
            <a:r>
              <a:rPr lang="en-US" dirty="0" err="1"/>
              <a:t>FreeRTOS</a:t>
            </a:r>
            <a:r>
              <a:rPr lang="en-US" dirty="0"/>
              <a:t>. </a:t>
            </a:r>
            <a:r>
              <a:rPr lang="en-US" dirty="0" err="1"/>
              <a:t>Freertos</a:t>
            </a:r>
            <a:r>
              <a:rPr lang="en-US" dirty="0"/>
              <a:t>, Last accessed Mar 2017. https://www.freertos.org/.</a:t>
            </a:r>
          </a:p>
          <a:p>
            <a:r>
              <a:rPr lang="en-US" dirty="0" err="1"/>
              <a:t>Weng</a:t>
            </a:r>
            <a:r>
              <a:rPr lang="en-US" dirty="0"/>
              <a:t> Kai. </a:t>
            </a:r>
            <a:r>
              <a:rPr lang="en-US" dirty="0" err="1"/>
              <a:t>Github</a:t>
            </a:r>
            <a:r>
              <a:rPr lang="en-US" dirty="0"/>
              <a:t>, 2013. https://github.com/fmlab/ucos_RaspberryPi.</a:t>
            </a:r>
          </a:p>
          <a:p>
            <a:r>
              <a:rPr lang="en-US" dirty="0" err="1"/>
              <a:t>Linfo</a:t>
            </a:r>
            <a:r>
              <a:rPr lang="en-US" dirty="0"/>
              <a:t>. Context switch </a:t>
            </a:r>
            <a:r>
              <a:rPr lang="en-US" dirty="0" err="1"/>
              <a:t>denition</a:t>
            </a:r>
            <a:r>
              <a:rPr lang="en-US" dirty="0"/>
              <a:t>, September 2013. http://www.linfo.org/context_switch.html.</a:t>
            </a:r>
          </a:p>
          <a:p>
            <a:r>
              <a:rPr lang="en-US" dirty="0" err="1"/>
              <a:t>Micrium</a:t>
            </a:r>
            <a:r>
              <a:rPr lang="en-US" dirty="0"/>
              <a:t>. </a:t>
            </a:r>
            <a:r>
              <a:rPr lang="en-US" dirty="0" err="1"/>
              <a:t>Micrium</a:t>
            </a:r>
            <a:r>
              <a:rPr lang="en-US" dirty="0"/>
              <a:t> embedded software, Last accessed Mar 2017. https://www.micrium.com/rtos/kernels/.</a:t>
            </a:r>
          </a:p>
          <a:p>
            <a:r>
              <a:rPr lang="en-US" dirty="0"/>
              <a:t>riscos.info. Preemptive multitasking, November 2009. http://www.riscos.info/index.php/Preemptive_multitasking.</a:t>
            </a:r>
          </a:p>
          <a:p>
            <a:r>
              <a:rPr lang="en-US" dirty="0"/>
              <a:t>K.G Shin. Real-time computing: a new discipline of computer science and engineering. Proceedings of the IEEE, 82(1):6{24, 1994.</a:t>
            </a:r>
          </a:p>
          <a:p>
            <a:r>
              <a:rPr lang="en-US" dirty="0"/>
              <a:t>William Stalling. Operating Systems Internals and Design Principles. </a:t>
            </a:r>
            <a:r>
              <a:rPr lang="en-US" dirty="0" err="1"/>
              <a:t>PrenticeHall</a:t>
            </a:r>
            <a:r>
              <a:rPr lang="en-US" dirty="0"/>
              <a:t>, forth edition, 2004.</a:t>
            </a:r>
          </a:p>
          <a:p>
            <a:r>
              <a:rPr lang="en-US" dirty="0"/>
              <a:t>Jon Stokes. </a:t>
            </a:r>
            <a:r>
              <a:rPr lang="en-US" dirty="0" err="1"/>
              <a:t>Risc</a:t>
            </a:r>
            <a:r>
              <a:rPr lang="en-US" dirty="0"/>
              <a:t> vs </a:t>
            </a:r>
            <a:r>
              <a:rPr lang="en-US" dirty="0" err="1"/>
              <a:t>cisc</a:t>
            </a:r>
            <a:r>
              <a:rPr lang="en-US" dirty="0"/>
              <a:t>: the post-</a:t>
            </a:r>
            <a:r>
              <a:rPr lang="en-US" dirty="0" err="1"/>
              <a:t>risc</a:t>
            </a:r>
            <a:r>
              <a:rPr lang="en-US" dirty="0"/>
              <a:t> era. </a:t>
            </a:r>
            <a:r>
              <a:rPr lang="en-US" dirty="0" err="1"/>
              <a:t>Arstechnica</a:t>
            </a:r>
            <a:r>
              <a:rPr lang="en-US" dirty="0"/>
              <a:t>, 2004.</a:t>
            </a:r>
          </a:p>
          <a:p>
            <a:r>
              <a:rPr lang="de-DE" dirty="0"/>
              <a:t>David Welch. Github, 2016. https://github.com/dwelch67/raspberrypi.</a:t>
            </a:r>
          </a:p>
          <a:p>
            <a:r>
              <a:rPr lang="en-US" dirty="0" err="1"/>
              <a:t>RichardWexelblat</a:t>
            </a:r>
            <a:r>
              <a:rPr lang="en-US" dirty="0"/>
              <a:t>. History of Programming Languages. ACM Monograph Series. Academic Press, First edition, 1981.</a:t>
            </a:r>
          </a:p>
          <a:p>
            <a:r>
              <a:rPr lang="en-US" dirty="0"/>
              <a:t>W. </a:t>
            </a:r>
            <a:r>
              <a:rPr lang="en-US" dirty="0" err="1"/>
              <a:t>Wulf</a:t>
            </a:r>
            <a:r>
              <a:rPr lang="en-US" dirty="0"/>
              <a:t>, E. Cohen, W. Corwin, A. Jones, R. Levin, C. Pierson, and J. Pollack. Hydra: the kernel of a multiprocessor operating system. Communications of the ACM, 17(6):337{345, 1974.</a:t>
            </a:r>
          </a:p>
          <a:p>
            <a:r>
              <a:rPr lang="en-US" dirty="0" err="1"/>
              <a:t>Yagarto</a:t>
            </a:r>
            <a:r>
              <a:rPr lang="en-US" dirty="0"/>
              <a:t>. </a:t>
            </a:r>
            <a:r>
              <a:rPr lang="en-US" dirty="0" err="1"/>
              <a:t>Yagarto</a:t>
            </a:r>
            <a:r>
              <a:rPr lang="en-US" dirty="0"/>
              <a:t>, Last accessed Mar 2017. http://www.yagarto.org/.</a:t>
            </a:r>
          </a:p>
        </p:txBody>
      </p:sp>
    </p:spTree>
    <p:extLst>
      <p:ext uri="{BB962C8B-B14F-4D97-AF65-F5344CB8AC3E}">
        <p14:creationId xmlns:p14="http://schemas.microsoft.com/office/powerpoint/2010/main" val="28651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579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D6827-4201-4135-8FD7-4EE5560F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B1A493-8444-4983-A0F8-0C01F9CA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in part upon work supported by the National Science Foundation under grant number IIA- 1301726. 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authors and do not necessarily reflect the views of the National Science Foundation.</a:t>
            </a:r>
          </a:p>
        </p:txBody>
      </p:sp>
    </p:spTree>
    <p:extLst>
      <p:ext uri="{BB962C8B-B14F-4D97-AF65-F5344CB8AC3E}">
        <p14:creationId xmlns:p14="http://schemas.microsoft.com/office/powerpoint/2010/main" val="38016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1360866"/>
            <a:ext cx="103632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Situation</a:t>
            </a:r>
          </a:p>
          <a:p>
            <a:pPr lvl="0"/>
            <a:r>
              <a:rPr lang="en-US" dirty="0"/>
              <a:t>Purpose</a:t>
            </a:r>
          </a:p>
          <a:p>
            <a:pPr lvl="0"/>
            <a:r>
              <a:rPr lang="en-US" dirty="0"/>
              <a:t>Real Time Systems</a:t>
            </a:r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Life of Pi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Rage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QA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- 2015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Time Operating Systems(RTOS) course is a highly valuable course to Computer Science students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uCOS</a:t>
            </a:r>
            <a:r>
              <a:rPr lang="en-US" dirty="0"/>
              <a:t>-II RTOS is a beginner friendly, highly flexible and cost effective option for students</a:t>
            </a:r>
          </a:p>
          <a:p>
            <a:pPr lvl="1"/>
            <a:r>
              <a:rPr lang="en-US" i="1" dirty="0"/>
              <a:t>Unfortunately</a:t>
            </a:r>
            <a:endParaRPr lang="en-US" dirty="0"/>
          </a:p>
          <a:p>
            <a:pPr lvl="2"/>
            <a:r>
              <a:rPr lang="en-US" dirty="0"/>
              <a:t>examples used by Jean </a:t>
            </a:r>
            <a:r>
              <a:rPr lang="en-US" dirty="0" err="1"/>
              <a:t>Labrosse</a:t>
            </a:r>
            <a:r>
              <a:rPr lang="en-US" dirty="0"/>
              <a:t> for the RTOS course require outdated boards and software architecture</a:t>
            </a:r>
          </a:p>
          <a:p>
            <a:pPr lvl="2"/>
            <a:r>
              <a:rPr lang="en-US" dirty="0"/>
              <a:t>The 8051 board while king of its day has seen less practical use as time moves on</a:t>
            </a:r>
          </a:p>
        </p:txBody>
      </p:sp>
    </p:spTree>
    <p:extLst>
      <p:ext uri="{BB962C8B-B14F-4D97-AF65-F5344CB8AC3E}">
        <p14:creationId xmlns:p14="http://schemas.microsoft.com/office/powerpoint/2010/main" val="22695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- 2015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Builder boards saturate the market</a:t>
            </a:r>
          </a:p>
          <a:p>
            <a:pPr lvl="1"/>
            <a:r>
              <a:rPr lang="en-US" dirty="0"/>
              <a:t>Option for academics/hobbyists/industry to add computing power to Lines of Efforts (LOE) normally too cost prohibitive for practical use.</a:t>
            </a:r>
          </a:p>
          <a:p>
            <a:pPr lvl="1"/>
            <a:r>
              <a:rPr lang="en-US" dirty="0"/>
              <a:t>Multiple repositories of information available (Official and Unofficial)</a:t>
            </a:r>
          </a:p>
          <a:p>
            <a:pPr lvl="1"/>
            <a:r>
              <a:rPr lang="en-US" dirty="0"/>
              <a:t>Great resource for education – utilized world wide to teach programming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update the </a:t>
            </a:r>
            <a:r>
              <a:rPr lang="en-US" dirty="0" err="1"/>
              <a:t>uCOS</a:t>
            </a:r>
            <a:r>
              <a:rPr lang="en-US" dirty="0"/>
              <a:t>-II projects to utilize todays architecture?</a:t>
            </a:r>
          </a:p>
          <a:p>
            <a:pPr lvl="1"/>
            <a:r>
              <a:rPr lang="en-US" dirty="0"/>
              <a:t>Retain entry level accessibility</a:t>
            </a:r>
          </a:p>
          <a:p>
            <a:pPr lvl="1"/>
            <a:r>
              <a:rPr lang="en-US" dirty="0"/>
              <a:t>Retain functionality</a:t>
            </a:r>
          </a:p>
          <a:p>
            <a:pPr lvl="1"/>
            <a:r>
              <a:rPr lang="en-US" dirty="0"/>
              <a:t>Emphasize real time systems (No faking it till you make it)</a:t>
            </a:r>
          </a:p>
          <a:p>
            <a:pPr lvl="1"/>
            <a:r>
              <a:rPr lang="en-US" dirty="0"/>
              <a:t>Add relatability</a:t>
            </a:r>
          </a:p>
          <a:p>
            <a:pPr lvl="1"/>
            <a:r>
              <a:rPr lang="en-US" dirty="0"/>
              <a:t>Add reusability</a:t>
            </a:r>
          </a:p>
          <a:p>
            <a:pPr lvl="1"/>
            <a:r>
              <a:rPr lang="en-US" dirty="0"/>
              <a:t>Minimalize cost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03" y="2207742"/>
            <a:ext cx="4083598" cy="3142456"/>
          </a:xfrm>
        </p:spPr>
      </p:pic>
    </p:spTree>
    <p:extLst>
      <p:ext uri="{BB962C8B-B14F-4D97-AF65-F5344CB8AC3E}">
        <p14:creationId xmlns:p14="http://schemas.microsoft.com/office/powerpoint/2010/main" val="24377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tell if a system is real time?</a:t>
            </a:r>
          </a:p>
          <a:p>
            <a:pPr lvl="1"/>
            <a:r>
              <a:rPr lang="en-US" dirty="0"/>
              <a:t>One simple rule: All tasks must be complete </a:t>
            </a:r>
            <a:r>
              <a:rPr lang="en-US" i="1" dirty="0"/>
              <a:t>and correct </a:t>
            </a:r>
            <a:r>
              <a:rPr lang="en-US" dirty="0"/>
              <a:t>before it’s deadline is hit.</a:t>
            </a:r>
          </a:p>
          <a:p>
            <a:pPr lvl="1"/>
            <a:r>
              <a:rPr lang="en-US" dirty="0"/>
              <a:t>But… maybe not so simple in application</a:t>
            </a:r>
          </a:p>
          <a:p>
            <a:pPr lvl="2"/>
            <a:r>
              <a:rPr lang="en-US" dirty="0"/>
              <a:t>Is your laptop currently running in real time?</a:t>
            </a:r>
          </a:p>
          <a:p>
            <a:pPr lvl="2"/>
            <a:r>
              <a:rPr lang="en-US" dirty="0"/>
              <a:t>How about your phone?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 answer is unfortunately no. But don’t worry, it wasn’t built to be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slides.potx" id="{1F21CAEF-9FBE-490C-A0F8-816FBEE90D46}" vid="{85D2A922-5EE5-4375-8B4A-B39999B15898}"/>
    </a:ext>
  </a:extLst>
</a:theme>
</file>

<file path=ppt/theme/theme2.xml><?xml version="1.0" encoding="utf-8"?>
<a:theme xmlns:a="http://schemas.openxmlformats.org/drawingml/2006/main" name="1_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slides.potx" id="{1F21CAEF-9FBE-490C-A0F8-816FBEE90D46}" vid="{85D2A922-5EE5-4375-8B4A-B39999B15898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slides</Template>
  <TotalTime>5347</TotalTime>
  <Words>1963</Words>
  <Application>Microsoft Office PowerPoint</Application>
  <PresentationFormat>Widescreen</PresentationFormat>
  <Paragraphs>289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Wingdings</vt:lpstr>
      <vt:lpstr>Wingdings 2</vt:lpstr>
      <vt:lpstr>Wingdings 3</vt:lpstr>
      <vt:lpstr>Nightfall design template</vt:lpstr>
      <vt:lpstr>1_Nightfall design template</vt:lpstr>
      <vt:lpstr>RealPi - A Real Time Operating System on the Raspberry Pi</vt:lpstr>
      <vt:lpstr>Reno, Nevada</vt:lpstr>
      <vt:lpstr>University of Nevada, Reno</vt:lpstr>
      <vt:lpstr>Acknowledgement</vt:lpstr>
      <vt:lpstr>AGENDA</vt:lpstr>
      <vt:lpstr>Situation - 2015 </vt:lpstr>
      <vt:lpstr>Situation - 2015</vt:lpstr>
      <vt:lpstr>Purpose</vt:lpstr>
      <vt:lpstr>Real Time</vt:lpstr>
      <vt:lpstr>A perfect example</vt:lpstr>
      <vt:lpstr>Let’s clarify the difference</vt:lpstr>
      <vt:lpstr> Bringing it back into the OS</vt:lpstr>
      <vt:lpstr>Standards… No Compromise</vt:lpstr>
      <vt:lpstr>Hard and Soft </vt:lpstr>
      <vt:lpstr>Firm?</vt:lpstr>
      <vt:lpstr>But what are we using and why?</vt:lpstr>
      <vt:lpstr>Into The Unknown</vt:lpstr>
      <vt:lpstr>Hardware:  Target Acquired</vt:lpstr>
      <vt:lpstr>ARM Processor</vt:lpstr>
      <vt:lpstr>Organization and Instruction Sets</vt:lpstr>
      <vt:lpstr>CISC vs RISC</vt:lpstr>
      <vt:lpstr>Back to the Pi </vt:lpstr>
      <vt:lpstr>Implementation: We need tools!</vt:lpstr>
      <vt:lpstr>Toolchains</vt:lpstr>
      <vt:lpstr>Toolchains</vt:lpstr>
      <vt:lpstr>Yagarto </vt:lpstr>
      <vt:lpstr>Makefiles and Text Editors</vt:lpstr>
      <vt:lpstr>Let’s make a kernel</vt:lpstr>
      <vt:lpstr>Early Goals</vt:lpstr>
      <vt:lpstr>Next Steps</vt:lpstr>
      <vt:lpstr>The board works!</vt:lpstr>
      <vt:lpstr>Porting Jean Lebrasse’s examples </vt:lpstr>
      <vt:lpstr>Porting Jean Lebrasse’s examples </vt:lpstr>
      <vt:lpstr>Future Work</vt:lpstr>
      <vt:lpstr>RealPi - A Real Time Operating System on the Raspberry Pi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Pi</dc:title>
  <dc:creator>Samuel Delaney</dc:creator>
  <cp:lastModifiedBy>Fred Harris</cp:lastModifiedBy>
  <cp:revision>86</cp:revision>
  <dcterms:created xsi:type="dcterms:W3CDTF">2018-11-07T03:04:02Z</dcterms:created>
  <dcterms:modified xsi:type="dcterms:W3CDTF">2019-03-18T08:54:45Z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