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3"/>
  </p:notesMasterIdLst>
  <p:handoutMasterIdLst>
    <p:handoutMasterId r:id="rId34"/>
  </p:handoutMasterIdLst>
  <p:sldIdLst>
    <p:sldId id="256" r:id="rId2"/>
    <p:sldId id="310" r:id="rId3"/>
    <p:sldId id="304" r:id="rId4"/>
    <p:sldId id="309" r:id="rId5"/>
    <p:sldId id="257" r:id="rId6"/>
    <p:sldId id="446" r:id="rId7"/>
    <p:sldId id="487" r:id="rId8"/>
    <p:sldId id="356" r:id="rId9"/>
    <p:sldId id="359" r:id="rId10"/>
    <p:sldId id="268" r:id="rId11"/>
    <p:sldId id="488" r:id="rId12"/>
    <p:sldId id="270" r:id="rId13"/>
    <p:sldId id="465" r:id="rId14"/>
    <p:sldId id="435" r:id="rId15"/>
    <p:sldId id="273" r:id="rId16"/>
    <p:sldId id="489" r:id="rId17"/>
    <p:sldId id="470" r:id="rId18"/>
    <p:sldId id="459" r:id="rId19"/>
    <p:sldId id="490" r:id="rId20"/>
    <p:sldId id="491" r:id="rId21"/>
    <p:sldId id="436" r:id="rId22"/>
    <p:sldId id="492" r:id="rId23"/>
    <p:sldId id="485" r:id="rId24"/>
    <p:sldId id="493" r:id="rId25"/>
    <p:sldId id="494" r:id="rId26"/>
    <p:sldId id="399" r:id="rId27"/>
    <p:sldId id="400" r:id="rId28"/>
    <p:sldId id="403" r:id="rId29"/>
    <p:sldId id="495" r:id="rId30"/>
    <p:sldId id="438" r:id="rId31"/>
    <p:sldId id="367"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Y" initials="Y" lastIdx="1" clrIdx="0">
    <p:extLst>
      <p:ext uri="{19B8F6BF-5375-455C-9EA6-DF929625EA0E}">
        <p15:presenceInfo xmlns:p15="http://schemas.microsoft.com/office/powerpoint/2012/main" userId="Y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8" autoAdjust="0"/>
    <p:restoredTop sz="71419" autoAdjust="0"/>
  </p:normalViewPr>
  <p:slideViewPr>
    <p:cSldViewPr>
      <p:cViewPr varScale="1">
        <p:scale>
          <a:sx n="68" d="100"/>
          <a:sy n="68" d="100"/>
        </p:scale>
        <p:origin x="1233" y="51"/>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3" d="100"/>
          <a:sy n="73" d="100"/>
        </p:scale>
        <p:origin x="2202"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BE069B9-D751-4AB0-8027-9DEB53A58369}" type="datetimeFigureOut">
              <a:rPr lang="en-US" smtClean="0"/>
              <a:t>3/19/2019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8AD2AC-FDB3-43A6-93E1-F9D058774486}" type="slidenum">
              <a:rPr lang="en-US" smtClean="0"/>
              <a:t>‹#›</a:t>
            </a:fld>
            <a:endParaRPr lang="en-US" dirty="0"/>
          </a:p>
        </p:txBody>
      </p:sp>
    </p:spTree>
    <p:extLst>
      <p:ext uri="{BB962C8B-B14F-4D97-AF65-F5344CB8AC3E}">
        <p14:creationId xmlns:p14="http://schemas.microsoft.com/office/powerpoint/2010/main" val="15225266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75AB49-F9B8-4D56-A435-1CF182E15D1D}" type="datetimeFigureOut">
              <a:rPr lang="en-US" smtClean="0"/>
              <a:t>3/19/2019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CB5E8D-7F40-435C-A8AA-DF9392994133}" type="slidenum">
              <a:rPr lang="en-US" smtClean="0"/>
              <a:t>‹#›</a:t>
            </a:fld>
            <a:endParaRPr lang="en-US" dirty="0"/>
          </a:p>
        </p:txBody>
      </p:sp>
    </p:spTree>
    <p:extLst>
      <p:ext uri="{BB962C8B-B14F-4D97-AF65-F5344CB8AC3E}">
        <p14:creationId xmlns:p14="http://schemas.microsoft.com/office/powerpoint/2010/main" val="1941164885"/>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Good afternoon?. </a:t>
            </a:r>
          </a:p>
          <a:p>
            <a:r>
              <a:rPr lang="en-US" dirty="0"/>
              <a:t>Thank you for coming to my talk today. </a:t>
            </a:r>
          </a:p>
          <a:p>
            <a:r>
              <a:rPr lang="en-US" dirty="0"/>
              <a:t>The topic of our paper is Robust Fuzzy Cluster Ensemble on Cancer Gene Expression Data.</a:t>
            </a:r>
          </a:p>
        </p:txBody>
      </p:sp>
      <p:sp>
        <p:nvSpPr>
          <p:cNvPr id="4" name="Slide Number Placeholder 3"/>
          <p:cNvSpPr>
            <a:spLocks noGrp="1"/>
          </p:cNvSpPr>
          <p:nvPr>
            <p:ph type="sldNum" sz="quarter" idx="10"/>
          </p:nvPr>
        </p:nvSpPr>
        <p:spPr/>
        <p:txBody>
          <a:bodyPr/>
          <a:lstStyle/>
          <a:p>
            <a:fld id="{A1CB5E8D-7F40-435C-A8AA-DF9392994133}" type="slidenum">
              <a:rPr lang="en-US" smtClean="0"/>
              <a:t>1</a:t>
            </a:fld>
            <a:endParaRPr lang="en-US" dirty="0"/>
          </a:p>
        </p:txBody>
      </p:sp>
    </p:spTree>
    <p:extLst>
      <p:ext uri="{BB962C8B-B14F-4D97-AF65-F5344CB8AC3E}">
        <p14:creationId xmlns:p14="http://schemas.microsoft.com/office/powerpoint/2010/main" val="2893223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maybe too long … but these are all good information from the paper …)</a:t>
            </a:r>
          </a:p>
          <a:p>
            <a:endParaRPr lang="en-US" dirty="0"/>
          </a:p>
          <a:p>
            <a:r>
              <a:rPr lang="en-US" dirty="0"/>
              <a:t>Clinical researchers usually use simple traditional clustering methods such as hierarchical, K-Means, and SOM for cancer gene expression data cluster analysis.</a:t>
            </a:r>
          </a:p>
          <a:p>
            <a:r>
              <a:rPr lang="en-US" dirty="0"/>
              <a:t>(Such traditional methods have much better availability in standard software packages and are easy to implement. )</a:t>
            </a:r>
          </a:p>
          <a:p>
            <a:endParaRPr lang="en-US" dirty="0"/>
          </a:p>
          <a:p>
            <a:r>
              <a:rPr lang="en-US" dirty="0"/>
              <a:t>Novel clustering methods have been proposed by bioinformaticians to improve the clustering results on gene expression data to address its intrinsic characteristics including noisy and high dimensional, such as Non-negative Matrix Factorization (NMF) method. </a:t>
            </a:r>
          </a:p>
          <a:p>
            <a:r>
              <a:rPr lang="en-US" dirty="0"/>
              <a:t>(Such new methods are not getting enough attention from clinical researchers as they may require particular programming environments or more user-speciﬁed parameters, which is diﬃcult for non-expert users. )</a:t>
            </a:r>
          </a:p>
          <a:p>
            <a:endParaRPr lang="en-US" dirty="0"/>
          </a:p>
          <a:p>
            <a:r>
              <a:rPr lang="en-US" dirty="0"/>
              <a:t>Cluster ensembles have emerged as simple and eﬀective methods for improving the robustness and accuracy of clustering results.</a:t>
            </a:r>
          </a:p>
          <a:p>
            <a:r>
              <a:rPr lang="en-US" dirty="0"/>
              <a:t>(Cluster ensembles combine multiple clustering decisions from base </a:t>
            </a:r>
            <a:r>
              <a:rPr lang="en-US" dirty="0" err="1"/>
              <a:t>clusterings</a:t>
            </a:r>
            <a:r>
              <a:rPr lang="en-US" dirty="0"/>
              <a:t>. )</a:t>
            </a:r>
          </a:p>
          <a:p>
            <a:r>
              <a:rPr lang="en-US" dirty="0"/>
              <a:t>There are two main steps in a clustering ensemble: generation step and consensus step. </a:t>
            </a:r>
          </a:p>
          <a:p>
            <a:r>
              <a:rPr lang="en-US" dirty="0"/>
              <a:t>In the generation step, cluster ensemble methods use a variety of approaches to obtain diversity in base </a:t>
            </a:r>
            <a:r>
              <a:rPr lang="en-US" dirty="0" err="1"/>
              <a:t>clusterings</a:t>
            </a:r>
            <a:r>
              <a:rPr lang="en-US" dirty="0"/>
              <a:t>. Four ensemble generation methods have been commonly used, such as  </a:t>
            </a:r>
          </a:p>
          <a:p>
            <a:pPr marL="342900" indent="-342900">
              <a:buAutoNum type="alphaLcParenR"/>
            </a:pPr>
            <a:r>
              <a:rPr lang="en-US" dirty="0"/>
              <a:t>using a single clustering algorithm with diﬀerent initializations,</a:t>
            </a:r>
          </a:p>
          <a:p>
            <a:pPr marL="0" indent="0">
              <a:buNone/>
            </a:pPr>
            <a:r>
              <a:rPr lang="en-US" dirty="0"/>
              <a:t>( </a:t>
            </a:r>
          </a:p>
          <a:p>
            <a:pPr marL="0" indent="0">
              <a:buNone/>
            </a:pPr>
            <a:r>
              <a:rPr lang="en-US" dirty="0"/>
              <a:t>b) using multiple clustering algorithms, </a:t>
            </a:r>
          </a:p>
          <a:p>
            <a:pPr marL="0" indent="0">
              <a:buNone/>
            </a:pPr>
            <a:r>
              <a:rPr lang="en-US" dirty="0"/>
              <a:t>c) using diﬀerent subsets of genes, and </a:t>
            </a:r>
          </a:p>
          <a:p>
            <a:pPr marL="0" indent="0">
              <a:buNone/>
            </a:pPr>
            <a:r>
              <a:rPr lang="en-US" dirty="0"/>
              <a:t>d) using data sampling techniques.</a:t>
            </a:r>
          </a:p>
          <a:p>
            <a:pPr marL="0" indent="0">
              <a:buNone/>
            </a:pPr>
            <a:r>
              <a:rPr lang="en-US" dirty="0"/>
              <a:t>) </a:t>
            </a:r>
          </a:p>
          <a:p>
            <a:r>
              <a:rPr lang="en-US" dirty="0"/>
              <a:t>In the consensus step, cluster ensemble methods use a variety of consensus functions to combine base </a:t>
            </a:r>
            <a:r>
              <a:rPr lang="en-US" dirty="0" err="1"/>
              <a:t>clusterings</a:t>
            </a:r>
            <a:r>
              <a:rPr lang="en-US" dirty="0"/>
              <a:t>. Four ensemble consensus methods have been commonly used, such as </a:t>
            </a:r>
          </a:p>
          <a:p>
            <a:pPr marL="342900" indent="-342900">
              <a:buAutoNum type="alphaLcParenR"/>
            </a:pPr>
            <a:r>
              <a:rPr lang="en-US" dirty="0"/>
              <a:t>using a pairwise similarity-based consensus function,</a:t>
            </a:r>
          </a:p>
          <a:p>
            <a:pPr marL="0" indent="0">
              <a:buNone/>
            </a:pPr>
            <a:r>
              <a:rPr lang="en-US" dirty="0"/>
              <a:t>( </a:t>
            </a:r>
          </a:p>
          <a:p>
            <a:pPr marL="0" indent="0">
              <a:buNone/>
            </a:pPr>
            <a:r>
              <a:rPr lang="en-US" dirty="0"/>
              <a:t>b) using a graph-based consensus function, </a:t>
            </a:r>
          </a:p>
          <a:p>
            <a:pPr marL="0" indent="0">
              <a:buNone/>
            </a:pPr>
            <a:r>
              <a:rPr lang="en-US" dirty="0"/>
              <a:t>c) using a mutual information-based consensus function, and </a:t>
            </a:r>
          </a:p>
          <a:p>
            <a:pPr marL="0" indent="0">
              <a:buNone/>
            </a:pPr>
            <a:r>
              <a:rPr lang="en-US" dirty="0"/>
              <a:t>d) using voting based consensus function.</a:t>
            </a:r>
          </a:p>
          <a:p>
            <a:pPr marL="0" indent="0">
              <a:buNone/>
            </a:pPr>
            <a:r>
              <a:rPr lang="en-US" dirty="0"/>
              <a:t>) </a:t>
            </a:r>
          </a:p>
        </p:txBody>
      </p:sp>
      <p:sp>
        <p:nvSpPr>
          <p:cNvPr id="4" name="Slide Number Placeholder 3"/>
          <p:cNvSpPr>
            <a:spLocks noGrp="1"/>
          </p:cNvSpPr>
          <p:nvPr>
            <p:ph type="sldNum" sz="quarter" idx="5"/>
          </p:nvPr>
        </p:nvSpPr>
        <p:spPr/>
        <p:txBody>
          <a:bodyPr/>
          <a:lstStyle/>
          <a:p>
            <a:fld id="{A1CB5E8D-7F40-435C-A8AA-DF9392994133}" type="slidenum">
              <a:rPr lang="en-US" smtClean="0"/>
              <a:t>11</a:t>
            </a:fld>
            <a:endParaRPr lang="en-US" dirty="0"/>
          </a:p>
        </p:txBody>
      </p:sp>
    </p:spTree>
    <p:extLst>
      <p:ext uri="{BB962C8B-B14F-4D97-AF65-F5344CB8AC3E}">
        <p14:creationId xmlns:p14="http://schemas.microsoft.com/office/powerpoint/2010/main" val="139491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let’s see improvements </a:t>
            </a:r>
          </a:p>
          <a:p>
            <a:r>
              <a:rPr lang="en-US" dirty="0"/>
              <a:t>The main improvement is to address the data noise problem.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Real world data including gene expression data contain noise or imprecise information.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Existing </a:t>
            </a:r>
            <a:r>
              <a:rPr lang="en-US" sz="1200" dirty="0"/>
              <a:t>clustering methods that use a distance (e.g. Euclidean distance) as similarity measure, are not immune to the noise and can cause misclassification. </a:t>
            </a:r>
          </a:p>
          <a:p>
            <a:endParaRPr lang="en-US" sz="1200" dirty="0"/>
          </a:p>
          <a:p>
            <a:r>
              <a:rPr lang="en-US" dirty="0"/>
              <a:t>Here are two graphs that show Data, Signal, and Noise. Data is signal with noise added to it.</a:t>
            </a:r>
          </a:p>
          <a:p>
            <a:r>
              <a:rPr lang="en-US" dirty="0"/>
              <a:t>From the graph on the left, we can see Signal in blue color and Data in red color.</a:t>
            </a:r>
          </a:p>
          <a:p>
            <a:r>
              <a:rPr lang="en-US" dirty="0"/>
              <a:t>From the graph on the right, we can see Data in blue color and Noise in red color.</a:t>
            </a:r>
          </a:p>
          <a:p>
            <a:r>
              <a:rPr lang="en-US" dirty="0"/>
              <a:t>They have high noise-to-signal ratio</a:t>
            </a:r>
          </a:p>
          <a:p>
            <a:endParaRPr lang="en-US" dirty="0"/>
          </a:p>
        </p:txBody>
      </p:sp>
      <p:sp>
        <p:nvSpPr>
          <p:cNvPr id="4" name="Slide Number Placeholder 3"/>
          <p:cNvSpPr>
            <a:spLocks noGrp="1"/>
          </p:cNvSpPr>
          <p:nvPr>
            <p:ph type="sldNum" sz="quarter" idx="10"/>
          </p:nvPr>
        </p:nvSpPr>
        <p:spPr/>
        <p:txBody>
          <a:bodyPr/>
          <a:lstStyle/>
          <a:p>
            <a:fld id="{A1CB5E8D-7F40-435C-A8AA-DF9392994133}" type="slidenum">
              <a:rPr lang="en-US" smtClean="0"/>
              <a:t>12</a:t>
            </a:fld>
            <a:endParaRPr lang="en-US" dirty="0"/>
          </a:p>
        </p:txBody>
      </p:sp>
    </p:spTree>
    <p:extLst>
      <p:ext uri="{BB962C8B-B14F-4D97-AF65-F5344CB8AC3E}">
        <p14:creationId xmlns:p14="http://schemas.microsoft.com/office/powerpoint/2010/main" val="1432172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see fuzzy clustering</a:t>
            </a:r>
          </a:p>
          <a:p>
            <a:r>
              <a:rPr lang="en-US" dirty="0"/>
              <a:t>Fuzzy clustering uses fuzzy set theory which takes imprecision into consideration:</a:t>
            </a:r>
          </a:p>
          <a:p>
            <a:r>
              <a:rPr lang="en-US" dirty="0"/>
              <a:t>A cluster is viewed as a fuzzy set.</a:t>
            </a:r>
          </a:p>
          <a:p>
            <a:r>
              <a:rPr lang="en-US" dirty="0"/>
              <a:t>Each feature vector has a membership value with each cluster.</a:t>
            </a:r>
          </a:p>
          <a:p>
            <a:r>
              <a:rPr lang="en-US" dirty="0"/>
              <a:t>A membership function is a function that maps each feature vector to a fuzzy membership value between 0 and 1 representing degree of membership.  </a:t>
            </a:r>
          </a:p>
        </p:txBody>
      </p:sp>
      <p:sp>
        <p:nvSpPr>
          <p:cNvPr id="4" name="Slide Number Placeholder 3"/>
          <p:cNvSpPr>
            <a:spLocks noGrp="1"/>
          </p:cNvSpPr>
          <p:nvPr>
            <p:ph type="sldNum" sz="quarter" idx="5"/>
          </p:nvPr>
        </p:nvSpPr>
        <p:spPr/>
        <p:txBody>
          <a:bodyPr/>
          <a:lstStyle/>
          <a:p>
            <a:fld id="{A1CB5E8D-7F40-435C-A8AA-DF9392994133}" type="slidenum">
              <a:rPr lang="en-US" smtClean="0"/>
              <a:t>13</a:t>
            </a:fld>
            <a:endParaRPr lang="en-US" dirty="0"/>
          </a:p>
        </p:txBody>
      </p:sp>
    </p:spTree>
    <p:extLst>
      <p:ext uri="{BB962C8B-B14F-4D97-AF65-F5344CB8AC3E}">
        <p14:creationId xmlns:p14="http://schemas.microsoft.com/office/powerpoint/2010/main" val="354213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diagram to show more details about our IFCE.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can see that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generation step: each base clustering algorithm IFC generates base clusters forming the initial solutions.</a:t>
            </a:r>
          </a:p>
          <a:p>
            <a:r>
              <a:rPr lang="en-US" dirty="0"/>
              <a:t>at consensus step: plurality voting is used to obtain final clusters forming the final solution.</a:t>
            </a:r>
          </a:p>
          <a:p>
            <a:endParaRPr lang="en-US" dirty="0"/>
          </a:p>
          <a:p>
            <a:r>
              <a:rPr lang="en-US" dirty="0"/>
              <a:t>note</a:t>
            </a:r>
          </a:p>
          <a:p>
            <a:r>
              <a:rPr lang="en-US" dirty="0"/>
              <a:t>----------</a:t>
            </a:r>
          </a:p>
          <a:p>
            <a:r>
              <a:rPr lang="en-US" dirty="0"/>
              <a:t>Teng2016</a:t>
            </a:r>
          </a:p>
        </p:txBody>
      </p:sp>
      <p:sp>
        <p:nvSpPr>
          <p:cNvPr id="4" name="Slide Number Placeholder 3"/>
          <p:cNvSpPr>
            <a:spLocks noGrp="1"/>
          </p:cNvSpPr>
          <p:nvPr>
            <p:ph type="sldNum" sz="quarter" idx="5"/>
          </p:nvPr>
        </p:nvSpPr>
        <p:spPr/>
        <p:txBody>
          <a:bodyPr/>
          <a:lstStyle/>
          <a:p>
            <a:fld id="{A1CB5E8D-7F40-435C-A8AA-DF9392994133}" type="slidenum">
              <a:rPr lang="en-US" smtClean="0"/>
              <a:t>14</a:t>
            </a:fld>
            <a:endParaRPr lang="en-US" dirty="0"/>
          </a:p>
        </p:txBody>
      </p:sp>
    </p:spTree>
    <p:extLst>
      <p:ext uri="{BB962C8B-B14F-4D97-AF65-F5344CB8AC3E}">
        <p14:creationId xmlns:p14="http://schemas.microsoft.com/office/powerpoint/2010/main" val="1864318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Again, our proposed IFCE uses multiple IFCs each with different initializations as its base clusterings.</a:t>
            </a:r>
          </a:p>
          <a:p>
            <a:r>
              <a:rPr lang="en-US" dirty="0"/>
              <a:t>--</a:t>
            </a:r>
          </a:p>
          <a:p>
            <a:r>
              <a:rPr lang="en-US" dirty="0"/>
              <a:t>After diverse clustering results have been produced by the multiple base clustering algorithms, they need to be integrated into a single result. Voting method is commonly used as the consensus function in integrating clustering results for ensemble.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IFCE uses plurality voting as its integration function to obtain the final clustering. With plurality voting, each data object is assigned to one cluster in each base clustering, and the cluster who has more votes (plurality) than any other cluster is the winner.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different than majority voting, with which the winner has more than half of the votes. </a:t>
            </a:r>
          </a:p>
        </p:txBody>
      </p:sp>
      <p:sp>
        <p:nvSpPr>
          <p:cNvPr id="4" name="Slide Number Placeholder 3"/>
          <p:cNvSpPr>
            <a:spLocks noGrp="1"/>
          </p:cNvSpPr>
          <p:nvPr>
            <p:ph type="sldNum" sz="quarter" idx="10"/>
          </p:nvPr>
        </p:nvSpPr>
        <p:spPr/>
        <p:txBody>
          <a:bodyPr/>
          <a:lstStyle/>
          <a:p>
            <a:fld id="{A1CB5E8D-7F40-435C-A8AA-DF9392994133}" type="slidenum">
              <a:rPr lang="en-US" smtClean="0"/>
              <a:t>15</a:t>
            </a:fld>
            <a:endParaRPr lang="en-US" dirty="0"/>
          </a:p>
        </p:txBody>
      </p:sp>
    </p:spTree>
    <p:extLst>
      <p:ext uri="{BB962C8B-B14F-4D97-AF65-F5344CB8AC3E}">
        <p14:creationId xmlns:p14="http://schemas.microsoft.com/office/powerpoint/2010/main" val="1329134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CB5E8D-7F40-435C-A8AA-DF9392994133}" type="slidenum">
              <a:rPr lang="en-US" smtClean="0"/>
              <a:t>16</a:t>
            </a:fld>
            <a:endParaRPr lang="en-US" dirty="0"/>
          </a:p>
        </p:txBody>
      </p:sp>
    </p:spTree>
    <p:extLst>
      <p:ext uri="{BB962C8B-B14F-4D97-AF65-F5344CB8AC3E}">
        <p14:creationId xmlns:p14="http://schemas.microsoft.com/office/powerpoint/2010/main" val="3160711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data sets we use in our experiments</a:t>
            </a:r>
          </a:p>
          <a:p>
            <a:r>
              <a:rPr lang="en-US" dirty="0"/>
              <a:t>They are real cancer gene expression data sets</a:t>
            </a:r>
          </a:p>
          <a:p>
            <a:r>
              <a:rPr lang="en-US" dirty="0"/>
              <a:t>We can see the cancer types include liver cancer, breast cancer, blood cancer, brain cancer etc.</a:t>
            </a:r>
          </a:p>
          <a:p>
            <a:r>
              <a:rPr lang="en-US" dirty="0"/>
              <a:t>We can see the number of genes can be very large exceeding 1000</a:t>
            </a:r>
          </a:p>
          <a:p>
            <a:r>
              <a:rPr lang="en-US" dirty="0"/>
              <a:t>At the same time, the number of samples are mostly much smaller and below 100.</a:t>
            </a:r>
          </a:p>
        </p:txBody>
      </p:sp>
      <p:sp>
        <p:nvSpPr>
          <p:cNvPr id="4" name="Slide Number Placeholder 3"/>
          <p:cNvSpPr>
            <a:spLocks noGrp="1"/>
          </p:cNvSpPr>
          <p:nvPr>
            <p:ph type="sldNum" sz="quarter" idx="5"/>
          </p:nvPr>
        </p:nvSpPr>
        <p:spPr/>
        <p:txBody>
          <a:bodyPr/>
          <a:lstStyle/>
          <a:p>
            <a:fld id="{A1CB5E8D-7F40-435C-A8AA-DF9392994133}" type="slidenum">
              <a:rPr lang="en-US" smtClean="0"/>
              <a:t>17</a:t>
            </a:fld>
            <a:endParaRPr lang="en-US" dirty="0"/>
          </a:p>
        </p:txBody>
      </p:sp>
    </p:spTree>
    <p:extLst>
      <p:ext uri="{BB962C8B-B14F-4D97-AF65-F5344CB8AC3E}">
        <p14:creationId xmlns:p14="http://schemas.microsoft.com/office/powerpoint/2010/main" val="345160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more details of the four simple clustering algorithms.</a:t>
            </a:r>
          </a:p>
          <a:p>
            <a:r>
              <a:rPr lang="en-US" dirty="0"/>
              <a:t>The first one K-means is partitioning clustering.  It is efficient with time complexity of ‘O-(N)’</a:t>
            </a:r>
          </a:p>
          <a:p>
            <a:r>
              <a:rPr lang="en-US" dirty="0"/>
              <a:t>The last three are hierarchical clustering algorithms. They are less efficient than K-means with time complexity ranging from O-N-square to ‘O-N-square’ multiplied by ‘Log-N’</a:t>
            </a:r>
          </a:p>
          <a:p>
            <a:r>
              <a:rPr lang="en-US" dirty="0"/>
              <a:t>All these four algorithms are popular and commonly available. </a:t>
            </a:r>
          </a:p>
          <a:p>
            <a:endParaRPr lang="en-US" dirty="0"/>
          </a:p>
          <a:p>
            <a:r>
              <a:rPr lang="en-US" dirty="0"/>
              <a:t>These are more details of the six cluster ensemble algorithms.</a:t>
            </a:r>
          </a:p>
          <a:p>
            <a:r>
              <a:rPr lang="en-US" dirty="0"/>
              <a:t>The first three are pairwise similarity based cluster ensembles, and they have been developed for gene expression data analysis; and</a:t>
            </a:r>
          </a:p>
          <a:p>
            <a:r>
              <a:rPr lang="en-US" dirty="0"/>
              <a:t>The last three are graph-based cluster ensembles, and they have been considered as benchmarks in the literature.</a:t>
            </a:r>
          </a:p>
          <a:p>
            <a:r>
              <a:rPr lang="en-US" dirty="0"/>
              <a:t>These are their time complexities.</a:t>
            </a:r>
          </a:p>
          <a:p>
            <a:endParaRPr lang="en-US" dirty="0"/>
          </a:p>
        </p:txBody>
      </p:sp>
      <p:sp>
        <p:nvSpPr>
          <p:cNvPr id="4" name="Slide Number Placeholder 3"/>
          <p:cNvSpPr>
            <a:spLocks noGrp="1"/>
          </p:cNvSpPr>
          <p:nvPr>
            <p:ph type="sldNum" sz="quarter" idx="5"/>
          </p:nvPr>
        </p:nvSpPr>
        <p:spPr/>
        <p:txBody>
          <a:bodyPr/>
          <a:lstStyle/>
          <a:p>
            <a:fld id="{A1CB5E8D-7F40-435C-A8AA-DF9392994133}" type="slidenum">
              <a:rPr lang="en-US" smtClean="0"/>
              <a:t>18</a:t>
            </a:fld>
            <a:endParaRPr lang="en-US" dirty="0"/>
          </a:p>
        </p:txBody>
      </p:sp>
    </p:spTree>
    <p:extLst>
      <p:ext uri="{BB962C8B-B14F-4D97-AF65-F5344CB8AC3E}">
        <p14:creationId xmlns:p14="http://schemas.microsoft.com/office/powerpoint/2010/main" val="2035509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As for validity measure, we choose Classiﬁcation Accuracy (CA) - because of the importance of domain meaningfulness.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 use CA to measure the validity of the ﬁnal consensus clustering.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CA calculates the percentage of accurately clustered data objects among all data objects clustered.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Here is its equation.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r>
              <a:rPr lang="en-US" dirty="0"/>
              <a:t>These are our other experiment design and settings</a:t>
            </a:r>
          </a:p>
          <a:p>
            <a:r>
              <a:rPr lang="en-US" dirty="0"/>
              <a:t>For the number of clusters K, we use automatically calculated K for IFCE, and for the rest of the algorithms we use fixed K,</a:t>
            </a:r>
          </a:p>
          <a:p>
            <a:r>
              <a:rPr lang="en-US" dirty="0"/>
              <a:t>For data space, we use full-space data. This way, we consider all features and avoid information loss.  </a:t>
            </a:r>
          </a:p>
          <a:p>
            <a:r>
              <a:rPr lang="en-US" dirty="0"/>
              <a:t>As for the number of program runs per clustering method, we choose 50 runs. And then we take an average over these runs (to reduce random errors).</a:t>
            </a:r>
          </a:p>
          <a:p>
            <a:endParaRPr lang="en-US" dirty="0"/>
          </a:p>
        </p:txBody>
      </p:sp>
      <p:sp>
        <p:nvSpPr>
          <p:cNvPr id="4" name="Slide Number Placeholder 3"/>
          <p:cNvSpPr>
            <a:spLocks noGrp="1"/>
          </p:cNvSpPr>
          <p:nvPr>
            <p:ph type="sldNum" sz="quarter" idx="5"/>
          </p:nvPr>
        </p:nvSpPr>
        <p:spPr/>
        <p:txBody>
          <a:bodyPr/>
          <a:lstStyle/>
          <a:p>
            <a:fld id="{A1CB5E8D-7F40-435C-A8AA-DF9392994133}" type="slidenum">
              <a:rPr lang="en-US" smtClean="0"/>
              <a:t>19</a:t>
            </a:fld>
            <a:endParaRPr lang="en-US" dirty="0"/>
          </a:p>
        </p:txBody>
      </p:sp>
    </p:spTree>
    <p:extLst>
      <p:ext uri="{BB962C8B-B14F-4D97-AF65-F5344CB8AC3E}">
        <p14:creationId xmlns:p14="http://schemas.microsoft.com/office/powerpoint/2010/main" val="1206240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table for CA results comparison. </a:t>
            </a:r>
          </a:p>
          <a:p>
            <a:r>
              <a:rPr lang="en-US" dirty="0"/>
              <a:t>These are IFCE and ten comparison </a:t>
            </a:r>
            <a:r>
              <a:rPr lang="en-US" dirty="0" err="1"/>
              <a:t>clusterings</a:t>
            </a:r>
            <a:endParaRPr lang="en-US" dirty="0"/>
          </a:p>
          <a:p>
            <a:r>
              <a:rPr lang="en-US" dirty="0"/>
              <a:t>These are the eight real cancer gene expression data sets</a:t>
            </a:r>
          </a:p>
          <a:p>
            <a:r>
              <a:rPr lang="en-US" dirty="0"/>
              <a:t>These are the CA values for IFCE</a:t>
            </a:r>
          </a:p>
          <a:p>
            <a:r>
              <a:rPr lang="en-US" dirty="0"/>
              <a:t>These are the CA values for other comparison clustering algorithms. CA values for other comparison algorithms are adopted from a published research paper. </a:t>
            </a:r>
          </a:p>
          <a:p>
            <a:endParaRPr lang="en-US" dirty="0"/>
          </a:p>
        </p:txBody>
      </p:sp>
      <p:sp>
        <p:nvSpPr>
          <p:cNvPr id="4" name="Slide Number Placeholder 3"/>
          <p:cNvSpPr>
            <a:spLocks noGrp="1"/>
          </p:cNvSpPr>
          <p:nvPr>
            <p:ph type="sldNum" sz="quarter" idx="5"/>
          </p:nvPr>
        </p:nvSpPr>
        <p:spPr/>
        <p:txBody>
          <a:bodyPr/>
          <a:lstStyle/>
          <a:p>
            <a:fld id="{A1CB5E8D-7F40-435C-A8AA-DF9392994133}" type="slidenum">
              <a:rPr lang="en-US" smtClean="0"/>
              <a:t>20</a:t>
            </a:fld>
            <a:endParaRPr lang="en-US" dirty="0"/>
          </a:p>
        </p:txBody>
      </p:sp>
    </p:spTree>
    <p:extLst>
      <p:ext uri="{BB962C8B-B14F-4D97-AF65-F5344CB8AC3E}">
        <p14:creationId xmlns:p14="http://schemas.microsoft.com/office/powerpoint/2010/main" val="1261858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312AF9-3C99-4022-8ED5-E79DE3925987}" type="slidenum">
              <a:rPr lang="en-US"/>
              <a:pPr/>
              <a:t>3</a:t>
            </a:fld>
            <a:endParaRPr lang="en-US"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xfrm>
            <a:off x="914400" y="4343400"/>
            <a:ext cx="5029200" cy="4114800"/>
          </a:xfrm>
        </p:spPr>
        <p:txBody>
          <a:bodyPr/>
          <a:lstStyle/>
          <a:p>
            <a:endParaRPr lang="en-US" dirty="0"/>
          </a:p>
        </p:txBody>
      </p:sp>
    </p:spTree>
    <p:extLst>
      <p:ext uri="{BB962C8B-B14F-4D97-AF65-F5344CB8AC3E}">
        <p14:creationId xmlns:p14="http://schemas.microsoft.com/office/powerpoint/2010/main" val="422094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figure for CA results comparison. </a:t>
            </a:r>
          </a:p>
          <a:p>
            <a:r>
              <a:rPr lang="en-US" dirty="0"/>
              <a:t>These are IFCE and ten comparison clustering algorithms</a:t>
            </a:r>
          </a:p>
          <a:p>
            <a:r>
              <a:rPr lang="en-US" dirty="0"/>
              <a:t>These are the eight real cancer gene expression data sets - represented by different colors</a:t>
            </a:r>
          </a:p>
          <a:p>
            <a:r>
              <a:rPr lang="en-US" dirty="0"/>
              <a:t>These are the CA values for IFCE</a:t>
            </a:r>
          </a:p>
          <a:p>
            <a:r>
              <a:rPr lang="en-US" dirty="0"/>
              <a:t>These are the CA values for comparison clustering algorithms. (Again, CA values for other comparison algorithms are adopted from a published research paper) </a:t>
            </a:r>
          </a:p>
        </p:txBody>
      </p:sp>
      <p:sp>
        <p:nvSpPr>
          <p:cNvPr id="4" name="Slide Number Placeholder 3"/>
          <p:cNvSpPr>
            <a:spLocks noGrp="1"/>
          </p:cNvSpPr>
          <p:nvPr>
            <p:ph type="sldNum" sz="quarter" idx="5"/>
          </p:nvPr>
        </p:nvSpPr>
        <p:spPr/>
        <p:txBody>
          <a:bodyPr/>
          <a:lstStyle/>
          <a:p>
            <a:fld id="{A1CB5E8D-7F40-435C-A8AA-DF9392994133}" type="slidenum">
              <a:rPr lang="en-US" smtClean="0"/>
              <a:t>21</a:t>
            </a:fld>
            <a:endParaRPr lang="en-US" dirty="0"/>
          </a:p>
        </p:txBody>
      </p:sp>
    </p:spTree>
    <p:extLst>
      <p:ext uri="{BB962C8B-B14F-4D97-AF65-F5344CB8AC3E}">
        <p14:creationId xmlns:p14="http://schemas.microsoft.com/office/powerpoint/2010/main" val="3967591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closer look at the CA values for IFCE on the eight real cancer gene expression data sets.</a:t>
            </a:r>
          </a:p>
          <a:p>
            <a:r>
              <a:rPr lang="en-US" dirty="0"/>
              <a:t>From this figure, we can see that </a:t>
            </a:r>
          </a:p>
          <a:p>
            <a:r>
              <a:rPr lang="en-US" dirty="0"/>
              <a:t>- the CA value on Chowdary data set is the highest and exceeds 90%, which means over 90% classification accuracy.  This may mean that IFCE works very well on data sets similar to Chowdary.</a:t>
            </a:r>
          </a:p>
          <a:p>
            <a:pPr marL="171450" indent="-171450">
              <a:buFontTx/>
              <a:buChar char="-"/>
            </a:pPr>
            <a:r>
              <a:rPr lang="en-US" dirty="0"/>
              <a:t>the CA value on Pomeroy data set is the lowest  and is just about 40%, which means about 40% classification accuracy. This may mean that IFCE doesn’t work well on data sets similar to Pomeroy.</a:t>
            </a:r>
          </a:p>
          <a:p>
            <a:pPr marL="0" indent="0">
              <a:buFontTx/>
              <a:buNone/>
            </a:pPr>
            <a:r>
              <a:rPr lang="en-US" dirty="0"/>
              <a:t>We can also see that</a:t>
            </a:r>
          </a:p>
          <a:p>
            <a:pPr marL="171450" indent="-171450">
              <a:buFontTx/>
              <a:buChar char="-"/>
            </a:pPr>
            <a:r>
              <a:rPr lang="en-US" dirty="0"/>
              <a:t>the CA values on Golub1 and Chen are about 75% and 80% respectively. These are also good results.</a:t>
            </a:r>
          </a:p>
          <a:p>
            <a:pPr marL="0" indent="0">
              <a:buFontTx/>
              <a:buNone/>
            </a:pPr>
            <a:endParaRPr lang="en-US" dirty="0"/>
          </a:p>
          <a:p>
            <a:pPr marL="0" indent="0">
              <a:buFontTx/>
              <a:buNone/>
            </a:pPr>
            <a:endParaRPr lang="en-US" dirty="0"/>
          </a:p>
          <a:p>
            <a:pPr marL="0" indent="0">
              <a:buFontTx/>
              <a:buNone/>
            </a:pPr>
            <a:r>
              <a:rPr lang="en-US" dirty="0" err="1"/>
              <a:t>Additiona</a:t>
            </a:r>
            <a:r>
              <a:rPr lang="en-US" dirty="0"/>
              <a:t> notes</a:t>
            </a:r>
          </a:p>
          <a:p>
            <a:pPr marL="0" indent="0">
              <a:buFontTx/>
              <a:buNone/>
            </a:pPr>
            <a:r>
              <a:rPr lang="en-US" dirty="0"/>
              <a:t>----------</a:t>
            </a:r>
          </a:p>
          <a:p>
            <a:pPr marL="0" indent="0">
              <a:buFontTx/>
              <a:buNone/>
            </a:pPr>
            <a:r>
              <a:rPr lang="en-US" dirty="0"/>
              <a:t>(</a:t>
            </a:r>
          </a:p>
          <a:p>
            <a:pPr marL="171450" indent="-171450">
              <a:buFontTx/>
              <a:buChar char="-"/>
            </a:pPr>
            <a:r>
              <a:rPr lang="en-US" dirty="0"/>
              <a:t>the CA values on Golub2 and Armstrong are over 60%</a:t>
            </a:r>
          </a:p>
          <a:p>
            <a:pPr marL="171450" indent="-171450">
              <a:buFontTx/>
              <a:buChar char="-"/>
            </a:pPr>
            <a:r>
              <a:rPr lang="en-US" dirty="0"/>
              <a:t>the CA values on Nutt and Khan are over 50%</a:t>
            </a:r>
          </a:p>
          <a:p>
            <a:pPr marL="0" indent="0">
              <a:buFontTx/>
              <a:buNone/>
            </a:pPr>
            <a:r>
              <a:rPr lang="en-US" dirty="0"/>
              <a:t> ) </a:t>
            </a:r>
          </a:p>
        </p:txBody>
      </p:sp>
      <p:sp>
        <p:nvSpPr>
          <p:cNvPr id="4" name="Slide Number Placeholder 3"/>
          <p:cNvSpPr>
            <a:spLocks noGrp="1"/>
          </p:cNvSpPr>
          <p:nvPr>
            <p:ph type="sldNum" sz="quarter" idx="5"/>
          </p:nvPr>
        </p:nvSpPr>
        <p:spPr/>
        <p:txBody>
          <a:bodyPr/>
          <a:lstStyle/>
          <a:p>
            <a:fld id="{A1CB5E8D-7F40-435C-A8AA-DF9392994133}" type="slidenum">
              <a:rPr lang="en-US" smtClean="0"/>
              <a:t>22</a:t>
            </a:fld>
            <a:endParaRPr lang="en-US" dirty="0"/>
          </a:p>
        </p:txBody>
      </p:sp>
    </p:spTree>
    <p:extLst>
      <p:ext uri="{BB962C8B-B14F-4D97-AF65-F5344CB8AC3E}">
        <p14:creationId xmlns:p14="http://schemas.microsoft.com/office/powerpoint/2010/main" val="93724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closer look at the CA values of all the algorithms on data set Chowdary.</a:t>
            </a:r>
          </a:p>
          <a:p>
            <a:r>
              <a:rPr lang="en-US" dirty="0"/>
              <a:t>From this figure we can see that </a:t>
            </a:r>
          </a:p>
          <a:p>
            <a:r>
              <a:rPr lang="en-US" dirty="0"/>
              <a:t>IFCE is the top 1 performer. (Its CA value is 0.923)</a:t>
            </a:r>
          </a:p>
          <a:p>
            <a:endParaRPr lang="en-US" dirty="0"/>
          </a:p>
          <a:p>
            <a:r>
              <a:rPr lang="en-US" dirty="0"/>
              <a:t>This is a closer look at the CA values on data set Golubv1.</a:t>
            </a:r>
          </a:p>
          <a:p>
            <a:r>
              <a:rPr lang="en-US" dirty="0"/>
              <a:t>From this figure we can see that </a:t>
            </a:r>
          </a:p>
          <a:p>
            <a:r>
              <a:rPr lang="en-US" dirty="0"/>
              <a:t>IFCE is also the top 1 performer. (Its CA value is 0.743)</a:t>
            </a:r>
          </a:p>
          <a:p>
            <a:endParaRPr lang="en-US" dirty="0"/>
          </a:p>
          <a:p>
            <a:r>
              <a:rPr lang="en-US" dirty="0"/>
              <a:t>This is a closer look at the CA values on data set Khan.</a:t>
            </a:r>
          </a:p>
          <a:p>
            <a:r>
              <a:rPr lang="en-US" dirty="0"/>
              <a:t>From this figure we can see that </a:t>
            </a:r>
          </a:p>
          <a:p>
            <a:r>
              <a:rPr lang="en-US" dirty="0"/>
              <a:t>IFCE is also the top 1 performer. (Its CA value is 0.543.)</a:t>
            </a:r>
          </a:p>
        </p:txBody>
      </p:sp>
      <p:sp>
        <p:nvSpPr>
          <p:cNvPr id="4" name="Slide Number Placeholder 3"/>
          <p:cNvSpPr>
            <a:spLocks noGrp="1"/>
          </p:cNvSpPr>
          <p:nvPr>
            <p:ph type="sldNum" sz="quarter" idx="5"/>
          </p:nvPr>
        </p:nvSpPr>
        <p:spPr/>
        <p:txBody>
          <a:bodyPr/>
          <a:lstStyle/>
          <a:p>
            <a:fld id="{A1CB5E8D-7F40-435C-A8AA-DF9392994133}" type="slidenum">
              <a:rPr lang="en-US" smtClean="0"/>
              <a:t>23</a:t>
            </a:fld>
            <a:endParaRPr lang="en-US" dirty="0"/>
          </a:p>
        </p:txBody>
      </p:sp>
    </p:spTree>
    <p:extLst>
      <p:ext uri="{BB962C8B-B14F-4D97-AF65-F5344CB8AC3E}">
        <p14:creationId xmlns:p14="http://schemas.microsoft.com/office/powerpoint/2010/main" val="15335224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closer look at the CA values on data set Golub2.</a:t>
            </a:r>
          </a:p>
          <a:p>
            <a:r>
              <a:rPr lang="en-US" dirty="0"/>
              <a:t>From this figure we can see that</a:t>
            </a:r>
          </a:p>
          <a:p>
            <a:r>
              <a:rPr lang="en-US" dirty="0"/>
              <a:t>IFCE is the 6th performer (with CA value of 0.625). The top 1 performer is HGPA (with CA value of 0.710.) </a:t>
            </a:r>
          </a:p>
          <a:p>
            <a:endParaRPr lang="en-US" dirty="0"/>
          </a:p>
          <a:p>
            <a:r>
              <a:rPr lang="en-US" dirty="0"/>
              <a:t>This is a closer look at the CA values on data set Armstrong.</a:t>
            </a:r>
          </a:p>
          <a:p>
            <a:r>
              <a:rPr lang="en-US" dirty="0"/>
              <a:t>From this figure we can see that </a:t>
            </a:r>
          </a:p>
          <a:p>
            <a:r>
              <a:rPr lang="en-US" dirty="0"/>
              <a:t>IFCE is the 7th performer (with CA value of 0.627). The top 1 performer is MCLA (with CA value of 0.821).</a:t>
            </a:r>
          </a:p>
          <a:p>
            <a:endParaRPr lang="en-US" dirty="0"/>
          </a:p>
          <a:p>
            <a:r>
              <a:rPr lang="en-US" dirty="0"/>
              <a:t>This is a closer look at the CA results (of all the algorithms) on data set Nutt.</a:t>
            </a:r>
          </a:p>
          <a:p>
            <a:r>
              <a:rPr lang="en-US" dirty="0"/>
              <a:t>From this figure we can see that </a:t>
            </a:r>
          </a:p>
          <a:p>
            <a:r>
              <a:rPr lang="en-US" dirty="0"/>
              <a:t>IFCE is the 8th performer (with CA value of 0.557). The top 1 performer is MCLA (with CA value of 0.644).</a:t>
            </a:r>
          </a:p>
          <a:p>
            <a:endParaRPr lang="en-US" dirty="0"/>
          </a:p>
          <a:p>
            <a:r>
              <a:rPr lang="en-US" dirty="0"/>
              <a:t>This is a closer look at the CA results (of all the algorithms) on data set Pomeroy.</a:t>
            </a:r>
          </a:p>
          <a:p>
            <a:r>
              <a:rPr lang="en-US" dirty="0"/>
              <a:t>From this figure we can see that </a:t>
            </a:r>
          </a:p>
          <a:p>
            <a:r>
              <a:rPr lang="en-US" dirty="0"/>
              <a:t>IFCE is the 9th performer (with CA value of 0.403). </a:t>
            </a:r>
          </a:p>
          <a:p>
            <a:r>
              <a:rPr lang="en-US" dirty="0"/>
              <a:t>The top 1 performers are CCHC and GCC (both with CA values of 0.640). </a:t>
            </a:r>
          </a:p>
          <a:p>
            <a:endParaRPr lang="en-US" dirty="0"/>
          </a:p>
          <a:p>
            <a:r>
              <a:rPr lang="en-US" dirty="0"/>
              <a:t>This is a closer look at the CA results (of all the algorithms) on data set Chen.</a:t>
            </a:r>
          </a:p>
          <a:p>
            <a:r>
              <a:rPr lang="en-US" dirty="0"/>
              <a:t>From this figure we can see that </a:t>
            </a:r>
          </a:p>
          <a:p>
            <a:r>
              <a:rPr lang="en-US" dirty="0"/>
              <a:t>IFCE is the 4th performer (with CA value of 0.799) </a:t>
            </a:r>
          </a:p>
          <a:p>
            <a:r>
              <a:rPr lang="en-US" dirty="0"/>
              <a:t>The top 1 performer is CSPA (with CA value of 0.836).</a:t>
            </a:r>
          </a:p>
          <a:p>
            <a:endParaRPr lang="en-US" dirty="0"/>
          </a:p>
        </p:txBody>
      </p:sp>
      <p:sp>
        <p:nvSpPr>
          <p:cNvPr id="4" name="Slide Number Placeholder 3"/>
          <p:cNvSpPr>
            <a:spLocks noGrp="1"/>
          </p:cNvSpPr>
          <p:nvPr>
            <p:ph type="sldNum" sz="quarter" idx="5"/>
          </p:nvPr>
        </p:nvSpPr>
        <p:spPr/>
        <p:txBody>
          <a:bodyPr/>
          <a:lstStyle/>
          <a:p>
            <a:fld id="{A1CB5E8D-7F40-435C-A8AA-DF9392994133}" type="slidenum">
              <a:rPr lang="en-US" smtClean="0"/>
              <a:t>24</a:t>
            </a:fld>
            <a:endParaRPr lang="en-US" dirty="0"/>
          </a:p>
        </p:txBody>
      </p:sp>
    </p:spTree>
    <p:extLst>
      <p:ext uri="{BB962C8B-B14F-4D97-AF65-F5344CB8AC3E}">
        <p14:creationId xmlns:p14="http://schemas.microsoft.com/office/powerpoint/2010/main" val="779813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a:t>
            </a:r>
          </a:p>
          <a:p>
            <a:r>
              <a:rPr lang="en-US" dirty="0"/>
              <a:t>IFCE is the top performer on three of the eight data sets, more than any other methods examined. </a:t>
            </a:r>
          </a:p>
          <a:p>
            <a:r>
              <a:rPr lang="en-US" dirty="0"/>
              <a:t>Also, it performs well on most of the other data sets.</a:t>
            </a:r>
          </a:p>
          <a:p>
            <a:endParaRPr lang="en-US" dirty="0"/>
          </a:p>
        </p:txBody>
      </p:sp>
      <p:sp>
        <p:nvSpPr>
          <p:cNvPr id="4" name="Slide Number Placeholder 3"/>
          <p:cNvSpPr>
            <a:spLocks noGrp="1"/>
          </p:cNvSpPr>
          <p:nvPr>
            <p:ph type="sldNum" sz="quarter" idx="5"/>
          </p:nvPr>
        </p:nvSpPr>
        <p:spPr/>
        <p:txBody>
          <a:bodyPr/>
          <a:lstStyle/>
          <a:p>
            <a:fld id="{A1CB5E8D-7F40-435C-A8AA-DF9392994133}" type="slidenum">
              <a:rPr lang="en-US" smtClean="0"/>
              <a:t>25</a:t>
            </a:fld>
            <a:endParaRPr lang="en-US" dirty="0"/>
          </a:p>
        </p:txBody>
      </p:sp>
    </p:spTree>
    <p:extLst>
      <p:ext uri="{BB962C8B-B14F-4D97-AF65-F5344CB8AC3E}">
        <p14:creationId xmlns:p14="http://schemas.microsoft.com/office/powerpoint/2010/main" val="14737576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figure for CA analysis on parameter N.</a:t>
            </a:r>
          </a:p>
          <a:p>
            <a:r>
              <a:rPr lang="en-US" dirty="0"/>
              <a:t>These are various N values: (1, 5, 50, 100, and 200)</a:t>
            </a:r>
          </a:p>
          <a:p>
            <a:r>
              <a:rPr lang="en-US" dirty="0"/>
              <a:t>These are two data sets, represented by different colors: blue is Chowdary; red is Chen</a:t>
            </a:r>
          </a:p>
          <a:p>
            <a:r>
              <a:rPr lang="en-US" dirty="0"/>
              <a:t>These are the CA values.  </a:t>
            </a:r>
          </a:p>
          <a:p>
            <a:endParaRPr lang="en-US" dirty="0"/>
          </a:p>
          <a:p>
            <a:r>
              <a:rPr lang="en-US" dirty="0"/>
              <a:t>From this figure we can see that</a:t>
            </a:r>
          </a:p>
          <a:p>
            <a:r>
              <a:rPr lang="en-US" dirty="0"/>
              <a:t>CA values of IFCE are relatively stable with varying N values. It also shows that higher N values usually produce small increase in classification accuracy.</a:t>
            </a:r>
          </a:p>
        </p:txBody>
      </p:sp>
      <p:sp>
        <p:nvSpPr>
          <p:cNvPr id="4" name="Slide Number Placeholder 3"/>
          <p:cNvSpPr>
            <a:spLocks noGrp="1"/>
          </p:cNvSpPr>
          <p:nvPr>
            <p:ph type="sldNum" sz="quarter" idx="5"/>
          </p:nvPr>
        </p:nvSpPr>
        <p:spPr/>
        <p:txBody>
          <a:bodyPr/>
          <a:lstStyle/>
          <a:p>
            <a:fld id="{A1CB5E8D-7F40-435C-A8AA-DF9392994133}" type="slidenum">
              <a:rPr lang="en-US" smtClean="0"/>
              <a:t>26</a:t>
            </a:fld>
            <a:endParaRPr lang="en-US" dirty="0"/>
          </a:p>
        </p:txBody>
      </p:sp>
    </p:spTree>
    <p:extLst>
      <p:ext uri="{BB962C8B-B14F-4D97-AF65-F5344CB8AC3E}">
        <p14:creationId xmlns:p14="http://schemas.microsoft.com/office/powerpoint/2010/main" val="19140420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figure for CA analysis on parameter IMT.</a:t>
            </a:r>
          </a:p>
          <a:p>
            <a:r>
              <a:rPr lang="en-US" dirty="0"/>
              <a:t>These are various IMT values: (1.0, 2.0, 3.0, 4.0)</a:t>
            </a:r>
          </a:p>
          <a:p>
            <a:r>
              <a:rPr lang="en-US" dirty="0"/>
              <a:t>These are the two data sets, represented by different colors: blue is Chowdary; red is Chen</a:t>
            </a:r>
          </a:p>
          <a:p>
            <a:r>
              <a:rPr lang="en-US" dirty="0"/>
              <a:t>These are the CA values.  </a:t>
            </a:r>
          </a:p>
          <a:p>
            <a:endParaRPr lang="en-US" dirty="0"/>
          </a:p>
          <a:p>
            <a:r>
              <a:rPr lang="en-US" dirty="0"/>
              <a:t>From this figure we can see that </a:t>
            </a:r>
          </a:p>
          <a:p>
            <a:r>
              <a:rPr lang="en-US" dirty="0"/>
              <a:t>CA values of IFCE are relatively stable with varying IMT values. </a:t>
            </a:r>
          </a:p>
          <a:p>
            <a:endParaRPr lang="en-US" dirty="0"/>
          </a:p>
        </p:txBody>
      </p:sp>
      <p:sp>
        <p:nvSpPr>
          <p:cNvPr id="4" name="Slide Number Placeholder 3"/>
          <p:cNvSpPr>
            <a:spLocks noGrp="1"/>
          </p:cNvSpPr>
          <p:nvPr>
            <p:ph type="sldNum" sz="quarter" idx="5"/>
          </p:nvPr>
        </p:nvSpPr>
        <p:spPr/>
        <p:txBody>
          <a:bodyPr/>
          <a:lstStyle/>
          <a:p>
            <a:fld id="{A1CB5E8D-7F40-435C-A8AA-DF9392994133}" type="slidenum">
              <a:rPr lang="en-US" smtClean="0"/>
              <a:t>27</a:t>
            </a:fld>
            <a:endParaRPr lang="en-US" dirty="0"/>
          </a:p>
        </p:txBody>
      </p:sp>
    </p:spTree>
    <p:extLst>
      <p:ext uri="{BB962C8B-B14F-4D97-AF65-F5344CB8AC3E}">
        <p14:creationId xmlns:p14="http://schemas.microsoft.com/office/powerpoint/2010/main" val="21599780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see the complexity analysis.</a:t>
            </a:r>
          </a:p>
          <a:p>
            <a:r>
              <a:rPr lang="en-US" dirty="0"/>
              <a:t>First, time complexity</a:t>
            </a:r>
          </a:p>
          <a:p>
            <a:r>
              <a:rPr lang="en-US" dirty="0"/>
              <a:t>IFCE involves three stages. </a:t>
            </a:r>
          </a:p>
          <a:p>
            <a:r>
              <a:rPr lang="en-US" dirty="0"/>
              <a:t>- Stage 1: initialization with I iterations of Improved K-Means. (One vector distance costs O(N), and complexity for KQ distances is O(KQN). Complexity for I iterations is O(IKQN). </a:t>
            </a:r>
          </a:p>
          <a:p>
            <a:r>
              <a:rPr lang="en-US" dirty="0"/>
              <a:t>- Stage 2: involve three base clusterings. (One vector distance costs O(N), and complexity for KQ distances is O(KQN). Cost for computing the weights for K cluster centers is O(KQ). The complexity for M base clusterings is O(MKQN).  </a:t>
            </a:r>
          </a:p>
          <a:p>
            <a:r>
              <a:rPr lang="en-US" dirty="0"/>
              <a:t>- Stage 3: relabeling and plurality voting ensemble. (Relabeling and voting approach is proved to be O(K^3). </a:t>
            </a:r>
          </a:p>
          <a:p>
            <a:r>
              <a:rPr lang="en-US" dirty="0"/>
              <a:t>The total time complexity of IFCE (is O(IKQN)+O(MKQN)+O(K^3), and)  </a:t>
            </a:r>
          </a:p>
          <a:p>
            <a:r>
              <a:rPr lang="en-US" dirty="0"/>
              <a:t>converges to O(N).</a:t>
            </a:r>
          </a:p>
          <a:p>
            <a:endParaRPr lang="en-US" dirty="0"/>
          </a:p>
          <a:p>
            <a:r>
              <a:rPr lang="en-US" dirty="0"/>
              <a:t>Then, space complexity</a:t>
            </a:r>
          </a:p>
          <a:p>
            <a:r>
              <a:rPr lang="en-US" dirty="0"/>
              <a:t>for each base clustering, this is the cost of storing a matrix of QxN in memory [ is O(QN) ]. </a:t>
            </a:r>
          </a:p>
          <a:p>
            <a:r>
              <a:rPr lang="en-US" dirty="0"/>
              <a:t>For M base clusterings, the cost is [ O(MQN).] </a:t>
            </a:r>
          </a:p>
          <a:p>
            <a:r>
              <a:rPr lang="en-US" dirty="0"/>
              <a:t>The cost of storing relabeling matrix is [ O(K^2).] </a:t>
            </a:r>
          </a:p>
          <a:p>
            <a:r>
              <a:rPr lang="en-US" dirty="0"/>
              <a:t>The total space complexity of IFCE [ is O(MQN)+O(K^2), and ]</a:t>
            </a:r>
          </a:p>
          <a:p>
            <a:r>
              <a:rPr lang="en-US" dirty="0"/>
              <a:t>converges to O(N). </a:t>
            </a:r>
          </a:p>
          <a:p>
            <a:endParaRPr lang="en-US" dirty="0"/>
          </a:p>
        </p:txBody>
      </p:sp>
      <p:sp>
        <p:nvSpPr>
          <p:cNvPr id="4" name="Slide Number Placeholder 3"/>
          <p:cNvSpPr>
            <a:spLocks noGrp="1"/>
          </p:cNvSpPr>
          <p:nvPr>
            <p:ph type="sldNum" sz="quarter" idx="5"/>
          </p:nvPr>
        </p:nvSpPr>
        <p:spPr/>
        <p:txBody>
          <a:bodyPr/>
          <a:lstStyle/>
          <a:p>
            <a:fld id="{A1CB5E8D-7F40-435C-A8AA-DF9392994133}" type="slidenum">
              <a:rPr lang="en-US" smtClean="0"/>
              <a:t>28</a:t>
            </a:fld>
            <a:endParaRPr lang="en-US" dirty="0"/>
          </a:p>
        </p:txBody>
      </p:sp>
    </p:spTree>
    <p:extLst>
      <p:ext uri="{BB962C8B-B14F-4D97-AF65-F5344CB8AC3E}">
        <p14:creationId xmlns:p14="http://schemas.microsoft.com/office/powerpoint/2010/main" val="18755575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figure for CA analysis on noise robustness.</a:t>
            </a:r>
          </a:p>
          <a:p>
            <a:endParaRPr lang="en-US" dirty="0"/>
          </a:p>
          <a:p>
            <a:r>
              <a:rPr lang="en-US" dirty="0"/>
              <a:t>From this figure we can see that</a:t>
            </a:r>
          </a:p>
          <a:p>
            <a:r>
              <a:rPr lang="en-US" dirty="0"/>
              <a:t>IFCE demonstrates robustness to highly noisy data sets. It maintains classification accuracy above 0.870 for Chowdary and above 0.770 for Chen even when signals are reduced by 50%.</a:t>
            </a:r>
          </a:p>
          <a:p>
            <a:endParaRPr lang="en-US" dirty="0"/>
          </a:p>
        </p:txBody>
      </p:sp>
      <p:sp>
        <p:nvSpPr>
          <p:cNvPr id="4" name="Slide Number Placeholder 3"/>
          <p:cNvSpPr>
            <a:spLocks noGrp="1"/>
          </p:cNvSpPr>
          <p:nvPr>
            <p:ph type="sldNum" sz="quarter" idx="5"/>
          </p:nvPr>
        </p:nvSpPr>
        <p:spPr/>
        <p:txBody>
          <a:bodyPr/>
          <a:lstStyle/>
          <a:p>
            <a:fld id="{A1CB5E8D-7F40-435C-A8AA-DF9392994133}" type="slidenum">
              <a:rPr lang="en-US" smtClean="0"/>
              <a:t>29</a:t>
            </a:fld>
            <a:endParaRPr lang="en-US" dirty="0"/>
          </a:p>
        </p:txBody>
      </p:sp>
    </p:spTree>
    <p:extLst>
      <p:ext uri="{BB962C8B-B14F-4D97-AF65-F5344CB8AC3E}">
        <p14:creationId xmlns:p14="http://schemas.microsoft.com/office/powerpoint/2010/main" val="39136400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results we can conclude that</a:t>
            </a:r>
          </a:p>
          <a:p>
            <a:r>
              <a:rPr lang="en-US" dirty="0"/>
              <a:t>IFCE is the top performer on three of the eight data sets, more than any other methods examined; it performs well on most of the other data sets</a:t>
            </a:r>
          </a:p>
          <a:p>
            <a:r>
              <a:rPr lang="en-US" dirty="0"/>
              <a:t>IFCE is relatively stable with varying parameter values</a:t>
            </a:r>
          </a:p>
          <a:p>
            <a:r>
              <a:rPr lang="en-US" dirty="0"/>
              <a:t>IFCE is computationally efficient:</a:t>
            </a:r>
          </a:p>
          <a:p>
            <a:pPr lvl="1"/>
            <a:r>
              <a:rPr lang="en-US" dirty="0"/>
              <a:t>both its Time complexity and space complexity converges to O(N)</a:t>
            </a:r>
          </a:p>
          <a:p>
            <a:r>
              <a:rPr lang="en-US" dirty="0"/>
              <a:t>IFCE is robust against highly noisy synthetic data sets</a:t>
            </a:r>
          </a:p>
        </p:txBody>
      </p:sp>
      <p:sp>
        <p:nvSpPr>
          <p:cNvPr id="4" name="Slide Number Placeholder 3"/>
          <p:cNvSpPr>
            <a:spLocks noGrp="1"/>
          </p:cNvSpPr>
          <p:nvPr>
            <p:ph type="sldNum" sz="quarter" idx="5"/>
          </p:nvPr>
        </p:nvSpPr>
        <p:spPr/>
        <p:txBody>
          <a:bodyPr/>
          <a:lstStyle/>
          <a:p>
            <a:fld id="{A1CB5E8D-7F40-435C-A8AA-DF9392994133}" type="slidenum">
              <a:rPr lang="en-US" smtClean="0"/>
              <a:t>30</a:t>
            </a:fld>
            <a:endParaRPr lang="en-US" dirty="0"/>
          </a:p>
        </p:txBody>
      </p:sp>
    </p:spTree>
    <p:extLst>
      <p:ext uri="{BB962C8B-B14F-4D97-AF65-F5344CB8AC3E}">
        <p14:creationId xmlns:p14="http://schemas.microsoft.com/office/powerpoint/2010/main" val="135272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C129F3-249A-4BDC-991A-4233F7933D4E}" type="slidenum">
              <a:rPr lang="en-US"/>
              <a:pPr/>
              <a:t>4</a:t>
            </a:fld>
            <a:endParaRPr lang="en-US" dirty="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914400" y="4343400"/>
            <a:ext cx="5029200" cy="4114800"/>
          </a:xfrm>
        </p:spPr>
        <p:txBody>
          <a:bodyPr/>
          <a:lstStyle/>
          <a:p>
            <a:endParaRPr lang="en-US" dirty="0"/>
          </a:p>
        </p:txBody>
      </p:sp>
    </p:spTree>
    <p:extLst>
      <p:ext uri="{BB962C8B-B14F-4D97-AF65-F5344CB8AC3E}">
        <p14:creationId xmlns:p14="http://schemas.microsoft.com/office/powerpoint/2010/main" val="32689951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coming to my talk!</a:t>
            </a:r>
          </a:p>
        </p:txBody>
      </p:sp>
      <p:sp>
        <p:nvSpPr>
          <p:cNvPr id="4" name="Slide Number Placeholder 3"/>
          <p:cNvSpPr>
            <a:spLocks noGrp="1"/>
          </p:cNvSpPr>
          <p:nvPr>
            <p:ph type="sldNum" sz="quarter" idx="10"/>
          </p:nvPr>
        </p:nvSpPr>
        <p:spPr/>
        <p:txBody>
          <a:bodyPr/>
          <a:lstStyle/>
          <a:p>
            <a:fld id="{A1CB5E8D-7F40-435C-A8AA-DF9392994133}" type="slidenum">
              <a:rPr lang="en-US" smtClean="0"/>
              <a:t>31</a:t>
            </a:fld>
            <a:endParaRPr lang="en-US" dirty="0"/>
          </a:p>
        </p:txBody>
      </p:sp>
    </p:spTree>
    <p:extLst>
      <p:ext uri="{BB962C8B-B14F-4D97-AF65-F5344CB8AC3E}">
        <p14:creationId xmlns:p14="http://schemas.microsoft.com/office/powerpoint/2010/main" val="2922700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outline of our paper.</a:t>
            </a:r>
          </a:p>
          <a:p>
            <a:r>
              <a:rPr lang="en-US" dirty="0"/>
              <a:t>There are 5 sections.</a:t>
            </a:r>
          </a:p>
          <a:p>
            <a:r>
              <a:rPr lang="en-US" dirty="0"/>
              <a:t>Section 1 is Introduction</a:t>
            </a:r>
          </a:p>
          <a:p>
            <a:r>
              <a:rPr lang="en-US" dirty="0"/>
              <a:t>Section 2 is </a:t>
            </a:r>
            <a:r>
              <a:rPr lang="en-US" sz="1200" dirty="0"/>
              <a:t>Background and Literature.</a:t>
            </a:r>
          </a:p>
          <a:p>
            <a:pPr>
              <a:buFont typeface="Arial" pitchFamily="34" charset="0"/>
              <a:buNone/>
            </a:pPr>
            <a:r>
              <a:rPr lang="en-US" sz="1200" dirty="0"/>
              <a:t>Section 3 is Methodology.</a:t>
            </a:r>
          </a:p>
          <a:p>
            <a:pPr>
              <a:buFont typeface="Arial" pitchFamily="34" charset="0"/>
              <a:buNone/>
            </a:pPr>
            <a:r>
              <a:rPr lang="en-US" sz="1200" dirty="0"/>
              <a:t>Section 4 is Experimental Results.</a:t>
            </a:r>
          </a:p>
          <a:p>
            <a:pPr>
              <a:buFont typeface="Arial" pitchFamily="34" charset="0"/>
              <a:buNone/>
            </a:pPr>
            <a:r>
              <a:rPr lang="en-US" sz="1200" dirty="0"/>
              <a:t>Section 5 is Conclusion.</a:t>
            </a:r>
          </a:p>
          <a:p>
            <a:endParaRPr lang="en-US" dirty="0"/>
          </a:p>
        </p:txBody>
      </p:sp>
      <p:sp>
        <p:nvSpPr>
          <p:cNvPr id="4" name="Slide Number Placeholder 3"/>
          <p:cNvSpPr>
            <a:spLocks noGrp="1"/>
          </p:cNvSpPr>
          <p:nvPr>
            <p:ph type="sldNum" sz="quarter" idx="10"/>
          </p:nvPr>
        </p:nvSpPr>
        <p:spPr/>
        <p:txBody>
          <a:bodyPr/>
          <a:lstStyle/>
          <a:p>
            <a:fld id="{A1CB5E8D-7F40-435C-A8AA-DF9392994133}" type="slidenum">
              <a:rPr lang="en-US" smtClean="0"/>
              <a:t>5</a:t>
            </a:fld>
            <a:endParaRPr lang="en-US" dirty="0"/>
          </a:p>
        </p:txBody>
      </p:sp>
    </p:spTree>
    <p:extLst>
      <p:ext uri="{BB962C8B-B14F-4D97-AF65-F5344CB8AC3E}">
        <p14:creationId xmlns:p14="http://schemas.microsoft.com/office/powerpoint/2010/main" val="3855806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motivation, or why we choose to apply clustering on cancer gene expression data.</a:t>
            </a:r>
          </a:p>
          <a:p>
            <a:r>
              <a:rPr lang="en-US" dirty="0"/>
              <a:t>-</a:t>
            </a:r>
          </a:p>
          <a:p>
            <a:r>
              <a:rPr lang="en-US" dirty="0"/>
              <a:t>The 1st motivation is its importance. It is used in cancer type and subtype diagnosis, which is crucial to treatment success and patient survival.</a:t>
            </a:r>
          </a:p>
          <a:p>
            <a:r>
              <a:rPr lang="en-US" dirty="0"/>
              <a:t>-</a:t>
            </a:r>
          </a:p>
          <a:p>
            <a:r>
              <a:rPr lang="en-US" dirty="0"/>
              <a:t>The 2nd motivation is that it remains challenging.</a:t>
            </a:r>
          </a:p>
          <a:p>
            <a:r>
              <a:rPr lang="en-US" dirty="0"/>
              <a:t>For example, </a:t>
            </a:r>
          </a:p>
          <a:p>
            <a:r>
              <a:rPr lang="en-US" dirty="0"/>
              <a:t>the data noise problem: </a:t>
            </a:r>
          </a:p>
          <a:p>
            <a:r>
              <a:rPr lang="en-US" dirty="0"/>
              <a:t>and the high-dimensionality data problem: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the well-known complexities in cancer types and subtypes</a:t>
            </a:r>
          </a:p>
        </p:txBody>
      </p:sp>
      <p:sp>
        <p:nvSpPr>
          <p:cNvPr id="4" name="Slide Number Placeholder 3"/>
          <p:cNvSpPr>
            <a:spLocks noGrp="1"/>
          </p:cNvSpPr>
          <p:nvPr>
            <p:ph type="sldNum" sz="quarter" idx="10"/>
          </p:nvPr>
        </p:nvSpPr>
        <p:spPr/>
        <p:txBody>
          <a:bodyPr/>
          <a:lstStyle/>
          <a:p>
            <a:fld id="{A1CB5E8D-7F40-435C-A8AA-DF9392994133}" type="slidenum">
              <a:rPr lang="en-US" smtClean="0"/>
              <a:t>6</a:t>
            </a:fld>
            <a:endParaRPr lang="en-US" dirty="0"/>
          </a:p>
        </p:txBody>
      </p:sp>
    </p:spTree>
    <p:extLst>
      <p:ext uri="{BB962C8B-B14F-4D97-AF65-F5344CB8AC3E}">
        <p14:creationId xmlns:p14="http://schemas.microsoft.com/office/powerpoint/2010/main" val="2051764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examples of several types of clustering:</a:t>
            </a:r>
          </a:p>
          <a:p>
            <a:r>
              <a:rPr lang="en-US" dirty="0"/>
              <a:t>The 1</a:t>
            </a:r>
            <a:r>
              <a:rPr lang="en-US" baseline="30000" dirty="0"/>
              <a:t>st</a:t>
            </a:r>
            <a:r>
              <a:rPr lang="en-US" dirty="0"/>
              <a:t> one is hierarchical clustering</a:t>
            </a:r>
          </a:p>
          <a:p>
            <a:r>
              <a:rPr lang="en-US" dirty="0"/>
              <a:t>2</a:t>
            </a:r>
            <a:r>
              <a:rPr lang="en-US" baseline="30000" dirty="0"/>
              <a:t>nd</a:t>
            </a:r>
            <a:r>
              <a:rPr lang="en-US" dirty="0"/>
              <a:t> is partitioning clustering</a:t>
            </a:r>
          </a:p>
          <a:p>
            <a:r>
              <a:rPr lang="en-US" dirty="0"/>
              <a:t>3</a:t>
            </a:r>
            <a:r>
              <a:rPr lang="en-US" baseline="30000" dirty="0"/>
              <a:t>rd</a:t>
            </a:r>
            <a:r>
              <a:rPr lang="en-US" dirty="0"/>
              <a:t> is distribution-based clustering</a:t>
            </a:r>
          </a:p>
          <a:p>
            <a:r>
              <a:rPr lang="en-US" dirty="0"/>
              <a:t>4</a:t>
            </a:r>
            <a:r>
              <a:rPr lang="en-US" baseline="30000" dirty="0"/>
              <a:t>th</a:t>
            </a:r>
            <a:r>
              <a:rPr lang="en-US" dirty="0"/>
              <a:t>  is graph-based clustering</a:t>
            </a:r>
          </a:p>
          <a:p>
            <a:r>
              <a:rPr lang="en-US" dirty="0"/>
              <a:t>5</a:t>
            </a:r>
            <a:r>
              <a:rPr lang="en-US" baseline="30000" dirty="0"/>
              <a:t>th</a:t>
            </a:r>
            <a:r>
              <a:rPr lang="en-US" dirty="0"/>
              <a:t> is density-based clustering</a:t>
            </a:r>
          </a:p>
          <a:p>
            <a:r>
              <a:rPr lang="en-US" dirty="0"/>
              <a:t>The last one is grid-based clustering</a:t>
            </a:r>
          </a:p>
          <a:p>
            <a:endParaRPr lang="en-US" dirty="0"/>
          </a:p>
          <a:p>
            <a:r>
              <a:rPr lang="en-US" dirty="0"/>
              <a:t>This is a diagram of clustering design and evaluation steps:</a:t>
            </a:r>
          </a:p>
          <a:p>
            <a:r>
              <a:rPr lang="en-US" dirty="0"/>
              <a:t>First, we have data samples</a:t>
            </a:r>
          </a:p>
          <a:p>
            <a:r>
              <a:rPr lang="en-US" dirty="0"/>
              <a:t>From data samples, we perform step one: feature selection or extraction</a:t>
            </a:r>
          </a:p>
          <a:p>
            <a:r>
              <a:rPr lang="en-US" dirty="0"/>
              <a:t>step two: clustering algorithm design or selection</a:t>
            </a:r>
          </a:p>
          <a:p>
            <a:r>
              <a:rPr lang="en-US" dirty="0"/>
              <a:t>step three: cluster validation</a:t>
            </a:r>
          </a:p>
          <a:p>
            <a:r>
              <a:rPr lang="en-US" dirty="0"/>
              <a:t>step four: results interpretation,</a:t>
            </a:r>
          </a:p>
          <a:p>
            <a:r>
              <a:rPr lang="en-US" dirty="0"/>
              <a:t>Which then becomes knowledge.</a:t>
            </a:r>
          </a:p>
        </p:txBody>
      </p:sp>
      <p:sp>
        <p:nvSpPr>
          <p:cNvPr id="4" name="Slide Number Placeholder 3"/>
          <p:cNvSpPr>
            <a:spLocks noGrp="1"/>
          </p:cNvSpPr>
          <p:nvPr>
            <p:ph type="sldNum" sz="quarter" idx="5"/>
          </p:nvPr>
        </p:nvSpPr>
        <p:spPr/>
        <p:txBody>
          <a:bodyPr/>
          <a:lstStyle/>
          <a:p>
            <a:fld id="{A1CB5E8D-7F40-435C-A8AA-DF9392994133}" type="slidenum">
              <a:rPr lang="en-US" smtClean="0"/>
              <a:t>7</a:t>
            </a:fld>
            <a:endParaRPr lang="en-US" dirty="0"/>
          </a:p>
        </p:txBody>
      </p:sp>
    </p:spTree>
    <p:extLst>
      <p:ext uri="{BB962C8B-B14F-4D97-AF65-F5344CB8AC3E}">
        <p14:creationId xmlns:p14="http://schemas.microsoft.com/office/powerpoint/2010/main" val="1841178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US" dirty="0"/>
              <a:t>Now Let’s see cluster ensemble</a:t>
            </a:r>
          </a:p>
          <a:p>
            <a:pPr>
              <a:buFont typeface="Arial" pitchFamily="34" charset="0"/>
              <a:buNone/>
            </a:pPr>
            <a:r>
              <a:rPr lang="en-US" dirty="0"/>
              <a:t>--</a:t>
            </a:r>
          </a:p>
          <a:p>
            <a:pPr>
              <a:buFont typeface="Arial" pitchFamily="34" charset="0"/>
              <a:buNone/>
            </a:pPr>
            <a:r>
              <a:rPr lang="en-US" dirty="0"/>
              <a:t>A cluster ensemble use multiple clustering methods to obtain better performance. Other names includes consensus clustering, aggregation of clusterings (or partitions), ensemble clustering.</a:t>
            </a:r>
          </a:p>
          <a:p>
            <a:pPr>
              <a:buFont typeface="Arial" pitchFamily="34" charset="0"/>
              <a:buNone/>
            </a:pPr>
            <a:r>
              <a:rPr lang="en-US" dirty="0"/>
              <a:t>--</a:t>
            </a:r>
          </a:p>
          <a:p>
            <a:pPr>
              <a:buFont typeface="Arial" pitchFamily="34" charset="0"/>
              <a:buNone/>
            </a:pPr>
            <a:r>
              <a:rPr lang="en-US" dirty="0"/>
              <a:t>There are different cluster ensemble methods.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For generation methods: we can use </a:t>
            </a:r>
            <a:r>
              <a:rPr lang="en-US" sz="1600" dirty="0"/>
              <a:t>Same algorithms different initializations; different algorithms; subset of features; data sampling etc.</a:t>
            </a:r>
          </a:p>
          <a:p>
            <a:pPr>
              <a:buFont typeface="Arial" pitchFamily="34" charset="0"/>
              <a:buNone/>
            </a:pPr>
            <a:r>
              <a:rPr lang="en-US" dirty="0"/>
              <a:t>For consensus methods: we can use</a:t>
            </a:r>
          </a:p>
          <a:p>
            <a:pPr>
              <a:buFont typeface="Arial" pitchFamily="34" charset="0"/>
              <a:buNone/>
            </a:pPr>
            <a:r>
              <a:rPr lang="en-US" dirty="0"/>
              <a:t>Relabeling and voting</a:t>
            </a:r>
          </a:p>
          <a:p>
            <a:pPr>
              <a:buFont typeface="Arial" pitchFamily="34" charset="0"/>
              <a:buNone/>
            </a:pPr>
            <a:r>
              <a:rPr lang="en-US" dirty="0"/>
              <a:t>Mutual Information (MI)</a:t>
            </a:r>
          </a:p>
          <a:p>
            <a:pPr>
              <a:buFont typeface="Arial" pitchFamily="34" charset="0"/>
              <a:buNone/>
            </a:pPr>
            <a:r>
              <a:rPr lang="en-US" dirty="0"/>
              <a:t>Co-association based functions</a:t>
            </a:r>
          </a:p>
          <a:p>
            <a:pPr>
              <a:buFont typeface="Arial" pitchFamily="34" charset="0"/>
              <a:buNone/>
            </a:pPr>
            <a:r>
              <a:rPr lang="en-US" dirty="0"/>
              <a:t>Finite mixture models</a:t>
            </a:r>
          </a:p>
          <a:p>
            <a:pPr>
              <a:buFont typeface="Arial" pitchFamily="34" charset="0"/>
              <a:buNone/>
            </a:pPr>
            <a:r>
              <a:rPr lang="en-US" dirty="0"/>
              <a:t>And, graph/hypergraph partitioning approach.</a:t>
            </a:r>
          </a:p>
        </p:txBody>
      </p:sp>
      <p:sp>
        <p:nvSpPr>
          <p:cNvPr id="4" name="Slide Number Placeholder 3"/>
          <p:cNvSpPr>
            <a:spLocks noGrp="1"/>
          </p:cNvSpPr>
          <p:nvPr>
            <p:ph type="sldNum" sz="quarter" idx="10"/>
          </p:nvPr>
        </p:nvSpPr>
        <p:spPr/>
        <p:txBody>
          <a:bodyPr/>
          <a:lstStyle/>
          <a:p>
            <a:fld id="{A1CB5E8D-7F40-435C-A8AA-DF9392994133}" type="slidenum">
              <a:rPr lang="en-US" smtClean="0"/>
              <a:t>8</a:t>
            </a:fld>
            <a:endParaRPr lang="en-US" dirty="0"/>
          </a:p>
        </p:txBody>
      </p:sp>
    </p:spTree>
    <p:extLst>
      <p:ext uri="{BB962C8B-B14F-4D97-AF65-F5344CB8AC3E}">
        <p14:creationId xmlns:p14="http://schemas.microsoft.com/office/powerpoint/2010/main" val="2981992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r>
              <a:rPr lang="en-US" dirty="0"/>
              <a:t>This is a diagram to show cluster ensemble</a:t>
            </a:r>
          </a:p>
          <a:p>
            <a:r>
              <a:rPr lang="en-US" dirty="0"/>
              <a:t>--</a:t>
            </a:r>
          </a:p>
          <a:p>
            <a:r>
              <a:rPr lang="en-US" dirty="0"/>
              <a:t>First we have a dataset</a:t>
            </a:r>
          </a:p>
          <a:p>
            <a:r>
              <a:rPr lang="en-US" dirty="0"/>
              <a:t>And then, we run different clustering methods also called base clustering methods on this dataset to obtain multiple clustering results</a:t>
            </a:r>
          </a:p>
          <a:p>
            <a:r>
              <a:rPr lang="en-US" dirty="0"/>
              <a:t>And then, we use consensus function to decide a final clustering</a:t>
            </a:r>
          </a:p>
          <a:p>
            <a:r>
              <a:rPr lang="en-US" dirty="0"/>
              <a:t>--</a:t>
            </a:r>
          </a:p>
          <a:p>
            <a:r>
              <a:rPr lang="en-US" dirty="0"/>
              <a:t>We can see this is the generation step</a:t>
            </a:r>
          </a:p>
          <a:p>
            <a:r>
              <a:rPr lang="en-US" dirty="0"/>
              <a:t>And this is the consensus step</a:t>
            </a:r>
          </a:p>
          <a:p>
            <a:endParaRPr lang="en-US" dirty="0"/>
          </a:p>
          <a:p>
            <a:r>
              <a:rPr lang="en-US" dirty="0"/>
              <a:t>This is a picture to show the concept of ensemble in a jury trial. </a:t>
            </a:r>
          </a:p>
          <a:p>
            <a:r>
              <a:rPr lang="en-US" dirty="0"/>
              <a:t>The decision is not made by one person, but by the consensus or ensemble of a team of jury members</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p:spPr>
        <p:txBody>
          <a:bodyPr/>
          <a:lstStyle/>
          <a:p>
            <a:r>
              <a:rPr lang="en-US" dirty="0"/>
              <a:t>Now I will explain what molecular-data-based cancer subtypes 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 are based on certain characteristics of the cancer cells.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limitations with clinical-data-based diagnosis and treatment: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Patients with similar cancer types respond differently to anticancer agents, a huge obstacle for effective treatments.</a:t>
            </a:r>
          </a:p>
          <a:p>
            <a:endParaRPr lang="en-US" dirty="0"/>
          </a:p>
          <a:p>
            <a:r>
              <a:rPr lang="en-US" dirty="0"/>
              <a:t>This is a picture of breast cancer molecular subtype diagnosis and prognosis.</a:t>
            </a:r>
          </a:p>
          <a:p>
            <a:r>
              <a:rPr lang="en-US" dirty="0"/>
              <a:t>We can see several breast cancer subtypes: such </a:t>
            </a:r>
            <a:r>
              <a:rPr lang="en-US" dirty="0" err="1"/>
              <a:t>Bassal</a:t>
            </a:r>
            <a:r>
              <a:rPr lang="en-US" dirty="0"/>
              <a:t>, ERBB2, Luminal B, Apocrine, Luminal A</a:t>
            </a:r>
          </a:p>
        </p:txBody>
      </p:sp>
      <p:sp>
        <p:nvSpPr>
          <p:cNvPr id="4" name="Slide Number Placeholder 3"/>
          <p:cNvSpPr>
            <a:spLocks noGrp="1"/>
          </p:cNvSpPr>
          <p:nvPr>
            <p:ph type="sldNum" sz="quarter" idx="10"/>
          </p:nvPr>
        </p:nvSpPr>
        <p:spPr/>
        <p:txBody>
          <a:bodyPr/>
          <a:lstStyle/>
          <a:p>
            <a:fld id="{A1CB5E8D-7F40-435C-A8AA-DF9392994133}" type="slidenum">
              <a:rPr lang="en-US" smtClean="0"/>
              <a:t>10</a:t>
            </a:fld>
            <a:endParaRPr lang="en-US" dirty="0"/>
          </a:p>
        </p:txBody>
      </p:sp>
    </p:spTree>
    <p:extLst>
      <p:ext uri="{BB962C8B-B14F-4D97-AF65-F5344CB8AC3E}">
        <p14:creationId xmlns:p14="http://schemas.microsoft.com/office/powerpoint/2010/main" val="1676800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0DBFAD5F-4D28-48B0-B3C0-A7AE1C02816E}"/>
              </a:ext>
            </a:extLst>
          </p:cNvPr>
          <p:cNvSpPr>
            <a:spLocks noGrp="1"/>
          </p:cNvSpPr>
          <p:nvPr>
            <p:ph type="dt" sz="half" idx="10"/>
          </p:nvPr>
        </p:nvSpPr>
        <p:spPr/>
        <p:txBody>
          <a:bodyPr/>
          <a:lstStyle/>
          <a:p>
            <a:fld id="{CE4CCF6A-AA11-4AF6-A3E5-34CDB10B8F00}" type="datetimeFigureOut">
              <a:rPr lang="en-US" smtClean="0"/>
              <a:t>3/19/2019</a:t>
            </a:fld>
            <a:endParaRPr lang="en-US" dirty="0"/>
          </a:p>
        </p:txBody>
      </p:sp>
      <p:sp>
        <p:nvSpPr>
          <p:cNvPr id="9" name="Footer Placeholder 8">
            <a:extLst>
              <a:ext uri="{FF2B5EF4-FFF2-40B4-BE49-F238E27FC236}">
                <a16:creationId xmlns:a16="http://schemas.microsoft.com/office/drawing/2014/main" id="{5592BAAB-6E46-45AF-8805-E34D244122B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30C4665A-22A3-4B16-B0B7-75314F54ADC4}"/>
              </a:ext>
            </a:extLst>
          </p:cNvPr>
          <p:cNvSpPr>
            <a:spLocks noGrp="1"/>
          </p:cNvSpPr>
          <p:nvPr>
            <p:ph type="sldNum" sz="quarter" idx="12"/>
          </p:nvPr>
        </p:nvSpPr>
        <p:spPr>
          <a:xfrm>
            <a:off x="7766431" y="257784"/>
            <a:ext cx="628813" cy="805640"/>
          </a:xfrm>
        </p:spPr>
        <p:txBody>
          <a:bodyPr/>
          <a:lstStyle/>
          <a:p>
            <a:fld id="{3E011717-934E-4C66-A848-B0418D074F13}" type="slidenum">
              <a:rPr lang="en-US" smtClean="0"/>
              <a:t>‹#›</a:t>
            </a:fld>
            <a:endParaRPr lang="en-US" dirty="0"/>
          </a:p>
        </p:txBody>
      </p:sp>
      <p:sp>
        <p:nvSpPr>
          <p:cNvPr id="11" name="Title 10">
            <a:extLst>
              <a:ext uri="{FF2B5EF4-FFF2-40B4-BE49-F238E27FC236}">
                <a16:creationId xmlns:a16="http://schemas.microsoft.com/office/drawing/2014/main" id="{998D106A-7489-498F-9093-69E1F2574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899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E4CCF6A-AA11-4AF6-A3E5-34CDB10B8F00}" type="datetimeFigureOut">
              <a:rPr lang="en-US" smtClean="0"/>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011717-934E-4C66-A848-B0418D074F13}" type="slidenum">
              <a:rPr lang="en-US" smtClean="0"/>
              <a:t>‹#›</a:t>
            </a:fld>
            <a:endParaRPr lang="en-US" dirty="0"/>
          </a:p>
        </p:txBody>
      </p:sp>
    </p:spTree>
    <p:extLst>
      <p:ext uri="{BB962C8B-B14F-4D97-AF65-F5344CB8AC3E}">
        <p14:creationId xmlns:p14="http://schemas.microsoft.com/office/powerpoint/2010/main" val="3860742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E4CCF6A-AA11-4AF6-A3E5-34CDB10B8F00}" type="datetimeFigureOut">
              <a:rPr lang="en-US" smtClean="0"/>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011717-934E-4C66-A848-B0418D074F13}" type="slidenum">
              <a:rPr lang="en-US" smtClean="0"/>
              <a:t>‹#›</a:t>
            </a:fld>
            <a:endParaRPr lang="en-US" dirty="0"/>
          </a:p>
        </p:txBody>
      </p:sp>
    </p:spTree>
    <p:extLst>
      <p:ext uri="{BB962C8B-B14F-4D97-AF65-F5344CB8AC3E}">
        <p14:creationId xmlns:p14="http://schemas.microsoft.com/office/powerpoint/2010/main" val="3064476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E4CCF6A-AA11-4AF6-A3E5-34CDB10B8F00}" type="datetimeFigureOut">
              <a:rPr lang="en-US" smtClean="0"/>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011717-934E-4C66-A848-B0418D074F13}" type="slidenum">
              <a:rPr lang="en-US" smtClean="0"/>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896616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4CCF6A-AA11-4AF6-A3E5-34CDB10B8F00}" type="datetimeFigureOut">
              <a:rPr lang="en-US" smtClean="0"/>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011717-934E-4C66-A848-B0418D074F13}" type="slidenum">
              <a:rPr lang="en-US" smtClean="0"/>
              <a:t>‹#›</a:t>
            </a:fld>
            <a:endParaRPr lang="en-US" dirty="0"/>
          </a:p>
        </p:txBody>
      </p:sp>
    </p:spTree>
    <p:extLst>
      <p:ext uri="{BB962C8B-B14F-4D97-AF65-F5344CB8AC3E}">
        <p14:creationId xmlns:p14="http://schemas.microsoft.com/office/powerpoint/2010/main" val="2314021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E4CCF6A-AA11-4AF6-A3E5-34CDB10B8F00}" type="datetimeFigureOut">
              <a:rPr lang="en-US" smtClean="0"/>
              <a:t>3/19/2019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011717-934E-4C66-A848-B0418D074F13}" type="slidenum">
              <a:rPr lang="en-US" smtClean="0"/>
              <a:t>‹#›</a:t>
            </a:fld>
            <a:endParaRPr lang="en-US" dirty="0"/>
          </a:p>
        </p:txBody>
      </p:sp>
    </p:spTree>
    <p:extLst>
      <p:ext uri="{BB962C8B-B14F-4D97-AF65-F5344CB8AC3E}">
        <p14:creationId xmlns:p14="http://schemas.microsoft.com/office/powerpoint/2010/main" val="2001287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E4CCF6A-AA11-4AF6-A3E5-34CDB10B8F00}" type="datetimeFigureOut">
              <a:rPr lang="en-US" smtClean="0"/>
              <a:t>3/19/2019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011717-934E-4C66-A848-B0418D074F13}" type="slidenum">
              <a:rPr lang="en-US" smtClean="0"/>
              <a:t>‹#›</a:t>
            </a:fld>
            <a:endParaRPr lang="en-US" dirty="0"/>
          </a:p>
        </p:txBody>
      </p:sp>
    </p:spTree>
    <p:extLst>
      <p:ext uri="{BB962C8B-B14F-4D97-AF65-F5344CB8AC3E}">
        <p14:creationId xmlns:p14="http://schemas.microsoft.com/office/powerpoint/2010/main" val="4148810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4CCF6A-AA11-4AF6-A3E5-34CDB10B8F00}" type="datetimeFigureOut">
              <a:rPr lang="en-US" smtClean="0"/>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011717-934E-4C66-A848-B0418D074F13}" type="slidenum">
              <a:rPr lang="en-US" smtClean="0"/>
              <a:t>‹#›</a:t>
            </a:fld>
            <a:endParaRPr lang="en-US" dirty="0"/>
          </a:p>
        </p:txBody>
      </p:sp>
    </p:spTree>
    <p:extLst>
      <p:ext uri="{BB962C8B-B14F-4D97-AF65-F5344CB8AC3E}">
        <p14:creationId xmlns:p14="http://schemas.microsoft.com/office/powerpoint/2010/main" val="5476703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4CCF6A-AA11-4AF6-A3E5-34CDB10B8F00}" type="datetimeFigureOut">
              <a:rPr lang="en-US" smtClean="0"/>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011717-934E-4C66-A848-B0418D074F13}" type="slidenum">
              <a:rPr lang="en-US" smtClean="0"/>
              <a:t>‹#›</a:t>
            </a:fld>
            <a:endParaRPr lang="en-US" dirty="0"/>
          </a:p>
        </p:txBody>
      </p:sp>
    </p:spTree>
    <p:extLst>
      <p:ext uri="{BB962C8B-B14F-4D97-AF65-F5344CB8AC3E}">
        <p14:creationId xmlns:p14="http://schemas.microsoft.com/office/powerpoint/2010/main" val="3927269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2"/>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2"/>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243638"/>
            <a:ext cx="2133600" cy="457200"/>
          </a:xfrm>
        </p:spPr>
        <p:txBody>
          <a:bodyPr/>
          <a:lstStyle>
            <a:lvl1pPr>
              <a:defRPr/>
            </a:lvl1pPr>
          </a:lstStyle>
          <a:p>
            <a:endParaRPr lang="en-US" dirty="0"/>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9" name="Slide Number Placeholder 8"/>
          <p:cNvSpPr>
            <a:spLocks noGrp="1"/>
          </p:cNvSpPr>
          <p:nvPr>
            <p:ph type="sldNum" sz="quarter" idx="12"/>
          </p:nvPr>
        </p:nvSpPr>
        <p:spPr>
          <a:xfrm>
            <a:off x="6553200" y="6243638"/>
            <a:ext cx="2133600" cy="457200"/>
          </a:xfrm>
        </p:spPr>
        <p:txBody>
          <a:bodyPr/>
          <a:lstStyle>
            <a:lvl1pPr>
              <a:defRPr/>
            </a:lvl1pPr>
          </a:lstStyle>
          <a:p>
            <a:fld id="{3B1B412D-F933-4CF1-AB68-140CCFCE28D8}" type="slidenum">
              <a:rPr lang="en-US"/>
              <a:pPr/>
              <a:t>‹#›</a:t>
            </a:fld>
            <a:endParaRPr lang="en-US" dirty="0"/>
          </a:p>
        </p:txBody>
      </p:sp>
    </p:spTree>
    <p:extLst>
      <p:ext uri="{BB962C8B-B14F-4D97-AF65-F5344CB8AC3E}">
        <p14:creationId xmlns:p14="http://schemas.microsoft.com/office/powerpoint/2010/main" val="2823160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CE4CCF6A-AA11-4AF6-A3E5-34CDB10B8F00}" type="datetimeFigureOut">
              <a:rPr lang="en-US" smtClean="0"/>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011717-934E-4C66-A848-B0418D074F13}" type="slidenum">
              <a:rPr lang="en-US" smtClean="0"/>
              <a:t>‹#›</a:t>
            </a:fld>
            <a:endParaRPr lang="en-US" dirty="0"/>
          </a:p>
        </p:txBody>
      </p:sp>
    </p:spTree>
    <p:extLst>
      <p:ext uri="{BB962C8B-B14F-4D97-AF65-F5344CB8AC3E}">
        <p14:creationId xmlns:p14="http://schemas.microsoft.com/office/powerpoint/2010/main" val="3040420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4CCF6A-AA11-4AF6-A3E5-34CDB10B8F00}" type="datetimeFigureOut">
              <a:rPr lang="en-US" smtClean="0"/>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011717-934E-4C66-A848-B0418D074F13}" type="slidenum">
              <a:rPr lang="en-US" smtClean="0"/>
              <a:t>‹#›</a:t>
            </a:fld>
            <a:endParaRPr lang="en-US" dirty="0"/>
          </a:p>
        </p:txBody>
      </p:sp>
    </p:spTree>
    <p:extLst>
      <p:ext uri="{BB962C8B-B14F-4D97-AF65-F5344CB8AC3E}">
        <p14:creationId xmlns:p14="http://schemas.microsoft.com/office/powerpoint/2010/main" val="1157350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4CCF6A-AA11-4AF6-A3E5-34CDB10B8F00}" type="datetimeFigureOut">
              <a:rPr lang="en-US" smtClean="0"/>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011717-934E-4C66-A848-B0418D074F13}" type="slidenum">
              <a:rPr lang="en-US" smtClean="0"/>
              <a:t>‹#›</a:t>
            </a:fld>
            <a:endParaRPr lang="en-US" dirty="0"/>
          </a:p>
        </p:txBody>
      </p:sp>
    </p:spTree>
    <p:extLst>
      <p:ext uri="{BB962C8B-B14F-4D97-AF65-F5344CB8AC3E}">
        <p14:creationId xmlns:p14="http://schemas.microsoft.com/office/powerpoint/2010/main" val="3568581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4CCF6A-AA11-4AF6-A3E5-34CDB10B8F00}" type="datetimeFigureOut">
              <a:rPr lang="en-US" smtClean="0"/>
              <a:t>3/19/2019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E011717-934E-4C66-A848-B0418D074F13}" type="slidenum">
              <a:rPr lang="en-US" smtClean="0"/>
              <a:t>‹#›</a:t>
            </a:fld>
            <a:endParaRPr lang="en-US" dirty="0"/>
          </a:p>
        </p:txBody>
      </p:sp>
    </p:spTree>
    <p:extLst>
      <p:ext uri="{BB962C8B-B14F-4D97-AF65-F5344CB8AC3E}">
        <p14:creationId xmlns:p14="http://schemas.microsoft.com/office/powerpoint/2010/main" val="2015522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E4CCF6A-AA11-4AF6-A3E5-34CDB10B8F00}" type="datetimeFigureOut">
              <a:rPr lang="en-US" smtClean="0"/>
              <a:t>3/19/2019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3E011717-934E-4C66-A848-B0418D074F13}" type="slidenum">
              <a:rPr lang="en-US" smtClean="0"/>
              <a:t>‹#›</a:t>
            </a:fld>
            <a:endParaRPr lang="en-US" dirty="0"/>
          </a:p>
        </p:txBody>
      </p:sp>
    </p:spTree>
    <p:extLst>
      <p:ext uri="{BB962C8B-B14F-4D97-AF65-F5344CB8AC3E}">
        <p14:creationId xmlns:p14="http://schemas.microsoft.com/office/powerpoint/2010/main" val="1811592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E4CCF6A-AA11-4AF6-A3E5-34CDB10B8F00}" type="datetimeFigureOut">
              <a:rPr lang="en-US" smtClean="0"/>
              <a:t>3/19/2019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3E011717-934E-4C66-A848-B0418D074F13}" type="slidenum">
              <a:rPr lang="en-US" smtClean="0"/>
              <a:t>‹#›</a:t>
            </a:fld>
            <a:endParaRPr lang="en-US" dirty="0"/>
          </a:p>
        </p:txBody>
      </p:sp>
    </p:spTree>
    <p:extLst>
      <p:ext uri="{BB962C8B-B14F-4D97-AF65-F5344CB8AC3E}">
        <p14:creationId xmlns:p14="http://schemas.microsoft.com/office/powerpoint/2010/main" val="2180312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CE4CCF6A-AA11-4AF6-A3E5-34CDB10B8F00}" type="datetimeFigureOut">
              <a:rPr lang="en-US" smtClean="0"/>
              <a:t>3/19/2019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3E011717-934E-4C66-A848-B0418D074F13}" type="slidenum">
              <a:rPr lang="en-US" smtClean="0"/>
              <a:t>‹#›</a:t>
            </a:fld>
            <a:endParaRPr lang="en-US" dirty="0"/>
          </a:p>
        </p:txBody>
      </p:sp>
    </p:spTree>
    <p:extLst>
      <p:ext uri="{BB962C8B-B14F-4D97-AF65-F5344CB8AC3E}">
        <p14:creationId xmlns:p14="http://schemas.microsoft.com/office/powerpoint/2010/main" val="520355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E4CCF6A-AA11-4AF6-A3E5-34CDB10B8F00}" type="datetimeFigureOut">
              <a:rPr lang="en-US" smtClean="0"/>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011717-934E-4C66-A848-B0418D074F13}" type="slidenum">
              <a:rPr lang="en-US" smtClean="0"/>
              <a:t>‹#›</a:t>
            </a:fld>
            <a:endParaRPr lang="en-US" dirty="0"/>
          </a:p>
        </p:txBody>
      </p:sp>
    </p:spTree>
    <p:extLst>
      <p:ext uri="{BB962C8B-B14F-4D97-AF65-F5344CB8AC3E}">
        <p14:creationId xmlns:p14="http://schemas.microsoft.com/office/powerpoint/2010/main" val="1452441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E4CCF6A-AA11-4AF6-A3E5-34CDB10B8F00}" type="datetimeFigureOut">
              <a:rPr lang="en-US" smtClean="0"/>
              <a:t>3/19/2019</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3E011717-934E-4C66-A848-B0418D074F13}" type="slidenum">
              <a:rPr lang="en-US" smtClean="0"/>
              <a:t>‹#›</a:t>
            </a:fld>
            <a:endParaRPr lang="en-US" dirty="0"/>
          </a:p>
        </p:txBody>
      </p:sp>
      <p:sp>
        <p:nvSpPr>
          <p:cNvPr id="13" name="TextBox 12">
            <a:extLst>
              <a:ext uri="{FF2B5EF4-FFF2-40B4-BE49-F238E27FC236}">
                <a16:creationId xmlns:a16="http://schemas.microsoft.com/office/drawing/2014/main" id="{A7060C72-8A64-4B57-9DC8-92879F6F4F59}"/>
              </a:ext>
            </a:extLst>
          </p:cNvPr>
          <p:cNvSpPr txBox="1"/>
          <p:nvPr userDrawn="1"/>
        </p:nvSpPr>
        <p:spPr>
          <a:xfrm>
            <a:off x="8163835" y="6593517"/>
            <a:ext cx="927463" cy="246221"/>
          </a:xfrm>
          <a:prstGeom prst="rect">
            <a:avLst/>
          </a:prstGeom>
          <a:noFill/>
        </p:spPr>
        <p:txBody>
          <a:bodyPr wrap="square" rtlCol="0">
            <a:spAutoFit/>
          </a:bodyPr>
          <a:lstStyle/>
          <a:p>
            <a:pPr algn="ctr"/>
            <a:r>
              <a:rPr lang="en-US" sz="1000" dirty="0"/>
              <a:t>(Confidential)</a:t>
            </a:r>
          </a:p>
        </p:txBody>
      </p:sp>
    </p:spTree>
    <p:extLst>
      <p:ext uri="{BB962C8B-B14F-4D97-AF65-F5344CB8AC3E}">
        <p14:creationId xmlns:p14="http://schemas.microsoft.com/office/powerpoint/2010/main" val="927589028"/>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2.emf"/><Relationship Id="rId4" Type="http://schemas.openxmlformats.org/officeDocument/2006/relationships/image" Target="../media/image31.emf"/></Relationships>
</file>

<file path=ppt/slides/_rels/slide24.xml.rels><?xml version="1.0" encoding="UTF-8" standalone="yes"?>
<Relationships xmlns="http://schemas.openxmlformats.org/package/2006/relationships"><Relationship Id="rId3" Type="http://schemas.openxmlformats.org/officeDocument/2006/relationships/image" Target="../media/image33.emf"/><Relationship Id="rId7" Type="http://schemas.openxmlformats.org/officeDocument/2006/relationships/image" Target="../media/image37.em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838201"/>
            <a:ext cx="8458200" cy="2209800"/>
          </a:xfrm>
        </p:spPr>
        <p:txBody>
          <a:bodyPr>
            <a:noAutofit/>
          </a:bodyPr>
          <a:lstStyle/>
          <a:p>
            <a:r>
              <a:rPr lang="en-US" sz="3600" dirty="0"/>
              <a:t>Robust Fuzzy Cluster Ensemble on </a:t>
            </a:r>
            <a:br>
              <a:rPr lang="en-US" sz="3600" dirty="0"/>
            </a:br>
            <a:r>
              <a:rPr lang="en-US" sz="3600" dirty="0"/>
              <a:t>Cancer Gene Expression Data</a:t>
            </a:r>
          </a:p>
        </p:txBody>
      </p:sp>
      <p:sp>
        <p:nvSpPr>
          <p:cNvPr id="3" name="Subtitle 2"/>
          <p:cNvSpPr>
            <a:spLocks noGrp="1"/>
          </p:cNvSpPr>
          <p:nvPr>
            <p:ph type="subTitle" idx="1"/>
          </p:nvPr>
        </p:nvSpPr>
        <p:spPr>
          <a:xfrm>
            <a:off x="1371600" y="3784601"/>
            <a:ext cx="6400800" cy="2082799"/>
          </a:xfrm>
        </p:spPr>
        <p:txBody>
          <a:bodyPr>
            <a:normAutofit/>
          </a:bodyPr>
          <a:lstStyle/>
          <a:p>
            <a:r>
              <a:rPr lang="en-US" dirty="0"/>
              <a:t>Yan </a:t>
            </a:r>
            <a:r>
              <a:rPr lang="en-US" dirty="0" err="1"/>
              <a:t>Yan</a:t>
            </a:r>
            <a:r>
              <a:rPr lang="en-US" dirty="0"/>
              <a:t>, Tin Nguyen, Bobby Bryant, </a:t>
            </a:r>
          </a:p>
          <a:p>
            <a:r>
              <a:rPr lang="en-US" dirty="0"/>
              <a:t>and Frederick C. Harris, Jr.</a:t>
            </a:r>
          </a:p>
          <a:p>
            <a:r>
              <a:rPr lang="en-US" dirty="0"/>
              <a:t>Department of Computer Science and Engineering</a:t>
            </a:r>
          </a:p>
          <a:p>
            <a:r>
              <a:rPr lang="en-US" dirty="0"/>
              <a:t>University of Nevada, Reno</a:t>
            </a:r>
          </a:p>
        </p:txBody>
      </p:sp>
    </p:spTree>
    <p:extLst>
      <p:ext uri="{BB962C8B-B14F-4D97-AF65-F5344CB8AC3E}">
        <p14:creationId xmlns:p14="http://schemas.microsoft.com/office/powerpoint/2010/main" val="3161001361"/>
      </p:ext>
    </p:extLst>
  </p:cSld>
  <p:clrMapOvr>
    <a:masterClrMapping/>
  </p:clrMapOvr>
  <mc:AlternateContent xmlns:mc="http://schemas.openxmlformats.org/markup-compatibility/2006" xmlns:p14="http://schemas.microsoft.com/office/powerpoint/2010/main">
    <mc:Choice Requires="p14">
      <p:transition spd="slow" p14:dur="2000" advTm="8332"/>
    </mc:Choice>
    <mc:Fallback xmlns="">
      <p:transition spd="slow" advTm="833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52728"/>
          </a:xfrm>
        </p:spPr>
        <p:txBody>
          <a:bodyPr>
            <a:normAutofit fontScale="90000"/>
          </a:bodyPr>
          <a:lstStyle/>
          <a:p>
            <a:r>
              <a:rPr lang="en-US" dirty="0"/>
              <a:t>Intro: Applications – </a:t>
            </a:r>
            <a:r>
              <a:rPr lang="en-US" sz="3600" dirty="0"/>
              <a:t>clustering cancer gene expression data for subtyping</a:t>
            </a:r>
          </a:p>
        </p:txBody>
      </p:sp>
      <p:sp>
        <p:nvSpPr>
          <p:cNvPr id="3" name="Content Placeholder 2"/>
          <p:cNvSpPr>
            <a:spLocks noGrp="1"/>
          </p:cNvSpPr>
          <p:nvPr>
            <p:ph idx="1"/>
          </p:nvPr>
        </p:nvSpPr>
        <p:spPr>
          <a:xfrm>
            <a:off x="457200" y="1905000"/>
            <a:ext cx="8458200" cy="2428825"/>
          </a:xfrm>
        </p:spPr>
        <p:txBody>
          <a:bodyPr>
            <a:normAutofit fontScale="92500" lnSpcReduction="20000"/>
          </a:bodyPr>
          <a:lstStyle/>
          <a:p>
            <a:r>
              <a:rPr lang="en-US" sz="2800" dirty="0"/>
              <a:t>Molecular-data-based cancer subtyping</a:t>
            </a:r>
          </a:p>
          <a:p>
            <a:pPr lvl="1"/>
            <a:r>
              <a:rPr lang="en-US" sz="2400" dirty="0"/>
              <a:t>Based on certain characteristics of the cancer cells </a:t>
            </a:r>
          </a:p>
          <a:p>
            <a:r>
              <a:rPr lang="en-US" sz="2800" dirty="0"/>
              <a:t>Limitations with clinical-data-based cancer subtyping</a:t>
            </a:r>
          </a:p>
          <a:p>
            <a:pPr lvl="1"/>
            <a:r>
              <a:rPr lang="en-US" sz="2400" dirty="0"/>
              <a:t>Similar cancer types respond differently to anticancer agents.</a:t>
            </a:r>
          </a:p>
          <a:p>
            <a:pPr marL="0" indent="0">
              <a:buNone/>
            </a:pPr>
            <a:endParaRPr lang="en-US" dirty="0"/>
          </a:p>
          <a:p>
            <a:endParaRPr lang="en-US" dirty="0"/>
          </a:p>
          <a:p>
            <a:endParaRPr lang="en-US" dirty="0"/>
          </a:p>
        </p:txBody>
      </p:sp>
      <p:pic>
        <p:nvPicPr>
          <p:cNvPr id="4" name="Content Placeholder 3">
            <a:extLst>
              <a:ext uri="{FF2B5EF4-FFF2-40B4-BE49-F238E27FC236}">
                <a16:creationId xmlns:a16="http://schemas.microsoft.com/office/drawing/2014/main" id="{E19327B8-C57C-4D33-91DB-E890EBEBCA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0" y="4392865"/>
            <a:ext cx="5156200" cy="2428825"/>
          </a:xfrm>
          <a:prstGeom prst="rect">
            <a:avLst/>
          </a:prstGeom>
        </p:spPr>
      </p:pic>
      <p:sp>
        <p:nvSpPr>
          <p:cNvPr id="5" name="TextBox 4">
            <a:extLst>
              <a:ext uri="{FF2B5EF4-FFF2-40B4-BE49-F238E27FC236}">
                <a16:creationId xmlns:a16="http://schemas.microsoft.com/office/drawing/2014/main" id="{3AE72244-5831-4537-B146-7E0F88F93943}"/>
              </a:ext>
            </a:extLst>
          </p:cNvPr>
          <p:cNvSpPr txBox="1"/>
          <p:nvPr/>
        </p:nvSpPr>
        <p:spPr>
          <a:xfrm>
            <a:off x="5715000" y="6248400"/>
            <a:ext cx="4038600" cy="461665"/>
          </a:xfrm>
          <a:prstGeom prst="rect">
            <a:avLst/>
          </a:prstGeom>
          <a:noFill/>
        </p:spPr>
        <p:txBody>
          <a:bodyPr wrap="square" rtlCol="0">
            <a:spAutoFit/>
          </a:bodyPr>
          <a:lstStyle/>
          <a:p>
            <a:r>
              <a:rPr lang="en-US" sz="1200" dirty="0"/>
              <a:t>Breast cancer subtyping </a:t>
            </a:r>
          </a:p>
          <a:p>
            <a:r>
              <a:rPr lang="en-US" sz="1200" dirty="0"/>
              <a:t>[http://www.nature.com]</a:t>
            </a:r>
          </a:p>
        </p:txBody>
      </p:sp>
    </p:spTree>
    <p:extLst>
      <p:ext uri="{BB962C8B-B14F-4D97-AF65-F5344CB8AC3E}">
        <p14:creationId xmlns:p14="http://schemas.microsoft.com/office/powerpoint/2010/main" val="765751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C792CB-9B06-4666-8A9C-7FC3C134C54F}"/>
              </a:ext>
            </a:extLst>
          </p:cNvPr>
          <p:cNvSpPr>
            <a:spLocks noGrp="1"/>
          </p:cNvSpPr>
          <p:nvPr>
            <p:ph type="title"/>
          </p:nvPr>
        </p:nvSpPr>
        <p:spPr/>
        <p:txBody>
          <a:bodyPr/>
          <a:lstStyle/>
          <a:p>
            <a:r>
              <a:rPr lang="en-US" dirty="0"/>
              <a:t>Related Work</a:t>
            </a:r>
          </a:p>
        </p:txBody>
      </p:sp>
      <p:sp>
        <p:nvSpPr>
          <p:cNvPr id="2" name="Content Placeholder 1">
            <a:extLst>
              <a:ext uri="{FF2B5EF4-FFF2-40B4-BE49-F238E27FC236}">
                <a16:creationId xmlns:a16="http://schemas.microsoft.com/office/drawing/2014/main" id="{919F3D1F-B5F2-4108-9A07-7BFDA1C9D1EA}"/>
              </a:ext>
            </a:extLst>
          </p:cNvPr>
          <p:cNvSpPr>
            <a:spLocks noGrp="1"/>
          </p:cNvSpPr>
          <p:nvPr>
            <p:ph idx="1"/>
          </p:nvPr>
        </p:nvSpPr>
        <p:spPr/>
        <p:txBody>
          <a:bodyPr/>
          <a:lstStyle/>
          <a:p>
            <a:r>
              <a:rPr lang="en-US" dirty="0"/>
              <a:t>Traditional clustering methods</a:t>
            </a:r>
          </a:p>
          <a:p>
            <a:pPr lvl="1"/>
            <a:r>
              <a:rPr lang="en-US" dirty="0"/>
              <a:t>Hierarchical clustering, K-means, SOM, etc.</a:t>
            </a:r>
          </a:p>
          <a:p>
            <a:r>
              <a:rPr lang="en-US" dirty="0"/>
              <a:t>Novel clustering methods designed for gene expression data</a:t>
            </a:r>
          </a:p>
          <a:p>
            <a:pPr lvl="1"/>
            <a:r>
              <a:rPr lang="en-US" dirty="0"/>
              <a:t> Non-negative Matrix Factorization (NMF) method , etc.</a:t>
            </a:r>
          </a:p>
          <a:p>
            <a:r>
              <a:rPr lang="en-US" dirty="0"/>
              <a:t>Cluster ensemble methods</a:t>
            </a:r>
          </a:p>
          <a:p>
            <a:pPr lvl="1"/>
            <a:r>
              <a:rPr lang="en-US" dirty="0"/>
              <a:t>Ensemble generation methods</a:t>
            </a:r>
          </a:p>
          <a:p>
            <a:pPr lvl="1"/>
            <a:r>
              <a:rPr lang="en-US" dirty="0"/>
              <a:t>Ensemble consensus methods  </a:t>
            </a:r>
          </a:p>
        </p:txBody>
      </p:sp>
    </p:spTree>
    <p:extLst>
      <p:ext uri="{BB962C8B-B14F-4D97-AF65-F5344CB8AC3E}">
        <p14:creationId xmlns:p14="http://schemas.microsoft.com/office/powerpoint/2010/main" val="1720494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a:bodyPr>
          <a:lstStyle/>
          <a:p>
            <a:r>
              <a:rPr lang="en-US" dirty="0"/>
              <a:t>Methodology: I</a:t>
            </a:r>
            <a:r>
              <a:rPr lang="en-US" sz="3600" dirty="0"/>
              <a:t>mprovements</a:t>
            </a:r>
          </a:p>
        </p:txBody>
      </p:sp>
      <p:sp>
        <p:nvSpPr>
          <p:cNvPr id="3" name="Content Placeholder 2"/>
          <p:cNvSpPr>
            <a:spLocks noGrp="1"/>
          </p:cNvSpPr>
          <p:nvPr>
            <p:ph idx="1"/>
          </p:nvPr>
        </p:nvSpPr>
        <p:spPr>
          <a:xfrm>
            <a:off x="381001" y="2286000"/>
            <a:ext cx="8381999" cy="2362200"/>
          </a:xfrm>
        </p:spPr>
        <p:txBody>
          <a:bodyPr>
            <a:normAutofit fontScale="92500" lnSpcReduction="10000"/>
          </a:bodyPr>
          <a:lstStyle/>
          <a:p>
            <a:r>
              <a:rPr lang="en-US" sz="2800" dirty="0"/>
              <a:t>Noise robustness problem</a:t>
            </a:r>
          </a:p>
          <a:p>
            <a:pPr lvl="1"/>
            <a:r>
              <a:rPr lang="en-US" sz="2400" dirty="0"/>
              <a:t>Real world data including gene expression data contain noise or imprecise information. </a:t>
            </a:r>
          </a:p>
          <a:p>
            <a:pPr lvl="1"/>
            <a:r>
              <a:rPr lang="en-US" sz="2400" dirty="0"/>
              <a:t>Existing clustering methods that use hard or crisp methods are not immune to the noise causing misclassification. </a:t>
            </a:r>
          </a:p>
          <a:p>
            <a:pPr marL="0" indent="0">
              <a:buNone/>
            </a:pPr>
            <a:endParaRPr lang="en-US" sz="2800" dirty="0"/>
          </a:p>
        </p:txBody>
      </p:sp>
      <p:pic>
        <p:nvPicPr>
          <p:cNvPr id="4" name="Content Placeholder 10">
            <a:extLst>
              <a:ext uri="{FF2B5EF4-FFF2-40B4-BE49-F238E27FC236}">
                <a16:creationId xmlns:a16="http://schemas.microsoft.com/office/drawing/2014/main" id="{86B421B3-F205-4942-9FF6-C9C002187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4572000"/>
            <a:ext cx="2770198" cy="1783991"/>
          </a:xfrm>
          <a:prstGeom prst="rect">
            <a:avLst/>
          </a:prstGeom>
        </p:spPr>
      </p:pic>
      <p:pic>
        <p:nvPicPr>
          <p:cNvPr id="5" name="Content Placeholder 12">
            <a:extLst>
              <a:ext uri="{FF2B5EF4-FFF2-40B4-BE49-F238E27FC236}">
                <a16:creationId xmlns:a16="http://schemas.microsoft.com/office/drawing/2014/main" id="{468C8D22-10E7-40FA-AF40-59067218F5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7438" y="4572000"/>
            <a:ext cx="2851062" cy="1752600"/>
          </a:xfrm>
          <a:prstGeom prst="rect">
            <a:avLst/>
          </a:prstGeom>
        </p:spPr>
      </p:pic>
      <p:sp>
        <p:nvSpPr>
          <p:cNvPr id="6" name="TextBox 5">
            <a:extLst>
              <a:ext uri="{FF2B5EF4-FFF2-40B4-BE49-F238E27FC236}">
                <a16:creationId xmlns:a16="http://schemas.microsoft.com/office/drawing/2014/main" id="{71C19FBE-3BEA-4133-95CC-D6F32E68CB0D}"/>
              </a:ext>
            </a:extLst>
          </p:cNvPr>
          <p:cNvSpPr txBox="1"/>
          <p:nvPr/>
        </p:nvSpPr>
        <p:spPr>
          <a:xfrm>
            <a:off x="2209800" y="6248400"/>
            <a:ext cx="4800600" cy="276999"/>
          </a:xfrm>
          <a:prstGeom prst="rect">
            <a:avLst/>
          </a:prstGeom>
          <a:noFill/>
        </p:spPr>
        <p:txBody>
          <a:bodyPr wrap="square" rtlCol="0">
            <a:spAutoFit/>
          </a:bodyPr>
          <a:lstStyle/>
          <a:p>
            <a:pPr algn="ctr"/>
            <a:r>
              <a:rPr lang="en-US" sz="1200" dirty="0"/>
              <a:t>[http://www.spectraworks.com]</a:t>
            </a:r>
          </a:p>
        </p:txBody>
      </p:sp>
    </p:spTree>
    <p:extLst>
      <p:ext uri="{BB962C8B-B14F-4D97-AF65-F5344CB8AC3E}">
        <p14:creationId xmlns:p14="http://schemas.microsoft.com/office/powerpoint/2010/main" val="1668431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C237C2-C9F0-434A-8570-44AC1DC714E8}"/>
              </a:ext>
            </a:extLst>
          </p:cNvPr>
          <p:cNvSpPr>
            <a:spLocks noGrp="1"/>
          </p:cNvSpPr>
          <p:nvPr>
            <p:ph type="title"/>
          </p:nvPr>
        </p:nvSpPr>
        <p:spPr/>
        <p:txBody>
          <a:bodyPr/>
          <a:lstStyle/>
          <a:p>
            <a:r>
              <a:rPr lang="en-US" dirty="0"/>
              <a:t>Methodology: I</a:t>
            </a:r>
            <a:r>
              <a:rPr lang="en-US" sz="3600" dirty="0"/>
              <a:t>mprovements (Cont’d)</a:t>
            </a:r>
            <a:endParaRPr lang="en-US" dirty="0"/>
          </a:p>
        </p:txBody>
      </p:sp>
      <p:sp>
        <p:nvSpPr>
          <p:cNvPr id="8" name="Content Placeholder 7">
            <a:extLst>
              <a:ext uri="{FF2B5EF4-FFF2-40B4-BE49-F238E27FC236}">
                <a16:creationId xmlns:a16="http://schemas.microsoft.com/office/drawing/2014/main" id="{3DD7B11F-395B-4DE4-9062-02867424E769}"/>
              </a:ext>
            </a:extLst>
          </p:cNvPr>
          <p:cNvSpPr>
            <a:spLocks noGrp="1"/>
          </p:cNvSpPr>
          <p:nvPr>
            <p:ph idx="1"/>
          </p:nvPr>
        </p:nvSpPr>
        <p:spPr>
          <a:xfrm>
            <a:off x="872067" y="2675466"/>
            <a:ext cx="7408333" cy="3572933"/>
          </a:xfrm>
        </p:spPr>
        <p:txBody>
          <a:bodyPr>
            <a:normAutofit fontScale="85000" lnSpcReduction="20000"/>
          </a:bodyPr>
          <a:lstStyle/>
          <a:p>
            <a:r>
              <a:rPr lang="en-US" sz="3000" dirty="0"/>
              <a:t>Fuzzy clustering </a:t>
            </a:r>
          </a:p>
          <a:p>
            <a:pPr lvl="1"/>
            <a:r>
              <a:rPr lang="en-US" sz="2600" dirty="0"/>
              <a:t>Uses fuzzy set theory which takes imprecision into consideration.</a:t>
            </a:r>
          </a:p>
          <a:p>
            <a:pPr lvl="1"/>
            <a:r>
              <a:rPr lang="en-US" sz="2600" dirty="0"/>
              <a:t>A cluster is viewed as a fuzzy set.</a:t>
            </a:r>
          </a:p>
          <a:p>
            <a:pPr lvl="1"/>
            <a:r>
              <a:rPr lang="en-US" sz="2600" dirty="0"/>
              <a:t>Each feature vector has a membership value with each cluster. </a:t>
            </a:r>
          </a:p>
          <a:p>
            <a:pPr lvl="1"/>
            <a:r>
              <a:rPr lang="en-US" sz="2600" dirty="0"/>
              <a:t>A membership function is a function that maps each feature vector to a fuzzy membership value between 0 and 1 representing degree of membership. </a:t>
            </a:r>
          </a:p>
        </p:txBody>
      </p:sp>
    </p:spTree>
    <p:extLst>
      <p:ext uri="{BB962C8B-B14F-4D97-AF65-F5344CB8AC3E}">
        <p14:creationId xmlns:p14="http://schemas.microsoft.com/office/powerpoint/2010/main" val="1048561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C52739-0B4A-4648-9CDC-C495E0F539D2}"/>
              </a:ext>
            </a:extLst>
          </p:cNvPr>
          <p:cNvSpPr>
            <a:spLocks noGrp="1"/>
          </p:cNvSpPr>
          <p:nvPr>
            <p:ph type="title"/>
          </p:nvPr>
        </p:nvSpPr>
        <p:spPr/>
        <p:txBody>
          <a:bodyPr/>
          <a:lstStyle/>
          <a:p>
            <a:r>
              <a:rPr lang="en-US" dirty="0"/>
              <a:t>Methodology: IFCE</a:t>
            </a:r>
          </a:p>
        </p:txBody>
      </p:sp>
      <p:pic>
        <p:nvPicPr>
          <p:cNvPr id="8" name="Content Placeholder 7">
            <a:extLst>
              <a:ext uri="{FF2B5EF4-FFF2-40B4-BE49-F238E27FC236}">
                <a16:creationId xmlns:a16="http://schemas.microsoft.com/office/drawing/2014/main" id="{BE30661E-0EE4-4195-94B7-E437C938FE7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91064" y="2425545"/>
            <a:ext cx="6583997" cy="3449948"/>
          </a:xfrm>
        </p:spPr>
      </p:pic>
      <p:sp>
        <p:nvSpPr>
          <p:cNvPr id="7" name="TextBox 6">
            <a:extLst>
              <a:ext uri="{FF2B5EF4-FFF2-40B4-BE49-F238E27FC236}">
                <a16:creationId xmlns:a16="http://schemas.microsoft.com/office/drawing/2014/main" id="{BCC249AE-7863-4C58-A07E-D87098B164E7}"/>
              </a:ext>
            </a:extLst>
          </p:cNvPr>
          <p:cNvSpPr txBox="1"/>
          <p:nvPr/>
        </p:nvSpPr>
        <p:spPr>
          <a:xfrm>
            <a:off x="2590800" y="6172200"/>
            <a:ext cx="3886200" cy="369332"/>
          </a:xfrm>
          <a:prstGeom prst="rect">
            <a:avLst/>
          </a:prstGeom>
          <a:noFill/>
        </p:spPr>
        <p:txBody>
          <a:bodyPr wrap="square" rtlCol="0">
            <a:spAutoFit/>
          </a:bodyPr>
          <a:lstStyle/>
          <a:p>
            <a:pPr algn="ctr"/>
            <a:r>
              <a:rPr lang="en-US" dirty="0"/>
              <a:t>Adapted from [262]</a:t>
            </a:r>
          </a:p>
        </p:txBody>
      </p:sp>
    </p:spTree>
    <p:extLst>
      <p:ext uri="{BB962C8B-B14F-4D97-AF65-F5344CB8AC3E}">
        <p14:creationId xmlns:p14="http://schemas.microsoft.com/office/powerpoint/2010/main" val="3032446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304800"/>
            <a:ext cx="8430690" cy="1548448"/>
          </a:xfrm>
        </p:spPr>
        <p:txBody>
          <a:bodyPr>
            <a:normAutofit fontScale="90000"/>
          </a:bodyPr>
          <a:lstStyle/>
          <a:p>
            <a:r>
              <a:rPr lang="en-US" dirty="0"/>
              <a:t>Methodology: IFCE (Cont’d) </a:t>
            </a:r>
            <a:br>
              <a:rPr lang="en-US" dirty="0"/>
            </a:br>
            <a:r>
              <a:rPr lang="en-US" dirty="0"/>
              <a:t>ensemble generation and consensus</a:t>
            </a:r>
          </a:p>
        </p:txBody>
      </p:sp>
      <p:sp>
        <p:nvSpPr>
          <p:cNvPr id="3" name="Content Placeholder 2"/>
          <p:cNvSpPr>
            <a:spLocks noGrp="1"/>
          </p:cNvSpPr>
          <p:nvPr>
            <p:ph idx="1"/>
          </p:nvPr>
        </p:nvSpPr>
        <p:spPr/>
        <p:txBody>
          <a:bodyPr>
            <a:normAutofit lnSpcReduction="10000"/>
          </a:bodyPr>
          <a:lstStyle/>
          <a:p>
            <a:r>
              <a:rPr lang="en-US" sz="2800" dirty="0"/>
              <a:t>Base clusterings </a:t>
            </a:r>
          </a:p>
          <a:p>
            <a:pPr lvl="1"/>
            <a:r>
              <a:rPr lang="en-US" sz="2400" dirty="0"/>
              <a:t>IFCs with different initializations</a:t>
            </a:r>
          </a:p>
          <a:p>
            <a:r>
              <a:rPr lang="en-US" sz="2800" dirty="0"/>
              <a:t>Consensus function: plurality voting </a:t>
            </a:r>
          </a:p>
          <a:p>
            <a:pPr lvl="1"/>
            <a:r>
              <a:rPr lang="en-US" sz="2400" dirty="0"/>
              <a:t>It allows each feature vector to vote for only one cluster, and the cluster who polls more votes (plurality) than any other cluster is the winner.</a:t>
            </a:r>
          </a:p>
          <a:p>
            <a:pPr lvl="1"/>
            <a:r>
              <a:rPr lang="en-US" sz="2400" dirty="0"/>
              <a:t>Different than majority voting, with which the winner polls more than half of the votes. </a:t>
            </a:r>
          </a:p>
          <a:p>
            <a:pPr marL="0" indent="0">
              <a:buNone/>
            </a:pPr>
            <a:endParaRPr lang="en-US" dirty="0"/>
          </a:p>
        </p:txBody>
      </p:sp>
    </p:spTree>
    <p:extLst>
      <p:ext uri="{BB962C8B-B14F-4D97-AF65-F5344CB8AC3E}">
        <p14:creationId xmlns:p14="http://schemas.microsoft.com/office/powerpoint/2010/main" val="3232327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03D1F-8E98-4A0F-80D4-196B86BB614E}"/>
              </a:ext>
            </a:extLst>
          </p:cNvPr>
          <p:cNvSpPr>
            <a:spLocks noGrp="1"/>
          </p:cNvSpPr>
          <p:nvPr>
            <p:ph type="title"/>
          </p:nvPr>
        </p:nvSpPr>
        <p:spPr/>
        <p:txBody>
          <a:bodyPr/>
          <a:lstStyle/>
          <a:p>
            <a:r>
              <a:rPr lang="en-US" dirty="0"/>
              <a:t>Results: Experiment Design</a:t>
            </a:r>
          </a:p>
        </p:txBody>
      </p:sp>
      <p:sp>
        <p:nvSpPr>
          <p:cNvPr id="3" name="Content Placeholder 2">
            <a:extLst>
              <a:ext uri="{FF2B5EF4-FFF2-40B4-BE49-F238E27FC236}">
                <a16:creationId xmlns:a16="http://schemas.microsoft.com/office/drawing/2014/main" id="{23CF03DB-8EAF-4BC9-A814-83940D4761B4}"/>
              </a:ext>
            </a:extLst>
          </p:cNvPr>
          <p:cNvSpPr>
            <a:spLocks noGrp="1"/>
          </p:cNvSpPr>
          <p:nvPr>
            <p:ph idx="1"/>
          </p:nvPr>
        </p:nvSpPr>
        <p:spPr/>
        <p:txBody>
          <a:bodyPr>
            <a:normAutofit fontScale="62500" lnSpcReduction="20000"/>
          </a:bodyPr>
          <a:lstStyle/>
          <a:p>
            <a:r>
              <a:rPr lang="en-US" sz="2800" dirty="0"/>
              <a:t>Validity measure (CA) comparison</a:t>
            </a:r>
          </a:p>
          <a:p>
            <a:pPr lvl="1"/>
            <a:r>
              <a:rPr lang="en-US" sz="2400" dirty="0"/>
              <a:t>Four simple clustering algorithms</a:t>
            </a:r>
          </a:p>
          <a:p>
            <a:pPr lvl="1"/>
            <a:r>
              <a:rPr lang="en-US" sz="2400" dirty="0"/>
              <a:t>Six cluster ensemble algorithms</a:t>
            </a:r>
          </a:p>
          <a:p>
            <a:r>
              <a:rPr lang="en-US" sz="2800" dirty="0"/>
              <a:t>Parameter analysis</a:t>
            </a:r>
          </a:p>
          <a:p>
            <a:pPr lvl="1"/>
            <a:r>
              <a:rPr lang="en-US" sz="2400" dirty="0"/>
              <a:t>N: number of clustering runs</a:t>
            </a:r>
          </a:p>
          <a:p>
            <a:pPr lvl="1"/>
            <a:r>
              <a:rPr lang="en-US" sz="2400" dirty="0"/>
              <a:t>IMT: initial merging threshold</a:t>
            </a:r>
          </a:p>
          <a:p>
            <a:pPr lvl="1"/>
            <a:r>
              <a:rPr lang="en-US" sz="2400" dirty="0"/>
              <a:t>M: ensemble size, or number of base </a:t>
            </a:r>
            <a:r>
              <a:rPr lang="en-US" sz="2400" dirty="0" err="1"/>
              <a:t>clusterings</a:t>
            </a:r>
            <a:endParaRPr lang="en-US" sz="2400" dirty="0"/>
          </a:p>
          <a:p>
            <a:r>
              <a:rPr lang="en-US" sz="2800" dirty="0"/>
              <a:t>Complexity analysis</a:t>
            </a:r>
          </a:p>
          <a:p>
            <a:pPr lvl="1"/>
            <a:r>
              <a:rPr lang="en-US" sz="2400" dirty="0"/>
              <a:t>Time complexity </a:t>
            </a:r>
          </a:p>
          <a:p>
            <a:pPr lvl="1"/>
            <a:r>
              <a:rPr lang="en-US" sz="2400" dirty="0"/>
              <a:t>Space complexity</a:t>
            </a:r>
          </a:p>
          <a:p>
            <a:r>
              <a:rPr lang="en-US" sz="2800" dirty="0"/>
              <a:t>Noise robustness analysis</a:t>
            </a:r>
          </a:p>
          <a:p>
            <a:pPr lvl="1"/>
            <a:r>
              <a:rPr lang="en-US" sz="2400" dirty="0"/>
              <a:t>Adding 10%, 20%, 30%, 40%, 50% artificial noise to the real cancer gene expression data sets: Chowdary2006 and Chen2002.</a:t>
            </a:r>
          </a:p>
          <a:p>
            <a:endParaRPr lang="en-US" dirty="0"/>
          </a:p>
        </p:txBody>
      </p:sp>
    </p:spTree>
    <p:extLst>
      <p:ext uri="{BB962C8B-B14F-4D97-AF65-F5344CB8AC3E}">
        <p14:creationId xmlns:p14="http://schemas.microsoft.com/office/powerpoint/2010/main" val="1122083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A5CF28-37E8-4D84-A9C7-1327B3C81A7C}"/>
              </a:ext>
            </a:extLst>
          </p:cNvPr>
          <p:cNvSpPr>
            <a:spLocks noGrp="1"/>
          </p:cNvSpPr>
          <p:nvPr>
            <p:ph type="title"/>
          </p:nvPr>
        </p:nvSpPr>
        <p:spPr>
          <a:xfrm>
            <a:off x="228600" y="338328"/>
            <a:ext cx="8686800" cy="1252728"/>
          </a:xfrm>
        </p:spPr>
        <p:txBody>
          <a:bodyPr>
            <a:normAutofit fontScale="90000"/>
          </a:bodyPr>
          <a:lstStyle/>
          <a:p>
            <a:r>
              <a:rPr lang="en-US" dirty="0"/>
              <a:t>Results: Experiment Design (Cont’d)</a:t>
            </a:r>
            <a:br>
              <a:rPr lang="en-US" dirty="0"/>
            </a:br>
            <a:r>
              <a:rPr lang="en-US" dirty="0"/>
              <a:t>- real cancer gene expression data sets</a:t>
            </a:r>
          </a:p>
        </p:txBody>
      </p:sp>
      <p:sp>
        <p:nvSpPr>
          <p:cNvPr id="2" name="Content Placeholder 1">
            <a:extLst>
              <a:ext uri="{FF2B5EF4-FFF2-40B4-BE49-F238E27FC236}">
                <a16:creationId xmlns:a16="http://schemas.microsoft.com/office/drawing/2014/main" id="{2919DE10-AFD8-4CD0-88A3-6AA4CC0D3CBE}"/>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CADCD2EA-B945-41CE-AC55-16978F3BCA3E}"/>
              </a:ext>
            </a:extLst>
          </p:cNvPr>
          <p:cNvPicPr>
            <a:picLocks noChangeAspect="1"/>
          </p:cNvPicPr>
          <p:nvPr/>
        </p:nvPicPr>
        <p:blipFill>
          <a:blip r:embed="rId3"/>
          <a:stretch>
            <a:fillRect/>
          </a:stretch>
        </p:blipFill>
        <p:spPr>
          <a:xfrm>
            <a:off x="96112" y="2971800"/>
            <a:ext cx="8951776" cy="2910300"/>
          </a:xfrm>
          <a:prstGeom prst="rect">
            <a:avLst/>
          </a:prstGeom>
        </p:spPr>
      </p:pic>
    </p:spTree>
    <p:extLst>
      <p:ext uri="{BB962C8B-B14F-4D97-AF65-F5344CB8AC3E}">
        <p14:creationId xmlns:p14="http://schemas.microsoft.com/office/powerpoint/2010/main" val="1585378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F23979-6638-43FE-91CD-28F395F60BD4}"/>
              </a:ext>
            </a:extLst>
          </p:cNvPr>
          <p:cNvSpPr>
            <a:spLocks noGrp="1"/>
          </p:cNvSpPr>
          <p:nvPr>
            <p:ph type="title"/>
          </p:nvPr>
        </p:nvSpPr>
        <p:spPr/>
        <p:txBody>
          <a:bodyPr>
            <a:normAutofit fontScale="90000"/>
          </a:bodyPr>
          <a:lstStyle/>
          <a:p>
            <a:r>
              <a:rPr lang="en-US" dirty="0"/>
              <a:t>Results: Experiment Design (Cont’d)</a:t>
            </a:r>
            <a:br>
              <a:rPr lang="en-US" dirty="0"/>
            </a:br>
            <a:r>
              <a:rPr lang="en-US" dirty="0"/>
              <a:t>- comparable algorithms</a:t>
            </a:r>
          </a:p>
        </p:txBody>
      </p:sp>
      <p:pic>
        <p:nvPicPr>
          <p:cNvPr id="4" name="Content Placeholder 3">
            <a:extLst>
              <a:ext uri="{FF2B5EF4-FFF2-40B4-BE49-F238E27FC236}">
                <a16:creationId xmlns:a16="http://schemas.microsoft.com/office/drawing/2014/main" id="{329DAD4A-1F8D-4A13-A512-C398BCD9DE8A}"/>
              </a:ext>
            </a:extLst>
          </p:cNvPr>
          <p:cNvPicPr>
            <a:picLocks noGrp="1" noChangeAspect="1"/>
          </p:cNvPicPr>
          <p:nvPr>
            <p:ph idx="1"/>
          </p:nvPr>
        </p:nvPicPr>
        <p:blipFill>
          <a:blip r:embed="rId3"/>
          <a:stretch>
            <a:fillRect/>
          </a:stretch>
        </p:blipFill>
        <p:spPr>
          <a:xfrm>
            <a:off x="871538" y="2286000"/>
            <a:ext cx="7408862" cy="1887325"/>
          </a:xfrm>
          <a:prstGeom prst="rect">
            <a:avLst/>
          </a:prstGeom>
        </p:spPr>
      </p:pic>
      <p:pic>
        <p:nvPicPr>
          <p:cNvPr id="5" name="Picture 4">
            <a:extLst>
              <a:ext uri="{FF2B5EF4-FFF2-40B4-BE49-F238E27FC236}">
                <a16:creationId xmlns:a16="http://schemas.microsoft.com/office/drawing/2014/main" id="{2A3713AC-6D91-4B5A-9199-82B6E0AE5725}"/>
              </a:ext>
            </a:extLst>
          </p:cNvPr>
          <p:cNvPicPr>
            <a:picLocks noChangeAspect="1"/>
          </p:cNvPicPr>
          <p:nvPr/>
        </p:nvPicPr>
        <p:blipFill>
          <a:blip r:embed="rId4"/>
          <a:stretch>
            <a:fillRect/>
          </a:stretch>
        </p:blipFill>
        <p:spPr>
          <a:xfrm>
            <a:off x="762000" y="4343400"/>
            <a:ext cx="7640804" cy="2192125"/>
          </a:xfrm>
          <a:prstGeom prst="rect">
            <a:avLst/>
          </a:prstGeom>
        </p:spPr>
      </p:pic>
    </p:spTree>
    <p:extLst>
      <p:ext uri="{BB962C8B-B14F-4D97-AF65-F5344CB8AC3E}">
        <p14:creationId xmlns:p14="http://schemas.microsoft.com/office/powerpoint/2010/main" val="3877842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63566-34E2-48FA-A6F6-900D325CC99A}"/>
              </a:ext>
            </a:extLst>
          </p:cNvPr>
          <p:cNvSpPr>
            <a:spLocks noGrp="1"/>
          </p:cNvSpPr>
          <p:nvPr>
            <p:ph type="title"/>
          </p:nvPr>
        </p:nvSpPr>
        <p:spPr>
          <a:xfrm>
            <a:off x="484710" y="452718"/>
            <a:ext cx="8659290" cy="1400530"/>
          </a:xfrm>
        </p:spPr>
        <p:txBody>
          <a:bodyPr>
            <a:normAutofit fontScale="90000"/>
          </a:bodyPr>
          <a:lstStyle/>
          <a:p>
            <a:r>
              <a:rPr lang="en-US" dirty="0"/>
              <a:t>Results: Experiment Design (Cont’d) </a:t>
            </a:r>
            <a:br>
              <a:rPr lang="en-US" dirty="0"/>
            </a:br>
            <a:r>
              <a:rPr lang="en-US" dirty="0"/>
              <a:t>- validity measure, K, others</a:t>
            </a:r>
          </a:p>
        </p:txBody>
      </p:sp>
      <p:sp>
        <p:nvSpPr>
          <p:cNvPr id="3" name="Content Placeholder 2">
            <a:extLst>
              <a:ext uri="{FF2B5EF4-FFF2-40B4-BE49-F238E27FC236}">
                <a16:creationId xmlns:a16="http://schemas.microsoft.com/office/drawing/2014/main" id="{86928560-F17A-4A04-A328-5920C7ADF85B}"/>
              </a:ext>
            </a:extLst>
          </p:cNvPr>
          <p:cNvSpPr>
            <a:spLocks noGrp="1"/>
          </p:cNvSpPr>
          <p:nvPr>
            <p:ph idx="1"/>
          </p:nvPr>
        </p:nvSpPr>
        <p:spPr>
          <a:xfrm>
            <a:off x="827700" y="2052925"/>
            <a:ext cx="7935300" cy="4195481"/>
          </a:xfrm>
        </p:spPr>
        <p:txBody>
          <a:bodyPr>
            <a:normAutofit fontScale="77500" lnSpcReduction="20000"/>
          </a:bodyPr>
          <a:lstStyle/>
          <a:p>
            <a:r>
              <a:rPr lang="en-US" sz="2800" dirty="0"/>
              <a:t>Validity measure comparison: Classiﬁcation Accuracy (CA) is chosen</a:t>
            </a:r>
          </a:p>
          <a:p>
            <a:endParaRPr lang="en-US" sz="2800" dirty="0"/>
          </a:p>
          <a:p>
            <a:endParaRPr lang="en-US" sz="2800" dirty="0"/>
          </a:p>
          <a:p>
            <a:r>
              <a:rPr lang="en-US" sz="2800" dirty="0"/>
              <a:t>Number of clusters (K)</a:t>
            </a:r>
          </a:p>
          <a:p>
            <a:pPr lvl="1"/>
            <a:r>
              <a:rPr lang="en-US" sz="2400" dirty="0"/>
              <a:t>IFCE: automatic calculated </a:t>
            </a:r>
          </a:p>
          <a:p>
            <a:pPr lvl="1"/>
            <a:r>
              <a:rPr lang="en-US" sz="2400" dirty="0"/>
              <a:t>Other clustering methods: fixed</a:t>
            </a:r>
          </a:p>
          <a:p>
            <a:r>
              <a:rPr lang="en-US" sz="2800" dirty="0"/>
              <a:t>Data space</a:t>
            </a:r>
          </a:p>
          <a:p>
            <a:pPr lvl="1"/>
            <a:r>
              <a:rPr lang="en-US" sz="2400" dirty="0"/>
              <a:t>full-space</a:t>
            </a:r>
          </a:p>
          <a:p>
            <a:r>
              <a:rPr lang="en-US" sz="2800" dirty="0"/>
              <a:t>Program runs</a:t>
            </a:r>
          </a:p>
          <a:p>
            <a:pPr lvl="1"/>
            <a:r>
              <a:rPr lang="en-US" sz="2400" dirty="0"/>
              <a:t>50 per clustering method (except for parameter M)</a:t>
            </a:r>
          </a:p>
          <a:p>
            <a:endParaRPr lang="en-US" dirty="0"/>
          </a:p>
          <a:p>
            <a:endParaRPr lang="en-US" dirty="0"/>
          </a:p>
        </p:txBody>
      </p:sp>
      <p:pic>
        <p:nvPicPr>
          <p:cNvPr id="4" name="Picture 3">
            <a:extLst>
              <a:ext uri="{FF2B5EF4-FFF2-40B4-BE49-F238E27FC236}">
                <a16:creationId xmlns:a16="http://schemas.microsoft.com/office/drawing/2014/main" id="{A2C007B5-1A5A-4084-BEB6-74182B65F862}"/>
              </a:ext>
            </a:extLst>
          </p:cNvPr>
          <p:cNvPicPr>
            <a:picLocks noChangeAspect="1"/>
          </p:cNvPicPr>
          <p:nvPr/>
        </p:nvPicPr>
        <p:blipFill>
          <a:blip r:embed="rId3"/>
          <a:stretch>
            <a:fillRect/>
          </a:stretch>
        </p:blipFill>
        <p:spPr>
          <a:xfrm>
            <a:off x="3673742" y="2514600"/>
            <a:ext cx="2281226" cy="816550"/>
          </a:xfrm>
          <a:prstGeom prst="rect">
            <a:avLst/>
          </a:prstGeom>
        </p:spPr>
      </p:pic>
    </p:spTree>
    <p:extLst>
      <p:ext uri="{BB962C8B-B14F-4D97-AF65-F5344CB8AC3E}">
        <p14:creationId xmlns:p14="http://schemas.microsoft.com/office/powerpoint/2010/main" val="1413461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EDD6827-4201-4135-8FD7-4EE5560F0D9C}"/>
              </a:ext>
            </a:extLst>
          </p:cNvPr>
          <p:cNvSpPr>
            <a:spLocks noGrp="1"/>
          </p:cNvSpPr>
          <p:nvPr>
            <p:ph type="title"/>
          </p:nvPr>
        </p:nvSpPr>
        <p:spPr/>
        <p:txBody>
          <a:bodyPr/>
          <a:lstStyle/>
          <a:p>
            <a:r>
              <a:rPr lang="en-US" dirty="0"/>
              <a:t>Acknowledgement</a:t>
            </a:r>
          </a:p>
        </p:txBody>
      </p:sp>
      <p:sp>
        <p:nvSpPr>
          <p:cNvPr id="8" name="Content Placeholder 7">
            <a:extLst>
              <a:ext uri="{FF2B5EF4-FFF2-40B4-BE49-F238E27FC236}">
                <a16:creationId xmlns:a16="http://schemas.microsoft.com/office/drawing/2014/main" id="{6FB1A493-8444-4983-A0F8-0C01F9CAB197}"/>
              </a:ext>
            </a:extLst>
          </p:cNvPr>
          <p:cNvSpPr>
            <a:spLocks noGrp="1"/>
          </p:cNvSpPr>
          <p:nvPr>
            <p:ph idx="1"/>
          </p:nvPr>
        </p:nvSpPr>
        <p:spPr/>
        <p:txBody>
          <a:bodyPr/>
          <a:lstStyle/>
          <a:p>
            <a:r>
              <a:rPr lang="en-US" dirty="0"/>
              <a:t>This material is based in part upon work supported by the National Science Foundation under grant number IIA- 1301726. </a:t>
            </a:r>
          </a:p>
          <a:p>
            <a:pPr lvl="1"/>
            <a:r>
              <a:rPr lang="en-US" dirty="0"/>
              <a:t>Any opinions, findings, and conclusions or recommendations expressed in this material are those of the authors and do not necessarily reflect the views of the National Science Foundation.</a:t>
            </a:r>
          </a:p>
        </p:txBody>
      </p:sp>
    </p:spTree>
    <p:extLst>
      <p:ext uri="{BB962C8B-B14F-4D97-AF65-F5344CB8AC3E}">
        <p14:creationId xmlns:p14="http://schemas.microsoft.com/office/powerpoint/2010/main" val="380163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C849F-66D2-4920-A5C3-C2BBED82E671}"/>
              </a:ext>
            </a:extLst>
          </p:cNvPr>
          <p:cNvSpPr>
            <a:spLocks noGrp="1"/>
          </p:cNvSpPr>
          <p:nvPr>
            <p:ph type="title"/>
          </p:nvPr>
        </p:nvSpPr>
        <p:spPr/>
        <p:txBody>
          <a:bodyPr/>
          <a:lstStyle/>
          <a:p>
            <a:r>
              <a:rPr lang="en-US" dirty="0"/>
              <a:t>Results: CA Comparisons</a:t>
            </a:r>
          </a:p>
        </p:txBody>
      </p:sp>
      <p:sp>
        <p:nvSpPr>
          <p:cNvPr id="3" name="Content Placeholder 2">
            <a:extLst>
              <a:ext uri="{FF2B5EF4-FFF2-40B4-BE49-F238E27FC236}">
                <a16:creationId xmlns:a16="http://schemas.microsoft.com/office/drawing/2014/main" id="{1B5D708B-3EDF-4F6D-AB67-0F00971854B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E7324CD-6940-4663-958E-22027E6EA7AB}"/>
              </a:ext>
            </a:extLst>
          </p:cNvPr>
          <p:cNvPicPr>
            <a:picLocks noChangeAspect="1"/>
          </p:cNvPicPr>
          <p:nvPr/>
        </p:nvPicPr>
        <p:blipFill>
          <a:blip r:embed="rId3"/>
          <a:stretch>
            <a:fillRect/>
          </a:stretch>
        </p:blipFill>
        <p:spPr>
          <a:xfrm>
            <a:off x="274769" y="2590800"/>
            <a:ext cx="8594461" cy="3781594"/>
          </a:xfrm>
          <a:prstGeom prst="rect">
            <a:avLst/>
          </a:prstGeom>
        </p:spPr>
      </p:pic>
    </p:spTree>
    <p:extLst>
      <p:ext uri="{BB962C8B-B14F-4D97-AF65-F5344CB8AC3E}">
        <p14:creationId xmlns:p14="http://schemas.microsoft.com/office/powerpoint/2010/main" val="1426111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66B298-ED32-4981-952E-E8684C7D06E0}"/>
              </a:ext>
            </a:extLst>
          </p:cNvPr>
          <p:cNvSpPr>
            <a:spLocks noGrp="1"/>
          </p:cNvSpPr>
          <p:nvPr>
            <p:ph type="title"/>
          </p:nvPr>
        </p:nvSpPr>
        <p:spPr>
          <a:xfrm>
            <a:off x="484710" y="452718"/>
            <a:ext cx="8583090" cy="1400530"/>
          </a:xfrm>
        </p:spPr>
        <p:txBody>
          <a:bodyPr/>
          <a:lstStyle/>
          <a:p>
            <a:r>
              <a:rPr lang="en-US" dirty="0"/>
              <a:t>Results: CA Comparisons (Cont’d)</a:t>
            </a:r>
          </a:p>
        </p:txBody>
      </p:sp>
      <p:sp>
        <p:nvSpPr>
          <p:cNvPr id="5" name="Content Placeholder 4">
            <a:extLst>
              <a:ext uri="{FF2B5EF4-FFF2-40B4-BE49-F238E27FC236}">
                <a16:creationId xmlns:a16="http://schemas.microsoft.com/office/drawing/2014/main" id="{EDA91414-9505-47EF-9804-11EB4D52B0A4}"/>
              </a:ext>
            </a:extLst>
          </p:cNvPr>
          <p:cNvSpPr>
            <a:spLocks noGrp="1"/>
          </p:cNvSpPr>
          <p:nvPr>
            <p:ph idx="1"/>
          </p:nvPr>
        </p:nvSpPr>
        <p:spPr/>
        <p:txBody>
          <a:bodyPr/>
          <a:lstStyle/>
          <a:p>
            <a:endParaRPr lang="en-US" dirty="0"/>
          </a:p>
        </p:txBody>
      </p:sp>
      <p:pic>
        <p:nvPicPr>
          <p:cNvPr id="6" name="Picture 5">
            <a:extLst>
              <a:ext uri="{FF2B5EF4-FFF2-40B4-BE49-F238E27FC236}">
                <a16:creationId xmlns:a16="http://schemas.microsoft.com/office/drawing/2014/main" id="{8E538A43-8C3E-4D8B-92F4-D68BEC60ADC5}"/>
              </a:ext>
            </a:extLst>
          </p:cNvPr>
          <p:cNvPicPr>
            <a:picLocks noChangeAspect="1"/>
          </p:cNvPicPr>
          <p:nvPr/>
        </p:nvPicPr>
        <p:blipFill>
          <a:blip r:embed="rId3"/>
          <a:stretch>
            <a:fillRect/>
          </a:stretch>
        </p:blipFill>
        <p:spPr>
          <a:xfrm>
            <a:off x="419824" y="2332134"/>
            <a:ext cx="8304352" cy="4297266"/>
          </a:xfrm>
          <a:prstGeom prst="rect">
            <a:avLst/>
          </a:prstGeom>
        </p:spPr>
      </p:pic>
    </p:spTree>
    <p:extLst>
      <p:ext uri="{BB962C8B-B14F-4D97-AF65-F5344CB8AC3E}">
        <p14:creationId xmlns:p14="http://schemas.microsoft.com/office/powerpoint/2010/main" val="4227336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E684E7-A765-456D-B989-569830E6A0D5}"/>
              </a:ext>
            </a:extLst>
          </p:cNvPr>
          <p:cNvSpPr>
            <a:spLocks noGrp="1"/>
          </p:cNvSpPr>
          <p:nvPr>
            <p:ph idx="1"/>
          </p:nvPr>
        </p:nvSpPr>
        <p:spPr/>
        <p:txBody>
          <a:bodyPr/>
          <a:lstStyle/>
          <a:p>
            <a:endParaRPr lang="en-US"/>
          </a:p>
        </p:txBody>
      </p:sp>
      <p:sp>
        <p:nvSpPr>
          <p:cNvPr id="4" name="Title 2">
            <a:extLst>
              <a:ext uri="{FF2B5EF4-FFF2-40B4-BE49-F238E27FC236}">
                <a16:creationId xmlns:a16="http://schemas.microsoft.com/office/drawing/2014/main" id="{7CC3CC1A-43E4-4CA7-9AD2-A9912447E609}"/>
              </a:ext>
            </a:extLst>
          </p:cNvPr>
          <p:cNvSpPr>
            <a:spLocks noGrp="1"/>
          </p:cNvSpPr>
          <p:nvPr>
            <p:ph type="title"/>
          </p:nvPr>
        </p:nvSpPr>
        <p:spPr>
          <a:xfrm>
            <a:off x="484188" y="452438"/>
            <a:ext cx="7056437" cy="1400175"/>
          </a:xfrm>
        </p:spPr>
        <p:txBody>
          <a:bodyPr>
            <a:normAutofit/>
          </a:bodyPr>
          <a:lstStyle/>
          <a:p>
            <a:r>
              <a:rPr lang="en-US" dirty="0"/>
              <a:t>Results: CA Comparisons (Cont’d) - IFCE</a:t>
            </a:r>
          </a:p>
        </p:txBody>
      </p:sp>
      <p:pic>
        <p:nvPicPr>
          <p:cNvPr id="6" name="Picture 5">
            <a:extLst>
              <a:ext uri="{FF2B5EF4-FFF2-40B4-BE49-F238E27FC236}">
                <a16:creationId xmlns:a16="http://schemas.microsoft.com/office/drawing/2014/main" id="{2BA4969F-7094-4A6C-A0F2-4322B5FE6EDC}"/>
              </a:ext>
            </a:extLst>
          </p:cNvPr>
          <p:cNvPicPr>
            <a:picLocks noChangeAspect="1"/>
          </p:cNvPicPr>
          <p:nvPr/>
        </p:nvPicPr>
        <p:blipFill>
          <a:blip r:embed="rId3"/>
          <a:stretch>
            <a:fillRect/>
          </a:stretch>
        </p:blipFill>
        <p:spPr>
          <a:xfrm>
            <a:off x="709932" y="2667000"/>
            <a:ext cx="7724135" cy="3338297"/>
          </a:xfrm>
          <a:prstGeom prst="rect">
            <a:avLst/>
          </a:prstGeom>
        </p:spPr>
      </p:pic>
    </p:spTree>
    <p:extLst>
      <p:ext uri="{BB962C8B-B14F-4D97-AF65-F5344CB8AC3E}">
        <p14:creationId xmlns:p14="http://schemas.microsoft.com/office/powerpoint/2010/main" val="426301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BB1240-A68A-4B9C-9F2A-3D6FC243D77F}"/>
              </a:ext>
            </a:extLst>
          </p:cNvPr>
          <p:cNvSpPr>
            <a:spLocks noGrp="1"/>
          </p:cNvSpPr>
          <p:nvPr>
            <p:ph type="title"/>
          </p:nvPr>
        </p:nvSpPr>
        <p:spPr>
          <a:xfrm>
            <a:off x="484710" y="452718"/>
            <a:ext cx="8583090" cy="1400530"/>
          </a:xfrm>
        </p:spPr>
        <p:txBody>
          <a:bodyPr>
            <a:normAutofit fontScale="90000"/>
          </a:bodyPr>
          <a:lstStyle/>
          <a:p>
            <a:r>
              <a:rPr lang="en-US" dirty="0"/>
              <a:t>Results: CA Comparisons (Cont’d)</a:t>
            </a:r>
            <a:br>
              <a:rPr lang="en-US" dirty="0"/>
            </a:br>
            <a:r>
              <a:rPr lang="en-US" dirty="0"/>
              <a:t>- Chowdary, Golubv1, Khan</a:t>
            </a:r>
          </a:p>
        </p:txBody>
      </p:sp>
      <p:sp>
        <p:nvSpPr>
          <p:cNvPr id="2" name="Content Placeholder 1">
            <a:extLst>
              <a:ext uri="{FF2B5EF4-FFF2-40B4-BE49-F238E27FC236}">
                <a16:creationId xmlns:a16="http://schemas.microsoft.com/office/drawing/2014/main" id="{BA2B6346-4711-4CA2-A20A-E7129DF37960}"/>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85FED4C8-E7CB-4D63-B301-C91EF604EECB}"/>
              </a:ext>
            </a:extLst>
          </p:cNvPr>
          <p:cNvPicPr>
            <a:picLocks noChangeAspect="1"/>
          </p:cNvPicPr>
          <p:nvPr/>
        </p:nvPicPr>
        <p:blipFill>
          <a:blip r:embed="rId3"/>
          <a:stretch>
            <a:fillRect/>
          </a:stretch>
        </p:blipFill>
        <p:spPr>
          <a:xfrm>
            <a:off x="549308" y="2667000"/>
            <a:ext cx="4134044" cy="1890797"/>
          </a:xfrm>
          <a:prstGeom prst="rect">
            <a:avLst/>
          </a:prstGeom>
        </p:spPr>
      </p:pic>
      <p:pic>
        <p:nvPicPr>
          <p:cNvPr id="5" name="Picture 4">
            <a:extLst>
              <a:ext uri="{FF2B5EF4-FFF2-40B4-BE49-F238E27FC236}">
                <a16:creationId xmlns:a16="http://schemas.microsoft.com/office/drawing/2014/main" id="{CABCE3B0-AA3B-4A41-A1D3-DC63EDED8622}"/>
              </a:ext>
            </a:extLst>
          </p:cNvPr>
          <p:cNvPicPr>
            <a:picLocks noChangeAspect="1"/>
          </p:cNvPicPr>
          <p:nvPr/>
        </p:nvPicPr>
        <p:blipFill>
          <a:blip r:embed="rId4"/>
          <a:stretch>
            <a:fillRect/>
          </a:stretch>
        </p:blipFill>
        <p:spPr>
          <a:xfrm>
            <a:off x="4683352" y="2667000"/>
            <a:ext cx="4079648" cy="1868179"/>
          </a:xfrm>
          <a:prstGeom prst="rect">
            <a:avLst/>
          </a:prstGeom>
        </p:spPr>
      </p:pic>
      <p:pic>
        <p:nvPicPr>
          <p:cNvPr id="6" name="Picture 5">
            <a:extLst>
              <a:ext uri="{FF2B5EF4-FFF2-40B4-BE49-F238E27FC236}">
                <a16:creationId xmlns:a16="http://schemas.microsoft.com/office/drawing/2014/main" id="{0AA054D1-A8F5-4542-B237-8C867387B23B}"/>
              </a:ext>
            </a:extLst>
          </p:cNvPr>
          <p:cNvPicPr>
            <a:picLocks noChangeAspect="1"/>
          </p:cNvPicPr>
          <p:nvPr/>
        </p:nvPicPr>
        <p:blipFill>
          <a:blip r:embed="rId5"/>
          <a:stretch>
            <a:fillRect/>
          </a:stretch>
        </p:blipFill>
        <p:spPr>
          <a:xfrm>
            <a:off x="2362200" y="4572000"/>
            <a:ext cx="4649312" cy="2094957"/>
          </a:xfrm>
          <a:prstGeom prst="rect">
            <a:avLst/>
          </a:prstGeom>
        </p:spPr>
      </p:pic>
    </p:spTree>
    <p:extLst>
      <p:ext uri="{BB962C8B-B14F-4D97-AF65-F5344CB8AC3E}">
        <p14:creationId xmlns:p14="http://schemas.microsoft.com/office/powerpoint/2010/main" val="3784489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7D0B6-38A2-4A27-87FD-BE21B33568A2}"/>
              </a:ext>
            </a:extLst>
          </p:cNvPr>
          <p:cNvSpPr>
            <a:spLocks noGrp="1"/>
          </p:cNvSpPr>
          <p:nvPr>
            <p:ph type="title"/>
          </p:nvPr>
        </p:nvSpPr>
        <p:spPr>
          <a:xfrm>
            <a:off x="484710" y="228600"/>
            <a:ext cx="8430690" cy="1624648"/>
          </a:xfrm>
        </p:spPr>
        <p:txBody>
          <a:bodyPr>
            <a:normAutofit fontScale="90000"/>
          </a:bodyPr>
          <a:lstStyle/>
          <a:p>
            <a:r>
              <a:rPr lang="en-US" dirty="0"/>
              <a:t>Results: CA Comparisons (Cont’d)</a:t>
            </a:r>
            <a:br>
              <a:rPr lang="en-US" dirty="0"/>
            </a:br>
            <a:r>
              <a:rPr lang="en-US" dirty="0"/>
              <a:t>- </a:t>
            </a:r>
            <a:r>
              <a:rPr lang="en-US" sz="4400" dirty="0"/>
              <a:t>Golubv2, Armstrong, Nutt, Pomeroy, Chen </a:t>
            </a:r>
            <a:endParaRPr lang="en-US" dirty="0"/>
          </a:p>
        </p:txBody>
      </p:sp>
      <p:sp>
        <p:nvSpPr>
          <p:cNvPr id="3" name="Content Placeholder 2">
            <a:extLst>
              <a:ext uri="{FF2B5EF4-FFF2-40B4-BE49-F238E27FC236}">
                <a16:creationId xmlns:a16="http://schemas.microsoft.com/office/drawing/2014/main" id="{9B97B2B3-0714-4DAB-945C-CE540B9E864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E5FDE54-84EA-4FCE-B23A-D189ADF5E883}"/>
              </a:ext>
            </a:extLst>
          </p:cNvPr>
          <p:cNvPicPr>
            <a:picLocks noChangeAspect="1"/>
          </p:cNvPicPr>
          <p:nvPr/>
        </p:nvPicPr>
        <p:blipFill>
          <a:blip r:embed="rId3"/>
          <a:stretch>
            <a:fillRect/>
          </a:stretch>
        </p:blipFill>
        <p:spPr>
          <a:xfrm>
            <a:off x="873350" y="2525400"/>
            <a:ext cx="3774849" cy="1741160"/>
          </a:xfrm>
          <a:prstGeom prst="rect">
            <a:avLst/>
          </a:prstGeom>
        </p:spPr>
      </p:pic>
      <p:pic>
        <p:nvPicPr>
          <p:cNvPr id="5" name="Picture 4">
            <a:extLst>
              <a:ext uri="{FF2B5EF4-FFF2-40B4-BE49-F238E27FC236}">
                <a16:creationId xmlns:a16="http://schemas.microsoft.com/office/drawing/2014/main" id="{D4C6AD9C-BC05-4901-8F80-8CC90F20B05B}"/>
              </a:ext>
            </a:extLst>
          </p:cNvPr>
          <p:cNvPicPr>
            <a:picLocks noChangeAspect="1"/>
          </p:cNvPicPr>
          <p:nvPr/>
        </p:nvPicPr>
        <p:blipFill>
          <a:blip r:embed="rId4"/>
          <a:stretch>
            <a:fillRect/>
          </a:stretch>
        </p:blipFill>
        <p:spPr>
          <a:xfrm>
            <a:off x="4571999" y="2525400"/>
            <a:ext cx="3779820" cy="1709925"/>
          </a:xfrm>
          <a:prstGeom prst="rect">
            <a:avLst/>
          </a:prstGeom>
        </p:spPr>
      </p:pic>
      <p:pic>
        <p:nvPicPr>
          <p:cNvPr id="6" name="Picture 5">
            <a:extLst>
              <a:ext uri="{FF2B5EF4-FFF2-40B4-BE49-F238E27FC236}">
                <a16:creationId xmlns:a16="http://schemas.microsoft.com/office/drawing/2014/main" id="{3560E44A-6E80-495A-A386-8E296CE30F7C}"/>
              </a:ext>
            </a:extLst>
          </p:cNvPr>
          <p:cNvPicPr>
            <a:picLocks noChangeAspect="1"/>
          </p:cNvPicPr>
          <p:nvPr/>
        </p:nvPicPr>
        <p:blipFill>
          <a:blip r:embed="rId5"/>
          <a:stretch>
            <a:fillRect/>
          </a:stretch>
        </p:blipFill>
        <p:spPr>
          <a:xfrm>
            <a:off x="838200" y="3676506"/>
            <a:ext cx="3810001" cy="1703335"/>
          </a:xfrm>
          <a:prstGeom prst="rect">
            <a:avLst/>
          </a:prstGeom>
        </p:spPr>
      </p:pic>
      <p:pic>
        <p:nvPicPr>
          <p:cNvPr id="7" name="Picture 6">
            <a:extLst>
              <a:ext uri="{FF2B5EF4-FFF2-40B4-BE49-F238E27FC236}">
                <a16:creationId xmlns:a16="http://schemas.microsoft.com/office/drawing/2014/main" id="{9661C5B5-5A9D-4CEA-A93C-523E3B813DAB}"/>
              </a:ext>
            </a:extLst>
          </p:cNvPr>
          <p:cNvPicPr>
            <a:picLocks noChangeAspect="1"/>
          </p:cNvPicPr>
          <p:nvPr/>
        </p:nvPicPr>
        <p:blipFill>
          <a:blip r:embed="rId6"/>
          <a:stretch>
            <a:fillRect/>
          </a:stretch>
        </p:blipFill>
        <p:spPr>
          <a:xfrm>
            <a:off x="4571999" y="3668400"/>
            <a:ext cx="3810001" cy="1731273"/>
          </a:xfrm>
          <a:prstGeom prst="rect">
            <a:avLst/>
          </a:prstGeom>
        </p:spPr>
      </p:pic>
      <p:pic>
        <p:nvPicPr>
          <p:cNvPr id="8" name="Picture 7">
            <a:extLst>
              <a:ext uri="{FF2B5EF4-FFF2-40B4-BE49-F238E27FC236}">
                <a16:creationId xmlns:a16="http://schemas.microsoft.com/office/drawing/2014/main" id="{A02AB5BC-1941-4BDF-B71D-D979E44BDFFD}"/>
              </a:ext>
            </a:extLst>
          </p:cNvPr>
          <p:cNvPicPr>
            <a:picLocks noChangeAspect="1"/>
          </p:cNvPicPr>
          <p:nvPr/>
        </p:nvPicPr>
        <p:blipFill>
          <a:blip r:embed="rId7"/>
          <a:stretch>
            <a:fillRect/>
          </a:stretch>
        </p:blipFill>
        <p:spPr>
          <a:xfrm>
            <a:off x="2641686" y="4811400"/>
            <a:ext cx="3987714" cy="1818000"/>
          </a:xfrm>
          <a:prstGeom prst="rect">
            <a:avLst/>
          </a:prstGeom>
        </p:spPr>
      </p:pic>
    </p:spTree>
    <p:extLst>
      <p:ext uri="{BB962C8B-B14F-4D97-AF65-F5344CB8AC3E}">
        <p14:creationId xmlns:p14="http://schemas.microsoft.com/office/powerpoint/2010/main" val="28409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3AC1F-0B88-45CE-AF89-45D3A25ADDE6}"/>
              </a:ext>
            </a:extLst>
          </p:cNvPr>
          <p:cNvSpPr>
            <a:spLocks noGrp="1"/>
          </p:cNvSpPr>
          <p:nvPr>
            <p:ph type="title"/>
          </p:nvPr>
        </p:nvSpPr>
        <p:spPr>
          <a:xfrm>
            <a:off x="484710" y="452718"/>
            <a:ext cx="8659290" cy="1400530"/>
          </a:xfrm>
        </p:spPr>
        <p:txBody>
          <a:bodyPr/>
          <a:lstStyle/>
          <a:p>
            <a:r>
              <a:rPr lang="en-US" dirty="0"/>
              <a:t>Results: CA Comparisons (Cont’d)</a:t>
            </a:r>
          </a:p>
        </p:txBody>
      </p:sp>
      <p:sp>
        <p:nvSpPr>
          <p:cNvPr id="3" name="Content Placeholder 2">
            <a:extLst>
              <a:ext uri="{FF2B5EF4-FFF2-40B4-BE49-F238E27FC236}">
                <a16:creationId xmlns:a16="http://schemas.microsoft.com/office/drawing/2014/main" id="{C0AB28CE-3FEC-486D-AB3B-3B1AC454D130}"/>
              </a:ext>
            </a:extLst>
          </p:cNvPr>
          <p:cNvSpPr>
            <a:spLocks noGrp="1"/>
          </p:cNvSpPr>
          <p:nvPr>
            <p:ph idx="1"/>
          </p:nvPr>
        </p:nvSpPr>
        <p:spPr/>
        <p:txBody>
          <a:bodyPr/>
          <a:lstStyle/>
          <a:p>
            <a:r>
              <a:rPr lang="en-US" dirty="0"/>
              <a:t>IFCE is the top performer on three of the eight data sets, more than any other methods examined. </a:t>
            </a:r>
          </a:p>
          <a:p>
            <a:r>
              <a:rPr lang="en-US" dirty="0"/>
              <a:t>IFCE performs well on most of the other data sets.</a:t>
            </a:r>
          </a:p>
        </p:txBody>
      </p:sp>
      <p:pic>
        <p:nvPicPr>
          <p:cNvPr id="4" name="Picture 3">
            <a:extLst>
              <a:ext uri="{FF2B5EF4-FFF2-40B4-BE49-F238E27FC236}">
                <a16:creationId xmlns:a16="http://schemas.microsoft.com/office/drawing/2014/main" id="{CB8D630B-880A-460C-8335-EBFAEE1AF88D}"/>
              </a:ext>
            </a:extLst>
          </p:cNvPr>
          <p:cNvPicPr>
            <a:picLocks noChangeAspect="1"/>
          </p:cNvPicPr>
          <p:nvPr/>
        </p:nvPicPr>
        <p:blipFill>
          <a:blip r:embed="rId3"/>
          <a:stretch>
            <a:fillRect/>
          </a:stretch>
        </p:blipFill>
        <p:spPr>
          <a:xfrm>
            <a:off x="1981200" y="3657600"/>
            <a:ext cx="5218976" cy="2700672"/>
          </a:xfrm>
          <a:prstGeom prst="rect">
            <a:avLst/>
          </a:prstGeom>
        </p:spPr>
      </p:pic>
    </p:spTree>
    <p:extLst>
      <p:ext uri="{BB962C8B-B14F-4D97-AF65-F5344CB8AC3E}">
        <p14:creationId xmlns:p14="http://schemas.microsoft.com/office/powerpoint/2010/main" val="2626974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9568AE-7DA5-47E2-BBC1-D3BC63E63509}"/>
              </a:ext>
            </a:extLst>
          </p:cNvPr>
          <p:cNvSpPr>
            <a:spLocks noGrp="1"/>
          </p:cNvSpPr>
          <p:nvPr>
            <p:ph type="title"/>
          </p:nvPr>
        </p:nvSpPr>
        <p:spPr>
          <a:xfrm>
            <a:off x="484710" y="452718"/>
            <a:ext cx="8583090" cy="1400530"/>
          </a:xfrm>
        </p:spPr>
        <p:txBody>
          <a:bodyPr>
            <a:normAutofit/>
          </a:bodyPr>
          <a:lstStyle/>
          <a:p>
            <a:r>
              <a:rPr lang="en-US" dirty="0"/>
              <a:t>Results: Parameters Analysis – N</a:t>
            </a:r>
          </a:p>
        </p:txBody>
      </p:sp>
      <p:sp>
        <p:nvSpPr>
          <p:cNvPr id="2" name="Content Placeholder 1">
            <a:extLst>
              <a:ext uri="{FF2B5EF4-FFF2-40B4-BE49-F238E27FC236}">
                <a16:creationId xmlns:a16="http://schemas.microsoft.com/office/drawing/2014/main" id="{667FE6CF-7013-4A93-9E0D-63303759E51B}"/>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882B7213-E1B8-4EFE-AE71-F33483722ED9}"/>
              </a:ext>
            </a:extLst>
          </p:cNvPr>
          <p:cNvPicPr>
            <a:picLocks noChangeAspect="1"/>
          </p:cNvPicPr>
          <p:nvPr/>
        </p:nvPicPr>
        <p:blipFill>
          <a:blip r:embed="rId3"/>
          <a:stretch>
            <a:fillRect/>
          </a:stretch>
        </p:blipFill>
        <p:spPr>
          <a:xfrm>
            <a:off x="897467" y="2147521"/>
            <a:ext cx="7408333" cy="4253279"/>
          </a:xfrm>
          <a:prstGeom prst="rect">
            <a:avLst/>
          </a:prstGeom>
        </p:spPr>
      </p:pic>
    </p:spTree>
    <p:extLst>
      <p:ext uri="{BB962C8B-B14F-4D97-AF65-F5344CB8AC3E}">
        <p14:creationId xmlns:p14="http://schemas.microsoft.com/office/powerpoint/2010/main" val="3082749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831C24-6EF8-4FF0-B627-4EF4448B03E3}"/>
              </a:ext>
            </a:extLst>
          </p:cNvPr>
          <p:cNvSpPr>
            <a:spLocks noGrp="1"/>
          </p:cNvSpPr>
          <p:nvPr>
            <p:ph type="title"/>
          </p:nvPr>
        </p:nvSpPr>
        <p:spPr>
          <a:xfrm>
            <a:off x="484710" y="428270"/>
            <a:ext cx="8735490" cy="1400530"/>
          </a:xfrm>
        </p:spPr>
        <p:txBody>
          <a:bodyPr>
            <a:normAutofit/>
          </a:bodyPr>
          <a:lstStyle/>
          <a:p>
            <a:r>
              <a:rPr lang="en-US" dirty="0"/>
              <a:t>Results: Parameters Analysis – IMT</a:t>
            </a:r>
          </a:p>
        </p:txBody>
      </p:sp>
      <p:sp>
        <p:nvSpPr>
          <p:cNvPr id="5" name="Content Placeholder 4">
            <a:extLst>
              <a:ext uri="{FF2B5EF4-FFF2-40B4-BE49-F238E27FC236}">
                <a16:creationId xmlns:a16="http://schemas.microsoft.com/office/drawing/2014/main" id="{4F6E2B2C-EB0D-4549-89B6-8C830EA97893}"/>
              </a:ext>
            </a:extLst>
          </p:cNvPr>
          <p:cNvSpPr>
            <a:spLocks noGrp="1"/>
          </p:cNvSpPr>
          <p:nvPr>
            <p:ph idx="1"/>
          </p:nvPr>
        </p:nvSpPr>
        <p:spPr/>
        <p:txBody>
          <a:bodyPr/>
          <a:lstStyle/>
          <a:p>
            <a:endParaRPr lang="en-US" dirty="0"/>
          </a:p>
        </p:txBody>
      </p:sp>
      <p:pic>
        <p:nvPicPr>
          <p:cNvPr id="6" name="Picture 5">
            <a:extLst>
              <a:ext uri="{FF2B5EF4-FFF2-40B4-BE49-F238E27FC236}">
                <a16:creationId xmlns:a16="http://schemas.microsoft.com/office/drawing/2014/main" id="{8EA254F4-E1DD-414D-A012-31A7A4237ECC}"/>
              </a:ext>
            </a:extLst>
          </p:cNvPr>
          <p:cNvPicPr>
            <a:picLocks noChangeAspect="1"/>
          </p:cNvPicPr>
          <p:nvPr/>
        </p:nvPicPr>
        <p:blipFill>
          <a:blip r:embed="rId3"/>
          <a:stretch>
            <a:fillRect/>
          </a:stretch>
        </p:blipFill>
        <p:spPr>
          <a:xfrm>
            <a:off x="914400" y="2057400"/>
            <a:ext cx="7408333" cy="4274470"/>
          </a:xfrm>
          <a:prstGeom prst="rect">
            <a:avLst/>
          </a:prstGeom>
        </p:spPr>
      </p:pic>
    </p:spTree>
    <p:extLst>
      <p:ext uri="{BB962C8B-B14F-4D97-AF65-F5344CB8AC3E}">
        <p14:creationId xmlns:p14="http://schemas.microsoft.com/office/powerpoint/2010/main" val="3099629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702F37-E111-41DF-A85D-4CEE5ABBB6D7}"/>
              </a:ext>
            </a:extLst>
          </p:cNvPr>
          <p:cNvSpPr>
            <a:spLocks noGrp="1"/>
          </p:cNvSpPr>
          <p:nvPr>
            <p:ph type="title"/>
          </p:nvPr>
        </p:nvSpPr>
        <p:spPr>
          <a:xfrm>
            <a:off x="484710" y="452718"/>
            <a:ext cx="8583090" cy="1400530"/>
          </a:xfrm>
        </p:spPr>
        <p:txBody>
          <a:bodyPr/>
          <a:lstStyle/>
          <a:p>
            <a:r>
              <a:rPr lang="en-US" dirty="0"/>
              <a:t>Results: Complexity Analysis</a:t>
            </a:r>
          </a:p>
        </p:txBody>
      </p:sp>
      <p:sp>
        <p:nvSpPr>
          <p:cNvPr id="2" name="Content Placeholder 1">
            <a:extLst>
              <a:ext uri="{FF2B5EF4-FFF2-40B4-BE49-F238E27FC236}">
                <a16:creationId xmlns:a16="http://schemas.microsoft.com/office/drawing/2014/main" id="{A2D0322C-2357-474B-A257-6FEA3426CCC9}"/>
              </a:ext>
            </a:extLst>
          </p:cNvPr>
          <p:cNvSpPr>
            <a:spLocks noGrp="1"/>
          </p:cNvSpPr>
          <p:nvPr>
            <p:ph idx="1"/>
          </p:nvPr>
        </p:nvSpPr>
        <p:spPr>
          <a:xfrm>
            <a:off x="872067" y="2133600"/>
            <a:ext cx="7408333" cy="4191000"/>
          </a:xfrm>
        </p:spPr>
        <p:txBody>
          <a:bodyPr>
            <a:normAutofit fontScale="85000" lnSpcReduction="20000"/>
          </a:bodyPr>
          <a:lstStyle/>
          <a:p>
            <a:r>
              <a:rPr lang="en-US" sz="2800" dirty="0"/>
              <a:t>Time complexity</a:t>
            </a:r>
          </a:p>
          <a:p>
            <a:pPr lvl="1"/>
            <a:r>
              <a:rPr lang="en-US" sz="2400" dirty="0"/>
              <a:t>Stage 1 initialization with I iterations of improved K-Means O(IKQN).</a:t>
            </a:r>
          </a:p>
          <a:p>
            <a:pPr lvl="1"/>
            <a:r>
              <a:rPr lang="en-US" sz="2400" dirty="0"/>
              <a:t>Stage 2 three base clusterings: O(MKQN).</a:t>
            </a:r>
          </a:p>
          <a:p>
            <a:pPr lvl="1"/>
            <a:r>
              <a:rPr lang="en-US" sz="2400" dirty="0"/>
              <a:t>Stage 3 relabeling and plurality voting: O(K</a:t>
            </a:r>
            <a:r>
              <a:rPr lang="en-US" sz="2400" baseline="30000" dirty="0"/>
              <a:t>3</a:t>
            </a:r>
            <a:r>
              <a:rPr lang="en-US" sz="2400" dirty="0"/>
              <a:t>).</a:t>
            </a:r>
          </a:p>
          <a:p>
            <a:pPr lvl="1"/>
            <a:r>
              <a:rPr lang="en-US" sz="2400" dirty="0"/>
              <a:t>Total: </a:t>
            </a:r>
            <a:r>
              <a:rPr lang="pt-BR" sz="2400" dirty="0"/>
              <a:t>O(IKQN)+O(MKQN)+O(K</a:t>
            </a:r>
            <a:r>
              <a:rPr lang="pt-BR" sz="2400" baseline="30000" dirty="0"/>
              <a:t>3</a:t>
            </a:r>
            <a:r>
              <a:rPr lang="pt-BR" sz="2400" dirty="0"/>
              <a:t>), and </a:t>
            </a:r>
            <a:r>
              <a:rPr lang="en-US" sz="2400" dirty="0"/>
              <a:t>converges to O(N).</a:t>
            </a:r>
          </a:p>
          <a:p>
            <a:r>
              <a:rPr lang="en-US" sz="2800" dirty="0"/>
              <a:t>Space complexity</a:t>
            </a:r>
          </a:p>
          <a:p>
            <a:pPr lvl="1"/>
            <a:r>
              <a:rPr lang="en-US" sz="2400" dirty="0"/>
              <a:t>Matrix of QxN: O(QN); and for M base clusterings: O(MQN). </a:t>
            </a:r>
          </a:p>
          <a:p>
            <a:pPr lvl="1"/>
            <a:r>
              <a:rPr lang="en-US" sz="2400" dirty="0"/>
              <a:t>Relabeling matrix: O(K</a:t>
            </a:r>
            <a:r>
              <a:rPr lang="en-US" sz="2400" baseline="30000" dirty="0"/>
              <a:t>2</a:t>
            </a:r>
            <a:r>
              <a:rPr lang="en-US" sz="2400" dirty="0"/>
              <a:t>). </a:t>
            </a:r>
          </a:p>
          <a:p>
            <a:pPr lvl="1"/>
            <a:r>
              <a:rPr lang="en-US" sz="2400" dirty="0"/>
              <a:t>Total: O(MQN)+O(K</a:t>
            </a:r>
            <a:r>
              <a:rPr lang="en-US" sz="2400" baseline="30000" dirty="0"/>
              <a:t>2</a:t>
            </a:r>
            <a:r>
              <a:rPr lang="en-US" sz="2400" dirty="0"/>
              <a:t>), and converges to O(N).</a:t>
            </a:r>
          </a:p>
          <a:p>
            <a:pPr lvl="1"/>
            <a:endParaRPr lang="en-US" dirty="0"/>
          </a:p>
        </p:txBody>
      </p:sp>
    </p:spTree>
    <p:extLst>
      <p:ext uri="{BB962C8B-B14F-4D97-AF65-F5344CB8AC3E}">
        <p14:creationId xmlns:p14="http://schemas.microsoft.com/office/powerpoint/2010/main" val="36556242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44F56-13F2-44FA-8184-6CF9B5448DAA}"/>
              </a:ext>
            </a:extLst>
          </p:cNvPr>
          <p:cNvSpPr>
            <a:spLocks noGrp="1"/>
          </p:cNvSpPr>
          <p:nvPr>
            <p:ph type="title"/>
          </p:nvPr>
        </p:nvSpPr>
        <p:spPr>
          <a:xfrm>
            <a:off x="484710" y="452718"/>
            <a:ext cx="8583090" cy="1400530"/>
          </a:xfrm>
        </p:spPr>
        <p:txBody>
          <a:bodyPr/>
          <a:lstStyle/>
          <a:p>
            <a:r>
              <a:rPr lang="en-US" dirty="0"/>
              <a:t>Results: Noise Robustness Analysis</a:t>
            </a:r>
          </a:p>
        </p:txBody>
      </p:sp>
      <p:sp>
        <p:nvSpPr>
          <p:cNvPr id="3" name="Content Placeholder 2">
            <a:extLst>
              <a:ext uri="{FF2B5EF4-FFF2-40B4-BE49-F238E27FC236}">
                <a16:creationId xmlns:a16="http://schemas.microsoft.com/office/drawing/2014/main" id="{70212385-B994-4438-B883-118D717B5F0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227C254-5B76-4308-9ABA-6FEE9B56BD75}"/>
              </a:ext>
            </a:extLst>
          </p:cNvPr>
          <p:cNvPicPr>
            <a:picLocks noChangeAspect="1"/>
          </p:cNvPicPr>
          <p:nvPr/>
        </p:nvPicPr>
        <p:blipFill>
          <a:blip r:embed="rId3"/>
          <a:stretch>
            <a:fillRect/>
          </a:stretch>
        </p:blipFill>
        <p:spPr>
          <a:xfrm>
            <a:off x="897466" y="2133600"/>
            <a:ext cx="7408334" cy="4207085"/>
          </a:xfrm>
          <a:prstGeom prst="rect">
            <a:avLst/>
          </a:prstGeom>
        </p:spPr>
      </p:pic>
    </p:spTree>
    <p:extLst>
      <p:ext uri="{BB962C8B-B14F-4D97-AF65-F5344CB8AC3E}">
        <p14:creationId xmlns:p14="http://schemas.microsoft.com/office/powerpoint/2010/main" val="3132509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sz="quarter"/>
          </p:nvPr>
        </p:nvSpPr>
        <p:spPr>
          <a:xfrm>
            <a:off x="1485900" y="857250"/>
            <a:ext cx="6172200" cy="857250"/>
          </a:xfrm>
        </p:spPr>
        <p:txBody>
          <a:bodyPr/>
          <a:lstStyle/>
          <a:p>
            <a:r>
              <a:rPr lang="en-US" dirty="0">
                <a:solidFill>
                  <a:schemeClr val="tx1"/>
                </a:solidFill>
              </a:rPr>
              <a:t>Reno, Nevada</a:t>
            </a:r>
          </a:p>
        </p:txBody>
      </p:sp>
      <p:pic>
        <p:nvPicPr>
          <p:cNvPr id="21507" name="Picture 3" descr="nevada"/>
          <p:cNvPicPr>
            <a:picLocks noGrp="1" noChangeAspect="1" noChangeArrowheads="1"/>
          </p:cNvPicPr>
          <p:nvPr>
            <p:ph sz="quarter" idx="1"/>
          </p:nvPr>
        </p:nvPicPr>
        <p:blipFill>
          <a:blip r:embed="rId3" cstate="print"/>
          <a:srcRect/>
          <a:stretch>
            <a:fillRect/>
          </a:stretch>
        </p:blipFill>
        <p:spPr>
          <a:xfrm>
            <a:off x="1314450" y="1578359"/>
            <a:ext cx="2571750" cy="3429000"/>
          </a:xfrm>
          <a:noFill/>
          <a:ln>
            <a:solidFill>
              <a:schemeClr val="bg1"/>
            </a:solidFill>
          </a:ln>
        </p:spPr>
      </p:pic>
      <p:pic>
        <p:nvPicPr>
          <p:cNvPr id="21522" name="Picture 18" descr="571"/>
          <p:cNvPicPr>
            <a:picLocks noChangeAspect="1" noChangeArrowheads="1"/>
          </p:cNvPicPr>
          <p:nvPr/>
        </p:nvPicPr>
        <p:blipFill>
          <a:blip r:embed="rId4" cstate="print"/>
          <a:srcRect/>
          <a:stretch>
            <a:fillRect/>
          </a:stretch>
        </p:blipFill>
        <p:spPr bwMode="auto">
          <a:xfrm>
            <a:off x="3702374" y="1578360"/>
            <a:ext cx="4000500" cy="2622947"/>
          </a:xfrm>
          <a:prstGeom prst="rect">
            <a:avLst/>
          </a:prstGeom>
          <a:noFill/>
        </p:spPr>
      </p:pic>
      <p:pic>
        <p:nvPicPr>
          <p:cNvPr id="21520" name="Picture 16" descr="rgj_hm2_07_marypat_horner"/>
          <p:cNvPicPr>
            <a:picLocks noChangeAspect="1" noChangeArrowheads="1"/>
          </p:cNvPicPr>
          <p:nvPr/>
        </p:nvPicPr>
        <p:blipFill>
          <a:blip r:embed="rId5" cstate="print"/>
          <a:srcRect/>
          <a:stretch>
            <a:fillRect/>
          </a:stretch>
        </p:blipFill>
        <p:spPr bwMode="auto">
          <a:xfrm>
            <a:off x="4857750" y="3600451"/>
            <a:ext cx="2971800" cy="2231231"/>
          </a:xfrm>
          <a:prstGeom prst="rect">
            <a:avLst/>
          </a:prstGeom>
          <a:noFill/>
        </p:spPr>
      </p:pic>
      <p:pic>
        <p:nvPicPr>
          <p:cNvPr id="21515" name="Picture 11"/>
          <p:cNvPicPr>
            <a:picLocks noChangeAspect="1" noChangeArrowheads="1"/>
          </p:cNvPicPr>
          <p:nvPr/>
        </p:nvPicPr>
        <p:blipFill>
          <a:blip r:embed="rId6" cstate="print"/>
          <a:srcRect/>
          <a:stretch>
            <a:fillRect/>
          </a:stretch>
        </p:blipFill>
        <p:spPr bwMode="auto">
          <a:xfrm>
            <a:off x="1314450" y="3600450"/>
            <a:ext cx="3257550" cy="2200275"/>
          </a:xfrm>
          <a:prstGeom prst="rect">
            <a:avLst/>
          </a:prstGeom>
          <a:noFill/>
          <a:ln w="9525">
            <a:noFill/>
            <a:miter lim="800000"/>
            <a:headEnd/>
            <a:tailEnd/>
          </a:ln>
          <a:effectLst/>
        </p:spPr>
      </p:pic>
    </p:spTree>
    <p:extLst>
      <p:ext uri="{BB962C8B-B14F-4D97-AF65-F5344CB8AC3E}">
        <p14:creationId xmlns:p14="http://schemas.microsoft.com/office/powerpoint/2010/main" val="35269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5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6777C9-CF22-48BE-AA45-342F02CAFBDE}"/>
              </a:ext>
            </a:extLst>
          </p:cNvPr>
          <p:cNvSpPr>
            <a:spLocks noGrp="1"/>
          </p:cNvSpPr>
          <p:nvPr>
            <p:ph type="title"/>
          </p:nvPr>
        </p:nvSpPr>
        <p:spPr/>
        <p:txBody>
          <a:bodyPr/>
          <a:lstStyle/>
          <a:p>
            <a:r>
              <a:rPr lang="en-US" dirty="0"/>
              <a:t>Conclusion</a:t>
            </a:r>
          </a:p>
        </p:txBody>
      </p:sp>
      <p:sp>
        <p:nvSpPr>
          <p:cNvPr id="2" name="Content Placeholder 1">
            <a:extLst>
              <a:ext uri="{FF2B5EF4-FFF2-40B4-BE49-F238E27FC236}">
                <a16:creationId xmlns:a16="http://schemas.microsoft.com/office/drawing/2014/main" id="{BF9D0B31-4ADD-4CE1-AB96-18A3A4AB98CE}"/>
              </a:ext>
            </a:extLst>
          </p:cNvPr>
          <p:cNvSpPr>
            <a:spLocks noGrp="1"/>
          </p:cNvSpPr>
          <p:nvPr>
            <p:ph idx="1"/>
          </p:nvPr>
        </p:nvSpPr>
        <p:spPr>
          <a:xfrm>
            <a:off x="762001" y="2743200"/>
            <a:ext cx="7518400" cy="3581400"/>
          </a:xfrm>
        </p:spPr>
        <p:txBody>
          <a:bodyPr/>
          <a:lstStyle/>
          <a:p>
            <a:r>
              <a:rPr lang="en-US" dirty="0"/>
              <a:t>IFCE is the top performer on three of the eight data sets, more than any other methods examined; it performs well on most of the other data sets</a:t>
            </a:r>
          </a:p>
          <a:p>
            <a:r>
              <a:rPr lang="en-US" dirty="0"/>
              <a:t>IFCE is relatively stable with varying parameter values</a:t>
            </a:r>
          </a:p>
          <a:p>
            <a:r>
              <a:rPr lang="en-US" dirty="0"/>
              <a:t>IFCE is computationally efficient</a:t>
            </a:r>
          </a:p>
          <a:p>
            <a:pPr lvl="1"/>
            <a:r>
              <a:rPr lang="en-US" dirty="0"/>
              <a:t>Time complexity converges to O(N)</a:t>
            </a:r>
          </a:p>
          <a:p>
            <a:pPr lvl="1"/>
            <a:r>
              <a:rPr lang="en-US" dirty="0"/>
              <a:t>Space complexity converges to O(N)</a:t>
            </a:r>
          </a:p>
          <a:p>
            <a:r>
              <a:rPr lang="en-US" dirty="0"/>
              <a:t>IFCE is robust against highly noisy synthetic data sets</a:t>
            </a:r>
          </a:p>
          <a:p>
            <a:pPr lvl="1"/>
            <a:endParaRPr lang="en-US" dirty="0"/>
          </a:p>
        </p:txBody>
      </p:sp>
    </p:spTree>
    <p:extLst>
      <p:ext uri="{BB962C8B-B14F-4D97-AF65-F5344CB8AC3E}">
        <p14:creationId xmlns:p14="http://schemas.microsoft.com/office/powerpoint/2010/main" val="991449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91423267-C8A1-4343-9E4E-4CD45D27C3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9406" y="1676400"/>
            <a:ext cx="6761594" cy="3810000"/>
          </a:xfrm>
          <a:prstGeom prst="rect">
            <a:avLst/>
          </a:prstGeom>
        </p:spPr>
      </p:pic>
      <p:sp>
        <p:nvSpPr>
          <p:cNvPr id="2" name="Rectangle 1">
            <a:extLst>
              <a:ext uri="{FF2B5EF4-FFF2-40B4-BE49-F238E27FC236}">
                <a16:creationId xmlns:a16="http://schemas.microsoft.com/office/drawing/2014/main" id="{33D5D21F-0AE1-41A7-95B0-6C15704BE15A}"/>
              </a:ext>
            </a:extLst>
          </p:cNvPr>
          <p:cNvSpPr/>
          <p:nvPr/>
        </p:nvSpPr>
        <p:spPr>
          <a:xfrm>
            <a:off x="3200400" y="6031468"/>
            <a:ext cx="2824812" cy="369332"/>
          </a:xfrm>
          <a:prstGeom prst="rect">
            <a:avLst/>
          </a:prstGeom>
        </p:spPr>
        <p:txBody>
          <a:bodyPr wrap="none">
            <a:spAutoFit/>
          </a:bodyPr>
          <a:lstStyle/>
          <a:p>
            <a:pPr algn="ctr"/>
            <a:r>
              <a:rPr lang="en-US" dirty="0"/>
              <a:t>[https://etiquettejulie.com]</a:t>
            </a:r>
          </a:p>
        </p:txBody>
      </p:sp>
    </p:spTree>
    <p:extLst>
      <p:ext uri="{BB962C8B-B14F-4D97-AF65-F5344CB8AC3E}">
        <p14:creationId xmlns:p14="http://schemas.microsoft.com/office/powerpoint/2010/main" val="1428974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sz="quarter"/>
          </p:nvPr>
        </p:nvSpPr>
        <p:spPr>
          <a:xfrm>
            <a:off x="1485900" y="914400"/>
            <a:ext cx="6172200" cy="857250"/>
          </a:xfrm>
        </p:spPr>
        <p:txBody>
          <a:bodyPr/>
          <a:lstStyle/>
          <a:p>
            <a:r>
              <a:rPr lang="en-US" dirty="0">
                <a:solidFill>
                  <a:schemeClr val="tx1"/>
                </a:solidFill>
              </a:rPr>
              <a:t>University of Nevada, Reno</a:t>
            </a:r>
          </a:p>
        </p:txBody>
      </p:sp>
      <p:pic>
        <p:nvPicPr>
          <p:cNvPr id="26638" name="Picture 14" descr="560"/>
          <p:cNvPicPr>
            <a:picLocks noChangeAspect="1" noChangeArrowheads="1"/>
          </p:cNvPicPr>
          <p:nvPr/>
        </p:nvPicPr>
        <p:blipFill>
          <a:blip r:embed="rId3" cstate="print"/>
          <a:srcRect/>
          <a:stretch>
            <a:fillRect/>
          </a:stretch>
        </p:blipFill>
        <p:spPr bwMode="auto">
          <a:xfrm>
            <a:off x="1254389" y="1714500"/>
            <a:ext cx="6172200" cy="4043363"/>
          </a:xfrm>
          <a:prstGeom prst="rect">
            <a:avLst/>
          </a:prstGeom>
          <a:noFill/>
        </p:spPr>
      </p:pic>
      <p:pic>
        <p:nvPicPr>
          <p:cNvPr id="26640" name="Picture 16"/>
          <p:cNvPicPr>
            <a:picLocks noChangeAspect="1" noChangeArrowheads="1"/>
          </p:cNvPicPr>
          <p:nvPr/>
        </p:nvPicPr>
        <p:blipFill>
          <a:blip r:embed="rId4" cstate="print"/>
          <a:srcRect/>
          <a:stretch>
            <a:fillRect/>
          </a:stretch>
        </p:blipFill>
        <p:spPr bwMode="auto">
          <a:xfrm>
            <a:off x="3197489" y="2914651"/>
            <a:ext cx="4400550" cy="2932510"/>
          </a:xfrm>
          <a:prstGeom prst="rect">
            <a:avLst/>
          </a:prstGeom>
          <a:noFill/>
          <a:ln w="9525">
            <a:noFill/>
            <a:miter lim="800000"/>
            <a:headEnd/>
            <a:tailEnd/>
          </a:ln>
          <a:effectLst/>
        </p:spPr>
      </p:pic>
      <p:pic>
        <p:nvPicPr>
          <p:cNvPr id="14337" name="Picture 1" descr="C:\Users\fredh\Downloads\All sizes   The Quad and Mackay School of Mines   Flickr - Photo Sharing!_files\4952309294_754a94c27f_b.jpg"/>
          <p:cNvPicPr>
            <a:picLocks noChangeAspect="1" noChangeArrowheads="1"/>
          </p:cNvPicPr>
          <p:nvPr/>
        </p:nvPicPr>
        <p:blipFill>
          <a:blip r:embed="rId5" cstate="print"/>
          <a:srcRect/>
          <a:stretch>
            <a:fillRect/>
          </a:stretch>
        </p:blipFill>
        <p:spPr bwMode="auto">
          <a:xfrm>
            <a:off x="1254390" y="1714500"/>
            <a:ext cx="3945367" cy="2619971"/>
          </a:xfrm>
          <a:prstGeom prst="rect">
            <a:avLst/>
          </a:prstGeom>
          <a:noFill/>
        </p:spPr>
      </p:pic>
      <p:pic>
        <p:nvPicPr>
          <p:cNvPr id="14338" name="Picture 2" descr="C:\Users\fredh\Downloads\All sizes   The Joe Crowley Student Union and IGT Knowledge Center   Flickr - Photo Sharing!_files\4949440616_e1d4a20c94_b.jpg"/>
          <p:cNvPicPr>
            <a:picLocks noChangeAspect="1" noChangeArrowheads="1"/>
          </p:cNvPicPr>
          <p:nvPr/>
        </p:nvPicPr>
        <p:blipFill>
          <a:blip r:embed="rId6" cstate="print"/>
          <a:srcRect/>
          <a:stretch>
            <a:fillRect/>
          </a:stretch>
        </p:blipFill>
        <p:spPr bwMode="auto">
          <a:xfrm>
            <a:off x="3940439" y="1714500"/>
            <a:ext cx="3685032" cy="2173593"/>
          </a:xfrm>
          <a:prstGeom prst="rect">
            <a:avLst/>
          </a:prstGeom>
          <a:noFill/>
        </p:spPr>
      </p:pic>
    </p:spTree>
    <p:extLst>
      <p:ext uri="{BB962C8B-B14F-4D97-AF65-F5344CB8AC3E}">
        <p14:creationId xmlns:p14="http://schemas.microsoft.com/office/powerpoint/2010/main" val="229255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6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52728"/>
          </a:xfrm>
        </p:spPr>
        <p:txBody>
          <a:bodyPr/>
          <a:lstStyle/>
          <a:p>
            <a:r>
              <a:rPr lang="en-US" dirty="0"/>
              <a:t>Outline</a:t>
            </a:r>
          </a:p>
        </p:txBody>
      </p:sp>
      <p:sp>
        <p:nvSpPr>
          <p:cNvPr id="3" name="Content Placeholder 2"/>
          <p:cNvSpPr>
            <a:spLocks noGrp="1"/>
          </p:cNvSpPr>
          <p:nvPr>
            <p:ph idx="1"/>
          </p:nvPr>
        </p:nvSpPr>
        <p:spPr/>
        <p:txBody>
          <a:bodyPr/>
          <a:lstStyle/>
          <a:p>
            <a:pPr>
              <a:buFont typeface="Arial" pitchFamily="34" charset="0"/>
              <a:buChar char="•"/>
            </a:pPr>
            <a:r>
              <a:rPr lang="en-US" sz="2800" dirty="0"/>
              <a:t>Introduction</a:t>
            </a:r>
          </a:p>
          <a:p>
            <a:pPr>
              <a:buFont typeface="Arial" pitchFamily="34" charset="0"/>
              <a:buChar char="•"/>
            </a:pPr>
            <a:r>
              <a:rPr lang="en-US" sz="2800" dirty="0"/>
              <a:t>Related Work</a:t>
            </a:r>
          </a:p>
          <a:p>
            <a:pPr>
              <a:buFont typeface="Arial" pitchFamily="34" charset="0"/>
              <a:buChar char="•"/>
            </a:pPr>
            <a:r>
              <a:rPr lang="en-US" sz="2800" dirty="0"/>
              <a:t>Methodology</a:t>
            </a:r>
          </a:p>
          <a:p>
            <a:pPr>
              <a:buFont typeface="Arial" pitchFamily="34" charset="0"/>
              <a:buChar char="•"/>
            </a:pPr>
            <a:r>
              <a:rPr lang="en-US" sz="2800" dirty="0"/>
              <a:t>Experimental Results</a:t>
            </a:r>
          </a:p>
          <a:p>
            <a:pPr>
              <a:buFont typeface="Arial" pitchFamily="34" charset="0"/>
              <a:buChar char="•"/>
            </a:pPr>
            <a:r>
              <a:rPr lang="en-US" sz="2800" dirty="0"/>
              <a:t>Conclusion</a:t>
            </a:r>
          </a:p>
          <a:p>
            <a:pPr>
              <a:buFont typeface="Arial" pitchFamily="34" charset="0"/>
              <a:buChar char="•"/>
            </a:pPr>
            <a:endParaRPr lang="en-US" dirty="0"/>
          </a:p>
          <a:p>
            <a:pPr marL="0" indent="0">
              <a:buNone/>
            </a:pPr>
            <a:endParaRPr lang="en-US" dirty="0"/>
          </a:p>
          <a:p>
            <a:pPr>
              <a:buFont typeface="Arial" pitchFamily="34" charset="0"/>
              <a:buChar char="•"/>
            </a:pPr>
            <a:endParaRPr lang="en-US" dirty="0"/>
          </a:p>
        </p:txBody>
      </p:sp>
    </p:spTree>
    <p:extLst>
      <p:ext uri="{BB962C8B-B14F-4D97-AF65-F5344CB8AC3E}">
        <p14:creationId xmlns:p14="http://schemas.microsoft.com/office/powerpoint/2010/main" val="2895968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8125890" cy="1400530"/>
          </a:xfrm>
        </p:spPr>
        <p:txBody>
          <a:bodyPr/>
          <a:lstStyle/>
          <a:p>
            <a:r>
              <a:rPr lang="en-US" dirty="0"/>
              <a:t>Intro: Goal and Challenges</a:t>
            </a:r>
          </a:p>
        </p:txBody>
      </p:sp>
      <p:sp>
        <p:nvSpPr>
          <p:cNvPr id="3" name="Content Placeholder 2"/>
          <p:cNvSpPr>
            <a:spLocks noGrp="1"/>
          </p:cNvSpPr>
          <p:nvPr>
            <p:ph idx="1"/>
          </p:nvPr>
        </p:nvSpPr>
        <p:spPr>
          <a:xfrm>
            <a:off x="872067" y="2057400"/>
            <a:ext cx="7408333" cy="4343400"/>
          </a:xfrm>
        </p:spPr>
        <p:txBody>
          <a:bodyPr>
            <a:normAutofit fontScale="92500" lnSpcReduction="10000"/>
          </a:bodyPr>
          <a:lstStyle/>
          <a:p>
            <a:r>
              <a:rPr lang="en-US" sz="2800" dirty="0"/>
              <a:t>Clustering on cancer gene expression data is important</a:t>
            </a:r>
          </a:p>
          <a:p>
            <a:pPr lvl="1"/>
            <a:r>
              <a:rPr lang="en-US" sz="2400" dirty="0"/>
              <a:t>It is used in cancer subtype diagnosis and accurate cancer subtype diagnosis is crucial to treatment success.</a:t>
            </a:r>
          </a:p>
          <a:p>
            <a:r>
              <a:rPr lang="en-US" sz="2800" dirty="0"/>
              <a:t>Clustering on cancer gene expression data remains challenging</a:t>
            </a:r>
          </a:p>
          <a:p>
            <a:pPr lvl="1"/>
            <a:r>
              <a:rPr lang="en-US" sz="2400" dirty="0"/>
              <a:t>Challenges: noise, curse of dimensionality, accuracy and reliability, complexities in cancers and cancer subtypes, others (efficiency, time complexity, number of clusters, ill-posed problem, etc.)</a:t>
            </a:r>
          </a:p>
          <a:p>
            <a:pPr marL="301943" lvl="1" indent="0">
              <a:buNone/>
            </a:pPr>
            <a:endParaRPr lang="en-US" dirty="0"/>
          </a:p>
          <a:p>
            <a:endParaRPr lang="en-US" dirty="0"/>
          </a:p>
        </p:txBody>
      </p:sp>
    </p:spTree>
    <p:extLst>
      <p:ext uri="{BB962C8B-B14F-4D97-AF65-F5344CB8AC3E}">
        <p14:creationId xmlns:p14="http://schemas.microsoft.com/office/powerpoint/2010/main" val="3081629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D2EBC376-7F29-4894-A669-CF87588F171B}"/>
              </a:ext>
            </a:extLst>
          </p:cNvPr>
          <p:cNvSpPr/>
          <p:nvPr/>
        </p:nvSpPr>
        <p:spPr>
          <a:xfrm>
            <a:off x="658117" y="2971800"/>
            <a:ext cx="7681894" cy="216495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E4C5A22-410A-4304-8294-AF48FA12B996}"/>
              </a:ext>
            </a:extLst>
          </p:cNvPr>
          <p:cNvSpPr>
            <a:spLocks noGrp="1"/>
          </p:cNvSpPr>
          <p:nvPr>
            <p:ph type="title"/>
          </p:nvPr>
        </p:nvSpPr>
        <p:spPr/>
        <p:txBody>
          <a:bodyPr/>
          <a:lstStyle/>
          <a:p>
            <a:r>
              <a:rPr lang="en-US" dirty="0"/>
              <a:t>Intro: Clustering</a:t>
            </a:r>
          </a:p>
        </p:txBody>
      </p:sp>
      <p:pic>
        <p:nvPicPr>
          <p:cNvPr id="4" name="Content Placeholder 9">
            <a:extLst>
              <a:ext uri="{FF2B5EF4-FFF2-40B4-BE49-F238E27FC236}">
                <a16:creationId xmlns:a16="http://schemas.microsoft.com/office/drawing/2014/main" id="{9CD326E1-FD65-4B68-A7DD-C48A316B41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594" y="3224137"/>
            <a:ext cx="4997806" cy="1708588"/>
          </a:xfrm>
          <a:prstGeom prst="rect">
            <a:avLst/>
          </a:prstGeom>
        </p:spPr>
      </p:pic>
      <p:pic>
        <p:nvPicPr>
          <p:cNvPr id="5" name="Content Placeholder 4">
            <a:extLst>
              <a:ext uri="{FF2B5EF4-FFF2-40B4-BE49-F238E27FC236}">
                <a16:creationId xmlns:a16="http://schemas.microsoft.com/office/drawing/2014/main" id="{39FD0D4B-1378-4365-9777-05ED8707A1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2" y="1676400"/>
            <a:ext cx="1617198" cy="1371266"/>
          </a:xfrm>
          <a:prstGeom prst="rect">
            <a:avLst/>
          </a:prstGeom>
        </p:spPr>
      </p:pic>
      <p:pic>
        <p:nvPicPr>
          <p:cNvPr id="6" name="Picture 5">
            <a:extLst>
              <a:ext uri="{FF2B5EF4-FFF2-40B4-BE49-F238E27FC236}">
                <a16:creationId xmlns:a16="http://schemas.microsoft.com/office/drawing/2014/main" id="{89E0E445-5ABC-476D-A0B2-A2CA4160CD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55102" y="1600200"/>
            <a:ext cx="1617198" cy="1248815"/>
          </a:xfrm>
          <a:prstGeom prst="rect">
            <a:avLst/>
          </a:prstGeom>
          <a:solidFill>
            <a:schemeClr val="tx1"/>
          </a:solidFill>
        </p:spPr>
      </p:pic>
      <p:pic>
        <p:nvPicPr>
          <p:cNvPr id="7" name="Picture 6">
            <a:extLst>
              <a:ext uri="{FF2B5EF4-FFF2-40B4-BE49-F238E27FC236}">
                <a16:creationId xmlns:a16="http://schemas.microsoft.com/office/drawing/2014/main" id="{19C121CD-D46F-4780-8862-44AB3BB99A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29399" y="1570037"/>
            <a:ext cx="1302709" cy="1401763"/>
          </a:xfrm>
          <a:prstGeom prst="rect">
            <a:avLst/>
          </a:prstGeom>
          <a:solidFill>
            <a:schemeClr val="tx1"/>
          </a:solidFill>
        </p:spPr>
      </p:pic>
      <p:pic>
        <p:nvPicPr>
          <p:cNvPr id="8" name="Picture 7">
            <a:extLst>
              <a:ext uri="{FF2B5EF4-FFF2-40B4-BE49-F238E27FC236}">
                <a16:creationId xmlns:a16="http://schemas.microsoft.com/office/drawing/2014/main" id="{419E8C6C-516D-418A-B7E4-6E6902A55C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7400" y="5265015"/>
            <a:ext cx="1682003" cy="1135785"/>
          </a:xfrm>
          <a:prstGeom prst="rect">
            <a:avLst/>
          </a:prstGeom>
        </p:spPr>
      </p:pic>
      <p:pic>
        <p:nvPicPr>
          <p:cNvPr id="9" name="Picture 8">
            <a:extLst>
              <a:ext uri="{FF2B5EF4-FFF2-40B4-BE49-F238E27FC236}">
                <a16:creationId xmlns:a16="http://schemas.microsoft.com/office/drawing/2014/main" id="{48F20F28-5CE9-443D-AA96-3AC51D3C409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28533" y="5254374"/>
            <a:ext cx="1243767" cy="1222626"/>
          </a:xfrm>
          <a:prstGeom prst="rect">
            <a:avLst/>
          </a:prstGeom>
          <a:solidFill>
            <a:schemeClr val="tx1"/>
          </a:solidFill>
        </p:spPr>
      </p:pic>
      <p:pic>
        <p:nvPicPr>
          <p:cNvPr id="10" name="Picture 9">
            <a:extLst>
              <a:ext uri="{FF2B5EF4-FFF2-40B4-BE49-F238E27FC236}">
                <a16:creationId xmlns:a16="http://schemas.microsoft.com/office/drawing/2014/main" id="{535D7BDF-36E1-422B-B53D-58FC9CDD371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46868" y="5305861"/>
            <a:ext cx="1094939" cy="1094939"/>
          </a:xfrm>
          <a:prstGeom prst="rect">
            <a:avLst/>
          </a:prstGeom>
          <a:solidFill>
            <a:schemeClr val="tx1"/>
          </a:solidFill>
        </p:spPr>
      </p:pic>
      <p:sp>
        <p:nvSpPr>
          <p:cNvPr id="12" name="TextBox 11">
            <a:extLst>
              <a:ext uri="{FF2B5EF4-FFF2-40B4-BE49-F238E27FC236}">
                <a16:creationId xmlns:a16="http://schemas.microsoft.com/office/drawing/2014/main" id="{0358D22D-106D-4005-8FFE-A8091BAC0D1D}"/>
              </a:ext>
            </a:extLst>
          </p:cNvPr>
          <p:cNvSpPr txBox="1"/>
          <p:nvPr/>
        </p:nvSpPr>
        <p:spPr>
          <a:xfrm>
            <a:off x="762000" y="2819400"/>
            <a:ext cx="1617198" cy="215444"/>
          </a:xfrm>
          <a:prstGeom prst="rect">
            <a:avLst/>
          </a:prstGeom>
          <a:noFill/>
        </p:spPr>
        <p:txBody>
          <a:bodyPr wrap="square" rtlCol="0">
            <a:spAutoFit/>
          </a:bodyPr>
          <a:lstStyle/>
          <a:p>
            <a:r>
              <a:rPr lang="en-US" sz="800" dirty="0"/>
              <a:t>Hierarchical Clustering [Ho 2012] </a:t>
            </a:r>
          </a:p>
        </p:txBody>
      </p:sp>
      <p:sp>
        <p:nvSpPr>
          <p:cNvPr id="13" name="Rectangle 12">
            <a:extLst>
              <a:ext uri="{FF2B5EF4-FFF2-40B4-BE49-F238E27FC236}">
                <a16:creationId xmlns:a16="http://schemas.microsoft.com/office/drawing/2014/main" id="{68A27B23-C84A-42CB-8B01-C7E0E5B25FED}"/>
              </a:ext>
            </a:extLst>
          </p:cNvPr>
          <p:cNvSpPr/>
          <p:nvPr/>
        </p:nvSpPr>
        <p:spPr>
          <a:xfrm>
            <a:off x="3505200" y="2667000"/>
            <a:ext cx="1720343" cy="215444"/>
          </a:xfrm>
          <a:prstGeom prst="rect">
            <a:avLst/>
          </a:prstGeom>
        </p:spPr>
        <p:txBody>
          <a:bodyPr wrap="none">
            <a:spAutoFit/>
          </a:bodyPr>
          <a:lstStyle/>
          <a:p>
            <a:r>
              <a:rPr lang="en-US" sz="800" dirty="0"/>
              <a:t>Partitioning Clustering [Chire 2011c]</a:t>
            </a:r>
          </a:p>
        </p:txBody>
      </p:sp>
      <p:sp>
        <p:nvSpPr>
          <p:cNvPr id="14" name="Rectangle 13">
            <a:extLst>
              <a:ext uri="{FF2B5EF4-FFF2-40B4-BE49-F238E27FC236}">
                <a16:creationId xmlns:a16="http://schemas.microsoft.com/office/drawing/2014/main" id="{333158CB-CFC6-4922-B1B8-32B4B870604F}"/>
              </a:ext>
            </a:extLst>
          </p:cNvPr>
          <p:cNvSpPr/>
          <p:nvPr/>
        </p:nvSpPr>
        <p:spPr>
          <a:xfrm>
            <a:off x="6477000" y="2819400"/>
            <a:ext cx="2008883" cy="215444"/>
          </a:xfrm>
          <a:prstGeom prst="rect">
            <a:avLst/>
          </a:prstGeom>
        </p:spPr>
        <p:txBody>
          <a:bodyPr wrap="none">
            <a:spAutoFit/>
          </a:bodyPr>
          <a:lstStyle/>
          <a:p>
            <a:r>
              <a:rPr lang="en-US" sz="800" dirty="0"/>
              <a:t>Distribution-based Clustering [Evans 2014]</a:t>
            </a:r>
          </a:p>
        </p:txBody>
      </p:sp>
      <p:sp>
        <p:nvSpPr>
          <p:cNvPr id="15" name="Rectangle 14">
            <a:extLst>
              <a:ext uri="{FF2B5EF4-FFF2-40B4-BE49-F238E27FC236}">
                <a16:creationId xmlns:a16="http://schemas.microsoft.com/office/drawing/2014/main" id="{C565D07F-143A-4DE6-8E3D-DEDC593BB7F4}"/>
              </a:ext>
            </a:extLst>
          </p:cNvPr>
          <p:cNvSpPr/>
          <p:nvPr/>
        </p:nvSpPr>
        <p:spPr>
          <a:xfrm>
            <a:off x="723095" y="6400800"/>
            <a:ext cx="1771639" cy="215444"/>
          </a:xfrm>
          <a:prstGeom prst="rect">
            <a:avLst/>
          </a:prstGeom>
        </p:spPr>
        <p:txBody>
          <a:bodyPr wrap="none">
            <a:spAutoFit/>
          </a:bodyPr>
          <a:lstStyle/>
          <a:p>
            <a:r>
              <a:rPr lang="en-US" sz="800" dirty="0"/>
              <a:t>Graph-based Clustering [Chire 2011b]</a:t>
            </a:r>
          </a:p>
        </p:txBody>
      </p:sp>
      <p:sp>
        <p:nvSpPr>
          <p:cNvPr id="16" name="Rectangle 15">
            <a:extLst>
              <a:ext uri="{FF2B5EF4-FFF2-40B4-BE49-F238E27FC236}">
                <a16:creationId xmlns:a16="http://schemas.microsoft.com/office/drawing/2014/main" id="{2D025037-E214-420D-A796-ECA05AC21261}"/>
              </a:ext>
            </a:extLst>
          </p:cNvPr>
          <p:cNvSpPr/>
          <p:nvPr/>
        </p:nvSpPr>
        <p:spPr>
          <a:xfrm>
            <a:off x="3814262" y="6490156"/>
            <a:ext cx="1824538" cy="215444"/>
          </a:xfrm>
          <a:prstGeom prst="rect">
            <a:avLst/>
          </a:prstGeom>
        </p:spPr>
        <p:txBody>
          <a:bodyPr wrap="none">
            <a:spAutoFit/>
          </a:bodyPr>
          <a:lstStyle/>
          <a:p>
            <a:r>
              <a:rPr lang="en-US" sz="800" dirty="0"/>
              <a:t>Density-based Clustering [Chire 2011a]</a:t>
            </a:r>
          </a:p>
        </p:txBody>
      </p:sp>
      <p:sp>
        <p:nvSpPr>
          <p:cNvPr id="17" name="Rectangle 16">
            <a:extLst>
              <a:ext uri="{FF2B5EF4-FFF2-40B4-BE49-F238E27FC236}">
                <a16:creationId xmlns:a16="http://schemas.microsoft.com/office/drawing/2014/main" id="{50776281-B570-4B45-8CE7-1A63EB3D7454}"/>
              </a:ext>
            </a:extLst>
          </p:cNvPr>
          <p:cNvSpPr/>
          <p:nvPr/>
        </p:nvSpPr>
        <p:spPr>
          <a:xfrm>
            <a:off x="6477000" y="6400800"/>
            <a:ext cx="1863011" cy="215444"/>
          </a:xfrm>
          <a:prstGeom prst="rect">
            <a:avLst/>
          </a:prstGeom>
        </p:spPr>
        <p:txBody>
          <a:bodyPr wrap="none">
            <a:spAutoFit/>
          </a:bodyPr>
          <a:lstStyle/>
          <a:p>
            <a:r>
              <a:rPr lang="en-US" sz="800" dirty="0"/>
              <a:t>Grid-based Clustering [Yolkowski 2014]</a:t>
            </a:r>
          </a:p>
        </p:txBody>
      </p:sp>
      <p:sp>
        <p:nvSpPr>
          <p:cNvPr id="18" name="TextBox 17">
            <a:extLst>
              <a:ext uri="{FF2B5EF4-FFF2-40B4-BE49-F238E27FC236}">
                <a16:creationId xmlns:a16="http://schemas.microsoft.com/office/drawing/2014/main" id="{12643484-7BC9-4D3F-9A03-8D04F1D1150F}"/>
              </a:ext>
            </a:extLst>
          </p:cNvPr>
          <p:cNvSpPr txBox="1"/>
          <p:nvPr/>
        </p:nvSpPr>
        <p:spPr>
          <a:xfrm rot="10800000" flipV="1">
            <a:off x="3332934" y="4876800"/>
            <a:ext cx="2686866" cy="215444"/>
          </a:xfrm>
          <a:prstGeom prst="rect">
            <a:avLst/>
          </a:prstGeom>
          <a:noFill/>
        </p:spPr>
        <p:txBody>
          <a:bodyPr wrap="square" rtlCol="0">
            <a:spAutoFit/>
          </a:bodyPr>
          <a:lstStyle/>
          <a:p>
            <a:r>
              <a:rPr lang="en-US" sz="800" dirty="0"/>
              <a:t>Clustering Design and Evaluation [https://grid.cs.gsu.edu]</a:t>
            </a:r>
          </a:p>
        </p:txBody>
      </p:sp>
    </p:spTree>
    <p:extLst>
      <p:ext uri="{BB962C8B-B14F-4D97-AF65-F5344CB8AC3E}">
        <p14:creationId xmlns:p14="http://schemas.microsoft.com/office/powerpoint/2010/main" val="3905141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 Clustering Methods </a:t>
            </a:r>
            <a:br>
              <a:rPr lang="en-US" dirty="0"/>
            </a:br>
            <a:r>
              <a:rPr lang="en-US" dirty="0"/>
              <a:t>– </a:t>
            </a:r>
            <a:r>
              <a:rPr lang="en-US" sz="3600" dirty="0"/>
              <a:t>cluster ensemble</a:t>
            </a:r>
          </a:p>
        </p:txBody>
      </p:sp>
      <p:sp>
        <p:nvSpPr>
          <p:cNvPr id="3" name="Content Placeholder 2"/>
          <p:cNvSpPr>
            <a:spLocks noGrp="1"/>
          </p:cNvSpPr>
          <p:nvPr>
            <p:ph idx="1"/>
          </p:nvPr>
        </p:nvSpPr>
        <p:spPr>
          <a:xfrm>
            <a:off x="872067" y="1905000"/>
            <a:ext cx="7408333" cy="4876800"/>
          </a:xfrm>
        </p:spPr>
        <p:txBody>
          <a:bodyPr>
            <a:normAutofit fontScale="92500" lnSpcReduction="10000"/>
          </a:bodyPr>
          <a:lstStyle/>
          <a:p>
            <a:pPr>
              <a:buFont typeface="Arial" pitchFamily="34" charset="0"/>
              <a:buChar char="•"/>
            </a:pPr>
            <a:r>
              <a:rPr lang="en-US" sz="2800" dirty="0"/>
              <a:t>Definition</a:t>
            </a:r>
          </a:p>
          <a:p>
            <a:pPr lvl="1"/>
            <a:r>
              <a:rPr lang="en-US" sz="2400" dirty="0"/>
              <a:t>Cluster ensemble methods use multiple cluster methods to obtain better performance. </a:t>
            </a:r>
          </a:p>
          <a:p>
            <a:r>
              <a:rPr lang="en-US" sz="2800" dirty="0"/>
              <a:t>Generation methods</a:t>
            </a:r>
          </a:p>
          <a:p>
            <a:pPr lvl="1"/>
            <a:r>
              <a:rPr lang="en-US" sz="2400" dirty="0"/>
              <a:t>Same algorithms different initializations; different algorithms; subset of features; data sampling etc.</a:t>
            </a:r>
          </a:p>
          <a:p>
            <a:r>
              <a:rPr lang="en-US" sz="2800" dirty="0"/>
              <a:t>Consensus methods</a:t>
            </a:r>
            <a:endParaRPr lang="en-US" sz="2600" dirty="0"/>
          </a:p>
          <a:p>
            <a:pPr lvl="1"/>
            <a:r>
              <a:rPr lang="en-US" sz="2400" dirty="0"/>
              <a:t>Relabeling and voting; Mutual Information (MI); Co-association based functions; Finite mixture models; graph/hypergraph partitioning approach etc.</a:t>
            </a:r>
          </a:p>
        </p:txBody>
      </p:sp>
    </p:spTree>
    <p:extLst>
      <p:ext uri="{BB962C8B-B14F-4D97-AF65-F5344CB8AC3E}">
        <p14:creationId xmlns:p14="http://schemas.microsoft.com/office/powerpoint/2010/main" val="2820225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Intro: Clustering Methods </a:t>
            </a:r>
            <a:br>
              <a:rPr lang="en-US" dirty="0"/>
            </a:br>
            <a:r>
              <a:rPr lang="en-US" dirty="0"/>
              <a:t>– </a:t>
            </a:r>
            <a:r>
              <a:rPr lang="en-US" sz="3600" dirty="0"/>
              <a:t>cluster ensemble (Cont’d)</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321" y="2596932"/>
            <a:ext cx="4819946"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0" y="4800600"/>
            <a:ext cx="3276600" cy="276999"/>
          </a:xfrm>
          <a:prstGeom prst="rect">
            <a:avLst/>
          </a:prstGeom>
          <a:noFill/>
        </p:spPr>
        <p:txBody>
          <a:bodyPr wrap="square" rtlCol="0">
            <a:spAutoFit/>
          </a:bodyPr>
          <a:lstStyle/>
          <a:p>
            <a:r>
              <a:rPr lang="en-US" sz="1200" dirty="0"/>
              <a:t>Cluster ensemble [https://www.computer.org]</a:t>
            </a:r>
          </a:p>
        </p:txBody>
      </p:sp>
      <p:pic>
        <p:nvPicPr>
          <p:cNvPr id="5" name="Content Placeholder 3">
            <a:extLst>
              <a:ext uri="{FF2B5EF4-FFF2-40B4-BE49-F238E27FC236}">
                <a16:creationId xmlns:a16="http://schemas.microsoft.com/office/drawing/2014/main" id="{0D4A13B0-83FC-4401-96B4-C51ADFC575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3733800"/>
            <a:ext cx="2803053" cy="2374464"/>
          </a:xfrm>
          <a:prstGeom prst="rect">
            <a:avLst/>
          </a:prstGeom>
        </p:spPr>
      </p:pic>
      <p:sp>
        <p:nvSpPr>
          <p:cNvPr id="6" name="TextBox 5">
            <a:extLst>
              <a:ext uri="{FF2B5EF4-FFF2-40B4-BE49-F238E27FC236}">
                <a16:creationId xmlns:a16="http://schemas.microsoft.com/office/drawing/2014/main" id="{135DA6D1-16E6-4F39-A8A8-15C9A9BD443A}"/>
              </a:ext>
            </a:extLst>
          </p:cNvPr>
          <p:cNvSpPr txBox="1"/>
          <p:nvPr/>
        </p:nvSpPr>
        <p:spPr>
          <a:xfrm>
            <a:off x="5029200" y="6248400"/>
            <a:ext cx="3429000" cy="276999"/>
          </a:xfrm>
          <a:prstGeom prst="rect">
            <a:avLst/>
          </a:prstGeom>
          <a:noFill/>
        </p:spPr>
        <p:txBody>
          <a:bodyPr wrap="square" rtlCol="0">
            <a:spAutoFit/>
          </a:bodyPr>
          <a:lstStyle/>
          <a:p>
            <a:r>
              <a:rPr lang="en-US" sz="1200" dirty="0"/>
              <a:t>Jury trial [https://en.wikipedia.org/wiki/Jury_trial]</a:t>
            </a:r>
          </a:p>
        </p:txBody>
      </p:sp>
    </p:spTree>
    <p:extLst>
      <p:ext uri="{BB962C8B-B14F-4D97-AF65-F5344CB8AC3E}">
        <p14:creationId xmlns:p14="http://schemas.microsoft.com/office/powerpoint/2010/main" val="41807126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363938</TotalTime>
  <Words>3766</Words>
  <Application>Microsoft Office PowerPoint</Application>
  <PresentationFormat>On-screen Show (4:3)</PresentationFormat>
  <Paragraphs>400</Paragraphs>
  <Slides>31</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Century Gothic</vt:lpstr>
      <vt:lpstr>Wingdings 3</vt:lpstr>
      <vt:lpstr>Ion</vt:lpstr>
      <vt:lpstr>Robust Fuzzy Cluster Ensemble on  Cancer Gene Expression Data</vt:lpstr>
      <vt:lpstr>Acknowledgement</vt:lpstr>
      <vt:lpstr>Reno, Nevada</vt:lpstr>
      <vt:lpstr>University of Nevada, Reno</vt:lpstr>
      <vt:lpstr>Outline</vt:lpstr>
      <vt:lpstr>Intro: Goal and Challenges</vt:lpstr>
      <vt:lpstr>Intro: Clustering</vt:lpstr>
      <vt:lpstr>Intro: Clustering Methods  – cluster ensemble</vt:lpstr>
      <vt:lpstr>Intro: Clustering Methods  – cluster ensemble (Cont’d)</vt:lpstr>
      <vt:lpstr>Intro: Applications – clustering cancer gene expression data for subtyping</vt:lpstr>
      <vt:lpstr>Related Work</vt:lpstr>
      <vt:lpstr>Methodology: Improvements</vt:lpstr>
      <vt:lpstr>Methodology: Improvements (Cont’d)</vt:lpstr>
      <vt:lpstr>Methodology: IFCE</vt:lpstr>
      <vt:lpstr>Methodology: IFCE (Cont’d)  ensemble generation and consensus</vt:lpstr>
      <vt:lpstr>Results: Experiment Design</vt:lpstr>
      <vt:lpstr>Results: Experiment Design (Cont’d) - real cancer gene expression data sets</vt:lpstr>
      <vt:lpstr>Results: Experiment Design (Cont’d) - comparable algorithms</vt:lpstr>
      <vt:lpstr>Results: Experiment Design (Cont’d)  - validity measure, K, others</vt:lpstr>
      <vt:lpstr>Results: CA Comparisons</vt:lpstr>
      <vt:lpstr>Results: CA Comparisons (Cont’d)</vt:lpstr>
      <vt:lpstr>Results: CA Comparisons (Cont’d) - IFCE</vt:lpstr>
      <vt:lpstr>Results: CA Comparisons (Cont’d) - Chowdary, Golubv1, Khan</vt:lpstr>
      <vt:lpstr>Results: CA Comparisons (Cont’d) - Golubv2, Armstrong, Nutt, Pomeroy, Chen </vt:lpstr>
      <vt:lpstr>Results: CA Comparisons (Cont’d)</vt:lpstr>
      <vt:lpstr>Results: Parameters Analysis – N</vt:lpstr>
      <vt:lpstr>Results: Parameters Analysis – IMT</vt:lpstr>
      <vt:lpstr>Results: Complexity Analysis</vt:lpstr>
      <vt:lpstr>Results: Noise Robustness Analysis</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Noise Tolerant Fuzzy Feature-Voting Cluster Ensemble  on Cancer Microarray Gene Expression Data</dc:title>
  <dc:creator>Y</dc:creator>
  <cp:lastModifiedBy>Fred Harris</cp:lastModifiedBy>
  <cp:revision>1271</cp:revision>
  <cp:lastPrinted>2019-01-14T06:15:08Z</cp:lastPrinted>
  <dcterms:created xsi:type="dcterms:W3CDTF">2011-12-27T23:22:30Z</dcterms:created>
  <dcterms:modified xsi:type="dcterms:W3CDTF">2019-03-19T19:46:23Z</dcterms:modified>
</cp:coreProperties>
</file>