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3" r:id="rId1"/>
  </p:sldMasterIdLst>
  <p:notesMasterIdLst>
    <p:notesMasterId r:id="rId41"/>
  </p:notesMasterIdLst>
  <p:sldIdLst>
    <p:sldId id="295" r:id="rId2"/>
    <p:sldId id="304" r:id="rId3"/>
    <p:sldId id="309" r:id="rId4"/>
    <p:sldId id="296" r:id="rId5"/>
    <p:sldId id="297" r:id="rId6"/>
    <p:sldId id="298" r:id="rId7"/>
    <p:sldId id="310" r:id="rId8"/>
    <p:sldId id="311" r:id="rId9"/>
    <p:sldId id="313" r:id="rId10"/>
    <p:sldId id="330" r:id="rId11"/>
    <p:sldId id="331" r:id="rId12"/>
    <p:sldId id="332" r:id="rId13"/>
    <p:sldId id="333" r:id="rId14"/>
    <p:sldId id="326" r:id="rId15"/>
    <p:sldId id="334" r:id="rId16"/>
    <p:sldId id="335" r:id="rId17"/>
    <p:sldId id="336" r:id="rId18"/>
    <p:sldId id="337" r:id="rId19"/>
    <p:sldId id="338" r:id="rId20"/>
    <p:sldId id="339" r:id="rId21"/>
    <p:sldId id="314" r:id="rId22"/>
    <p:sldId id="315" r:id="rId23"/>
    <p:sldId id="316" r:id="rId24"/>
    <p:sldId id="317" r:id="rId25"/>
    <p:sldId id="318" r:id="rId26"/>
    <p:sldId id="319" r:id="rId27"/>
    <p:sldId id="320" r:id="rId28"/>
    <p:sldId id="321" r:id="rId29"/>
    <p:sldId id="322" r:id="rId30"/>
    <p:sldId id="323" r:id="rId31"/>
    <p:sldId id="324" r:id="rId32"/>
    <p:sldId id="328" r:id="rId33"/>
    <p:sldId id="327" r:id="rId34"/>
    <p:sldId id="341" r:id="rId35"/>
    <p:sldId id="342" r:id="rId36"/>
    <p:sldId id="340" r:id="rId37"/>
    <p:sldId id="343" r:id="rId38"/>
    <p:sldId id="329" r:id="rId39"/>
    <p:sldId id="292"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94660"/>
  </p:normalViewPr>
  <p:slideViewPr>
    <p:cSldViewPr snapToGrid="0" showGuides="1">
      <p:cViewPr varScale="1">
        <p:scale>
          <a:sx n="96" d="100"/>
          <a:sy n="96" d="100"/>
        </p:scale>
        <p:origin x="231" y="57"/>
      </p:cViewPr>
      <p:guideLst>
        <p:guide orient="horz" pos="2160"/>
        <p:guide pos="2880"/>
      </p:guideLst>
    </p:cSldViewPr>
  </p:slideViewPr>
  <p:notesTextViewPr>
    <p:cViewPr>
      <p:scale>
        <a:sx n="1" d="1"/>
        <a:sy n="1" d="1"/>
      </p:scale>
      <p:origin x="0" y="0"/>
    </p:cViewPr>
  </p:notesTextViewPr>
  <p:sorterViewPr>
    <p:cViewPr>
      <p:scale>
        <a:sx n="100" d="100"/>
        <a:sy n="100" d="100"/>
      </p:scale>
      <p:origin x="0" y="-96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11A70-52B5-4A30-B88A-5C5E39D86B3F}" type="datetimeFigureOut">
              <a:rPr lang="en-US" smtClean="0"/>
              <a:t>9/30/2019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F16C3-08EB-4E8B-A98E-CD43F1793A17}" type="slidenum">
              <a:rPr lang="en-US" smtClean="0"/>
              <a:t>‹#›</a:t>
            </a:fld>
            <a:endParaRPr lang="en-US"/>
          </a:p>
        </p:txBody>
      </p:sp>
    </p:spTree>
    <p:extLst>
      <p:ext uri="{BB962C8B-B14F-4D97-AF65-F5344CB8AC3E}">
        <p14:creationId xmlns:p14="http://schemas.microsoft.com/office/powerpoint/2010/main" val="284956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12AF9-3C99-4022-8ED5-E79DE3925987}" type="slidenum">
              <a:rPr lang="en-US"/>
              <a:pPr/>
              <a:t>2</a:t>
            </a:fld>
            <a:endParaRPr lang="en-US"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914400" y="4343400"/>
            <a:ext cx="5029200" cy="4114800"/>
          </a:xfrm>
        </p:spPr>
        <p:txBody>
          <a:bodyPr/>
          <a:lstStyle/>
          <a:p>
            <a:endParaRPr lang="en-US" dirty="0"/>
          </a:p>
        </p:txBody>
      </p:sp>
    </p:spTree>
    <p:extLst>
      <p:ext uri="{BB962C8B-B14F-4D97-AF65-F5344CB8AC3E}">
        <p14:creationId xmlns:p14="http://schemas.microsoft.com/office/powerpoint/2010/main" val="422094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C129F3-249A-4BDC-991A-4233F7933D4E}" type="slidenum">
              <a:rPr lang="en-US"/>
              <a:pPr/>
              <a:t>3</a:t>
            </a:fld>
            <a:endParaRPr lang="en-US" dirty="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914400" y="4343400"/>
            <a:ext cx="5029200" cy="4114800"/>
          </a:xfrm>
        </p:spPr>
        <p:txBody>
          <a:bodyPr/>
          <a:lstStyle/>
          <a:p>
            <a:endParaRPr lang="en-US" dirty="0"/>
          </a:p>
        </p:txBody>
      </p:sp>
    </p:spTree>
    <p:extLst>
      <p:ext uri="{BB962C8B-B14F-4D97-AF65-F5344CB8AC3E}">
        <p14:creationId xmlns:p14="http://schemas.microsoft.com/office/powerpoint/2010/main" val="3268995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44efddc2c_5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44efddc2c_5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9/30/2019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2453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911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0" y="599725"/>
            <a:ext cx="20573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5956136"/>
            <a:ext cx="947672" cy="365125"/>
          </a:xfrm>
        </p:spPr>
        <p:txBody>
          <a:bodyPr/>
          <a:lstStyle>
            <a:lvl1pPr>
              <a:defRPr>
                <a:solidFill>
                  <a:schemeClr val="accent1">
                    <a:lumMod val="75000"/>
                    <a:lumOff val="25000"/>
                  </a:schemeClr>
                </a:solidFill>
              </a:defRPr>
            </a:lvl1pPr>
          </a:lstStyle>
          <a:p>
            <a:fld id="{B61BEF0D-F0BB-DE4B-95CE-6DB70DBA9567}" type="datetimeFigureOut">
              <a:rPr lang="en-US" smtClean="0"/>
              <a:pPr/>
              <a:t>9/30/2019</a:t>
            </a:fld>
            <a:endParaRPr lang="en-US" dirty="0"/>
          </a:p>
        </p:txBody>
      </p:sp>
      <p:sp>
        <p:nvSpPr>
          <p:cNvPr id="5" name="Footer Placeholder 4"/>
          <p:cNvSpPr>
            <a:spLocks noGrp="1"/>
          </p:cNvSpPr>
          <p:nvPr>
            <p:ph type="ftr" sz="quarter" idx="11"/>
          </p:nvPr>
        </p:nvSpPr>
        <p:spPr>
          <a:xfrm>
            <a:off x="581192" y="5951810"/>
            <a:ext cx="592220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7588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dirty="0"/>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3B1B412D-F933-4CF1-AB68-140CCFCE28D8}" type="slidenum">
              <a:rPr lang="en-US"/>
              <a:pPr/>
              <a:t>‹#›</a:t>
            </a:fld>
            <a:endParaRPr lang="en-US" dirty="0"/>
          </a:p>
        </p:txBody>
      </p:sp>
      <p:pic>
        <p:nvPicPr>
          <p:cNvPr id="10" name="Picture 4" descr="https://www.unr.edu/Images/president/im/basic-logos/downloads/nevada-vertical-blue-reversed.png">
            <a:extLst>
              <a:ext uri="{FF2B5EF4-FFF2-40B4-BE49-F238E27FC236}">
                <a16:creationId xmlns:a16="http://schemas.microsoft.com/office/drawing/2014/main" id="{A32C1E43-555E-4789-A777-30556C6D75F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16744" y="110661"/>
            <a:ext cx="1366132" cy="1319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989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581192" y="2228003"/>
            <a:ext cx="7989752" cy="3630795"/>
          </a:xfrm>
        </p:spPr>
        <p:txBody>
          <a:bodyPr/>
          <a:lstStyle>
            <a:lvl1pPr>
              <a:defRPr sz="3200"/>
            </a:lvl1pPr>
            <a:lvl2pPr>
              <a:defRPr sz="28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9/30/2019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0041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9/30/2019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266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9323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92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375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681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9/30/2019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0676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0422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9/30/2019</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8080812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8"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hyperlink" Target="https://theglar.wixsite.com/cta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drive.google.com/file/d/1qTtpHaj_BJXVf0s3X0VVWbCY6x0PKElH/view" TargetMode="External"/><Relationship Id="rId7" Type="http://schemas.openxmlformats.org/officeDocument/2006/relationships/hyperlink" Target="http://drive.google.com/file/d/1X8O9rmdgyTcKYA2HI3rp0tvGG4VJp1rj/view"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hyperlink" Target="http://drive.google.com/file/d/1wtodn_iVvAtaJrDb_8-JOIi-LmRoWJhb/view" TargetMode="External"/><Relationship Id="rId10" Type="http://schemas.openxmlformats.org/officeDocument/2006/relationships/image" Target="../media/image42.jpg"/><Relationship Id="rId4" Type="http://schemas.openxmlformats.org/officeDocument/2006/relationships/image" Target="../media/image39.jpg"/><Relationship Id="rId9" Type="http://schemas.openxmlformats.org/officeDocument/2006/relationships/hyperlink" Target="http://drive.google.com/file/d/1CDOM0rHzry9RoNZuIA41707rwDXRwkSS/vie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212B61-B934-45B7-B24B-F93C4B8614A4}"/>
              </a:ext>
            </a:extLst>
          </p:cNvPr>
          <p:cNvSpPr>
            <a:spLocks noGrp="1"/>
          </p:cNvSpPr>
          <p:nvPr>
            <p:ph type="ctrTitle"/>
          </p:nvPr>
        </p:nvSpPr>
        <p:spPr>
          <a:xfrm>
            <a:off x="442291" y="601317"/>
            <a:ext cx="6415709" cy="2425147"/>
          </a:xfrm>
        </p:spPr>
        <p:txBody>
          <a:bodyPr>
            <a:normAutofit/>
          </a:bodyPr>
          <a:lstStyle/>
          <a:p>
            <a:r>
              <a:rPr lang="en" sz="4400" dirty="0"/>
              <a:t>Design and Development </a:t>
            </a:r>
            <a:br>
              <a:rPr lang="en" sz="4400" dirty="0"/>
            </a:br>
            <a:r>
              <a:rPr lang="en" sz="4400" dirty="0"/>
              <a:t>of the CTAR All-Star</a:t>
            </a:r>
            <a:endParaRPr lang="en-US" sz="4400" dirty="0"/>
          </a:p>
        </p:txBody>
      </p:sp>
      <p:sp>
        <p:nvSpPr>
          <p:cNvPr id="5" name="Subtitle 4">
            <a:extLst>
              <a:ext uri="{FF2B5EF4-FFF2-40B4-BE49-F238E27FC236}">
                <a16:creationId xmlns:a16="http://schemas.microsoft.com/office/drawing/2014/main" id="{5D1F52F0-9429-4A36-9983-8ED6F3E608AF}"/>
              </a:ext>
            </a:extLst>
          </p:cNvPr>
          <p:cNvSpPr>
            <a:spLocks noGrp="1"/>
          </p:cNvSpPr>
          <p:nvPr>
            <p:ph type="subTitle" idx="1"/>
          </p:nvPr>
        </p:nvSpPr>
        <p:spPr>
          <a:xfrm>
            <a:off x="477520" y="3111266"/>
            <a:ext cx="8093424" cy="3198094"/>
          </a:xfrm>
        </p:spPr>
        <p:txBody>
          <a:bodyPr>
            <a:normAutofit/>
          </a:bodyPr>
          <a:lstStyle/>
          <a:p>
            <a:r>
              <a:rPr lang="en-US" sz="2000" dirty="0">
                <a:solidFill>
                  <a:schemeClr val="bg1"/>
                </a:solidFill>
              </a:rPr>
              <a:t>Terri </a:t>
            </a:r>
            <a:r>
              <a:rPr lang="en-US" sz="2000" dirty="0" err="1">
                <a:solidFill>
                  <a:schemeClr val="bg1"/>
                </a:solidFill>
              </a:rPr>
              <a:t>Heglar</a:t>
            </a:r>
            <a:r>
              <a:rPr lang="en-US" sz="2000" dirty="0">
                <a:solidFill>
                  <a:schemeClr val="bg1"/>
                </a:solidFill>
              </a:rPr>
              <a:t>,  Andrew Penrose,  Austin </a:t>
            </a:r>
            <a:r>
              <a:rPr lang="en-US" sz="2000" dirty="0" err="1">
                <a:solidFill>
                  <a:schemeClr val="bg1"/>
                </a:solidFill>
              </a:rPr>
              <a:t>Yount</a:t>
            </a:r>
            <a:r>
              <a:rPr lang="en-US" sz="2000" dirty="0">
                <a:solidFill>
                  <a:schemeClr val="bg1"/>
                </a:solidFill>
              </a:rPr>
              <a:t>, </a:t>
            </a:r>
          </a:p>
          <a:p>
            <a:r>
              <a:rPr lang="en-US" sz="2000" dirty="0">
                <a:solidFill>
                  <a:schemeClr val="bg1"/>
                </a:solidFill>
              </a:rPr>
              <a:t>Kristine </a:t>
            </a:r>
            <a:r>
              <a:rPr lang="en-US" sz="2000" dirty="0" err="1">
                <a:solidFill>
                  <a:schemeClr val="bg1"/>
                </a:solidFill>
              </a:rPr>
              <a:t>Galek</a:t>
            </a:r>
            <a:r>
              <a:rPr lang="en-US" sz="2000" dirty="0">
                <a:solidFill>
                  <a:schemeClr val="bg1"/>
                </a:solidFill>
              </a:rPr>
              <a:t>,  </a:t>
            </a:r>
            <a:r>
              <a:rPr lang="en-US" sz="2000" dirty="0" err="1">
                <a:solidFill>
                  <a:schemeClr val="bg1"/>
                </a:solidFill>
              </a:rPr>
              <a:t>Yantao</a:t>
            </a:r>
            <a:r>
              <a:rPr lang="en-US" sz="2000" dirty="0">
                <a:solidFill>
                  <a:schemeClr val="bg1"/>
                </a:solidFill>
              </a:rPr>
              <a:t> Shen, </a:t>
            </a:r>
          </a:p>
          <a:p>
            <a:r>
              <a:rPr lang="en-US" sz="2000" dirty="0">
                <a:solidFill>
                  <a:schemeClr val="bg1"/>
                </a:solidFill>
              </a:rPr>
              <a:t>Sergiu M. Dascalu,  and Frederick C. Harris, Jr. </a:t>
            </a:r>
          </a:p>
          <a:p>
            <a:endParaRPr lang="en-US" sz="2000" dirty="0">
              <a:solidFill>
                <a:schemeClr val="bg1"/>
              </a:solidFill>
            </a:endParaRPr>
          </a:p>
          <a:p>
            <a:r>
              <a:rPr lang="en-US" sz="2000" dirty="0">
                <a:solidFill>
                  <a:schemeClr val="bg1"/>
                </a:solidFill>
              </a:rPr>
              <a:t>University of Nevada, Reno</a:t>
            </a:r>
          </a:p>
        </p:txBody>
      </p:sp>
      <p:pic>
        <p:nvPicPr>
          <p:cNvPr id="6" name="Google Shape;78;p16">
            <a:extLst>
              <a:ext uri="{FF2B5EF4-FFF2-40B4-BE49-F238E27FC236}">
                <a16:creationId xmlns:a16="http://schemas.microsoft.com/office/drawing/2014/main" id="{EC991239-BC4D-4B41-9A42-8F0B43A4F947}"/>
              </a:ext>
            </a:extLst>
          </p:cNvPr>
          <p:cNvPicPr preferRelativeResize="0"/>
          <p:nvPr/>
        </p:nvPicPr>
        <p:blipFill>
          <a:blip r:embed="rId2">
            <a:alphaModFix/>
          </a:blip>
          <a:stretch>
            <a:fillRect/>
          </a:stretch>
        </p:blipFill>
        <p:spPr>
          <a:xfrm>
            <a:off x="6490248" y="725220"/>
            <a:ext cx="2176671" cy="2191917"/>
          </a:xfrm>
          <a:prstGeom prst="rect">
            <a:avLst/>
          </a:prstGeom>
          <a:noFill/>
          <a:ln>
            <a:noFill/>
          </a:ln>
        </p:spPr>
      </p:pic>
    </p:spTree>
    <p:extLst>
      <p:ext uri="{BB962C8B-B14F-4D97-AF65-F5344CB8AC3E}">
        <p14:creationId xmlns:p14="http://schemas.microsoft.com/office/powerpoint/2010/main" val="1377421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A38F-CD9C-4CA6-868D-16E214B01FD1}"/>
              </a:ext>
            </a:extLst>
          </p:cNvPr>
          <p:cNvSpPr>
            <a:spLocks noGrp="1"/>
          </p:cNvSpPr>
          <p:nvPr>
            <p:ph type="title"/>
          </p:nvPr>
        </p:nvSpPr>
        <p:spPr/>
        <p:txBody>
          <a:bodyPr>
            <a:normAutofit/>
          </a:bodyPr>
          <a:lstStyle/>
          <a:p>
            <a:r>
              <a:rPr lang="en-US" dirty="0"/>
              <a:t>Functional Requirements</a:t>
            </a:r>
          </a:p>
        </p:txBody>
      </p:sp>
      <p:sp>
        <p:nvSpPr>
          <p:cNvPr id="3" name="Content Placeholder 2">
            <a:extLst>
              <a:ext uri="{FF2B5EF4-FFF2-40B4-BE49-F238E27FC236}">
                <a16:creationId xmlns:a16="http://schemas.microsoft.com/office/drawing/2014/main" id="{AF834694-D3B2-4C45-88B7-216AF3304A87}"/>
              </a:ext>
            </a:extLst>
          </p:cNvPr>
          <p:cNvSpPr>
            <a:spLocks noGrp="1"/>
          </p:cNvSpPr>
          <p:nvPr>
            <p:ph idx="1"/>
          </p:nvPr>
        </p:nvSpPr>
        <p:spPr>
          <a:xfrm>
            <a:off x="581192" y="2228003"/>
            <a:ext cx="7989752" cy="4629997"/>
          </a:xfrm>
        </p:spPr>
        <p:txBody>
          <a:bodyPr>
            <a:normAutofit fontScale="70000" lnSpcReduction="20000"/>
          </a:bodyPr>
          <a:lstStyle/>
          <a:p>
            <a:r>
              <a:rPr lang="en-US" dirty="0"/>
              <a:t>1. The CTAR All-Star stores a user profile.</a:t>
            </a:r>
          </a:p>
          <a:p>
            <a:r>
              <a:rPr lang="en-US" dirty="0"/>
              <a:t>2. The CTAR All-Star identifies users only by EMR numbers.</a:t>
            </a:r>
          </a:p>
          <a:p>
            <a:r>
              <a:rPr lang="en-US" dirty="0"/>
              <a:t>3. The CTAR All-Star forces the user to log in for the first time.</a:t>
            </a:r>
          </a:p>
          <a:p>
            <a:r>
              <a:rPr lang="en-US" dirty="0"/>
              <a:t>4. The CTAR All-Star connects via Bluetooth 4.0 using an HM-10</a:t>
            </a:r>
          </a:p>
          <a:p>
            <a:r>
              <a:rPr lang="en-US" dirty="0"/>
              <a:t>5. The CTAR All-Star measures the gauge pressure between the ambient air and the inside of the ball.</a:t>
            </a:r>
          </a:p>
          <a:p>
            <a:r>
              <a:rPr lang="en-US" dirty="0"/>
              <a:t>6. The CTAR All-Star broadcasts pressure readings at least once every 100ms.</a:t>
            </a:r>
          </a:p>
          <a:p>
            <a:r>
              <a:rPr lang="en-US" dirty="0"/>
              <a:t>7. The CTAR All-Star allows the user to drop/change the current </a:t>
            </a:r>
            <a:r>
              <a:rPr lang="en-US" dirty="0" err="1"/>
              <a:t>bluetooth</a:t>
            </a:r>
            <a:r>
              <a:rPr lang="en-US" dirty="0"/>
              <a:t> connection.</a:t>
            </a:r>
          </a:p>
          <a:p>
            <a:endParaRPr lang="en-US" dirty="0"/>
          </a:p>
        </p:txBody>
      </p:sp>
    </p:spTree>
    <p:extLst>
      <p:ext uri="{BB962C8B-B14F-4D97-AF65-F5344CB8AC3E}">
        <p14:creationId xmlns:p14="http://schemas.microsoft.com/office/powerpoint/2010/main" val="1587584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A38F-CD9C-4CA6-868D-16E214B01FD1}"/>
              </a:ext>
            </a:extLst>
          </p:cNvPr>
          <p:cNvSpPr>
            <a:spLocks noGrp="1"/>
          </p:cNvSpPr>
          <p:nvPr>
            <p:ph type="title"/>
          </p:nvPr>
        </p:nvSpPr>
        <p:spPr/>
        <p:txBody>
          <a:bodyPr>
            <a:normAutofit/>
          </a:bodyPr>
          <a:lstStyle/>
          <a:p>
            <a:r>
              <a:rPr lang="en-US" dirty="0"/>
              <a:t>Functional Requirements</a:t>
            </a:r>
          </a:p>
        </p:txBody>
      </p:sp>
      <p:sp>
        <p:nvSpPr>
          <p:cNvPr id="3" name="Content Placeholder 2">
            <a:extLst>
              <a:ext uri="{FF2B5EF4-FFF2-40B4-BE49-F238E27FC236}">
                <a16:creationId xmlns:a16="http://schemas.microsoft.com/office/drawing/2014/main" id="{AF834694-D3B2-4C45-88B7-216AF3304A87}"/>
              </a:ext>
            </a:extLst>
          </p:cNvPr>
          <p:cNvSpPr>
            <a:spLocks noGrp="1"/>
          </p:cNvSpPr>
          <p:nvPr>
            <p:ph idx="1"/>
          </p:nvPr>
        </p:nvSpPr>
        <p:spPr>
          <a:xfrm>
            <a:off x="581192" y="2228003"/>
            <a:ext cx="7989752" cy="4629997"/>
          </a:xfrm>
        </p:spPr>
        <p:txBody>
          <a:bodyPr>
            <a:normAutofit/>
          </a:bodyPr>
          <a:lstStyle/>
          <a:p>
            <a:r>
              <a:rPr lang="en-US" sz="2200" dirty="0"/>
              <a:t>8. The CTAR All-Star allows the user to start a new session.</a:t>
            </a:r>
          </a:p>
          <a:p>
            <a:r>
              <a:rPr lang="en-US" sz="2200" dirty="0"/>
              <a:t>9. The CTAR All-Star allows the user to stop the current session.</a:t>
            </a:r>
          </a:p>
          <a:p>
            <a:r>
              <a:rPr lang="en-US" sz="2200" dirty="0"/>
              <a:t>10. The CTAR All-Star offers Isometric and Isotonic exercise routines.</a:t>
            </a:r>
          </a:p>
          <a:p>
            <a:r>
              <a:rPr lang="en-US" sz="2200" dirty="0"/>
              <a:t>11. The CTAR All-Star provides a visual representation of the pressure during an exercise.</a:t>
            </a:r>
          </a:p>
          <a:p>
            <a:r>
              <a:rPr lang="en-US" sz="2200" dirty="0"/>
              <a:t>12. The CTAR All-Star stores the 1-Rep Max value used for calculating a threshold.</a:t>
            </a:r>
          </a:p>
          <a:p>
            <a:r>
              <a:rPr lang="en-US" sz="2200" dirty="0"/>
              <a:t>13. The CTAR All-Star stores a repetition count value.</a:t>
            </a:r>
          </a:p>
          <a:p>
            <a:endParaRPr lang="en-US" sz="2200" dirty="0"/>
          </a:p>
          <a:p>
            <a:endParaRPr lang="en-US" sz="2200" dirty="0"/>
          </a:p>
        </p:txBody>
      </p:sp>
    </p:spTree>
    <p:extLst>
      <p:ext uri="{BB962C8B-B14F-4D97-AF65-F5344CB8AC3E}">
        <p14:creationId xmlns:p14="http://schemas.microsoft.com/office/powerpoint/2010/main" val="1426108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A38F-CD9C-4CA6-868D-16E214B01FD1}"/>
              </a:ext>
            </a:extLst>
          </p:cNvPr>
          <p:cNvSpPr>
            <a:spLocks noGrp="1"/>
          </p:cNvSpPr>
          <p:nvPr>
            <p:ph type="title"/>
          </p:nvPr>
        </p:nvSpPr>
        <p:spPr/>
        <p:txBody>
          <a:bodyPr>
            <a:normAutofit/>
          </a:bodyPr>
          <a:lstStyle/>
          <a:p>
            <a:r>
              <a:rPr lang="en-US" dirty="0"/>
              <a:t>Functional Requirements</a:t>
            </a:r>
          </a:p>
        </p:txBody>
      </p:sp>
      <p:sp>
        <p:nvSpPr>
          <p:cNvPr id="3" name="Content Placeholder 2">
            <a:extLst>
              <a:ext uri="{FF2B5EF4-FFF2-40B4-BE49-F238E27FC236}">
                <a16:creationId xmlns:a16="http://schemas.microsoft.com/office/drawing/2014/main" id="{AF834694-D3B2-4C45-88B7-216AF3304A87}"/>
              </a:ext>
            </a:extLst>
          </p:cNvPr>
          <p:cNvSpPr>
            <a:spLocks noGrp="1"/>
          </p:cNvSpPr>
          <p:nvPr>
            <p:ph idx="1"/>
          </p:nvPr>
        </p:nvSpPr>
        <p:spPr>
          <a:xfrm>
            <a:off x="581192" y="2228003"/>
            <a:ext cx="7989752" cy="3805049"/>
          </a:xfrm>
        </p:spPr>
        <p:txBody>
          <a:bodyPr>
            <a:normAutofit/>
          </a:bodyPr>
          <a:lstStyle/>
          <a:p>
            <a:r>
              <a:rPr lang="en-US" sz="2400" dirty="0"/>
              <a:t>14. The CTAR All-Star allows the user to view data from previous sessions.</a:t>
            </a:r>
          </a:p>
          <a:p>
            <a:r>
              <a:rPr lang="en-US" sz="2400" dirty="0"/>
              <a:t>15. The CTAR All-Star provides a countdown timer.</a:t>
            </a:r>
          </a:p>
          <a:p>
            <a:r>
              <a:rPr lang="en-US" sz="2400" dirty="0"/>
              <a:t>16. The CTAR All-Star timer pauses and restarts if the pressure falls below the threshold.</a:t>
            </a:r>
          </a:p>
          <a:p>
            <a:r>
              <a:rPr lang="en-US" sz="2400" dirty="0"/>
              <a:t>17. The CTAR All-Star allows the user to view aggregate data.</a:t>
            </a:r>
          </a:p>
          <a:p>
            <a:endParaRPr lang="en-US" dirty="0"/>
          </a:p>
        </p:txBody>
      </p:sp>
    </p:spTree>
    <p:extLst>
      <p:ext uri="{BB962C8B-B14F-4D97-AF65-F5344CB8AC3E}">
        <p14:creationId xmlns:p14="http://schemas.microsoft.com/office/powerpoint/2010/main" val="303331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803A5-05B6-40E9-905A-A9C2EB9DD589}"/>
              </a:ext>
            </a:extLst>
          </p:cNvPr>
          <p:cNvSpPr>
            <a:spLocks noGrp="1"/>
          </p:cNvSpPr>
          <p:nvPr>
            <p:ph type="title"/>
          </p:nvPr>
        </p:nvSpPr>
        <p:spPr/>
        <p:txBody>
          <a:bodyPr/>
          <a:lstStyle/>
          <a:p>
            <a:r>
              <a:rPr lang="en" dirty="0"/>
              <a:t>Non-Functional Requirements</a:t>
            </a:r>
            <a:endParaRPr lang="en-US" dirty="0"/>
          </a:p>
        </p:txBody>
      </p:sp>
      <p:sp>
        <p:nvSpPr>
          <p:cNvPr id="3" name="Content Placeholder 2">
            <a:extLst>
              <a:ext uri="{FF2B5EF4-FFF2-40B4-BE49-F238E27FC236}">
                <a16:creationId xmlns:a16="http://schemas.microsoft.com/office/drawing/2014/main" id="{BC543023-F22A-4E64-90BD-DA97E3A8DBED}"/>
              </a:ext>
            </a:extLst>
          </p:cNvPr>
          <p:cNvSpPr>
            <a:spLocks noGrp="1"/>
          </p:cNvSpPr>
          <p:nvPr>
            <p:ph idx="1"/>
          </p:nvPr>
        </p:nvSpPr>
        <p:spPr>
          <a:xfrm>
            <a:off x="581192" y="2228003"/>
            <a:ext cx="7989752" cy="4480910"/>
          </a:xfrm>
        </p:spPr>
        <p:txBody>
          <a:bodyPr>
            <a:normAutofit fontScale="70000" lnSpcReduction="20000"/>
          </a:bodyPr>
          <a:lstStyle/>
          <a:p>
            <a:r>
              <a:rPr lang="en-US" dirty="0"/>
              <a:t>1. The CTAR All-Star runs on Android and iOS platforms.</a:t>
            </a:r>
          </a:p>
          <a:p>
            <a:r>
              <a:rPr lang="en-US" dirty="0"/>
              <a:t>2. The CTAR All-Star communicates between the device and ball via Bluetooth 4.0.</a:t>
            </a:r>
          </a:p>
          <a:p>
            <a:r>
              <a:rPr lang="en-US" dirty="0"/>
              <a:t>3. The CTAR All-Star is implemented using the Xamarin framework.</a:t>
            </a:r>
          </a:p>
          <a:p>
            <a:r>
              <a:rPr lang="en-US" dirty="0"/>
              <a:t>4. The CTAR All-Star is written in C, C#, XAML</a:t>
            </a:r>
          </a:p>
          <a:p>
            <a:r>
              <a:rPr lang="en-US" dirty="0"/>
              <a:t>5. The CTAR All-Star provides Visual feedback in real time.</a:t>
            </a:r>
          </a:p>
          <a:p>
            <a:r>
              <a:rPr lang="en-US" dirty="0"/>
              <a:t>6. The CTAR All-Star has a user friendly interface.</a:t>
            </a:r>
          </a:p>
          <a:p>
            <a:r>
              <a:rPr lang="en-US" dirty="0"/>
              <a:t>7. The CTAR All-Star protects the security of each user.</a:t>
            </a:r>
          </a:p>
          <a:p>
            <a:r>
              <a:rPr lang="en-US" dirty="0"/>
              <a:t>8. The CTAR All-Star visualization is neutral to appeals to multiple demographics.</a:t>
            </a:r>
          </a:p>
          <a:p>
            <a:endParaRPr lang="en-US" dirty="0"/>
          </a:p>
        </p:txBody>
      </p:sp>
    </p:spTree>
    <p:extLst>
      <p:ext uri="{BB962C8B-B14F-4D97-AF65-F5344CB8AC3E}">
        <p14:creationId xmlns:p14="http://schemas.microsoft.com/office/powerpoint/2010/main" val="1702941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34F97-700E-48A6-B736-5DD43365BD45}"/>
              </a:ext>
            </a:extLst>
          </p:cNvPr>
          <p:cNvSpPr>
            <a:spLocks noGrp="1"/>
          </p:cNvSpPr>
          <p:nvPr>
            <p:ph type="title"/>
          </p:nvPr>
        </p:nvSpPr>
        <p:spPr/>
        <p:txBody>
          <a:bodyPr/>
          <a:lstStyle/>
          <a:p>
            <a:r>
              <a:rPr lang="en-US" dirty="0"/>
              <a:t>Use Cases:</a:t>
            </a:r>
          </a:p>
        </p:txBody>
      </p:sp>
      <p:sp>
        <p:nvSpPr>
          <p:cNvPr id="3" name="Content Placeholder 2">
            <a:extLst>
              <a:ext uri="{FF2B5EF4-FFF2-40B4-BE49-F238E27FC236}">
                <a16:creationId xmlns:a16="http://schemas.microsoft.com/office/drawing/2014/main" id="{F359E306-2DBA-4B36-9AC4-975132ED1584}"/>
              </a:ext>
            </a:extLst>
          </p:cNvPr>
          <p:cNvSpPr>
            <a:spLocks noGrp="1"/>
          </p:cNvSpPr>
          <p:nvPr>
            <p:ph idx="1"/>
          </p:nvPr>
        </p:nvSpPr>
        <p:spPr>
          <a:xfrm>
            <a:off x="581192" y="2228003"/>
            <a:ext cx="7989752" cy="4585271"/>
          </a:xfrm>
        </p:spPr>
        <p:txBody>
          <a:bodyPr>
            <a:normAutofit fontScale="70000" lnSpcReduction="20000"/>
          </a:bodyPr>
          <a:lstStyle/>
          <a:p>
            <a:r>
              <a:rPr lang="en-US" dirty="0"/>
              <a:t>Doctor:</a:t>
            </a:r>
          </a:p>
          <a:p>
            <a:pPr lvl="1">
              <a:spcBef>
                <a:spcPts val="0"/>
              </a:spcBef>
            </a:pPr>
            <a:r>
              <a:rPr lang="en-US" dirty="0"/>
              <a:t>Create User Account</a:t>
            </a:r>
          </a:p>
          <a:p>
            <a:pPr lvl="1">
              <a:spcBef>
                <a:spcPts val="0"/>
              </a:spcBef>
            </a:pPr>
            <a:r>
              <a:rPr lang="en-US" dirty="0"/>
              <a:t>Login</a:t>
            </a:r>
          </a:p>
          <a:p>
            <a:pPr lvl="1">
              <a:spcBef>
                <a:spcPts val="0"/>
              </a:spcBef>
            </a:pPr>
            <a:r>
              <a:rPr lang="en-US" dirty="0"/>
              <a:t>Create Exercises</a:t>
            </a:r>
          </a:p>
          <a:p>
            <a:pPr lvl="1">
              <a:spcBef>
                <a:spcPts val="0"/>
              </a:spcBef>
            </a:pPr>
            <a:r>
              <a:rPr lang="en-US" dirty="0"/>
              <a:t>View Patient Exercise History</a:t>
            </a:r>
          </a:p>
          <a:p>
            <a:pPr lvl="1">
              <a:spcBef>
                <a:spcPts val="0"/>
              </a:spcBef>
            </a:pPr>
            <a:r>
              <a:rPr lang="en-US" dirty="0"/>
              <a:t>View User Tutorials</a:t>
            </a:r>
          </a:p>
          <a:p>
            <a:r>
              <a:rPr lang="en-US" dirty="0"/>
              <a:t>Patient:</a:t>
            </a:r>
          </a:p>
          <a:p>
            <a:pPr lvl="1">
              <a:spcBef>
                <a:spcPts val="0"/>
              </a:spcBef>
            </a:pPr>
            <a:r>
              <a:rPr lang="en-US" dirty="0"/>
              <a:t>Create User Account</a:t>
            </a:r>
          </a:p>
          <a:p>
            <a:pPr lvl="1">
              <a:spcBef>
                <a:spcPts val="0"/>
              </a:spcBef>
            </a:pPr>
            <a:r>
              <a:rPr lang="en-US" dirty="0"/>
              <a:t>Login</a:t>
            </a:r>
          </a:p>
          <a:p>
            <a:pPr lvl="1">
              <a:spcBef>
                <a:spcPts val="0"/>
              </a:spcBef>
            </a:pPr>
            <a:r>
              <a:rPr lang="en-US" dirty="0"/>
              <a:t>Pair to Bluetooth Device</a:t>
            </a:r>
          </a:p>
          <a:p>
            <a:pPr lvl="1">
              <a:spcBef>
                <a:spcPts val="0"/>
              </a:spcBef>
            </a:pPr>
            <a:r>
              <a:rPr lang="en-US" dirty="0"/>
              <a:t>Set a One-Rep-Max</a:t>
            </a:r>
          </a:p>
          <a:p>
            <a:pPr lvl="1">
              <a:spcBef>
                <a:spcPts val="0"/>
              </a:spcBef>
            </a:pPr>
            <a:r>
              <a:rPr lang="en-US" dirty="0"/>
              <a:t>View Their History</a:t>
            </a:r>
          </a:p>
          <a:p>
            <a:pPr lvl="1">
              <a:spcBef>
                <a:spcPts val="0"/>
              </a:spcBef>
            </a:pPr>
            <a:r>
              <a:rPr lang="en-US" dirty="0"/>
              <a:t>View User Tutorials</a:t>
            </a:r>
          </a:p>
          <a:p>
            <a:endParaRPr lang="en-US" dirty="0"/>
          </a:p>
        </p:txBody>
      </p:sp>
      <p:pic>
        <p:nvPicPr>
          <p:cNvPr id="4" name="Google Shape;246;p40">
            <a:extLst>
              <a:ext uri="{FF2B5EF4-FFF2-40B4-BE49-F238E27FC236}">
                <a16:creationId xmlns:a16="http://schemas.microsoft.com/office/drawing/2014/main" id="{8C09F886-A6D0-4DC4-B576-7074BD36A924}"/>
              </a:ext>
            </a:extLst>
          </p:cNvPr>
          <p:cNvPicPr preferRelativeResize="0"/>
          <p:nvPr/>
        </p:nvPicPr>
        <p:blipFill>
          <a:blip r:embed="rId2">
            <a:alphaModFix/>
          </a:blip>
          <a:stretch>
            <a:fillRect/>
          </a:stretch>
        </p:blipFill>
        <p:spPr>
          <a:xfrm>
            <a:off x="4447761" y="1958008"/>
            <a:ext cx="4235083" cy="4891517"/>
          </a:xfrm>
          <a:prstGeom prst="rect">
            <a:avLst/>
          </a:prstGeom>
          <a:noFill/>
          <a:ln>
            <a:noFill/>
          </a:ln>
        </p:spPr>
      </p:pic>
    </p:spTree>
    <p:extLst>
      <p:ext uri="{BB962C8B-B14F-4D97-AF65-F5344CB8AC3E}">
        <p14:creationId xmlns:p14="http://schemas.microsoft.com/office/powerpoint/2010/main" val="2637199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8643-DB9A-40DF-BFA8-FFC884D4F9DB}"/>
              </a:ext>
            </a:extLst>
          </p:cNvPr>
          <p:cNvSpPr>
            <a:spLocks noGrp="1"/>
          </p:cNvSpPr>
          <p:nvPr>
            <p:ph type="title"/>
          </p:nvPr>
        </p:nvSpPr>
        <p:spPr/>
        <p:txBody>
          <a:bodyPr/>
          <a:lstStyle/>
          <a:p>
            <a:r>
              <a:rPr lang="en-US" dirty="0"/>
              <a:t>USE </a:t>
            </a:r>
            <a:r>
              <a:rPr lang="en" dirty="0"/>
              <a:t>Cases</a:t>
            </a:r>
            <a:endParaRPr lang="en-US" dirty="0"/>
          </a:p>
        </p:txBody>
      </p:sp>
      <p:sp>
        <p:nvSpPr>
          <p:cNvPr id="3" name="Content Placeholder 2">
            <a:extLst>
              <a:ext uri="{FF2B5EF4-FFF2-40B4-BE49-F238E27FC236}">
                <a16:creationId xmlns:a16="http://schemas.microsoft.com/office/drawing/2014/main" id="{31577B96-7475-4239-B80F-6D0BB4E2B49D}"/>
              </a:ext>
            </a:extLst>
          </p:cNvPr>
          <p:cNvSpPr>
            <a:spLocks noGrp="1"/>
          </p:cNvSpPr>
          <p:nvPr>
            <p:ph idx="1"/>
          </p:nvPr>
        </p:nvSpPr>
        <p:spPr>
          <a:xfrm>
            <a:off x="581192" y="2228003"/>
            <a:ext cx="7989752" cy="4456062"/>
          </a:xfrm>
        </p:spPr>
        <p:txBody>
          <a:bodyPr>
            <a:noAutofit/>
          </a:bodyPr>
          <a:lstStyle/>
          <a:p>
            <a:r>
              <a:rPr lang="en-US" sz="2200" dirty="0"/>
              <a:t>1. </a:t>
            </a:r>
            <a:r>
              <a:rPr lang="en-US" sz="2200" b="1" dirty="0" err="1"/>
              <a:t>CreateUser</a:t>
            </a:r>
            <a:r>
              <a:rPr lang="en-US" sz="2200" b="1" dirty="0"/>
              <a:t>:</a:t>
            </a:r>
            <a:r>
              <a:rPr lang="en-US" sz="2200" dirty="0"/>
              <a:t> Patients and medical professionals should be able to make a patient user account from a mobile device using the patient’s EMR number. Medical professionals should be able to make an account which allows them to view their patient’s information.</a:t>
            </a:r>
          </a:p>
          <a:p>
            <a:r>
              <a:rPr lang="en-US" sz="2200" dirty="0"/>
              <a:t>2. </a:t>
            </a:r>
            <a:r>
              <a:rPr lang="en-US" sz="2200" b="1" dirty="0" err="1"/>
              <a:t>LogIn</a:t>
            </a:r>
            <a:r>
              <a:rPr lang="en-US" sz="2200" b="1" dirty="0"/>
              <a:t>:</a:t>
            </a:r>
            <a:r>
              <a:rPr lang="en-US" sz="2200" dirty="0"/>
              <a:t> Patients should be able to log in to the mobile app the first time the app opens. The home screen is displayed after successful login.</a:t>
            </a:r>
          </a:p>
          <a:p>
            <a:r>
              <a:rPr lang="en-US" sz="2200" dirty="0"/>
              <a:t>3. </a:t>
            </a:r>
            <a:r>
              <a:rPr lang="en-US" sz="2200" b="1" dirty="0" err="1"/>
              <a:t>PairDevice</a:t>
            </a:r>
            <a:r>
              <a:rPr lang="en-US" sz="2200" b="1" dirty="0"/>
              <a:t>:</a:t>
            </a:r>
            <a:r>
              <a:rPr lang="en-US" sz="2200" dirty="0"/>
              <a:t> Users should be able to connect their mobile device to the exercise ball by selecting from a list of available Bluetooth devices. The app will prompt this when a device is not connected or allow the user to change the connection through settings.</a:t>
            </a:r>
          </a:p>
        </p:txBody>
      </p:sp>
    </p:spTree>
    <p:extLst>
      <p:ext uri="{BB962C8B-B14F-4D97-AF65-F5344CB8AC3E}">
        <p14:creationId xmlns:p14="http://schemas.microsoft.com/office/powerpoint/2010/main" val="1443539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8643-DB9A-40DF-BFA8-FFC884D4F9DB}"/>
              </a:ext>
            </a:extLst>
          </p:cNvPr>
          <p:cNvSpPr>
            <a:spLocks noGrp="1"/>
          </p:cNvSpPr>
          <p:nvPr>
            <p:ph type="title"/>
          </p:nvPr>
        </p:nvSpPr>
        <p:spPr/>
        <p:txBody>
          <a:bodyPr/>
          <a:lstStyle/>
          <a:p>
            <a:r>
              <a:rPr lang="en-US" dirty="0"/>
              <a:t>USE </a:t>
            </a:r>
            <a:r>
              <a:rPr lang="en" dirty="0"/>
              <a:t>Cases</a:t>
            </a:r>
            <a:endParaRPr lang="en-US" dirty="0"/>
          </a:p>
        </p:txBody>
      </p:sp>
      <p:sp>
        <p:nvSpPr>
          <p:cNvPr id="3" name="Content Placeholder 2">
            <a:extLst>
              <a:ext uri="{FF2B5EF4-FFF2-40B4-BE49-F238E27FC236}">
                <a16:creationId xmlns:a16="http://schemas.microsoft.com/office/drawing/2014/main" id="{31577B96-7475-4239-B80F-6D0BB4E2B49D}"/>
              </a:ext>
            </a:extLst>
          </p:cNvPr>
          <p:cNvSpPr>
            <a:spLocks noGrp="1"/>
          </p:cNvSpPr>
          <p:nvPr>
            <p:ph idx="1"/>
          </p:nvPr>
        </p:nvSpPr>
        <p:spPr>
          <a:xfrm>
            <a:off x="581192" y="2228003"/>
            <a:ext cx="7989752" cy="4456062"/>
          </a:xfrm>
        </p:spPr>
        <p:txBody>
          <a:bodyPr>
            <a:normAutofit lnSpcReduction="10000"/>
          </a:bodyPr>
          <a:lstStyle/>
          <a:p>
            <a:r>
              <a:rPr lang="en-US" sz="2600" b="1" dirty="0"/>
              <a:t>4. </a:t>
            </a:r>
            <a:r>
              <a:rPr lang="en-US" sz="2600" b="1" dirty="0" err="1"/>
              <a:t>CreateExercise</a:t>
            </a:r>
            <a:r>
              <a:rPr lang="en-US" sz="2600" b="1" dirty="0"/>
              <a:t>: </a:t>
            </a:r>
            <a:r>
              <a:rPr lang="en-US" sz="2600" dirty="0"/>
              <a:t>Medical professionals should be able to make a patient exercise plan that the patient can work on between appointments. Plans would include specifying the exercise module and the number of times or frequency that the module should be completed during a specified time period.</a:t>
            </a:r>
          </a:p>
          <a:p>
            <a:r>
              <a:rPr lang="en-US" sz="2600" b="1" dirty="0"/>
              <a:t>5. Set1 </a:t>
            </a:r>
            <a:r>
              <a:rPr lang="en-US" sz="2600" b="1" dirty="0" err="1"/>
              <a:t>RepMax</a:t>
            </a:r>
            <a:r>
              <a:rPr lang="en-US" sz="2600" b="1" dirty="0"/>
              <a:t>: </a:t>
            </a:r>
            <a:r>
              <a:rPr lang="en-US" sz="2600" dirty="0"/>
              <a:t>The app guides the patient through setting a 1-rep max at the beginning of each exercise session. The app prompts the user to squeeze the ball as hard as they can and stores the maximum pressure inside the ball.</a:t>
            </a:r>
          </a:p>
          <a:p>
            <a:endParaRPr lang="en-US" dirty="0"/>
          </a:p>
        </p:txBody>
      </p:sp>
    </p:spTree>
    <p:extLst>
      <p:ext uri="{BB962C8B-B14F-4D97-AF65-F5344CB8AC3E}">
        <p14:creationId xmlns:p14="http://schemas.microsoft.com/office/powerpoint/2010/main" val="701893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8643-DB9A-40DF-BFA8-FFC884D4F9DB}"/>
              </a:ext>
            </a:extLst>
          </p:cNvPr>
          <p:cNvSpPr>
            <a:spLocks noGrp="1"/>
          </p:cNvSpPr>
          <p:nvPr>
            <p:ph type="title"/>
          </p:nvPr>
        </p:nvSpPr>
        <p:spPr/>
        <p:txBody>
          <a:bodyPr/>
          <a:lstStyle/>
          <a:p>
            <a:r>
              <a:rPr lang="en-US" dirty="0"/>
              <a:t>USE </a:t>
            </a:r>
            <a:r>
              <a:rPr lang="en" dirty="0"/>
              <a:t>Cases</a:t>
            </a:r>
            <a:endParaRPr lang="en-US" dirty="0"/>
          </a:p>
        </p:txBody>
      </p:sp>
      <p:sp>
        <p:nvSpPr>
          <p:cNvPr id="3" name="Content Placeholder 2">
            <a:extLst>
              <a:ext uri="{FF2B5EF4-FFF2-40B4-BE49-F238E27FC236}">
                <a16:creationId xmlns:a16="http://schemas.microsoft.com/office/drawing/2014/main" id="{31577B96-7475-4239-B80F-6D0BB4E2B49D}"/>
              </a:ext>
            </a:extLst>
          </p:cNvPr>
          <p:cNvSpPr>
            <a:spLocks noGrp="1"/>
          </p:cNvSpPr>
          <p:nvPr>
            <p:ph idx="1"/>
          </p:nvPr>
        </p:nvSpPr>
        <p:spPr>
          <a:xfrm>
            <a:off x="581192" y="2228003"/>
            <a:ext cx="7989752" cy="4456062"/>
          </a:xfrm>
        </p:spPr>
        <p:txBody>
          <a:bodyPr>
            <a:normAutofit/>
          </a:bodyPr>
          <a:lstStyle/>
          <a:p>
            <a:r>
              <a:rPr lang="en-US" sz="2400" b="1" dirty="0"/>
              <a:t>6. </a:t>
            </a:r>
            <a:r>
              <a:rPr lang="en-US" sz="2400" b="1" dirty="0" err="1"/>
              <a:t>PerformExercise</a:t>
            </a:r>
            <a:r>
              <a:rPr lang="en-US" sz="2400" b="1" dirty="0"/>
              <a:t>: </a:t>
            </a:r>
            <a:r>
              <a:rPr lang="en-US" sz="2400" dirty="0"/>
              <a:t>Patients should be able to follow an exercise routine. The program sets various pressure thresholds based on the patients 1 rep max. The program then guides the patient through the exercise routine where the patient squeezes and releases the ball while a counter counts the repetitions for a certain threshold.</a:t>
            </a:r>
          </a:p>
          <a:p>
            <a:r>
              <a:rPr lang="en-US" sz="2400" b="1" dirty="0"/>
              <a:t>7. </a:t>
            </a:r>
            <a:r>
              <a:rPr lang="en-US" sz="2400" b="1" dirty="0" err="1"/>
              <a:t>SaveExercise</a:t>
            </a:r>
            <a:r>
              <a:rPr lang="en-US" sz="2400" b="1" dirty="0"/>
              <a:t>: </a:t>
            </a:r>
            <a:r>
              <a:rPr lang="en-US" sz="2400" dirty="0"/>
              <a:t>The patient’s exercise should be saved at the end of a session so that the results can be viewed at a later date.</a:t>
            </a:r>
          </a:p>
          <a:p>
            <a:pPr marL="0" indent="0">
              <a:buNone/>
            </a:pPr>
            <a:endParaRPr lang="en-US" dirty="0"/>
          </a:p>
        </p:txBody>
      </p:sp>
    </p:spTree>
    <p:extLst>
      <p:ext uri="{BB962C8B-B14F-4D97-AF65-F5344CB8AC3E}">
        <p14:creationId xmlns:p14="http://schemas.microsoft.com/office/powerpoint/2010/main" val="920555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8643-DB9A-40DF-BFA8-FFC884D4F9DB}"/>
              </a:ext>
            </a:extLst>
          </p:cNvPr>
          <p:cNvSpPr>
            <a:spLocks noGrp="1"/>
          </p:cNvSpPr>
          <p:nvPr>
            <p:ph type="title"/>
          </p:nvPr>
        </p:nvSpPr>
        <p:spPr/>
        <p:txBody>
          <a:bodyPr/>
          <a:lstStyle/>
          <a:p>
            <a:r>
              <a:rPr lang="en-US" dirty="0"/>
              <a:t>USE </a:t>
            </a:r>
            <a:r>
              <a:rPr lang="en" dirty="0"/>
              <a:t>Cases</a:t>
            </a:r>
            <a:endParaRPr lang="en-US" dirty="0"/>
          </a:p>
        </p:txBody>
      </p:sp>
      <p:sp>
        <p:nvSpPr>
          <p:cNvPr id="3" name="Content Placeholder 2">
            <a:extLst>
              <a:ext uri="{FF2B5EF4-FFF2-40B4-BE49-F238E27FC236}">
                <a16:creationId xmlns:a16="http://schemas.microsoft.com/office/drawing/2014/main" id="{31577B96-7475-4239-B80F-6D0BB4E2B49D}"/>
              </a:ext>
            </a:extLst>
          </p:cNvPr>
          <p:cNvSpPr>
            <a:spLocks noGrp="1"/>
          </p:cNvSpPr>
          <p:nvPr>
            <p:ph idx="1"/>
          </p:nvPr>
        </p:nvSpPr>
        <p:spPr>
          <a:xfrm>
            <a:off x="581192" y="2228003"/>
            <a:ext cx="7989752" cy="4456062"/>
          </a:xfrm>
        </p:spPr>
        <p:txBody>
          <a:bodyPr>
            <a:normAutofit/>
          </a:bodyPr>
          <a:lstStyle/>
          <a:p>
            <a:r>
              <a:rPr lang="en-US" sz="2200" b="1" dirty="0"/>
              <a:t>8. </a:t>
            </a:r>
            <a:r>
              <a:rPr lang="en-US" sz="2200" b="1" dirty="0" err="1"/>
              <a:t>ViewHistory</a:t>
            </a:r>
            <a:r>
              <a:rPr lang="en-US" sz="2200" b="1" dirty="0"/>
              <a:t>: </a:t>
            </a:r>
            <a:r>
              <a:rPr lang="en-US" sz="2200" dirty="0"/>
              <a:t>Patients and medical professionals should be able to view historical exercise data.</a:t>
            </a:r>
          </a:p>
          <a:p>
            <a:r>
              <a:rPr lang="en-US" sz="2200" b="1" dirty="0"/>
              <a:t>9. </a:t>
            </a:r>
            <a:r>
              <a:rPr lang="en-US" sz="2200" b="1" dirty="0" err="1"/>
              <a:t>ViewTutorial</a:t>
            </a:r>
            <a:r>
              <a:rPr lang="en-US" sz="2200" b="1" dirty="0"/>
              <a:t>: </a:t>
            </a:r>
            <a:r>
              <a:rPr lang="en-US" sz="2200" dirty="0"/>
              <a:t>The patient or medical professional should be able to view various tutorials with screenshots instructing them on how to use the various features of the app.</a:t>
            </a:r>
          </a:p>
          <a:p>
            <a:endParaRPr lang="en-US" sz="2200" dirty="0"/>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1408666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DE41-EC5B-4D47-9279-1B116A81F1B9}"/>
              </a:ext>
            </a:extLst>
          </p:cNvPr>
          <p:cNvSpPr>
            <a:spLocks noGrp="1"/>
          </p:cNvSpPr>
          <p:nvPr>
            <p:ph type="title"/>
          </p:nvPr>
        </p:nvSpPr>
        <p:spPr/>
        <p:txBody>
          <a:bodyPr/>
          <a:lstStyle/>
          <a:p>
            <a:r>
              <a:rPr lang="en-US" dirty="0"/>
              <a:t>Traceability Matrix</a:t>
            </a:r>
          </a:p>
        </p:txBody>
      </p:sp>
      <p:sp>
        <p:nvSpPr>
          <p:cNvPr id="3" name="Content Placeholder 2">
            <a:extLst>
              <a:ext uri="{FF2B5EF4-FFF2-40B4-BE49-F238E27FC236}">
                <a16:creationId xmlns:a16="http://schemas.microsoft.com/office/drawing/2014/main" id="{0348CC0A-533F-4BF7-AA8A-3D68DD9C98A9}"/>
              </a:ext>
            </a:extLst>
          </p:cNvPr>
          <p:cNvSpPr>
            <a:spLocks noGrp="1"/>
          </p:cNvSpPr>
          <p:nvPr>
            <p:ph idx="1"/>
          </p:nvPr>
        </p:nvSpPr>
        <p:spPr/>
        <p:txBody>
          <a:bodyPr/>
          <a:lstStyle/>
          <a:p>
            <a:endParaRPr lang="en-US"/>
          </a:p>
        </p:txBody>
      </p:sp>
      <p:pic>
        <p:nvPicPr>
          <p:cNvPr id="4" name="Google Shape;278;p45">
            <a:extLst>
              <a:ext uri="{FF2B5EF4-FFF2-40B4-BE49-F238E27FC236}">
                <a16:creationId xmlns:a16="http://schemas.microsoft.com/office/drawing/2014/main" id="{2F1423E2-E06F-4524-A77C-15E63B902056}"/>
              </a:ext>
            </a:extLst>
          </p:cNvPr>
          <p:cNvPicPr preferRelativeResize="0"/>
          <p:nvPr/>
        </p:nvPicPr>
        <p:blipFill>
          <a:blip r:embed="rId2">
            <a:alphaModFix/>
          </a:blip>
          <a:stretch>
            <a:fillRect/>
          </a:stretch>
        </p:blipFill>
        <p:spPr>
          <a:xfrm>
            <a:off x="581191" y="2187646"/>
            <a:ext cx="7037151" cy="4600780"/>
          </a:xfrm>
          <a:prstGeom prst="rect">
            <a:avLst/>
          </a:prstGeom>
          <a:noFill/>
          <a:ln>
            <a:noFill/>
          </a:ln>
        </p:spPr>
      </p:pic>
    </p:spTree>
    <p:extLst>
      <p:ext uri="{BB962C8B-B14F-4D97-AF65-F5344CB8AC3E}">
        <p14:creationId xmlns:p14="http://schemas.microsoft.com/office/powerpoint/2010/main" val="383092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Reno, Nevada</a:t>
            </a:r>
            <a:endParaRPr lang="en-US" dirty="0">
              <a:solidFill>
                <a:schemeClr val="tx1"/>
              </a:solidFill>
            </a:endParaRPr>
          </a:p>
        </p:txBody>
      </p:sp>
      <p:pic>
        <p:nvPicPr>
          <p:cNvPr id="21507" name="Picture 3" descr="nevada"/>
          <p:cNvPicPr>
            <a:picLocks noGrp="1" noChangeAspect="1" noChangeArrowheads="1"/>
          </p:cNvPicPr>
          <p:nvPr>
            <p:ph idx="1"/>
          </p:nvPr>
        </p:nvPicPr>
        <p:blipFill>
          <a:blip r:embed="rId3" cstate="print"/>
          <a:stretch>
            <a:fillRect/>
          </a:stretch>
        </p:blipFill>
        <p:spPr>
          <a:xfrm>
            <a:off x="584974" y="1859513"/>
            <a:ext cx="2724150" cy="3632200"/>
          </a:xfrm>
          <a:noFill/>
          <a:ln>
            <a:solidFill>
              <a:schemeClr val="bg1"/>
            </a:solidFill>
          </a:ln>
        </p:spPr>
      </p:pic>
      <p:pic>
        <p:nvPicPr>
          <p:cNvPr id="21522" name="Picture 18" descr="571"/>
          <p:cNvPicPr>
            <a:picLocks noChangeAspect="1" noChangeArrowheads="1"/>
          </p:cNvPicPr>
          <p:nvPr/>
        </p:nvPicPr>
        <p:blipFill>
          <a:blip r:embed="rId4" cstate="print"/>
          <a:srcRect/>
          <a:stretch>
            <a:fillRect/>
          </a:stretch>
        </p:blipFill>
        <p:spPr bwMode="auto">
          <a:xfrm>
            <a:off x="3302389" y="1961017"/>
            <a:ext cx="4929696" cy="3232179"/>
          </a:xfrm>
          <a:prstGeom prst="rect">
            <a:avLst/>
          </a:prstGeom>
          <a:noFill/>
        </p:spPr>
      </p:pic>
      <p:pic>
        <p:nvPicPr>
          <p:cNvPr id="21520" name="Picture 16" descr="rgj_hm2_07_marypat_horner"/>
          <p:cNvPicPr>
            <a:picLocks noChangeAspect="1" noChangeArrowheads="1"/>
          </p:cNvPicPr>
          <p:nvPr/>
        </p:nvPicPr>
        <p:blipFill>
          <a:blip r:embed="rId5" cstate="print"/>
          <a:srcRect/>
          <a:stretch>
            <a:fillRect/>
          </a:stretch>
        </p:blipFill>
        <p:spPr bwMode="auto">
          <a:xfrm>
            <a:off x="4496406" y="4306130"/>
            <a:ext cx="3365446" cy="2526781"/>
          </a:xfrm>
          <a:prstGeom prst="rect">
            <a:avLst/>
          </a:prstGeom>
          <a:noFill/>
        </p:spPr>
      </p:pic>
      <p:pic>
        <p:nvPicPr>
          <p:cNvPr id="21515" name="Picture 11"/>
          <p:cNvPicPr>
            <a:picLocks noChangeAspect="1" noChangeArrowheads="1"/>
          </p:cNvPicPr>
          <p:nvPr/>
        </p:nvPicPr>
        <p:blipFill>
          <a:blip r:embed="rId6" cstate="print"/>
          <a:srcRect/>
          <a:stretch>
            <a:fillRect/>
          </a:stretch>
        </p:blipFill>
        <p:spPr bwMode="auto">
          <a:xfrm>
            <a:off x="581192" y="4391575"/>
            <a:ext cx="3588273" cy="2423658"/>
          </a:xfrm>
          <a:prstGeom prst="rect">
            <a:avLst/>
          </a:prstGeom>
          <a:noFill/>
          <a:ln w="9525">
            <a:noFill/>
            <a:miter lim="800000"/>
            <a:headEnd/>
            <a:tailEnd/>
          </a:ln>
          <a:effectLst/>
        </p:spPr>
      </p:pic>
    </p:spTree>
    <p:extLst>
      <p:ext uri="{BB962C8B-B14F-4D97-AF65-F5344CB8AC3E}">
        <p14:creationId xmlns:p14="http://schemas.microsoft.com/office/powerpoint/2010/main" val="3526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DD49-3A9D-4827-A22D-929F50020673}"/>
              </a:ext>
            </a:extLst>
          </p:cNvPr>
          <p:cNvSpPr>
            <a:spLocks noGrp="1"/>
          </p:cNvSpPr>
          <p:nvPr>
            <p:ph type="title"/>
          </p:nvPr>
        </p:nvSpPr>
        <p:spPr/>
        <p:txBody>
          <a:bodyPr/>
          <a:lstStyle/>
          <a:p>
            <a:r>
              <a:rPr lang="en-US" dirty="0"/>
              <a:t>Data Structures</a:t>
            </a:r>
          </a:p>
        </p:txBody>
      </p:sp>
      <p:sp>
        <p:nvSpPr>
          <p:cNvPr id="3" name="Content Placeholder 2">
            <a:extLst>
              <a:ext uri="{FF2B5EF4-FFF2-40B4-BE49-F238E27FC236}">
                <a16:creationId xmlns:a16="http://schemas.microsoft.com/office/drawing/2014/main" id="{67A2D7E9-4CC2-424D-8E07-65E89D002930}"/>
              </a:ext>
            </a:extLst>
          </p:cNvPr>
          <p:cNvSpPr>
            <a:spLocks noGrp="1"/>
          </p:cNvSpPr>
          <p:nvPr>
            <p:ph idx="1"/>
          </p:nvPr>
        </p:nvSpPr>
        <p:spPr/>
        <p:txBody>
          <a:bodyPr/>
          <a:lstStyle/>
          <a:p>
            <a:endParaRPr lang="en-US"/>
          </a:p>
        </p:txBody>
      </p:sp>
      <p:pic>
        <p:nvPicPr>
          <p:cNvPr id="4" name="Google Shape;284;p46">
            <a:extLst>
              <a:ext uri="{FF2B5EF4-FFF2-40B4-BE49-F238E27FC236}">
                <a16:creationId xmlns:a16="http://schemas.microsoft.com/office/drawing/2014/main" id="{A5C6F6DE-8287-459C-BFCD-492566727564}"/>
              </a:ext>
            </a:extLst>
          </p:cNvPr>
          <p:cNvPicPr preferRelativeResize="0"/>
          <p:nvPr/>
        </p:nvPicPr>
        <p:blipFill>
          <a:blip r:embed="rId2">
            <a:alphaModFix/>
          </a:blip>
          <a:stretch>
            <a:fillRect/>
          </a:stretch>
        </p:blipFill>
        <p:spPr>
          <a:xfrm>
            <a:off x="501916" y="2228003"/>
            <a:ext cx="8186211" cy="3662664"/>
          </a:xfrm>
          <a:prstGeom prst="rect">
            <a:avLst/>
          </a:prstGeom>
          <a:noFill/>
          <a:ln>
            <a:noFill/>
          </a:ln>
        </p:spPr>
      </p:pic>
    </p:spTree>
    <p:extLst>
      <p:ext uri="{BB962C8B-B14F-4D97-AF65-F5344CB8AC3E}">
        <p14:creationId xmlns:p14="http://schemas.microsoft.com/office/powerpoint/2010/main" val="2520538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F8EA-EDF1-4419-9DC6-82CAC2B2B7D5}"/>
              </a:ext>
            </a:extLst>
          </p:cNvPr>
          <p:cNvSpPr>
            <a:spLocks noGrp="1"/>
          </p:cNvSpPr>
          <p:nvPr>
            <p:ph type="title"/>
          </p:nvPr>
        </p:nvSpPr>
        <p:spPr/>
        <p:txBody>
          <a:bodyPr/>
          <a:lstStyle/>
          <a:p>
            <a:r>
              <a:rPr lang="en-US" dirty="0"/>
              <a:t>Creating an Exercise:</a:t>
            </a:r>
          </a:p>
        </p:txBody>
      </p:sp>
      <p:sp>
        <p:nvSpPr>
          <p:cNvPr id="3" name="Content Placeholder 2">
            <a:extLst>
              <a:ext uri="{FF2B5EF4-FFF2-40B4-BE49-F238E27FC236}">
                <a16:creationId xmlns:a16="http://schemas.microsoft.com/office/drawing/2014/main" id="{106C98E7-E9C5-4C51-97D5-9D9DB514CAD2}"/>
              </a:ext>
            </a:extLst>
          </p:cNvPr>
          <p:cNvSpPr>
            <a:spLocks noGrp="1"/>
          </p:cNvSpPr>
          <p:nvPr>
            <p:ph idx="1"/>
          </p:nvPr>
        </p:nvSpPr>
        <p:spPr>
          <a:xfrm>
            <a:off x="581192" y="2228003"/>
            <a:ext cx="5645673" cy="4595210"/>
          </a:xfrm>
        </p:spPr>
        <p:txBody>
          <a:bodyPr>
            <a:normAutofit fontScale="92500" lnSpcReduction="20000"/>
          </a:bodyPr>
          <a:lstStyle/>
          <a:p>
            <a:r>
              <a:rPr lang="en-US" dirty="0"/>
              <a:t>The Doctor can create an exercise and assign it to a patient. </a:t>
            </a:r>
          </a:p>
          <a:p>
            <a:r>
              <a:rPr lang="en-US" dirty="0"/>
              <a:t>Most information populates with default values when the Workout Type is selected (isometric/isotonic)</a:t>
            </a:r>
          </a:p>
          <a:p>
            <a:r>
              <a:rPr lang="en-US" dirty="0"/>
              <a:t>The Doctor can configure the rest of the parameters as they see fit.</a:t>
            </a:r>
          </a:p>
          <a:p>
            <a:endParaRPr lang="en-US" dirty="0"/>
          </a:p>
        </p:txBody>
      </p:sp>
      <p:pic>
        <p:nvPicPr>
          <p:cNvPr id="4" name="Google Shape;134;p24">
            <a:extLst>
              <a:ext uri="{FF2B5EF4-FFF2-40B4-BE49-F238E27FC236}">
                <a16:creationId xmlns:a16="http://schemas.microsoft.com/office/drawing/2014/main" id="{6E38D2B8-4616-452F-976E-B2A22830A0C5}"/>
              </a:ext>
            </a:extLst>
          </p:cNvPr>
          <p:cNvPicPr preferRelativeResize="0"/>
          <p:nvPr/>
        </p:nvPicPr>
        <p:blipFill>
          <a:blip r:embed="rId2">
            <a:alphaModFix/>
          </a:blip>
          <a:stretch>
            <a:fillRect/>
          </a:stretch>
        </p:blipFill>
        <p:spPr>
          <a:xfrm>
            <a:off x="6267223" y="1998803"/>
            <a:ext cx="2216048" cy="4555203"/>
          </a:xfrm>
          <a:prstGeom prst="rect">
            <a:avLst/>
          </a:prstGeom>
          <a:noFill/>
          <a:ln>
            <a:noFill/>
          </a:ln>
        </p:spPr>
      </p:pic>
    </p:spTree>
    <p:extLst>
      <p:ext uri="{BB962C8B-B14F-4D97-AF65-F5344CB8AC3E}">
        <p14:creationId xmlns:p14="http://schemas.microsoft.com/office/powerpoint/2010/main" val="2213985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32BF-FA18-467B-A52C-A408B65179F7}"/>
              </a:ext>
            </a:extLst>
          </p:cNvPr>
          <p:cNvSpPr>
            <a:spLocks noGrp="1"/>
          </p:cNvSpPr>
          <p:nvPr>
            <p:ph type="title"/>
          </p:nvPr>
        </p:nvSpPr>
        <p:spPr/>
        <p:txBody>
          <a:bodyPr/>
          <a:lstStyle/>
          <a:p>
            <a:r>
              <a:rPr lang="en" dirty="0"/>
              <a:t>Calibration:</a:t>
            </a:r>
            <a:endParaRPr lang="en-US" dirty="0"/>
          </a:p>
        </p:txBody>
      </p:sp>
      <p:sp>
        <p:nvSpPr>
          <p:cNvPr id="3" name="Content Placeholder 2">
            <a:extLst>
              <a:ext uri="{FF2B5EF4-FFF2-40B4-BE49-F238E27FC236}">
                <a16:creationId xmlns:a16="http://schemas.microsoft.com/office/drawing/2014/main" id="{0D33A94B-703A-41FC-B1F4-4F419D64F869}"/>
              </a:ext>
            </a:extLst>
          </p:cNvPr>
          <p:cNvSpPr>
            <a:spLocks noGrp="1"/>
          </p:cNvSpPr>
          <p:nvPr>
            <p:ph idx="1"/>
          </p:nvPr>
        </p:nvSpPr>
        <p:spPr>
          <a:xfrm>
            <a:off x="581192" y="2228003"/>
            <a:ext cx="4890299" cy="3630795"/>
          </a:xfrm>
        </p:spPr>
        <p:txBody>
          <a:bodyPr/>
          <a:lstStyle/>
          <a:p>
            <a:r>
              <a:rPr lang="en-US" dirty="0"/>
              <a:t>Guides patient through a routine which gathers the ball’s base pressure and the max pressure they are able to exert.</a:t>
            </a:r>
          </a:p>
          <a:p>
            <a:endParaRPr lang="en-US" dirty="0"/>
          </a:p>
        </p:txBody>
      </p:sp>
      <p:pic>
        <p:nvPicPr>
          <p:cNvPr id="4" name="Google Shape;142;p25">
            <a:extLst>
              <a:ext uri="{FF2B5EF4-FFF2-40B4-BE49-F238E27FC236}">
                <a16:creationId xmlns:a16="http://schemas.microsoft.com/office/drawing/2014/main" id="{3B50F678-34F7-47B8-97DF-8D68A2E228FE}"/>
              </a:ext>
            </a:extLst>
          </p:cNvPr>
          <p:cNvPicPr preferRelativeResize="0"/>
          <p:nvPr/>
        </p:nvPicPr>
        <p:blipFill>
          <a:blip r:embed="rId2">
            <a:alphaModFix/>
          </a:blip>
          <a:stretch>
            <a:fillRect/>
          </a:stretch>
        </p:blipFill>
        <p:spPr>
          <a:xfrm>
            <a:off x="5646698" y="2043531"/>
            <a:ext cx="2562309" cy="4555203"/>
          </a:xfrm>
          <a:prstGeom prst="rect">
            <a:avLst/>
          </a:prstGeom>
          <a:noFill/>
          <a:ln>
            <a:noFill/>
          </a:ln>
        </p:spPr>
      </p:pic>
    </p:spTree>
    <p:extLst>
      <p:ext uri="{BB962C8B-B14F-4D97-AF65-F5344CB8AC3E}">
        <p14:creationId xmlns:p14="http://schemas.microsoft.com/office/powerpoint/2010/main" val="3990645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F1A5-F514-4475-8F2B-0D15843F337E}"/>
              </a:ext>
            </a:extLst>
          </p:cNvPr>
          <p:cNvSpPr>
            <a:spLocks noGrp="1"/>
          </p:cNvSpPr>
          <p:nvPr>
            <p:ph type="title"/>
          </p:nvPr>
        </p:nvSpPr>
        <p:spPr/>
        <p:txBody>
          <a:bodyPr/>
          <a:lstStyle/>
          <a:p>
            <a:r>
              <a:rPr lang="en-US" dirty="0"/>
              <a:t>Exercise In progress:</a:t>
            </a:r>
          </a:p>
        </p:txBody>
      </p:sp>
      <p:sp>
        <p:nvSpPr>
          <p:cNvPr id="3" name="Content Placeholder 2">
            <a:extLst>
              <a:ext uri="{FF2B5EF4-FFF2-40B4-BE49-F238E27FC236}">
                <a16:creationId xmlns:a16="http://schemas.microsoft.com/office/drawing/2014/main" id="{8138D86E-3E0E-4147-86BD-0E65D4819B9B}"/>
              </a:ext>
            </a:extLst>
          </p:cNvPr>
          <p:cNvSpPr>
            <a:spLocks noGrp="1"/>
          </p:cNvSpPr>
          <p:nvPr>
            <p:ph idx="1"/>
          </p:nvPr>
        </p:nvSpPr>
        <p:spPr>
          <a:xfrm>
            <a:off x="581192" y="2228003"/>
            <a:ext cx="5446891" cy="4540545"/>
          </a:xfrm>
        </p:spPr>
        <p:txBody>
          <a:bodyPr>
            <a:normAutofit fontScale="70000" lnSpcReduction="20000"/>
          </a:bodyPr>
          <a:lstStyle/>
          <a:p>
            <a:r>
              <a:rPr lang="en-US" dirty="0"/>
              <a:t>Set counter</a:t>
            </a:r>
          </a:p>
          <a:p>
            <a:r>
              <a:rPr lang="en-US" dirty="0"/>
              <a:t>Repetition counter</a:t>
            </a:r>
          </a:p>
          <a:p>
            <a:r>
              <a:rPr lang="en-US" dirty="0"/>
              <a:t>Repetition timer</a:t>
            </a:r>
          </a:p>
          <a:p>
            <a:r>
              <a:rPr lang="en-US" dirty="0"/>
              <a:t>Graph of ball pressure</a:t>
            </a:r>
          </a:p>
          <a:p>
            <a:r>
              <a:rPr lang="en-US" dirty="0"/>
              <a:t>Controls for Start, Pause and Finishing an exercise</a:t>
            </a:r>
          </a:p>
          <a:p>
            <a:r>
              <a:rPr lang="en-US" dirty="0"/>
              <a:t>The timer shows the amount of time to complete a repetition. It counts down the number of seconds the patient must keep the pressure above the goal line until the repetition is complete.</a:t>
            </a:r>
          </a:p>
          <a:p>
            <a:r>
              <a:rPr lang="en-US" dirty="0"/>
              <a:t>The timer pauses when pressure falls below the line and resumes when above.</a:t>
            </a:r>
          </a:p>
          <a:p>
            <a:endParaRPr lang="en-US" dirty="0"/>
          </a:p>
        </p:txBody>
      </p:sp>
      <p:pic>
        <p:nvPicPr>
          <p:cNvPr id="4" name="Google Shape;150;p26">
            <a:extLst>
              <a:ext uri="{FF2B5EF4-FFF2-40B4-BE49-F238E27FC236}">
                <a16:creationId xmlns:a16="http://schemas.microsoft.com/office/drawing/2014/main" id="{94786C3F-D1B7-4074-A121-DB2FADE8C7B5}"/>
              </a:ext>
            </a:extLst>
          </p:cNvPr>
          <p:cNvPicPr preferRelativeResize="0"/>
          <p:nvPr/>
        </p:nvPicPr>
        <p:blipFill>
          <a:blip r:embed="rId2">
            <a:alphaModFix/>
          </a:blip>
          <a:stretch>
            <a:fillRect/>
          </a:stretch>
        </p:blipFill>
        <p:spPr>
          <a:xfrm>
            <a:off x="6465275" y="2147891"/>
            <a:ext cx="2216056" cy="4555203"/>
          </a:xfrm>
          <a:prstGeom prst="rect">
            <a:avLst/>
          </a:prstGeom>
          <a:noFill/>
          <a:ln>
            <a:noFill/>
          </a:ln>
        </p:spPr>
      </p:pic>
    </p:spTree>
    <p:extLst>
      <p:ext uri="{BB962C8B-B14F-4D97-AF65-F5344CB8AC3E}">
        <p14:creationId xmlns:p14="http://schemas.microsoft.com/office/powerpoint/2010/main" val="205576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A29D-91B7-4465-B06A-FDAD27A3F222}"/>
              </a:ext>
            </a:extLst>
          </p:cNvPr>
          <p:cNvSpPr>
            <a:spLocks noGrp="1"/>
          </p:cNvSpPr>
          <p:nvPr>
            <p:ph type="title"/>
          </p:nvPr>
        </p:nvSpPr>
        <p:spPr/>
        <p:txBody>
          <a:bodyPr/>
          <a:lstStyle/>
          <a:p>
            <a:r>
              <a:rPr lang="en-US" dirty="0"/>
              <a:t>Exercise History:</a:t>
            </a:r>
          </a:p>
        </p:txBody>
      </p:sp>
      <p:sp>
        <p:nvSpPr>
          <p:cNvPr id="3" name="Content Placeholder 2">
            <a:extLst>
              <a:ext uri="{FF2B5EF4-FFF2-40B4-BE49-F238E27FC236}">
                <a16:creationId xmlns:a16="http://schemas.microsoft.com/office/drawing/2014/main" id="{7639CC46-5763-45EC-91EB-FC4DEF545BF1}"/>
              </a:ext>
            </a:extLst>
          </p:cNvPr>
          <p:cNvSpPr>
            <a:spLocks noGrp="1"/>
          </p:cNvSpPr>
          <p:nvPr>
            <p:ph idx="1"/>
          </p:nvPr>
        </p:nvSpPr>
        <p:spPr/>
        <p:txBody>
          <a:bodyPr/>
          <a:lstStyle/>
          <a:p>
            <a:r>
              <a:rPr lang="en-US" dirty="0"/>
              <a:t>Shows the session History.</a:t>
            </a:r>
          </a:p>
          <a:p>
            <a:r>
              <a:rPr lang="en-US" dirty="0"/>
              <a:t>Allows filtering by:</a:t>
            </a:r>
          </a:p>
          <a:p>
            <a:r>
              <a:rPr lang="en-US" dirty="0"/>
              <a:t>Date</a:t>
            </a:r>
          </a:p>
          <a:p>
            <a:r>
              <a:rPr lang="en-US" dirty="0"/>
              <a:t>Patient</a:t>
            </a:r>
          </a:p>
          <a:p>
            <a:r>
              <a:rPr lang="en-US" dirty="0"/>
              <a:t>Session Number.</a:t>
            </a:r>
          </a:p>
          <a:p>
            <a:endParaRPr lang="en-US" dirty="0"/>
          </a:p>
        </p:txBody>
      </p:sp>
      <p:pic>
        <p:nvPicPr>
          <p:cNvPr id="4" name="Google Shape;158;p27">
            <a:extLst>
              <a:ext uri="{FF2B5EF4-FFF2-40B4-BE49-F238E27FC236}">
                <a16:creationId xmlns:a16="http://schemas.microsoft.com/office/drawing/2014/main" id="{0D3D0791-7C5F-4E16-B488-3A7C42E56232}"/>
              </a:ext>
            </a:extLst>
          </p:cNvPr>
          <p:cNvPicPr preferRelativeResize="0"/>
          <p:nvPr/>
        </p:nvPicPr>
        <p:blipFill>
          <a:blip r:embed="rId2">
            <a:alphaModFix/>
          </a:blip>
          <a:stretch>
            <a:fillRect/>
          </a:stretch>
        </p:blipFill>
        <p:spPr>
          <a:xfrm>
            <a:off x="6465280" y="2078319"/>
            <a:ext cx="2216048" cy="4555203"/>
          </a:xfrm>
          <a:prstGeom prst="rect">
            <a:avLst/>
          </a:prstGeom>
          <a:noFill/>
          <a:ln>
            <a:noFill/>
          </a:ln>
        </p:spPr>
      </p:pic>
    </p:spTree>
    <p:extLst>
      <p:ext uri="{BB962C8B-B14F-4D97-AF65-F5344CB8AC3E}">
        <p14:creationId xmlns:p14="http://schemas.microsoft.com/office/powerpoint/2010/main" val="3349095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B95A-96F7-483A-817E-D85622C5627E}"/>
              </a:ext>
            </a:extLst>
          </p:cNvPr>
          <p:cNvSpPr>
            <a:spLocks noGrp="1"/>
          </p:cNvSpPr>
          <p:nvPr>
            <p:ph type="title"/>
          </p:nvPr>
        </p:nvSpPr>
        <p:spPr/>
        <p:txBody>
          <a:bodyPr/>
          <a:lstStyle/>
          <a:p>
            <a:r>
              <a:rPr lang="en" dirty="0"/>
              <a:t>Exercise Management:</a:t>
            </a:r>
            <a:endParaRPr lang="en-US" dirty="0"/>
          </a:p>
        </p:txBody>
      </p:sp>
      <p:sp>
        <p:nvSpPr>
          <p:cNvPr id="3" name="Content Placeholder 2">
            <a:extLst>
              <a:ext uri="{FF2B5EF4-FFF2-40B4-BE49-F238E27FC236}">
                <a16:creationId xmlns:a16="http://schemas.microsoft.com/office/drawing/2014/main" id="{59F2179E-C30F-421A-A7B5-D99B8161F2F3}"/>
              </a:ext>
            </a:extLst>
          </p:cNvPr>
          <p:cNvSpPr>
            <a:spLocks noGrp="1"/>
          </p:cNvSpPr>
          <p:nvPr>
            <p:ph idx="1"/>
          </p:nvPr>
        </p:nvSpPr>
        <p:spPr/>
        <p:txBody>
          <a:bodyPr/>
          <a:lstStyle/>
          <a:p>
            <a:r>
              <a:rPr lang="en-US" dirty="0"/>
              <a:t>This screen shows how the user can:</a:t>
            </a:r>
          </a:p>
          <a:p>
            <a:pPr lvl="1">
              <a:spcBef>
                <a:spcPts val="0"/>
              </a:spcBef>
            </a:pPr>
            <a:r>
              <a:rPr lang="en-US" dirty="0"/>
              <a:t>Begin following an exercise.</a:t>
            </a:r>
          </a:p>
          <a:p>
            <a:pPr lvl="1">
              <a:spcBef>
                <a:spcPts val="0"/>
              </a:spcBef>
            </a:pPr>
            <a:r>
              <a:rPr lang="en-US" dirty="0"/>
              <a:t>View the details of the exercise.</a:t>
            </a:r>
          </a:p>
          <a:p>
            <a:pPr lvl="1">
              <a:spcBef>
                <a:spcPts val="0"/>
              </a:spcBef>
            </a:pPr>
            <a:r>
              <a:rPr lang="en-US" dirty="0"/>
              <a:t>Assign it to a new patient</a:t>
            </a:r>
          </a:p>
          <a:p>
            <a:pPr lvl="1">
              <a:spcBef>
                <a:spcPts val="0"/>
              </a:spcBef>
            </a:pPr>
            <a:r>
              <a:rPr lang="en-US" dirty="0"/>
              <a:t>Delete</a:t>
            </a:r>
          </a:p>
          <a:p>
            <a:pPr lvl="1">
              <a:spcBef>
                <a:spcPts val="0"/>
              </a:spcBef>
            </a:pPr>
            <a:r>
              <a:rPr lang="en-US" dirty="0"/>
              <a:t>Create a new exercise</a:t>
            </a:r>
          </a:p>
        </p:txBody>
      </p:sp>
      <p:pic>
        <p:nvPicPr>
          <p:cNvPr id="4" name="Google Shape;164;p28">
            <a:extLst>
              <a:ext uri="{FF2B5EF4-FFF2-40B4-BE49-F238E27FC236}">
                <a16:creationId xmlns:a16="http://schemas.microsoft.com/office/drawing/2014/main" id="{B8E9FC41-98B9-4B3D-8138-2C3FBB89B794}"/>
              </a:ext>
            </a:extLst>
          </p:cNvPr>
          <p:cNvPicPr preferRelativeResize="0"/>
          <p:nvPr/>
        </p:nvPicPr>
        <p:blipFill rotWithShape="1">
          <a:blip r:embed="rId2">
            <a:alphaModFix/>
          </a:blip>
          <a:srcRect b="3938"/>
          <a:stretch/>
        </p:blipFill>
        <p:spPr>
          <a:xfrm>
            <a:off x="6370783" y="1909352"/>
            <a:ext cx="2306827" cy="4555203"/>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64383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5A78-044C-4235-A0BC-0378CE4D594B}"/>
              </a:ext>
            </a:extLst>
          </p:cNvPr>
          <p:cNvSpPr>
            <a:spLocks noGrp="1"/>
          </p:cNvSpPr>
          <p:nvPr>
            <p:ph type="title"/>
          </p:nvPr>
        </p:nvSpPr>
        <p:spPr/>
        <p:txBody>
          <a:bodyPr/>
          <a:lstStyle/>
          <a:p>
            <a:r>
              <a:rPr lang="en" dirty="0"/>
              <a:t>Tutorials:</a:t>
            </a:r>
            <a:endParaRPr lang="en-US" dirty="0"/>
          </a:p>
        </p:txBody>
      </p:sp>
      <p:sp>
        <p:nvSpPr>
          <p:cNvPr id="3" name="Content Placeholder 2">
            <a:extLst>
              <a:ext uri="{FF2B5EF4-FFF2-40B4-BE49-F238E27FC236}">
                <a16:creationId xmlns:a16="http://schemas.microsoft.com/office/drawing/2014/main" id="{BB880E29-D240-4CA2-B8FE-674ADBEA7587}"/>
              </a:ext>
            </a:extLst>
          </p:cNvPr>
          <p:cNvSpPr>
            <a:spLocks noGrp="1"/>
          </p:cNvSpPr>
          <p:nvPr>
            <p:ph idx="1"/>
          </p:nvPr>
        </p:nvSpPr>
        <p:spPr>
          <a:xfrm>
            <a:off x="581191" y="2228003"/>
            <a:ext cx="5948817" cy="3630795"/>
          </a:xfrm>
        </p:spPr>
        <p:txBody>
          <a:bodyPr/>
          <a:lstStyle/>
          <a:p>
            <a:pPr indent="-457189">
              <a:buClr>
                <a:srgbClr val="000000"/>
              </a:buClr>
              <a:buSzPts val="1800"/>
              <a:buFont typeface="Lato"/>
              <a:buChar char="●"/>
            </a:pPr>
            <a:r>
              <a:rPr lang="en-US" dirty="0">
                <a:solidFill>
                  <a:srgbClr val="000000"/>
                </a:solidFill>
                <a:latin typeface="Lato"/>
                <a:ea typeface="Lato"/>
                <a:cs typeface="Lato"/>
                <a:sym typeface="Lato"/>
              </a:rPr>
              <a:t>Tabs For Many Instruction Guides</a:t>
            </a:r>
          </a:p>
          <a:p>
            <a:pPr indent="-457189">
              <a:buClr>
                <a:srgbClr val="000000"/>
              </a:buClr>
              <a:buSzPts val="1800"/>
              <a:buFont typeface="Lato"/>
              <a:buChar char="●"/>
            </a:pPr>
            <a:r>
              <a:rPr lang="en-US" dirty="0">
                <a:solidFill>
                  <a:srgbClr val="000000"/>
                </a:solidFill>
                <a:latin typeface="Lato"/>
                <a:ea typeface="Lato"/>
                <a:cs typeface="Lato"/>
                <a:sym typeface="Lato"/>
              </a:rPr>
              <a:t>Link to Project Website</a:t>
            </a:r>
            <a:endParaRPr lang="en-US" dirty="0">
              <a:solidFill>
                <a:srgbClr val="000000"/>
              </a:solidFill>
            </a:endParaRPr>
          </a:p>
          <a:p>
            <a:endParaRPr lang="en-US" dirty="0"/>
          </a:p>
        </p:txBody>
      </p:sp>
      <p:pic>
        <p:nvPicPr>
          <p:cNvPr id="4" name="Google Shape;174;p29">
            <a:extLst>
              <a:ext uri="{FF2B5EF4-FFF2-40B4-BE49-F238E27FC236}">
                <a16:creationId xmlns:a16="http://schemas.microsoft.com/office/drawing/2014/main" id="{22004A63-7DCC-4FA2-A5AB-2B53AD0F6E91}"/>
              </a:ext>
            </a:extLst>
          </p:cNvPr>
          <p:cNvPicPr preferRelativeResize="0"/>
          <p:nvPr/>
        </p:nvPicPr>
        <p:blipFill>
          <a:blip r:embed="rId2">
            <a:alphaModFix/>
          </a:blip>
          <a:stretch>
            <a:fillRect/>
          </a:stretch>
        </p:blipFill>
        <p:spPr>
          <a:xfrm>
            <a:off x="6581553" y="1954078"/>
            <a:ext cx="2103683" cy="4555199"/>
          </a:xfrm>
          <a:prstGeom prst="rect">
            <a:avLst/>
          </a:prstGeom>
          <a:noFill/>
          <a:ln>
            <a:noFill/>
          </a:ln>
        </p:spPr>
      </p:pic>
    </p:spTree>
    <p:extLst>
      <p:ext uri="{BB962C8B-B14F-4D97-AF65-F5344CB8AC3E}">
        <p14:creationId xmlns:p14="http://schemas.microsoft.com/office/powerpoint/2010/main" val="1528504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94E1-E638-45A1-83C2-6D7E721EF47F}"/>
              </a:ext>
            </a:extLst>
          </p:cNvPr>
          <p:cNvSpPr>
            <a:spLocks noGrp="1"/>
          </p:cNvSpPr>
          <p:nvPr>
            <p:ph type="title"/>
          </p:nvPr>
        </p:nvSpPr>
        <p:spPr/>
        <p:txBody>
          <a:bodyPr/>
          <a:lstStyle/>
          <a:p>
            <a:r>
              <a:rPr lang="en-US" dirty="0"/>
              <a:t>Hardware Prototype:</a:t>
            </a:r>
          </a:p>
        </p:txBody>
      </p:sp>
      <p:sp>
        <p:nvSpPr>
          <p:cNvPr id="3" name="Content Placeholder 2">
            <a:extLst>
              <a:ext uri="{FF2B5EF4-FFF2-40B4-BE49-F238E27FC236}">
                <a16:creationId xmlns:a16="http://schemas.microsoft.com/office/drawing/2014/main" id="{734BB20D-A9CE-45C0-90B9-4F6D7B89B967}"/>
              </a:ext>
            </a:extLst>
          </p:cNvPr>
          <p:cNvSpPr>
            <a:spLocks noGrp="1"/>
          </p:cNvSpPr>
          <p:nvPr>
            <p:ph idx="1"/>
          </p:nvPr>
        </p:nvSpPr>
        <p:spPr>
          <a:xfrm>
            <a:off x="581192" y="2228003"/>
            <a:ext cx="7989752" cy="4694602"/>
          </a:xfrm>
        </p:spPr>
        <p:txBody>
          <a:bodyPr>
            <a:normAutofit fontScale="85000" lnSpcReduction="20000"/>
          </a:bodyPr>
          <a:lstStyle/>
          <a:p>
            <a:endParaRPr lang="en-US" dirty="0"/>
          </a:p>
          <a:p>
            <a:r>
              <a:rPr lang="en-US" dirty="0"/>
              <a:t>Arduino Uno</a:t>
            </a:r>
          </a:p>
          <a:p>
            <a:r>
              <a:rPr lang="en-US" dirty="0"/>
              <a:t>HM-10</a:t>
            </a:r>
          </a:p>
          <a:p>
            <a:r>
              <a:rPr lang="en-US" dirty="0"/>
              <a:t>Pressure Transducer</a:t>
            </a:r>
          </a:p>
          <a:p>
            <a:r>
              <a:rPr lang="en-US" dirty="0"/>
              <a:t>Some plumbing</a:t>
            </a:r>
          </a:p>
          <a:p>
            <a:r>
              <a:rPr lang="en-US" dirty="0"/>
              <a:t>Inflatable rubber ball</a:t>
            </a:r>
          </a:p>
          <a:p>
            <a:r>
              <a:rPr lang="en-US" dirty="0">
                <a:solidFill>
                  <a:schemeClr val="dk1"/>
                </a:solidFill>
              </a:rPr>
              <a:t>The pressure transducer takes an analog reading from the ball, the Arduino samples the pressure every 50ms and broadcasts the reading over Bluetooth 4.0 to the mobile app.</a:t>
            </a:r>
          </a:p>
          <a:p>
            <a:endParaRPr lang="en-US" dirty="0"/>
          </a:p>
          <a:p>
            <a:endParaRPr lang="en-US" dirty="0"/>
          </a:p>
          <a:p>
            <a:endParaRPr lang="en-US" dirty="0"/>
          </a:p>
        </p:txBody>
      </p:sp>
    </p:spTree>
    <p:extLst>
      <p:ext uri="{BB962C8B-B14F-4D97-AF65-F5344CB8AC3E}">
        <p14:creationId xmlns:p14="http://schemas.microsoft.com/office/powerpoint/2010/main" val="63857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94E1-E638-45A1-83C2-6D7E721EF47F}"/>
              </a:ext>
            </a:extLst>
          </p:cNvPr>
          <p:cNvSpPr>
            <a:spLocks noGrp="1"/>
          </p:cNvSpPr>
          <p:nvPr>
            <p:ph type="title"/>
          </p:nvPr>
        </p:nvSpPr>
        <p:spPr/>
        <p:txBody>
          <a:bodyPr/>
          <a:lstStyle/>
          <a:p>
            <a:r>
              <a:rPr lang="en-US" dirty="0"/>
              <a:t>Hardware Prototype:</a:t>
            </a:r>
          </a:p>
        </p:txBody>
      </p:sp>
      <p:sp>
        <p:nvSpPr>
          <p:cNvPr id="3" name="Content Placeholder 2">
            <a:extLst>
              <a:ext uri="{FF2B5EF4-FFF2-40B4-BE49-F238E27FC236}">
                <a16:creationId xmlns:a16="http://schemas.microsoft.com/office/drawing/2014/main" id="{734BB20D-A9CE-45C0-90B9-4F6D7B89B967}"/>
              </a:ext>
            </a:extLst>
          </p:cNvPr>
          <p:cNvSpPr>
            <a:spLocks noGrp="1"/>
          </p:cNvSpPr>
          <p:nvPr>
            <p:ph idx="1"/>
          </p:nvPr>
        </p:nvSpPr>
        <p:spPr/>
        <p:txBody>
          <a:bodyPr/>
          <a:lstStyle/>
          <a:p>
            <a:endParaRPr lang="en-US"/>
          </a:p>
        </p:txBody>
      </p:sp>
      <p:pic>
        <p:nvPicPr>
          <p:cNvPr id="4" name="Google Shape;187;p31">
            <a:extLst>
              <a:ext uri="{FF2B5EF4-FFF2-40B4-BE49-F238E27FC236}">
                <a16:creationId xmlns:a16="http://schemas.microsoft.com/office/drawing/2014/main" id="{5520D04D-0354-4BD4-A9D3-4638C9C4DA35}"/>
              </a:ext>
            </a:extLst>
          </p:cNvPr>
          <p:cNvPicPr preferRelativeResize="0"/>
          <p:nvPr/>
        </p:nvPicPr>
        <p:blipFill>
          <a:blip r:embed="rId2">
            <a:alphaModFix/>
          </a:blip>
          <a:stretch>
            <a:fillRect/>
          </a:stretch>
        </p:blipFill>
        <p:spPr>
          <a:xfrm>
            <a:off x="638074" y="2043529"/>
            <a:ext cx="7989752" cy="3383236"/>
          </a:xfrm>
          <a:prstGeom prst="rect">
            <a:avLst/>
          </a:prstGeom>
          <a:noFill/>
          <a:ln>
            <a:noFill/>
          </a:ln>
        </p:spPr>
      </p:pic>
    </p:spTree>
    <p:extLst>
      <p:ext uri="{BB962C8B-B14F-4D97-AF65-F5344CB8AC3E}">
        <p14:creationId xmlns:p14="http://schemas.microsoft.com/office/powerpoint/2010/main" val="3409730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94E1-E638-45A1-83C2-6D7E721EF47F}"/>
              </a:ext>
            </a:extLst>
          </p:cNvPr>
          <p:cNvSpPr>
            <a:spLocks noGrp="1"/>
          </p:cNvSpPr>
          <p:nvPr>
            <p:ph type="title"/>
          </p:nvPr>
        </p:nvSpPr>
        <p:spPr/>
        <p:txBody>
          <a:bodyPr/>
          <a:lstStyle/>
          <a:p>
            <a:r>
              <a:rPr lang="en-US" dirty="0"/>
              <a:t>Hardware Prototype:</a:t>
            </a:r>
          </a:p>
        </p:txBody>
      </p:sp>
      <p:sp>
        <p:nvSpPr>
          <p:cNvPr id="3" name="Content Placeholder 2">
            <a:extLst>
              <a:ext uri="{FF2B5EF4-FFF2-40B4-BE49-F238E27FC236}">
                <a16:creationId xmlns:a16="http://schemas.microsoft.com/office/drawing/2014/main" id="{734BB20D-A9CE-45C0-90B9-4F6D7B89B967}"/>
              </a:ext>
            </a:extLst>
          </p:cNvPr>
          <p:cNvSpPr>
            <a:spLocks noGrp="1"/>
          </p:cNvSpPr>
          <p:nvPr>
            <p:ph idx="1"/>
          </p:nvPr>
        </p:nvSpPr>
        <p:spPr/>
        <p:txBody>
          <a:bodyPr/>
          <a:lstStyle/>
          <a:p>
            <a:endParaRPr lang="en-US"/>
          </a:p>
        </p:txBody>
      </p:sp>
      <p:pic>
        <p:nvPicPr>
          <p:cNvPr id="4" name="Google Shape;188;p31">
            <a:extLst>
              <a:ext uri="{FF2B5EF4-FFF2-40B4-BE49-F238E27FC236}">
                <a16:creationId xmlns:a16="http://schemas.microsoft.com/office/drawing/2014/main" id="{A018AB6C-E830-4117-84BA-82B0E7A27759}"/>
              </a:ext>
            </a:extLst>
          </p:cNvPr>
          <p:cNvPicPr preferRelativeResize="0"/>
          <p:nvPr/>
        </p:nvPicPr>
        <p:blipFill>
          <a:blip r:embed="rId2">
            <a:alphaModFix/>
          </a:blip>
          <a:stretch>
            <a:fillRect/>
          </a:stretch>
        </p:blipFill>
        <p:spPr>
          <a:xfrm>
            <a:off x="573056" y="2228003"/>
            <a:ext cx="7989752" cy="2925436"/>
          </a:xfrm>
          <a:prstGeom prst="rect">
            <a:avLst/>
          </a:prstGeom>
          <a:noFill/>
          <a:ln>
            <a:noFill/>
          </a:ln>
        </p:spPr>
      </p:pic>
    </p:spTree>
    <p:extLst>
      <p:ext uri="{BB962C8B-B14F-4D97-AF65-F5344CB8AC3E}">
        <p14:creationId xmlns:p14="http://schemas.microsoft.com/office/powerpoint/2010/main" val="393067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t>University of Nevada, Reno</a:t>
            </a:r>
          </a:p>
        </p:txBody>
      </p:sp>
      <p:sp>
        <p:nvSpPr>
          <p:cNvPr id="2" name="Content Placeholder 1">
            <a:extLst>
              <a:ext uri="{FF2B5EF4-FFF2-40B4-BE49-F238E27FC236}">
                <a16:creationId xmlns:a16="http://schemas.microsoft.com/office/drawing/2014/main" id="{B3F73B76-BA33-455F-8BAE-5DFC08721119}"/>
              </a:ext>
            </a:extLst>
          </p:cNvPr>
          <p:cNvSpPr>
            <a:spLocks noGrp="1"/>
          </p:cNvSpPr>
          <p:nvPr>
            <p:ph idx="1"/>
          </p:nvPr>
        </p:nvSpPr>
        <p:spPr/>
        <p:txBody>
          <a:bodyPr/>
          <a:lstStyle/>
          <a:p>
            <a:endParaRPr lang="en-US"/>
          </a:p>
        </p:txBody>
      </p:sp>
      <p:pic>
        <p:nvPicPr>
          <p:cNvPr id="26638" name="Picture 14" descr="560"/>
          <p:cNvPicPr>
            <a:picLocks noChangeAspect="1" noChangeArrowheads="1"/>
          </p:cNvPicPr>
          <p:nvPr/>
        </p:nvPicPr>
        <p:blipFill>
          <a:blip r:embed="rId3" cstate="print"/>
          <a:srcRect/>
          <a:stretch>
            <a:fillRect/>
          </a:stretch>
        </p:blipFill>
        <p:spPr bwMode="auto">
          <a:xfrm>
            <a:off x="474152" y="1868564"/>
            <a:ext cx="6172200" cy="4043363"/>
          </a:xfrm>
          <a:prstGeom prst="rect">
            <a:avLst/>
          </a:prstGeom>
          <a:noFill/>
        </p:spPr>
      </p:pic>
      <p:pic>
        <p:nvPicPr>
          <p:cNvPr id="26640" name="Picture 16"/>
          <p:cNvPicPr>
            <a:picLocks noChangeAspect="1" noChangeArrowheads="1"/>
          </p:cNvPicPr>
          <p:nvPr/>
        </p:nvPicPr>
        <p:blipFill>
          <a:blip r:embed="rId4" cstate="print"/>
          <a:srcRect/>
          <a:stretch>
            <a:fillRect/>
          </a:stretch>
        </p:blipFill>
        <p:spPr bwMode="auto">
          <a:xfrm>
            <a:off x="4231176" y="3501063"/>
            <a:ext cx="4400550" cy="2932510"/>
          </a:xfrm>
          <a:prstGeom prst="rect">
            <a:avLst/>
          </a:prstGeom>
          <a:noFill/>
          <a:ln w="9525">
            <a:noFill/>
            <a:miter lim="800000"/>
            <a:headEnd/>
            <a:tailEnd/>
          </a:ln>
          <a:effectLst/>
        </p:spPr>
      </p:pic>
      <p:pic>
        <p:nvPicPr>
          <p:cNvPr id="14337" name="Picture 1" descr="C:\Users\fredh\Downloads\All sizes   The Quad and Mackay School of Mines   Flickr - Photo Sharing!_files\4952309294_754a94c27f_b.jpg"/>
          <p:cNvPicPr>
            <a:picLocks noChangeAspect="1" noChangeArrowheads="1"/>
          </p:cNvPicPr>
          <p:nvPr/>
        </p:nvPicPr>
        <p:blipFill>
          <a:blip r:embed="rId5" cstate="print"/>
          <a:srcRect/>
          <a:stretch>
            <a:fillRect/>
          </a:stretch>
        </p:blipFill>
        <p:spPr bwMode="auto">
          <a:xfrm>
            <a:off x="474152" y="3501063"/>
            <a:ext cx="4707167" cy="3125854"/>
          </a:xfrm>
          <a:prstGeom prst="rect">
            <a:avLst/>
          </a:prstGeom>
          <a:noFill/>
        </p:spPr>
      </p:pic>
      <p:pic>
        <p:nvPicPr>
          <p:cNvPr id="14338" name="Picture 2" descr="C:\Users\fredh\Downloads\All sizes   The Joe Crowley Student Union and IGT Knowledge Center   Flickr - Photo Sharing!_files\4949440616_e1d4a20c94_b.jpg"/>
          <p:cNvPicPr>
            <a:picLocks noChangeAspect="1" noChangeArrowheads="1"/>
          </p:cNvPicPr>
          <p:nvPr/>
        </p:nvPicPr>
        <p:blipFill>
          <a:blip r:embed="rId6" cstate="print"/>
          <a:srcRect/>
          <a:stretch>
            <a:fillRect/>
          </a:stretch>
        </p:blipFill>
        <p:spPr bwMode="auto">
          <a:xfrm>
            <a:off x="4959208" y="1868564"/>
            <a:ext cx="3685032" cy="2173593"/>
          </a:xfrm>
          <a:prstGeom prst="rect">
            <a:avLst/>
          </a:prstGeom>
          <a:noFill/>
        </p:spPr>
      </p:pic>
    </p:spTree>
    <p:extLst>
      <p:ext uri="{BB962C8B-B14F-4D97-AF65-F5344CB8AC3E}">
        <p14:creationId xmlns:p14="http://schemas.microsoft.com/office/powerpoint/2010/main" val="229255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6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398C-CB8A-4975-9D6C-FC7BF6CFD202}"/>
              </a:ext>
            </a:extLst>
          </p:cNvPr>
          <p:cNvSpPr>
            <a:spLocks noGrp="1"/>
          </p:cNvSpPr>
          <p:nvPr>
            <p:ph type="title"/>
          </p:nvPr>
        </p:nvSpPr>
        <p:spPr/>
        <p:txBody>
          <a:bodyPr/>
          <a:lstStyle/>
          <a:p>
            <a:r>
              <a:rPr lang="en-US" dirty="0"/>
              <a:t>Cross Platform Compatible:</a:t>
            </a:r>
          </a:p>
        </p:txBody>
      </p:sp>
      <p:sp>
        <p:nvSpPr>
          <p:cNvPr id="3" name="Content Placeholder 2">
            <a:extLst>
              <a:ext uri="{FF2B5EF4-FFF2-40B4-BE49-F238E27FC236}">
                <a16:creationId xmlns:a16="http://schemas.microsoft.com/office/drawing/2014/main" id="{B3463150-4B2F-41CF-911E-690EACB9A984}"/>
              </a:ext>
            </a:extLst>
          </p:cNvPr>
          <p:cNvSpPr>
            <a:spLocks noGrp="1"/>
          </p:cNvSpPr>
          <p:nvPr>
            <p:ph idx="1"/>
          </p:nvPr>
        </p:nvSpPr>
        <p:spPr/>
        <p:txBody>
          <a:bodyPr/>
          <a:lstStyle/>
          <a:p>
            <a:r>
              <a:rPr lang="en-US" dirty="0"/>
              <a:t>The app will work on:</a:t>
            </a:r>
          </a:p>
          <a:p>
            <a:pPr lvl="1"/>
            <a:r>
              <a:rPr lang="en-US" dirty="0"/>
              <a:t>Android </a:t>
            </a:r>
          </a:p>
          <a:p>
            <a:pPr lvl="1"/>
            <a:r>
              <a:rPr lang="en-US" dirty="0"/>
              <a:t>iOS</a:t>
            </a:r>
          </a:p>
          <a:p>
            <a:pPr lvl="1"/>
            <a:r>
              <a:rPr lang="en-US" dirty="0"/>
              <a:t>Mobile Phones</a:t>
            </a:r>
          </a:p>
          <a:p>
            <a:pPr lvl="1"/>
            <a:r>
              <a:rPr lang="en-US" dirty="0"/>
              <a:t>Tablets</a:t>
            </a:r>
          </a:p>
          <a:p>
            <a:endParaRPr lang="en-US" dirty="0"/>
          </a:p>
        </p:txBody>
      </p:sp>
      <p:pic>
        <p:nvPicPr>
          <p:cNvPr id="4" name="Google Shape;196;p32">
            <a:extLst>
              <a:ext uri="{FF2B5EF4-FFF2-40B4-BE49-F238E27FC236}">
                <a16:creationId xmlns:a16="http://schemas.microsoft.com/office/drawing/2014/main" id="{C6BE9415-F7D3-44C3-A523-785BF46C5679}"/>
              </a:ext>
            </a:extLst>
          </p:cNvPr>
          <p:cNvPicPr preferRelativeResize="0"/>
          <p:nvPr/>
        </p:nvPicPr>
        <p:blipFill>
          <a:blip r:embed="rId2">
            <a:alphaModFix/>
          </a:blip>
          <a:stretch>
            <a:fillRect/>
          </a:stretch>
        </p:blipFill>
        <p:spPr>
          <a:xfrm>
            <a:off x="6102435" y="1944137"/>
            <a:ext cx="2562283" cy="4555196"/>
          </a:xfrm>
          <a:prstGeom prst="rect">
            <a:avLst/>
          </a:prstGeom>
          <a:noFill/>
          <a:ln>
            <a:noFill/>
          </a:ln>
        </p:spPr>
      </p:pic>
    </p:spTree>
    <p:extLst>
      <p:ext uri="{BB962C8B-B14F-4D97-AF65-F5344CB8AC3E}">
        <p14:creationId xmlns:p14="http://schemas.microsoft.com/office/powerpoint/2010/main" val="1971198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07657-586F-401B-8675-D3AECE88023D}"/>
              </a:ext>
            </a:extLst>
          </p:cNvPr>
          <p:cNvSpPr>
            <a:spLocks noGrp="1"/>
          </p:cNvSpPr>
          <p:nvPr>
            <p:ph type="title"/>
          </p:nvPr>
        </p:nvSpPr>
        <p:spPr/>
        <p:txBody>
          <a:bodyPr/>
          <a:lstStyle/>
          <a:p>
            <a:r>
              <a:rPr lang="en" dirty="0"/>
              <a:t>Testing:</a:t>
            </a:r>
            <a:endParaRPr lang="en-US" dirty="0"/>
          </a:p>
        </p:txBody>
      </p:sp>
      <p:sp>
        <p:nvSpPr>
          <p:cNvPr id="3" name="Content Placeholder 2">
            <a:extLst>
              <a:ext uri="{FF2B5EF4-FFF2-40B4-BE49-F238E27FC236}">
                <a16:creationId xmlns:a16="http://schemas.microsoft.com/office/drawing/2014/main" id="{D94BA709-3CD0-4705-94DB-EAAB4B4BCF87}"/>
              </a:ext>
            </a:extLst>
          </p:cNvPr>
          <p:cNvSpPr>
            <a:spLocks noGrp="1"/>
          </p:cNvSpPr>
          <p:nvPr>
            <p:ph idx="1"/>
          </p:nvPr>
        </p:nvSpPr>
        <p:spPr>
          <a:xfrm>
            <a:off x="581192" y="2228003"/>
            <a:ext cx="7989752" cy="4555205"/>
          </a:xfrm>
        </p:spPr>
        <p:txBody>
          <a:bodyPr>
            <a:normAutofit/>
          </a:bodyPr>
          <a:lstStyle/>
          <a:p>
            <a:r>
              <a:rPr lang="en-US" dirty="0"/>
              <a:t>Test Cases</a:t>
            </a:r>
          </a:p>
          <a:p>
            <a:endParaRPr lang="en-US" dirty="0"/>
          </a:p>
          <a:p>
            <a:endParaRPr lang="en-US" dirty="0"/>
          </a:p>
          <a:p>
            <a:endParaRPr lang="en-US" dirty="0"/>
          </a:p>
          <a:p>
            <a:endParaRPr lang="en-US" dirty="0"/>
          </a:p>
          <a:p>
            <a:r>
              <a:rPr lang="en-US" dirty="0"/>
              <a:t>“Patient” Trials</a:t>
            </a:r>
          </a:p>
          <a:p>
            <a:endParaRPr lang="en-US" dirty="0"/>
          </a:p>
        </p:txBody>
      </p:sp>
      <p:pic>
        <p:nvPicPr>
          <p:cNvPr id="4" name="Google Shape;204;p33">
            <a:extLst>
              <a:ext uri="{FF2B5EF4-FFF2-40B4-BE49-F238E27FC236}">
                <a16:creationId xmlns:a16="http://schemas.microsoft.com/office/drawing/2014/main" id="{361E7A96-F44A-4A52-9551-3BAA74630E84}"/>
              </a:ext>
            </a:extLst>
          </p:cNvPr>
          <p:cNvPicPr preferRelativeResize="0"/>
          <p:nvPr/>
        </p:nvPicPr>
        <p:blipFill>
          <a:blip r:embed="rId2">
            <a:alphaModFix/>
          </a:blip>
          <a:stretch>
            <a:fillRect/>
          </a:stretch>
        </p:blipFill>
        <p:spPr>
          <a:xfrm>
            <a:off x="5267547" y="1944139"/>
            <a:ext cx="3416404" cy="4555205"/>
          </a:xfrm>
          <a:prstGeom prst="rect">
            <a:avLst/>
          </a:prstGeom>
          <a:noFill/>
          <a:ln>
            <a:noFill/>
          </a:ln>
        </p:spPr>
      </p:pic>
      <p:pic>
        <p:nvPicPr>
          <p:cNvPr id="5" name="Google Shape;96;p19">
            <a:extLst>
              <a:ext uri="{FF2B5EF4-FFF2-40B4-BE49-F238E27FC236}">
                <a16:creationId xmlns:a16="http://schemas.microsoft.com/office/drawing/2014/main" id="{7CD81E9E-9E4E-41D9-92F8-170F6FC5D653}"/>
              </a:ext>
            </a:extLst>
          </p:cNvPr>
          <p:cNvPicPr preferRelativeResize="0"/>
          <p:nvPr/>
        </p:nvPicPr>
        <p:blipFill>
          <a:blip r:embed="rId3">
            <a:alphaModFix/>
          </a:blip>
          <a:stretch>
            <a:fillRect/>
          </a:stretch>
        </p:blipFill>
        <p:spPr>
          <a:xfrm>
            <a:off x="795266" y="2842591"/>
            <a:ext cx="4074908" cy="2511004"/>
          </a:xfrm>
          <a:prstGeom prst="rect">
            <a:avLst/>
          </a:prstGeom>
          <a:noFill/>
          <a:ln>
            <a:noFill/>
          </a:ln>
        </p:spPr>
      </p:pic>
    </p:spTree>
    <p:extLst>
      <p:ext uri="{BB962C8B-B14F-4D97-AF65-F5344CB8AC3E}">
        <p14:creationId xmlns:p14="http://schemas.microsoft.com/office/powerpoint/2010/main" val="3108597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07657-586F-401B-8675-D3AECE88023D}"/>
              </a:ext>
            </a:extLst>
          </p:cNvPr>
          <p:cNvSpPr>
            <a:spLocks noGrp="1"/>
          </p:cNvSpPr>
          <p:nvPr>
            <p:ph type="title"/>
          </p:nvPr>
        </p:nvSpPr>
        <p:spPr/>
        <p:txBody>
          <a:bodyPr/>
          <a:lstStyle/>
          <a:p>
            <a:r>
              <a:rPr lang="en" dirty="0"/>
              <a:t>Testing:</a:t>
            </a:r>
            <a:endParaRPr lang="en-US" dirty="0"/>
          </a:p>
        </p:txBody>
      </p:sp>
      <p:sp>
        <p:nvSpPr>
          <p:cNvPr id="3" name="Content Placeholder 2">
            <a:extLst>
              <a:ext uri="{FF2B5EF4-FFF2-40B4-BE49-F238E27FC236}">
                <a16:creationId xmlns:a16="http://schemas.microsoft.com/office/drawing/2014/main" id="{D94BA709-3CD0-4705-94DB-EAAB4B4BCF87}"/>
              </a:ext>
            </a:extLst>
          </p:cNvPr>
          <p:cNvSpPr>
            <a:spLocks noGrp="1"/>
          </p:cNvSpPr>
          <p:nvPr>
            <p:ph idx="1"/>
          </p:nvPr>
        </p:nvSpPr>
        <p:spPr>
          <a:xfrm>
            <a:off x="581192" y="2228003"/>
            <a:ext cx="7989752" cy="4555205"/>
          </a:xfrm>
        </p:spPr>
        <p:txBody>
          <a:bodyPr>
            <a:normAutofit/>
          </a:bodyPr>
          <a:lstStyle/>
          <a:p>
            <a:endParaRPr lang="en-US" dirty="0"/>
          </a:p>
        </p:txBody>
      </p:sp>
      <p:pic>
        <p:nvPicPr>
          <p:cNvPr id="1026" name="Picture 2" descr="https://lh3.googleusercontent.com/Qc2bCGzpFPcwR0oHlpckrcHPrfIkyQRqVRlCHoSBMKdxZ8HvPyVRsBCds6JcANeHiVDdk4auJFPj2nJIdWgbe_ditvfSlukdO37TwWPwiLVevnJ20iL1pjefJ8X1jZ8e0cxljaf8OF4">
            <a:extLst>
              <a:ext uri="{FF2B5EF4-FFF2-40B4-BE49-F238E27FC236}">
                <a16:creationId xmlns:a16="http://schemas.microsoft.com/office/drawing/2014/main" id="{5401EAB9-C8E0-4A4A-B2E3-227EB6390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92" y="2228003"/>
            <a:ext cx="5600500" cy="4147397"/>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77;p16">
            <a:extLst>
              <a:ext uri="{FF2B5EF4-FFF2-40B4-BE49-F238E27FC236}">
                <a16:creationId xmlns:a16="http://schemas.microsoft.com/office/drawing/2014/main" id="{918C4D0F-D2B6-4B0C-9682-07E76E429BD3}"/>
              </a:ext>
            </a:extLst>
          </p:cNvPr>
          <p:cNvPicPr preferRelativeResize="0"/>
          <p:nvPr/>
        </p:nvPicPr>
        <p:blipFill>
          <a:blip r:embed="rId3">
            <a:alphaModFix/>
          </a:blip>
          <a:stretch>
            <a:fillRect/>
          </a:stretch>
        </p:blipFill>
        <p:spPr>
          <a:xfrm>
            <a:off x="2933048" y="3847831"/>
            <a:ext cx="2649646" cy="2935377"/>
          </a:xfrm>
          <a:prstGeom prst="rect">
            <a:avLst/>
          </a:prstGeom>
          <a:noFill/>
          <a:ln>
            <a:noFill/>
          </a:ln>
        </p:spPr>
      </p:pic>
      <p:pic>
        <p:nvPicPr>
          <p:cNvPr id="6" name="Google Shape;75;p16">
            <a:extLst>
              <a:ext uri="{FF2B5EF4-FFF2-40B4-BE49-F238E27FC236}">
                <a16:creationId xmlns:a16="http://schemas.microsoft.com/office/drawing/2014/main" id="{70B411EF-3D12-41E1-AB76-A17DF89B50C4}"/>
              </a:ext>
            </a:extLst>
          </p:cNvPr>
          <p:cNvPicPr preferRelativeResize="0"/>
          <p:nvPr/>
        </p:nvPicPr>
        <p:blipFill>
          <a:blip r:embed="rId4">
            <a:alphaModFix/>
          </a:blip>
          <a:stretch>
            <a:fillRect/>
          </a:stretch>
        </p:blipFill>
        <p:spPr>
          <a:xfrm>
            <a:off x="5582694" y="1934597"/>
            <a:ext cx="3114045" cy="3568146"/>
          </a:xfrm>
          <a:prstGeom prst="rect">
            <a:avLst/>
          </a:prstGeom>
          <a:noFill/>
          <a:ln>
            <a:noFill/>
          </a:ln>
        </p:spPr>
      </p:pic>
    </p:spTree>
    <p:extLst>
      <p:ext uri="{BB962C8B-B14F-4D97-AF65-F5344CB8AC3E}">
        <p14:creationId xmlns:p14="http://schemas.microsoft.com/office/powerpoint/2010/main" val="2028118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43A49-BBB3-4478-9EB6-1EEE87CCDE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0A8AD1-B3FF-4E45-9518-7F1A64812551}"/>
              </a:ext>
            </a:extLst>
          </p:cNvPr>
          <p:cNvSpPr>
            <a:spLocks noGrp="1"/>
          </p:cNvSpPr>
          <p:nvPr>
            <p:ph idx="1"/>
          </p:nvPr>
        </p:nvSpPr>
        <p:spPr/>
        <p:txBody>
          <a:bodyPr/>
          <a:lstStyle/>
          <a:p>
            <a:endParaRPr lang="en-US"/>
          </a:p>
        </p:txBody>
      </p:sp>
      <p:pic>
        <p:nvPicPr>
          <p:cNvPr id="4" name="Google Shape;74;p16">
            <a:extLst>
              <a:ext uri="{FF2B5EF4-FFF2-40B4-BE49-F238E27FC236}">
                <a16:creationId xmlns:a16="http://schemas.microsoft.com/office/drawing/2014/main" id="{3F5DE466-B4AE-4EDD-9445-0433237205F5}"/>
              </a:ext>
            </a:extLst>
          </p:cNvPr>
          <p:cNvPicPr preferRelativeResize="0"/>
          <p:nvPr/>
        </p:nvPicPr>
        <p:blipFill>
          <a:blip r:embed="rId2">
            <a:alphaModFix/>
          </a:blip>
          <a:stretch>
            <a:fillRect/>
          </a:stretch>
        </p:blipFill>
        <p:spPr>
          <a:xfrm>
            <a:off x="1396448" y="2228003"/>
            <a:ext cx="5156853" cy="3461796"/>
          </a:xfrm>
          <a:prstGeom prst="rect">
            <a:avLst/>
          </a:prstGeom>
          <a:noFill/>
          <a:ln>
            <a:noFill/>
          </a:ln>
        </p:spPr>
      </p:pic>
    </p:spTree>
    <p:extLst>
      <p:ext uri="{BB962C8B-B14F-4D97-AF65-F5344CB8AC3E}">
        <p14:creationId xmlns:p14="http://schemas.microsoft.com/office/powerpoint/2010/main" val="2314194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2A61E-068B-4410-988B-D13FE90A626B}"/>
              </a:ext>
            </a:extLst>
          </p:cNvPr>
          <p:cNvSpPr>
            <a:spLocks noGrp="1"/>
          </p:cNvSpPr>
          <p:nvPr>
            <p:ph type="title"/>
          </p:nvPr>
        </p:nvSpPr>
        <p:spPr/>
        <p:txBody>
          <a:bodyPr/>
          <a:lstStyle/>
          <a:p>
            <a:r>
              <a:rPr lang="en-US" dirty="0"/>
              <a:t>Future Improvements</a:t>
            </a:r>
          </a:p>
        </p:txBody>
      </p:sp>
      <p:sp>
        <p:nvSpPr>
          <p:cNvPr id="3" name="Content Placeholder 2">
            <a:extLst>
              <a:ext uri="{FF2B5EF4-FFF2-40B4-BE49-F238E27FC236}">
                <a16:creationId xmlns:a16="http://schemas.microsoft.com/office/drawing/2014/main" id="{A3AD9C08-5F98-47F5-992C-BF4DDEC5EE89}"/>
              </a:ext>
            </a:extLst>
          </p:cNvPr>
          <p:cNvSpPr>
            <a:spLocks noGrp="1"/>
          </p:cNvSpPr>
          <p:nvPr>
            <p:ph idx="1"/>
          </p:nvPr>
        </p:nvSpPr>
        <p:spPr/>
        <p:txBody>
          <a:bodyPr/>
          <a:lstStyle/>
          <a:p>
            <a:r>
              <a:rPr lang="en-US" dirty="0"/>
              <a:t>Embedded Bluetooth Device</a:t>
            </a:r>
          </a:p>
          <a:p>
            <a:r>
              <a:rPr lang="en-US" dirty="0"/>
              <a:t>Multiple Kinds of Hardware</a:t>
            </a:r>
          </a:p>
          <a:p>
            <a:r>
              <a:rPr lang="en-US" dirty="0"/>
              <a:t>Game Integration</a:t>
            </a:r>
          </a:p>
          <a:p>
            <a:r>
              <a:rPr lang="en-US" dirty="0"/>
              <a:t>Web/Server with API</a:t>
            </a:r>
          </a:p>
        </p:txBody>
      </p:sp>
    </p:spTree>
    <p:extLst>
      <p:ext uri="{BB962C8B-B14F-4D97-AF65-F5344CB8AC3E}">
        <p14:creationId xmlns:p14="http://schemas.microsoft.com/office/powerpoint/2010/main" val="732429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6FDA-E596-4B11-B6A5-276BA55B4E88}"/>
              </a:ext>
            </a:extLst>
          </p:cNvPr>
          <p:cNvSpPr>
            <a:spLocks noGrp="1"/>
          </p:cNvSpPr>
          <p:nvPr>
            <p:ph type="title"/>
          </p:nvPr>
        </p:nvSpPr>
        <p:spPr/>
        <p:txBody>
          <a:bodyPr/>
          <a:lstStyle/>
          <a:p>
            <a:r>
              <a:rPr lang="en-US" dirty="0"/>
              <a:t>Tools</a:t>
            </a:r>
          </a:p>
        </p:txBody>
      </p:sp>
      <p:sp>
        <p:nvSpPr>
          <p:cNvPr id="3" name="Content Placeholder 2">
            <a:extLst>
              <a:ext uri="{FF2B5EF4-FFF2-40B4-BE49-F238E27FC236}">
                <a16:creationId xmlns:a16="http://schemas.microsoft.com/office/drawing/2014/main" id="{B6FB1C52-1041-44F6-92A6-BBFD1ED4E7CD}"/>
              </a:ext>
            </a:extLst>
          </p:cNvPr>
          <p:cNvSpPr>
            <a:spLocks noGrp="1"/>
          </p:cNvSpPr>
          <p:nvPr>
            <p:ph idx="1"/>
          </p:nvPr>
        </p:nvSpPr>
        <p:spPr/>
        <p:txBody>
          <a:bodyPr/>
          <a:lstStyle/>
          <a:p>
            <a:endParaRPr lang="en-US"/>
          </a:p>
        </p:txBody>
      </p:sp>
      <p:pic>
        <p:nvPicPr>
          <p:cNvPr id="4" name="Google Shape;290;p47">
            <a:extLst>
              <a:ext uri="{FF2B5EF4-FFF2-40B4-BE49-F238E27FC236}">
                <a16:creationId xmlns:a16="http://schemas.microsoft.com/office/drawing/2014/main" id="{D5AB4269-A5AB-4C26-8DDC-886CCB002A66}"/>
              </a:ext>
            </a:extLst>
          </p:cNvPr>
          <p:cNvPicPr preferRelativeResize="0"/>
          <p:nvPr/>
        </p:nvPicPr>
        <p:blipFill>
          <a:blip r:embed="rId2">
            <a:alphaModFix/>
          </a:blip>
          <a:stretch>
            <a:fillRect/>
          </a:stretch>
        </p:blipFill>
        <p:spPr>
          <a:xfrm>
            <a:off x="3577960" y="3771570"/>
            <a:ext cx="1988080" cy="830840"/>
          </a:xfrm>
          <a:prstGeom prst="rect">
            <a:avLst/>
          </a:prstGeom>
          <a:noFill/>
          <a:ln>
            <a:noFill/>
          </a:ln>
        </p:spPr>
      </p:pic>
      <p:pic>
        <p:nvPicPr>
          <p:cNvPr id="5" name="Google Shape;294;p47">
            <a:extLst>
              <a:ext uri="{FF2B5EF4-FFF2-40B4-BE49-F238E27FC236}">
                <a16:creationId xmlns:a16="http://schemas.microsoft.com/office/drawing/2014/main" id="{DA6E3821-B030-4A31-9A66-160DED0018EE}"/>
              </a:ext>
            </a:extLst>
          </p:cNvPr>
          <p:cNvPicPr preferRelativeResize="0"/>
          <p:nvPr/>
        </p:nvPicPr>
        <p:blipFill>
          <a:blip r:embed="rId3">
            <a:alphaModFix/>
          </a:blip>
          <a:stretch>
            <a:fillRect/>
          </a:stretch>
        </p:blipFill>
        <p:spPr>
          <a:xfrm>
            <a:off x="3214117" y="1754737"/>
            <a:ext cx="3204000" cy="1601985"/>
          </a:xfrm>
          <a:prstGeom prst="rect">
            <a:avLst/>
          </a:prstGeom>
          <a:noFill/>
          <a:ln>
            <a:noFill/>
          </a:ln>
        </p:spPr>
      </p:pic>
      <p:pic>
        <p:nvPicPr>
          <p:cNvPr id="6" name="Google Shape;296;p47">
            <a:extLst>
              <a:ext uri="{FF2B5EF4-FFF2-40B4-BE49-F238E27FC236}">
                <a16:creationId xmlns:a16="http://schemas.microsoft.com/office/drawing/2014/main" id="{4E18C9B5-24D9-46D0-A4A6-20FFCEC14F7F}"/>
              </a:ext>
            </a:extLst>
          </p:cNvPr>
          <p:cNvPicPr preferRelativeResize="0"/>
          <p:nvPr/>
        </p:nvPicPr>
        <p:blipFill>
          <a:blip r:embed="rId4">
            <a:alphaModFix/>
          </a:blip>
          <a:stretch>
            <a:fillRect/>
          </a:stretch>
        </p:blipFill>
        <p:spPr>
          <a:xfrm>
            <a:off x="6205880" y="4186990"/>
            <a:ext cx="2632640" cy="2236884"/>
          </a:xfrm>
          <a:prstGeom prst="rect">
            <a:avLst/>
          </a:prstGeom>
          <a:noFill/>
          <a:ln>
            <a:noFill/>
          </a:ln>
        </p:spPr>
      </p:pic>
      <p:pic>
        <p:nvPicPr>
          <p:cNvPr id="7" name="Google Shape;297;p47">
            <a:extLst>
              <a:ext uri="{FF2B5EF4-FFF2-40B4-BE49-F238E27FC236}">
                <a16:creationId xmlns:a16="http://schemas.microsoft.com/office/drawing/2014/main" id="{0E6FD191-423B-4734-A4B7-E2A0B2EA0E56}"/>
              </a:ext>
            </a:extLst>
          </p:cNvPr>
          <p:cNvPicPr preferRelativeResize="0"/>
          <p:nvPr/>
        </p:nvPicPr>
        <p:blipFill>
          <a:blip r:embed="rId5">
            <a:alphaModFix/>
          </a:blip>
          <a:stretch>
            <a:fillRect/>
          </a:stretch>
        </p:blipFill>
        <p:spPr>
          <a:xfrm>
            <a:off x="6205880" y="1934185"/>
            <a:ext cx="2491517" cy="1739367"/>
          </a:xfrm>
          <a:prstGeom prst="rect">
            <a:avLst/>
          </a:prstGeom>
          <a:noFill/>
          <a:ln>
            <a:noFill/>
          </a:ln>
        </p:spPr>
      </p:pic>
      <p:pic>
        <p:nvPicPr>
          <p:cNvPr id="8" name="Google Shape;291;p47">
            <a:extLst>
              <a:ext uri="{FF2B5EF4-FFF2-40B4-BE49-F238E27FC236}">
                <a16:creationId xmlns:a16="http://schemas.microsoft.com/office/drawing/2014/main" id="{4CB1DC6F-93C3-430A-A4D9-6E1186BD5248}"/>
              </a:ext>
            </a:extLst>
          </p:cNvPr>
          <p:cNvPicPr preferRelativeResize="0"/>
          <p:nvPr/>
        </p:nvPicPr>
        <p:blipFill>
          <a:blip r:embed="rId6">
            <a:alphaModFix/>
          </a:blip>
          <a:stretch>
            <a:fillRect/>
          </a:stretch>
        </p:blipFill>
        <p:spPr>
          <a:xfrm>
            <a:off x="3023968" y="4897715"/>
            <a:ext cx="3584299" cy="2016165"/>
          </a:xfrm>
          <a:prstGeom prst="rect">
            <a:avLst/>
          </a:prstGeom>
          <a:noFill/>
          <a:ln>
            <a:noFill/>
          </a:ln>
        </p:spPr>
      </p:pic>
      <p:pic>
        <p:nvPicPr>
          <p:cNvPr id="9" name="Google Shape;292;p47">
            <a:extLst>
              <a:ext uri="{FF2B5EF4-FFF2-40B4-BE49-F238E27FC236}">
                <a16:creationId xmlns:a16="http://schemas.microsoft.com/office/drawing/2014/main" id="{5A51BE17-1B2D-409E-B089-07B1BD807611}"/>
              </a:ext>
            </a:extLst>
          </p:cNvPr>
          <p:cNvPicPr preferRelativeResize="0"/>
          <p:nvPr/>
        </p:nvPicPr>
        <p:blipFill>
          <a:blip r:embed="rId7">
            <a:alphaModFix/>
          </a:blip>
          <a:stretch>
            <a:fillRect/>
          </a:stretch>
        </p:blipFill>
        <p:spPr>
          <a:xfrm>
            <a:off x="412222" y="1841199"/>
            <a:ext cx="2711232" cy="1283601"/>
          </a:xfrm>
          <a:prstGeom prst="rect">
            <a:avLst/>
          </a:prstGeom>
          <a:noFill/>
          <a:ln>
            <a:noFill/>
          </a:ln>
        </p:spPr>
      </p:pic>
      <p:pic>
        <p:nvPicPr>
          <p:cNvPr id="10" name="Google Shape;293;p47">
            <a:extLst>
              <a:ext uri="{FF2B5EF4-FFF2-40B4-BE49-F238E27FC236}">
                <a16:creationId xmlns:a16="http://schemas.microsoft.com/office/drawing/2014/main" id="{393269FE-D91D-44BB-ABD5-C88D4C44CAD3}"/>
              </a:ext>
            </a:extLst>
          </p:cNvPr>
          <p:cNvPicPr preferRelativeResize="0"/>
          <p:nvPr/>
        </p:nvPicPr>
        <p:blipFill>
          <a:blip r:embed="rId8">
            <a:alphaModFix/>
          </a:blip>
          <a:stretch>
            <a:fillRect/>
          </a:stretch>
        </p:blipFill>
        <p:spPr>
          <a:xfrm>
            <a:off x="1081349" y="3698952"/>
            <a:ext cx="1217544" cy="1143200"/>
          </a:xfrm>
          <a:prstGeom prst="rect">
            <a:avLst/>
          </a:prstGeom>
          <a:noFill/>
          <a:ln>
            <a:noFill/>
          </a:ln>
        </p:spPr>
      </p:pic>
      <p:pic>
        <p:nvPicPr>
          <p:cNvPr id="11" name="Google Shape;295;p47">
            <a:extLst>
              <a:ext uri="{FF2B5EF4-FFF2-40B4-BE49-F238E27FC236}">
                <a16:creationId xmlns:a16="http://schemas.microsoft.com/office/drawing/2014/main" id="{93931614-E88B-4ABD-86CC-92BE1E35664E}"/>
              </a:ext>
            </a:extLst>
          </p:cNvPr>
          <p:cNvPicPr preferRelativeResize="0"/>
          <p:nvPr/>
        </p:nvPicPr>
        <p:blipFill>
          <a:blip r:embed="rId9">
            <a:alphaModFix/>
          </a:blip>
          <a:stretch>
            <a:fillRect/>
          </a:stretch>
        </p:blipFill>
        <p:spPr>
          <a:xfrm>
            <a:off x="412222" y="4768105"/>
            <a:ext cx="2555799" cy="1739367"/>
          </a:xfrm>
          <a:prstGeom prst="rect">
            <a:avLst/>
          </a:prstGeom>
          <a:noFill/>
          <a:ln>
            <a:noFill/>
          </a:ln>
        </p:spPr>
      </p:pic>
    </p:spTree>
    <p:extLst>
      <p:ext uri="{BB962C8B-B14F-4D97-AF65-F5344CB8AC3E}">
        <p14:creationId xmlns:p14="http://schemas.microsoft.com/office/powerpoint/2010/main" val="3532116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44CAB-9AA8-4A8D-AF28-623601AAA02B}"/>
              </a:ext>
            </a:extLst>
          </p:cNvPr>
          <p:cNvSpPr>
            <a:spLocks noGrp="1"/>
          </p:cNvSpPr>
          <p:nvPr>
            <p:ph type="title"/>
          </p:nvPr>
        </p:nvSpPr>
        <p:spPr/>
        <p:txBody>
          <a:bodyPr/>
          <a:lstStyle/>
          <a:p>
            <a:r>
              <a:rPr lang="en-US" dirty="0"/>
              <a:t>Website</a:t>
            </a:r>
          </a:p>
        </p:txBody>
      </p:sp>
      <p:sp>
        <p:nvSpPr>
          <p:cNvPr id="3" name="Content Placeholder 2">
            <a:extLst>
              <a:ext uri="{FF2B5EF4-FFF2-40B4-BE49-F238E27FC236}">
                <a16:creationId xmlns:a16="http://schemas.microsoft.com/office/drawing/2014/main" id="{4712123D-CEDA-4AA0-A6B6-774191057BD6}"/>
              </a:ext>
            </a:extLst>
          </p:cNvPr>
          <p:cNvSpPr>
            <a:spLocks noGrp="1"/>
          </p:cNvSpPr>
          <p:nvPr>
            <p:ph idx="1"/>
          </p:nvPr>
        </p:nvSpPr>
        <p:spPr/>
        <p:txBody>
          <a:bodyPr/>
          <a:lstStyle/>
          <a:p>
            <a:r>
              <a:rPr lang="en-US" u="sng" dirty="0">
                <a:solidFill>
                  <a:schemeClr val="hlink"/>
                </a:solidFill>
                <a:hlinkClick r:id="rId2"/>
              </a:rPr>
              <a:t>https://theglar.wixsite.com/ctar</a:t>
            </a:r>
            <a:endParaRPr lang="en-US" dirty="0"/>
          </a:p>
          <a:p>
            <a:pPr marL="0" indent="0">
              <a:buNone/>
            </a:pPr>
            <a:endParaRPr lang="en-US" dirty="0"/>
          </a:p>
        </p:txBody>
      </p:sp>
    </p:spTree>
    <p:extLst>
      <p:ext uri="{BB962C8B-B14F-4D97-AF65-F5344CB8AC3E}">
        <p14:creationId xmlns:p14="http://schemas.microsoft.com/office/powerpoint/2010/main" val="423714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55A8-7327-4C47-9776-181F6EB10D20}"/>
              </a:ext>
            </a:extLst>
          </p:cNvPr>
          <p:cNvSpPr>
            <a:spLocks noGrp="1"/>
          </p:cNvSpPr>
          <p:nvPr>
            <p:ph type="title"/>
          </p:nvPr>
        </p:nvSpPr>
        <p:spPr/>
        <p:txBody>
          <a:bodyPr/>
          <a:lstStyle/>
          <a:p>
            <a:r>
              <a:rPr lang="en-US"/>
              <a:t>Video Demo</a:t>
            </a:r>
          </a:p>
        </p:txBody>
      </p:sp>
      <p:sp>
        <p:nvSpPr>
          <p:cNvPr id="3" name="Content Placeholder 2">
            <a:extLst>
              <a:ext uri="{FF2B5EF4-FFF2-40B4-BE49-F238E27FC236}">
                <a16:creationId xmlns:a16="http://schemas.microsoft.com/office/drawing/2014/main" id="{6618978E-2648-4CDC-B802-0BA5A5A57D5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9765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7E49-7328-4101-8E0E-2E4E53597FE2}"/>
              </a:ext>
            </a:extLst>
          </p:cNvPr>
          <p:cNvSpPr>
            <a:spLocks noGrp="1"/>
          </p:cNvSpPr>
          <p:nvPr>
            <p:ph type="title"/>
          </p:nvPr>
        </p:nvSpPr>
        <p:spPr/>
        <p:txBody>
          <a:bodyPr/>
          <a:lstStyle/>
          <a:p>
            <a:r>
              <a:rPr lang="en-US" dirty="0"/>
              <a:t>Thank </a:t>
            </a:r>
            <a:r>
              <a:rPr lang="en-US" dirty="0" err="1"/>
              <a:t>YOu</a:t>
            </a:r>
            <a:endParaRPr lang="en-US" dirty="0"/>
          </a:p>
        </p:txBody>
      </p:sp>
      <p:sp>
        <p:nvSpPr>
          <p:cNvPr id="3" name="Content Placeholder 2">
            <a:extLst>
              <a:ext uri="{FF2B5EF4-FFF2-40B4-BE49-F238E27FC236}">
                <a16:creationId xmlns:a16="http://schemas.microsoft.com/office/drawing/2014/main" id="{8453BF87-DED9-4B45-B28C-C8BF0D4E613F}"/>
              </a:ext>
            </a:extLst>
          </p:cNvPr>
          <p:cNvSpPr>
            <a:spLocks noGrp="1"/>
          </p:cNvSpPr>
          <p:nvPr>
            <p:ph idx="1"/>
          </p:nvPr>
        </p:nvSpPr>
        <p:spPr/>
        <p:txBody>
          <a:bodyPr/>
          <a:lstStyle/>
          <a:p>
            <a:r>
              <a:rPr lang="en-US" dirty="0"/>
              <a:t>Any Questions</a:t>
            </a:r>
          </a:p>
        </p:txBody>
      </p:sp>
      <p:pic>
        <p:nvPicPr>
          <p:cNvPr id="4" name="Google Shape;73;p16">
            <a:extLst>
              <a:ext uri="{FF2B5EF4-FFF2-40B4-BE49-F238E27FC236}">
                <a16:creationId xmlns:a16="http://schemas.microsoft.com/office/drawing/2014/main" id="{454B8689-0CD6-4E0E-B1B5-0D50A6EF970E}"/>
              </a:ext>
            </a:extLst>
          </p:cNvPr>
          <p:cNvPicPr preferRelativeResize="0"/>
          <p:nvPr/>
        </p:nvPicPr>
        <p:blipFill>
          <a:blip r:embed="rId2">
            <a:alphaModFix/>
          </a:blip>
          <a:stretch>
            <a:fillRect/>
          </a:stretch>
        </p:blipFill>
        <p:spPr>
          <a:xfrm>
            <a:off x="3828585" y="2114813"/>
            <a:ext cx="4430832" cy="4251199"/>
          </a:xfrm>
          <a:prstGeom prst="rect">
            <a:avLst/>
          </a:prstGeom>
          <a:noFill/>
          <a:ln>
            <a:noFill/>
          </a:ln>
        </p:spPr>
      </p:pic>
    </p:spTree>
    <p:extLst>
      <p:ext uri="{BB962C8B-B14F-4D97-AF65-F5344CB8AC3E}">
        <p14:creationId xmlns:p14="http://schemas.microsoft.com/office/powerpoint/2010/main" val="3202343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1108400" y="593367"/>
            <a:ext cx="11360800" cy="763600"/>
          </a:xfrm>
          <a:prstGeom prst="rect">
            <a:avLst/>
          </a:prstGeom>
        </p:spPr>
        <p:txBody>
          <a:bodyPr spcFirstLastPara="1" vert="horz" wrap="square" lIns="121900" tIns="121900" rIns="121900" bIns="121900" rtlCol="0" anchor="t" anchorCtr="0">
            <a:noAutofit/>
          </a:bodyPr>
          <a:lstStyle/>
          <a:p>
            <a:pPr>
              <a:spcBef>
                <a:spcPts val="0"/>
              </a:spcBef>
            </a:pPr>
            <a:r>
              <a:rPr lang="en"/>
              <a:t>Videos</a:t>
            </a:r>
            <a:endParaRPr/>
          </a:p>
        </p:txBody>
      </p:sp>
      <p:pic>
        <p:nvPicPr>
          <p:cNvPr id="303" name="Google Shape;303;p48" title="austinVR.mp4">
            <a:hlinkClick r:id="rId3"/>
          </p:cNvPr>
          <p:cNvPicPr preferRelativeResize="0"/>
          <p:nvPr/>
        </p:nvPicPr>
        <p:blipFill>
          <a:blip r:embed="rId4">
            <a:alphaModFix/>
          </a:blip>
          <a:stretch>
            <a:fillRect/>
          </a:stretch>
        </p:blipFill>
        <p:spPr>
          <a:xfrm>
            <a:off x="1062435" y="133034"/>
            <a:ext cx="4491033" cy="3368267"/>
          </a:xfrm>
          <a:prstGeom prst="rect">
            <a:avLst/>
          </a:prstGeom>
          <a:noFill/>
          <a:ln>
            <a:noFill/>
          </a:ln>
        </p:spPr>
      </p:pic>
      <p:pic>
        <p:nvPicPr>
          <p:cNvPr id="304" name="Google Shape;304;p48" title="Demo1.mov">
            <a:hlinkClick r:id="rId5"/>
          </p:cNvPr>
          <p:cNvPicPr preferRelativeResize="0"/>
          <p:nvPr/>
        </p:nvPicPr>
        <p:blipFill>
          <a:blip r:embed="rId6">
            <a:alphaModFix/>
          </a:blip>
          <a:stretch>
            <a:fillRect/>
          </a:stretch>
        </p:blipFill>
        <p:spPr>
          <a:xfrm>
            <a:off x="6056002" y="3312368"/>
            <a:ext cx="4491023" cy="3368267"/>
          </a:xfrm>
          <a:prstGeom prst="rect">
            <a:avLst/>
          </a:prstGeom>
          <a:noFill/>
          <a:ln>
            <a:noFill/>
          </a:ln>
        </p:spPr>
      </p:pic>
      <p:pic>
        <p:nvPicPr>
          <p:cNvPr id="305" name="Google Shape;305;p48" title="BehindTheScenes.mp4">
            <a:hlinkClick r:id="rId7"/>
          </p:cNvPr>
          <p:cNvPicPr preferRelativeResize="0"/>
          <p:nvPr/>
        </p:nvPicPr>
        <p:blipFill>
          <a:blip r:embed="rId8">
            <a:alphaModFix/>
          </a:blip>
          <a:stretch>
            <a:fillRect/>
          </a:stretch>
        </p:blipFill>
        <p:spPr>
          <a:xfrm>
            <a:off x="7125600" y="325201"/>
            <a:ext cx="3126800" cy="2345100"/>
          </a:xfrm>
          <a:prstGeom prst="rect">
            <a:avLst/>
          </a:prstGeom>
          <a:noFill/>
          <a:ln>
            <a:noFill/>
          </a:ln>
        </p:spPr>
      </p:pic>
      <p:pic>
        <p:nvPicPr>
          <p:cNvPr id="306" name="Google Shape;306;p48" title="SeniorProjectVideo.mp4">
            <a:hlinkClick r:id="rId9"/>
          </p:cNvPr>
          <p:cNvPicPr preferRelativeResize="0"/>
          <p:nvPr/>
        </p:nvPicPr>
        <p:blipFill>
          <a:blip r:embed="rId10">
            <a:alphaModFix/>
          </a:blip>
          <a:stretch>
            <a:fillRect/>
          </a:stretch>
        </p:blipFill>
        <p:spPr>
          <a:xfrm>
            <a:off x="-367833" y="4035002"/>
            <a:ext cx="3527499" cy="26456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15413-1BCD-405C-8EF8-DC1B9E5D535C}"/>
              </a:ext>
            </a:extLst>
          </p:cNvPr>
          <p:cNvSpPr>
            <a:spLocks noGrp="1"/>
          </p:cNvSpPr>
          <p:nvPr>
            <p:ph type="title"/>
          </p:nvPr>
        </p:nvSpPr>
        <p:spPr/>
        <p:txBody>
          <a:bodyPr>
            <a:normAutofit/>
          </a:bodyPr>
          <a:lstStyle/>
          <a:p>
            <a:r>
              <a:rPr lang="en-US" sz="3200" dirty="0"/>
              <a:t>ACKNOWLEDGEMENTS</a:t>
            </a:r>
          </a:p>
        </p:txBody>
      </p:sp>
      <p:sp>
        <p:nvSpPr>
          <p:cNvPr id="3" name="Content Placeholder 2">
            <a:extLst>
              <a:ext uri="{FF2B5EF4-FFF2-40B4-BE49-F238E27FC236}">
                <a16:creationId xmlns:a16="http://schemas.microsoft.com/office/drawing/2014/main" id="{3CC713E7-5927-4265-A18D-E279748820AF}"/>
              </a:ext>
            </a:extLst>
          </p:cNvPr>
          <p:cNvSpPr>
            <a:spLocks noGrp="1"/>
          </p:cNvSpPr>
          <p:nvPr>
            <p:ph idx="1"/>
          </p:nvPr>
        </p:nvSpPr>
        <p:spPr/>
        <p:txBody>
          <a:bodyPr/>
          <a:lstStyle/>
          <a:p>
            <a:r>
              <a:rPr lang="en-US" sz="2800" dirty="0"/>
              <a:t>This material is based upon work supported by the National Science Foundation under grant number IIA1301726. Any opinions, findings, and conclusions or recommendations expressed in this material are those of the authors and do not necessarily reflect the views of the National Science Foundation.</a:t>
            </a:r>
          </a:p>
          <a:p>
            <a:endParaRPr lang="en-US" dirty="0"/>
          </a:p>
        </p:txBody>
      </p:sp>
    </p:spTree>
    <p:extLst>
      <p:ext uri="{BB962C8B-B14F-4D97-AF65-F5344CB8AC3E}">
        <p14:creationId xmlns:p14="http://schemas.microsoft.com/office/powerpoint/2010/main" val="164885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9A34-C32B-403C-8D6A-9BB709AB81AC}"/>
              </a:ext>
            </a:extLst>
          </p:cNvPr>
          <p:cNvSpPr>
            <a:spLocks noGrp="1"/>
          </p:cNvSpPr>
          <p:nvPr>
            <p:ph type="title"/>
          </p:nvPr>
        </p:nvSpPr>
        <p:spPr/>
        <p:txBody>
          <a:bodyPr/>
          <a:lstStyle/>
          <a:p>
            <a:r>
              <a:rPr lang="en" dirty="0"/>
              <a:t>Dysphagia:</a:t>
            </a:r>
            <a:endParaRPr lang="en-US" dirty="0"/>
          </a:p>
        </p:txBody>
      </p:sp>
      <p:sp>
        <p:nvSpPr>
          <p:cNvPr id="3" name="Content Placeholder 2">
            <a:extLst>
              <a:ext uri="{FF2B5EF4-FFF2-40B4-BE49-F238E27FC236}">
                <a16:creationId xmlns:a16="http://schemas.microsoft.com/office/drawing/2014/main" id="{ACDE431D-20B6-4D9A-9AC9-C51D673E7B3C}"/>
              </a:ext>
            </a:extLst>
          </p:cNvPr>
          <p:cNvSpPr>
            <a:spLocks noGrp="1"/>
          </p:cNvSpPr>
          <p:nvPr>
            <p:ph idx="1"/>
          </p:nvPr>
        </p:nvSpPr>
        <p:spPr>
          <a:xfrm>
            <a:off x="581192" y="2228003"/>
            <a:ext cx="7989752" cy="4629997"/>
          </a:xfrm>
        </p:spPr>
        <p:txBody>
          <a:bodyPr>
            <a:normAutofit fontScale="77500" lnSpcReduction="20000"/>
          </a:bodyPr>
          <a:lstStyle/>
          <a:p>
            <a:r>
              <a:rPr lang="en-US" dirty="0"/>
              <a:t>Dysphagia is a medical condition primarily seen in stroke victims and the elderly. </a:t>
            </a:r>
          </a:p>
          <a:p>
            <a:r>
              <a:rPr lang="en-US" dirty="0"/>
              <a:t>Dysphagia is a swallowing difficulty that can cause serious health issues such as malnutrition, dehydration, aspiration pneumonia and death.</a:t>
            </a:r>
          </a:p>
          <a:p>
            <a:r>
              <a:rPr lang="en-US" dirty="0"/>
              <a:t>Dysphagia is a symptom of a primary medical condition caused by neurological, subcortical, and/or neuromuscular impairments.</a:t>
            </a:r>
          </a:p>
          <a:p>
            <a:r>
              <a:rPr lang="en-US" dirty="0"/>
              <a:t>It can be estimated that 3.3 million people undergo medical treatment for dysphasia every year.</a:t>
            </a:r>
          </a:p>
          <a:p>
            <a:r>
              <a:rPr lang="en-US" dirty="0"/>
              <a:t>This project is targeted at Dysphagia caused by Upper Esophageal Sphincter (UES) dysfunction.</a:t>
            </a:r>
          </a:p>
          <a:p>
            <a:endParaRPr lang="en-US" dirty="0"/>
          </a:p>
        </p:txBody>
      </p:sp>
    </p:spTree>
    <p:extLst>
      <p:ext uri="{BB962C8B-B14F-4D97-AF65-F5344CB8AC3E}">
        <p14:creationId xmlns:p14="http://schemas.microsoft.com/office/powerpoint/2010/main" val="2406042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249D-A180-41A2-8FC1-AAA0AD806DEE}"/>
              </a:ext>
            </a:extLst>
          </p:cNvPr>
          <p:cNvSpPr>
            <a:spLocks noGrp="1"/>
          </p:cNvSpPr>
          <p:nvPr>
            <p:ph type="title"/>
          </p:nvPr>
        </p:nvSpPr>
        <p:spPr/>
        <p:txBody>
          <a:bodyPr>
            <a:normAutofit/>
          </a:bodyPr>
          <a:lstStyle/>
          <a:p>
            <a:r>
              <a:rPr lang="en-US" dirty="0"/>
              <a:t>Chin Tuck Against Resistance:</a:t>
            </a:r>
          </a:p>
        </p:txBody>
      </p:sp>
      <p:sp>
        <p:nvSpPr>
          <p:cNvPr id="3" name="Content Placeholder 2">
            <a:extLst>
              <a:ext uri="{FF2B5EF4-FFF2-40B4-BE49-F238E27FC236}">
                <a16:creationId xmlns:a16="http://schemas.microsoft.com/office/drawing/2014/main" id="{9E277710-03CE-4506-9546-D776235F6320}"/>
              </a:ext>
            </a:extLst>
          </p:cNvPr>
          <p:cNvSpPr>
            <a:spLocks noGrp="1"/>
          </p:cNvSpPr>
          <p:nvPr>
            <p:ph idx="1"/>
          </p:nvPr>
        </p:nvSpPr>
        <p:spPr/>
        <p:txBody>
          <a:bodyPr/>
          <a:lstStyle/>
          <a:p>
            <a:r>
              <a:rPr lang="en-US" dirty="0"/>
              <a:t>Chin Tuck Against Resistance (CTAR) is a common exercise to strengthen the </a:t>
            </a:r>
            <a:r>
              <a:rPr lang="en-US" dirty="0" err="1"/>
              <a:t>suprahyroid</a:t>
            </a:r>
            <a:r>
              <a:rPr lang="en-US" dirty="0"/>
              <a:t> muscles which increase the size of the UES opening.</a:t>
            </a:r>
          </a:p>
          <a:p>
            <a:endParaRPr lang="en-US" dirty="0"/>
          </a:p>
        </p:txBody>
      </p:sp>
    </p:spTree>
    <p:extLst>
      <p:ext uri="{BB962C8B-B14F-4D97-AF65-F5344CB8AC3E}">
        <p14:creationId xmlns:p14="http://schemas.microsoft.com/office/powerpoint/2010/main" val="259021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1249D-A180-41A2-8FC1-AAA0AD806DEE}"/>
              </a:ext>
            </a:extLst>
          </p:cNvPr>
          <p:cNvSpPr>
            <a:spLocks noGrp="1"/>
          </p:cNvSpPr>
          <p:nvPr>
            <p:ph type="title"/>
          </p:nvPr>
        </p:nvSpPr>
        <p:spPr/>
        <p:txBody>
          <a:bodyPr>
            <a:normAutofit/>
          </a:bodyPr>
          <a:lstStyle/>
          <a:p>
            <a:r>
              <a:rPr lang="en-US" dirty="0"/>
              <a:t>Chin Tuck Against Resistance</a:t>
            </a:r>
          </a:p>
        </p:txBody>
      </p:sp>
      <p:sp>
        <p:nvSpPr>
          <p:cNvPr id="3" name="Content Placeholder 2">
            <a:extLst>
              <a:ext uri="{FF2B5EF4-FFF2-40B4-BE49-F238E27FC236}">
                <a16:creationId xmlns:a16="http://schemas.microsoft.com/office/drawing/2014/main" id="{9E277710-03CE-4506-9546-D776235F6320}"/>
              </a:ext>
            </a:extLst>
          </p:cNvPr>
          <p:cNvSpPr>
            <a:spLocks noGrp="1"/>
          </p:cNvSpPr>
          <p:nvPr>
            <p:ph idx="1"/>
          </p:nvPr>
        </p:nvSpPr>
        <p:spPr>
          <a:xfrm>
            <a:off x="581192" y="1868557"/>
            <a:ext cx="4234226" cy="5078895"/>
          </a:xfrm>
        </p:spPr>
        <p:txBody>
          <a:bodyPr>
            <a:normAutofit/>
          </a:bodyPr>
          <a:lstStyle/>
          <a:p>
            <a:r>
              <a:rPr lang="en-US" dirty="0"/>
              <a:t>Monotonous</a:t>
            </a:r>
          </a:p>
          <a:p>
            <a:r>
              <a:rPr lang="en-US" dirty="0"/>
              <a:t>No Quantifiable Data</a:t>
            </a:r>
          </a:p>
          <a:p>
            <a:r>
              <a:rPr lang="en-US" dirty="0"/>
              <a:t>Does it even help?</a:t>
            </a:r>
          </a:p>
          <a:p>
            <a:pPr marL="0" indent="0">
              <a:buNone/>
            </a:pPr>
            <a:endParaRPr lang="en-US" dirty="0"/>
          </a:p>
        </p:txBody>
      </p:sp>
      <p:pic>
        <p:nvPicPr>
          <p:cNvPr id="4" name="Google Shape;102;p20">
            <a:extLst>
              <a:ext uri="{FF2B5EF4-FFF2-40B4-BE49-F238E27FC236}">
                <a16:creationId xmlns:a16="http://schemas.microsoft.com/office/drawing/2014/main" id="{472B7E8F-2E4C-4DFF-8D40-7DA866DA7D05}"/>
              </a:ext>
            </a:extLst>
          </p:cNvPr>
          <p:cNvPicPr preferRelativeResize="0"/>
          <p:nvPr/>
        </p:nvPicPr>
        <p:blipFill>
          <a:blip r:embed="rId2">
            <a:alphaModFix/>
          </a:blip>
          <a:stretch>
            <a:fillRect/>
          </a:stretch>
        </p:blipFill>
        <p:spPr>
          <a:xfrm>
            <a:off x="4815418" y="2055190"/>
            <a:ext cx="3840000" cy="293647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93878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F449-1BC8-4696-A361-3DC51325F1DC}"/>
              </a:ext>
            </a:extLst>
          </p:cNvPr>
          <p:cNvSpPr>
            <a:spLocks noGrp="1"/>
          </p:cNvSpPr>
          <p:nvPr>
            <p:ph type="title"/>
          </p:nvPr>
        </p:nvSpPr>
        <p:spPr/>
        <p:txBody>
          <a:bodyPr/>
          <a:lstStyle/>
          <a:p>
            <a:r>
              <a:rPr lang="en-US" dirty="0"/>
              <a:t>SOLUTION:</a:t>
            </a:r>
          </a:p>
        </p:txBody>
      </p:sp>
      <p:sp>
        <p:nvSpPr>
          <p:cNvPr id="3" name="Content Placeholder 2">
            <a:extLst>
              <a:ext uri="{FF2B5EF4-FFF2-40B4-BE49-F238E27FC236}">
                <a16:creationId xmlns:a16="http://schemas.microsoft.com/office/drawing/2014/main" id="{9270242E-76F6-44B3-879D-60ACC94160AB}"/>
              </a:ext>
            </a:extLst>
          </p:cNvPr>
          <p:cNvSpPr>
            <a:spLocks noGrp="1"/>
          </p:cNvSpPr>
          <p:nvPr>
            <p:ph idx="1"/>
          </p:nvPr>
        </p:nvSpPr>
        <p:spPr/>
        <p:txBody>
          <a:bodyPr/>
          <a:lstStyle/>
          <a:p>
            <a:r>
              <a:rPr lang="en-US" dirty="0"/>
              <a:t>The CTAR All-Star.</a:t>
            </a:r>
          </a:p>
        </p:txBody>
      </p:sp>
      <p:pic>
        <p:nvPicPr>
          <p:cNvPr id="4" name="Google Shape;115;p21">
            <a:extLst>
              <a:ext uri="{FF2B5EF4-FFF2-40B4-BE49-F238E27FC236}">
                <a16:creationId xmlns:a16="http://schemas.microsoft.com/office/drawing/2014/main" id="{1D9A2E44-4DD6-47EB-9FD4-F3EC9C3EB185}"/>
              </a:ext>
            </a:extLst>
          </p:cNvPr>
          <p:cNvPicPr preferRelativeResize="0"/>
          <p:nvPr/>
        </p:nvPicPr>
        <p:blipFill rotWithShape="1">
          <a:blip r:embed="rId2">
            <a:alphaModFix/>
          </a:blip>
          <a:srcRect b="7467"/>
          <a:stretch/>
        </p:blipFill>
        <p:spPr>
          <a:xfrm>
            <a:off x="5260225" y="2078319"/>
            <a:ext cx="2505333" cy="4435301"/>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079613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E2117-F914-4E1E-A0FC-D89C744FDFBF}"/>
              </a:ext>
            </a:extLst>
          </p:cNvPr>
          <p:cNvSpPr>
            <a:spLocks noGrp="1"/>
          </p:cNvSpPr>
          <p:nvPr>
            <p:ph type="title"/>
          </p:nvPr>
        </p:nvSpPr>
        <p:spPr/>
        <p:txBody>
          <a:bodyPr/>
          <a:lstStyle/>
          <a:p>
            <a:r>
              <a:rPr lang="en-US" dirty="0"/>
              <a:t>Goals:</a:t>
            </a:r>
          </a:p>
        </p:txBody>
      </p:sp>
      <p:sp>
        <p:nvSpPr>
          <p:cNvPr id="3" name="Content Placeholder 2">
            <a:extLst>
              <a:ext uri="{FF2B5EF4-FFF2-40B4-BE49-F238E27FC236}">
                <a16:creationId xmlns:a16="http://schemas.microsoft.com/office/drawing/2014/main" id="{9EA70184-29B4-4755-8B43-FB5BB1AD4CDF}"/>
              </a:ext>
            </a:extLst>
          </p:cNvPr>
          <p:cNvSpPr>
            <a:spLocks noGrp="1"/>
          </p:cNvSpPr>
          <p:nvPr>
            <p:ph idx="1"/>
          </p:nvPr>
        </p:nvSpPr>
        <p:spPr/>
        <p:txBody>
          <a:bodyPr/>
          <a:lstStyle/>
          <a:p>
            <a:r>
              <a:rPr lang="en-US" dirty="0"/>
              <a:t>Visual Feedback</a:t>
            </a:r>
          </a:p>
          <a:p>
            <a:r>
              <a:rPr lang="en-US" dirty="0"/>
              <a:t>Bluetooth Communication</a:t>
            </a:r>
          </a:p>
          <a:p>
            <a:r>
              <a:rPr lang="en-US" dirty="0"/>
              <a:t>Quantifiable Data</a:t>
            </a:r>
          </a:p>
          <a:p>
            <a:r>
              <a:rPr lang="en-US" dirty="0"/>
              <a:t>Interactive</a:t>
            </a:r>
          </a:p>
        </p:txBody>
      </p:sp>
      <p:pic>
        <p:nvPicPr>
          <p:cNvPr id="4" name="Google Shape;121;p22">
            <a:extLst>
              <a:ext uri="{FF2B5EF4-FFF2-40B4-BE49-F238E27FC236}">
                <a16:creationId xmlns:a16="http://schemas.microsoft.com/office/drawing/2014/main" id="{FA9C05EA-9DA3-4404-8C73-D52E9CA1EB35}"/>
              </a:ext>
            </a:extLst>
          </p:cNvPr>
          <p:cNvPicPr preferRelativeResize="0"/>
          <p:nvPr/>
        </p:nvPicPr>
        <p:blipFill rotWithShape="1">
          <a:blip r:embed="rId2">
            <a:alphaModFix/>
          </a:blip>
          <a:srcRect b="7467"/>
          <a:stretch/>
        </p:blipFill>
        <p:spPr>
          <a:xfrm>
            <a:off x="5407277" y="2178673"/>
            <a:ext cx="2054232" cy="363670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358931541"/>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237</TotalTime>
  <Words>1308</Words>
  <Application>Microsoft Office PowerPoint</Application>
  <PresentationFormat>On-screen Show (4:3)</PresentationFormat>
  <Paragraphs>159</Paragraphs>
  <Slides>39</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Calibri</vt:lpstr>
      <vt:lpstr>Gill Sans MT</vt:lpstr>
      <vt:lpstr>Lato</vt:lpstr>
      <vt:lpstr>Wingdings 2</vt:lpstr>
      <vt:lpstr>Dividend</vt:lpstr>
      <vt:lpstr>Design and Development  of the CTAR All-Star</vt:lpstr>
      <vt:lpstr>Reno, Nevada</vt:lpstr>
      <vt:lpstr>University of Nevada, Reno</vt:lpstr>
      <vt:lpstr>ACKNOWLEDGEMENTS</vt:lpstr>
      <vt:lpstr>Dysphagia:</vt:lpstr>
      <vt:lpstr>Chin Tuck Against Resistance:</vt:lpstr>
      <vt:lpstr>Chin Tuck Against Resistance</vt:lpstr>
      <vt:lpstr>SOLUTION:</vt:lpstr>
      <vt:lpstr>Goals:</vt:lpstr>
      <vt:lpstr>Functional Requirements</vt:lpstr>
      <vt:lpstr>Functional Requirements</vt:lpstr>
      <vt:lpstr>Functional Requirements</vt:lpstr>
      <vt:lpstr>Non-Functional Requirements</vt:lpstr>
      <vt:lpstr>Use Cases:</vt:lpstr>
      <vt:lpstr>USE Cases</vt:lpstr>
      <vt:lpstr>USE Cases</vt:lpstr>
      <vt:lpstr>USE Cases</vt:lpstr>
      <vt:lpstr>USE Cases</vt:lpstr>
      <vt:lpstr>Traceability Matrix</vt:lpstr>
      <vt:lpstr>Data Structures</vt:lpstr>
      <vt:lpstr>Creating an Exercise:</vt:lpstr>
      <vt:lpstr>Calibration:</vt:lpstr>
      <vt:lpstr>Exercise In progress:</vt:lpstr>
      <vt:lpstr>Exercise History:</vt:lpstr>
      <vt:lpstr>Exercise Management:</vt:lpstr>
      <vt:lpstr>Tutorials:</vt:lpstr>
      <vt:lpstr>Hardware Prototype:</vt:lpstr>
      <vt:lpstr>Hardware Prototype:</vt:lpstr>
      <vt:lpstr>Hardware Prototype:</vt:lpstr>
      <vt:lpstr>Cross Platform Compatible:</vt:lpstr>
      <vt:lpstr>Testing:</vt:lpstr>
      <vt:lpstr>Testing:</vt:lpstr>
      <vt:lpstr>PowerPoint Presentation</vt:lpstr>
      <vt:lpstr>Future Improvements</vt:lpstr>
      <vt:lpstr>Tools</vt:lpstr>
      <vt:lpstr>Website</vt:lpstr>
      <vt:lpstr>Video Demo</vt:lpstr>
      <vt:lpstr>Thank YOu</vt:lpstr>
      <vt:lpstr>Videos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Development of the CTAR All-Star</dc:title>
  <dc:creator>Fred Harris</dc:creator>
  <cp:lastModifiedBy>Fred Harris</cp:lastModifiedBy>
  <cp:revision>14</cp:revision>
  <dcterms:created xsi:type="dcterms:W3CDTF">2019-09-30T14:22:26Z</dcterms:created>
  <dcterms:modified xsi:type="dcterms:W3CDTF">2019-09-30T21:51:27Z</dcterms:modified>
</cp:coreProperties>
</file>