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3" r:id="rId1"/>
  </p:sldMasterIdLst>
  <p:notesMasterIdLst>
    <p:notesMasterId r:id="rId41"/>
  </p:notesMasterIdLst>
  <p:sldIdLst>
    <p:sldId id="295" r:id="rId2"/>
    <p:sldId id="304" r:id="rId3"/>
    <p:sldId id="309" r:id="rId4"/>
    <p:sldId id="346" r:id="rId5"/>
    <p:sldId id="347" r:id="rId6"/>
    <p:sldId id="345" r:id="rId7"/>
    <p:sldId id="296" r:id="rId8"/>
    <p:sldId id="344" r:id="rId9"/>
    <p:sldId id="258" r:id="rId10"/>
    <p:sldId id="259" r:id="rId11"/>
    <p:sldId id="260" r:id="rId12"/>
    <p:sldId id="261" r:id="rId13"/>
    <p:sldId id="262" r:id="rId14"/>
    <p:sldId id="263" r:id="rId15"/>
    <p:sldId id="264" r:id="rId16"/>
    <p:sldId id="265" r:id="rId17"/>
    <p:sldId id="266" r:id="rId18"/>
    <p:sldId id="267" r:id="rId19"/>
    <p:sldId id="272" r:id="rId20"/>
    <p:sldId id="268" r:id="rId21"/>
    <p:sldId id="269" r:id="rId22"/>
    <p:sldId id="270" r:id="rId23"/>
    <p:sldId id="271"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343" r:id="rId37"/>
    <p:sldId id="329" r:id="rId38"/>
    <p:sldId id="287" r:id="rId39"/>
    <p:sldId id="28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autoAdjust="0"/>
    <p:restoredTop sz="94660"/>
  </p:normalViewPr>
  <p:slideViewPr>
    <p:cSldViewPr snapToGrid="0" showGuides="1">
      <p:cViewPr varScale="1">
        <p:scale>
          <a:sx n="96" d="100"/>
          <a:sy n="96" d="100"/>
        </p:scale>
        <p:origin x="231" y="57"/>
      </p:cViewPr>
      <p:guideLst>
        <p:guide orient="horz" pos="2160"/>
        <p:guide pos="2880"/>
      </p:guideLst>
    </p:cSldViewPr>
  </p:slideViewPr>
  <p:notesTextViewPr>
    <p:cViewPr>
      <p:scale>
        <a:sx n="1" d="1"/>
        <a:sy n="1" d="1"/>
      </p:scale>
      <p:origin x="0" y="0"/>
    </p:cViewPr>
  </p:notesTextViewPr>
  <p:sorterViewPr>
    <p:cViewPr>
      <p:scale>
        <a:sx n="100" d="100"/>
        <a:sy n="100" d="100"/>
      </p:scale>
      <p:origin x="0" y="-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11A70-52B5-4A30-B88A-5C5E39D86B3F}" type="datetimeFigureOut">
              <a:rPr lang="en-US" smtClean="0"/>
              <a:t>10/2/2019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F16C3-08EB-4E8B-A98E-CD43F1793A17}" type="slidenum">
              <a:rPr lang="en-US" smtClean="0"/>
              <a:t>‹#›</a:t>
            </a:fld>
            <a:endParaRPr lang="en-US"/>
          </a:p>
        </p:txBody>
      </p:sp>
    </p:spTree>
    <p:extLst>
      <p:ext uri="{BB962C8B-B14F-4D97-AF65-F5344CB8AC3E}">
        <p14:creationId xmlns:p14="http://schemas.microsoft.com/office/powerpoint/2010/main" val="284956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12AF9-3C99-4022-8ED5-E79DE3925987}" type="slidenum">
              <a:rPr lang="en-US"/>
              <a:pPr/>
              <a:t>2</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422094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3c7a77b1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3c7a77b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3c7a77b10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3c7a77b1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63c7a77b10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63c7a77b1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3c037579f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3c037579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latin typeface="Average"/>
                <a:ea typeface="Average"/>
                <a:cs typeface="Average"/>
                <a:sym typeface="Average"/>
              </a:rPr>
              <a:t>Figure 1: A use case diagram displaying the users of the system and the system functionalities related to each user along with their respective portals in the web-application service.</a:t>
            </a:r>
            <a:endParaRPr sz="1400">
              <a:latin typeface="Average"/>
              <a:ea typeface="Average"/>
              <a:cs typeface="Average"/>
              <a:sym typeface="Average"/>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45d3a0c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45d3a0c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45d3a0ca2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45d3a0ca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45d3a0ca2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645d3a0ca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45d3a0ca2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45d3a0ca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46542185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465421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465421856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46542185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129F3-249A-4BDC-991A-4233F7933D4E}" type="slidenum">
              <a:rPr lang="en-US"/>
              <a:pPr/>
              <a:t>3</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3268995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465421856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46542185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465421856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46542185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Figure 3: The customer portal dashboard (light-theme) which contains a set of cards. Each card describes a function of the customer portal to the user.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465421856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46542185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45d3a0ca2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45d3a0ca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Figure 4: PayPal’s Braintree drop-in UI is shown (dark-theme). It is the fifth step of event registration and it is a feature of the customer portal.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465421856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46542185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6465421856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646542185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Figure 5: An announcing sheet created by the document generator with entries in the documents fields from information gathered from ARIA 3.0’s database and passed to the document generator as a JSON object.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465421856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646542185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465421856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646542185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Figure 5: The first step of the event creation form is shown (dark-theme). This form helps administrators create new events once logged into ARIA 3.0’s administrator portal.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6465421856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646542185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465421856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6465421856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63a9672cc5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63a9672cc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6465421856_0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646542185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6465421856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646542185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63a9672cc5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63a9672cc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3c037579f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3c037579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3c037579f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3c037579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3c037579f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3c037579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3c037579f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3c037579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3c037579f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3c037579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10/2/2019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2453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911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smtClean="0"/>
              <a:pPr/>
              <a:t>10/2/2019</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7588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2"/>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2"/>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3B1B412D-F933-4CF1-AB68-140CCFCE28D8}" type="slidenum">
              <a:rPr lang="en-US"/>
              <a:pPr/>
              <a:t>‹#›</a:t>
            </a:fld>
            <a:endParaRPr lang="en-US" dirty="0"/>
          </a:p>
        </p:txBody>
      </p:sp>
      <p:pic>
        <p:nvPicPr>
          <p:cNvPr id="10" name="Picture 4" descr="https://www.unr.edu/Images/president/im/basic-logos/downloads/nevada-vertical-blue-reversed.png">
            <a:extLst>
              <a:ext uri="{FF2B5EF4-FFF2-40B4-BE49-F238E27FC236}">
                <a16:creationId xmlns:a16="http://schemas.microsoft.com/office/drawing/2014/main" id="{A32C1E43-555E-4789-A777-30556C6D75F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16744" y="110661"/>
            <a:ext cx="1366132" cy="131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98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624134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7877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581192" y="2228003"/>
            <a:ext cx="7989752" cy="3630795"/>
          </a:xfrm>
        </p:spPr>
        <p:txBody>
          <a:bodyPr/>
          <a:lstStyle>
            <a:lvl1pPr>
              <a:defRPr sz="2200"/>
            </a:lvl1pPr>
            <a:lvl2pPr>
              <a:defRPr sz="21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2050" name="Picture 2" descr="https://www.unr.edu/Images/president/im/basic-logos/downloads/nevada-vertical-blue-reversed.png">
            <a:extLst>
              <a:ext uri="{FF2B5EF4-FFF2-40B4-BE49-F238E27FC236}">
                <a16:creationId xmlns:a16="http://schemas.microsoft.com/office/drawing/2014/main" id="{A8970751-FEFC-4AB4-A3B9-64345B0BBE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58004" y="662624"/>
            <a:ext cx="1592455" cy="11531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RIA logo">
            <a:extLst>
              <a:ext uri="{FF2B5EF4-FFF2-40B4-BE49-F238E27FC236}">
                <a16:creationId xmlns:a16="http://schemas.microsoft.com/office/drawing/2014/main" id="{7989D519-E2EA-486F-BE9C-A7FDA1AED7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65488" y="6080442"/>
            <a:ext cx="770467" cy="770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04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10/2/2019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266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932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9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375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pic>
        <p:nvPicPr>
          <p:cNvPr id="5" name="Picture 4" descr="ARIA logo">
            <a:extLst>
              <a:ext uri="{FF2B5EF4-FFF2-40B4-BE49-F238E27FC236}">
                <a16:creationId xmlns:a16="http://schemas.microsoft.com/office/drawing/2014/main" id="{003521CC-8177-49EE-9A1A-CAE108EAC7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65488" y="6080442"/>
            <a:ext cx="770467" cy="770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81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10/2/2019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067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042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10/2/2019</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808081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8" r:id="rId12"/>
    <p:sldLayoutId id="2147483679"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212B61-B934-45B7-B24B-F93C4B8614A4}"/>
              </a:ext>
            </a:extLst>
          </p:cNvPr>
          <p:cNvSpPr>
            <a:spLocks noGrp="1"/>
          </p:cNvSpPr>
          <p:nvPr>
            <p:ph type="ctrTitle"/>
          </p:nvPr>
        </p:nvSpPr>
        <p:spPr>
          <a:xfrm>
            <a:off x="442291" y="601317"/>
            <a:ext cx="6415709" cy="2425147"/>
          </a:xfrm>
        </p:spPr>
        <p:txBody>
          <a:bodyPr>
            <a:normAutofit fontScale="90000"/>
          </a:bodyPr>
          <a:lstStyle/>
          <a:p>
            <a:r>
              <a:rPr lang="en" sz="4400" dirty="0"/>
              <a:t>ARIA 3.0: A Modern Approach to Web-based Music Festival Registration Systems </a:t>
            </a:r>
            <a:endParaRPr lang="en-US" sz="4400" dirty="0"/>
          </a:p>
        </p:txBody>
      </p:sp>
      <p:sp>
        <p:nvSpPr>
          <p:cNvPr id="5" name="Subtitle 4">
            <a:extLst>
              <a:ext uri="{FF2B5EF4-FFF2-40B4-BE49-F238E27FC236}">
                <a16:creationId xmlns:a16="http://schemas.microsoft.com/office/drawing/2014/main" id="{5D1F52F0-9429-4A36-9983-8ED6F3E608AF}"/>
              </a:ext>
            </a:extLst>
          </p:cNvPr>
          <p:cNvSpPr>
            <a:spLocks noGrp="1"/>
          </p:cNvSpPr>
          <p:nvPr>
            <p:ph type="subTitle" idx="1"/>
          </p:nvPr>
        </p:nvSpPr>
        <p:spPr>
          <a:xfrm>
            <a:off x="477520" y="3111266"/>
            <a:ext cx="8093424" cy="3198094"/>
          </a:xfrm>
        </p:spPr>
        <p:txBody>
          <a:bodyPr>
            <a:normAutofit/>
          </a:bodyPr>
          <a:lstStyle/>
          <a:p>
            <a:r>
              <a:rPr lang="en-US" sz="2000" dirty="0">
                <a:solidFill>
                  <a:schemeClr val="bg1"/>
                </a:solidFill>
              </a:rPr>
              <a:t>Nikkolas J. Irwin,  Anthony Bennett, Kevin Carlos, </a:t>
            </a:r>
          </a:p>
          <a:p>
            <a:r>
              <a:rPr lang="en-US" sz="2000" dirty="0">
                <a:solidFill>
                  <a:schemeClr val="bg1"/>
                </a:solidFill>
              </a:rPr>
              <a:t>Jalal </a:t>
            </a:r>
            <a:r>
              <a:rPr lang="en-US" sz="2000" dirty="0" err="1">
                <a:solidFill>
                  <a:schemeClr val="bg1"/>
                </a:solidFill>
              </a:rPr>
              <a:t>Kiswani</a:t>
            </a:r>
            <a:r>
              <a:rPr lang="en-US" sz="2000" dirty="0">
                <a:solidFill>
                  <a:schemeClr val="bg1"/>
                </a:solidFill>
              </a:rPr>
              <a:t>, Cynthia R. Harris, </a:t>
            </a:r>
          </a:p>
          <a:p>
            <a:r>
              <a:rPr lang="en-US" sz="2000" dirty="0">
                <a:solidFill>
                  <a:schemeClr val="bg1"/>
                </a:solidFill>
              </a:rPr>
              <a:t>Sergiu M. Dascalu,  Frederick C. Harris, Jr.</a:t>
            </a:r>
          </a:p>
          <a:p>
            <a:endParaRPr lang="en-US" sz="2000" dirty="0">
              <a:solidFill>
                <a:schemeClr val="bg1"/>
              </a:solidFill>
            </a:endParaRPr>
          </a:p>
          <a:p>
            <a:r>
              <a:rPr lang="en-US" sz="2000" dirty="0">
                <a:solidFill>
                  <a:schemeClr val="bg1"/>
                </a:solidFill>
              </a:rPr>
              <a:t>Department of Computer Science and </a:t>
            </a:r>
            <a:r>
              <a:rPr lang="en-US" sz="2000" dirty="0" err="1">
                <a:solidFill>
                  <a:schemeClr val="bg1"/>
                </a:solidFill>
              </a:rPr>
              <a:t>Enginering</a:t>
            </a:r>
            <a:r>
              <a:rPr lang="en-US" sz="2000" dirty="0">
                <a:solidFill>
                  <a:schemeClr val="bg1"/>
                </a:solidFill>
              </a:rPr>
              <a:t> University of Nevada, Reno</a:t>
            </a:r>
          </a:p>
        </p:txBody>
      </p:sp>
      <p:pic>
        <p:nvPicPr>
          <p:cNvPr id="1030" name="Picture 6" descr="https://www.unr.edu/Images/president/im/basic-logos/downloads/nevada-vertical-blue-reversed.png">
            <a:extLst>
              <a:ext uri="{FF2B5EF4-FFF2-40B4-BE49-F238E27FC236}">
                <a16:creationId xmlns:a16="http://schemas.microsoft.com/office/drawing/2014/main" id="{E6976F6B-BD4B-4A03-B3A1-3CD1EA51D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272" y="5263371"/>
            <a:ext cx="1539878" cy="1115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RIA logo">
            <a:extLst>
              <a:ext uri="{FF2B5EF4-FFF2-40B4-BE49-F238E27FC236}">
                <a16:creationId xmlns:a16="http://schemas.microsoft.com/office/drawing/2014/main" id="{02CB517C-EEE1-4D00-AAED-3F9152B63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277" y="867876"/>
            <a:ext cx="1930740" cy="193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421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Motivation</a:t>
            </a:r>
            <a:endParaRPr dirty="0"/>
          </a:p>
        </p:txBody>
      </p:sp>
      <p:sp>
        <p:nvSpPr>
          <p:cNvPr id="78" name="Google Shape;78;p16"/>
          <p:cNvSpPr txBox="1">
            <a:spLocks noGrp="1"/>
          </p:cNvSpPr>
          <p:nvPr>
            <p:ph idx="1"/>
          </p:nvPr>
        </p:nvSpPr>
        <p:spPr>
          <a:xfrm>
            <a:off x="581192" y="2228003"/>
            <a:ext cx="7989752" cy="4441154"/>
          </a:xfrm>
          <a:prstGeom prst="rect">
            <a:avLst/>
          </a:prstGeom>
        </p:spPr>
        <p:txBody>
          <a:bodyPr spcFirstLastPara="1" vert="horz" wrap="square" lIns="91425" tIns="91425" rIns="91425" bIns="91425" rtlCol="0" anchor="t" anchorCtr="0">
            <a:normAutofit/>
          </a:bodyPr>
          <a:lstStyle/>
          <a:p>
            <a:r>
              <a:rPr lang="en" dirty="0"/>
              <a:t>Previous versions of ARIA were based on the WordPress platform and had multiple restrictions using the platform such as limited flexibility in adding features and limited control of WordPress plugins.</a:t>
            </a:r>
            <a:endParaRPr dirty="0"/>
          </a:p>
          <a:p>
            <a:r>
              <a:rPr lang="en" dirty="0"/>
              <a:t>ARIA 3.0 attempts to resolve these concerns by providing NNMTA with a microservice application equipped to maintain the majority of existing features from ARIA 2.0 while also providing an ideal platform for future development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Design</a:t>
            </a:r>
            <a:endParaRPr dirty="0"/>
          </a:p>
        </p:txBody>
      </p:sp>
      <p:sp>
        <p:nvSpPr>
          <p:cNvPr id="84" name="Google Shape;84;p17"/>
          <p:cNvSpPr txBox="1">
            <a:spLocks noGrp="1"/>
          </p:cNvSpPr>
          <p:nvPr>
            <p:ph idx="1"/>
          </p:nvPr>
        </p:nvSpPr>
        <p:spPr>
          <a:xfrm>
            <a:off x="581192" y="2228003"/>
            <a:ext cx="7989752" cy="4485880"/>
          </a:xfrm>
          <a:prstGeom prst="rect">
            <a:avLst/>
          </a:prstGeom>
        </p:spPr>
        <p:txBody>
          <a:bodyPr spcFirstLastPara="1" vert="horz" wrap="square" lIns="91425" tIns="91425" rIns="91425" bIns="91425" rtlCol="0" anchor="t" anchorCtr="0">
            <a:normAutofit/>
          </a:bodyPr>
          <a:lstStyle/>
          <a:p>
            <a:r>
              <a:rPr lang="en" dirty="0"/>
              <a:t>ARIA 3.0 was completely redone in a microservice architecture supported by multiple backend services and a singular frontend.</a:t>
            </a:r>
            <a:endParaRPr dirty="0"/>
          </a:p>
          <a:p>
            <a:r>
              <a:rPr lang="en" dirty="0"/>
              <a:t>It was designed with the intention of having three accessible portals for different types of users: administrators, teacher, and customers.</a:t>
            </a:r>
            <a:endParaRPr dirty="0"/>
          </a:p>
          <a:p>
            <a:r>
              <a:rPr lang="en" dirty="0"/>
              <a:t>Each portal has workflows implemented that facilitate the registration and management of each event as well as the organization of data needed by NNMTA.</a:t>
            </a:r>
            <a:endParaRPr dirty="0"/>
          </a:p>
          <a:p>
            <a:r>
              <a:rPr lang="en" dirty="0"/>
              <a:t>Design was primarily focused on user experience (UX) and detailed attention to the user interface (UI).</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Functional Requirements</a:t>
            </a:r>
            <a:endParaRPr dirty="0"/>
          </a:p>
        </p:txBody>
      </p:sp>
      <p:sp>
        <p:nvSpPr>
          <p:cNvPr id="90" name="Google Shape;90;p18"/>
          <p:cNvSpPr txBox="1">
            <a:spLocks noGrp="1"/>
          </p:cNvSpPr>
          <p:nvPr>
            <p:ph idx="1"/>
          </p:nvPr>
        </p:nvSpPr>
        <p:spPr>
          <a:xfrm>
            <a:off x="581192" y="2228003"/>
            <a:ext cx="7989752" cy="4456062"/>
          </a:xfrm>
          <a:prstGeom prst="rect">
            <a:avLst/>
          </a:prstGeom>
        </p:spPr>
        <p:txBody>
          <a:bodyPr spcFirstLastPara="1" vert="horz" wrap="square" lIns="91425" tIns="91425" rIns="91425" bIns="91425" rtlCol="0" anchor="t" anchorCtr="0">
            <a:normAutofit/>
          </a:bodyPr>
          <a:lstStyle/>
          <a:p>
            <a:r>
              <a:rPr lang="en" dirty="0"/>
              <a:t>Functional Requirements were based on the services that the system needed to provide through the three portals that are assigned to users based on their role.</a:t>
            </a:r>
            <a:endParaRPr dirty="0"/>
          </a:p>
          <a:p>
            <a:r>
              <a:rPr lang="en" dirty="0"/>
              <a:t>Workflows were designed to completely remove work done by paper and have them moved to a digital platform.</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General Application Functional Requirements</a:t>
            </a:r>
            <a:endParaRPr dirty="0"/>
          </a:p>
        </p:txBody>
      </p:sp>
      <p:sp>
        <p:nvSpPr>
          <p:cNvPr id="96" name="Google Shape;96;p19"/>
          <p:cNvSpPr txBox="1">
            <a:spLocks noGrp="1"/>
          </p:cNvSpPr>
          <p:nvPr>
            <p:ph idx="1"/>
          </p:nvPr>
        </p:nvSpPr>
        <p:spPr>
          <a:xfrm>
            <a:off x="581192" y="2228003"/>
            <a:ext cx="7989752" cy="4525636"/>
          </a:xfrm>
          <a:prstGeom prst="rect">
            <a:avLst/>
          </a:prstGeom>
        </p:spPr>
        <p:txBody>
          <a:bodyPr spcFirstLastPara="1" vert="horz" wrap="square" lIns="91425" tIns="91425" rIns="91425" bIns="91425" rtlCol="0" anchor="t" anchorCtr="0">
            <a:normAutofit/>
          </a:bodyPr>
          <a:lstStyle/>
          <a:p>
            <a:r>
              <a:rPr lang="en" dirty="0"/>
              <a:t>Users will be able to create and manage an account.</a:t>
            </a:r>
            <a:endParaRPr dirty="0"/>
          </a:p>
          <a:p>
            <a:r>
              <a:rPr lang="en" dirty="0"/>
              <a:t>The system should provide a database for music selection.</a:t>
            </a:r>
            <a:endParaRPr dirty="0"/>
          </a:p>
          <a:p>
            <a:r>
              <a:rPr lang="en" dirty="0"/>
              <a:t>Service will be provided for uploading and generation of documents needed by the organization.</a:t>
            </a:r>
            <a:endParaRPr dirty="0"/>
          </a:p>
          <a:p>
            <a:r>
              <a:rPr lang="en" dirty="0"/>
              <a:t>Scheduling of students based on age, level, and preferences.</a:t>
            </a:r>
            <a:endParaRPr dirty="0"/>
          </a:p>
          <a:p>
            <a:r>
              <a:rPr lang="en" dirty="0"/>
              <a:t>JSON Web Token implementation for authentication.</a:t>
            </a:r>
            <a:endParaRPr dirty="0"/>
          </a:p>
          <a:p>
            <a:r>
              <a:rPr lang="en" dirty="0"/>
              <a:t>Concurrent competitions</a:t>
            </a:r>
            <a:endParaRPr dirty="0"/>
          </a:p>
          <a:p>
            <a:r>
              <a:rPr lang="en" dirty="0"/>
              <a:t>Access to variety of payment services for events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Administrator </a:t>
            </a:r>
            <a:br>
              <a:rPr lang="en" dirty="0"/>
            </a:br>
            <a:r>
              <a:rPr lang="en" dirty="0"/>
              <a:t>Functional Requirements</a:t>
            </a:r>
            <a:endParaRPr dirty="0"/>
          </a:p>
        </p:txBody>
      </p:sp>
      <p:sp>
        <p:nvSpPr>
          <p:cNvPr id="102" name="Google Shape;102;p20"/>
          <p:cNvSpPr txBox="1">
            <a:spLocks noGrp="1"/>
          </p:cNvSpPr>
          <p:nvPr>
            <p:ph idx="1"/>
          </p:nvPr>
        </p:nvSpPr>
        <p:spPr>
          <a:xfrm>
            <a:off x="581192" y="2228003"/>
            <a:ext cx="7989752" cy="4525636"/>
          </a:xfrm>
          <a:prstGeom prst="rect">
            <a:avLst/>
          </a:prstGeom>
        </p:spPr>
        <p:txBody>
          <a:bodyPr spcFirstLastPara="1" vert="horz" wrap="square" lIns="91425" tIns="91425" rIns="91425" bIns="91425" rtlCol="0" anchor="t" anchorCtr="0">
            <a:normAutofit/>
          </a:bodyPr>
          <a:lstStyle/>
          <a:p>
            <a:r>
              <a:rPr lang="en" dirty="0"/>
              <a:t>Administrators will be able to submit a form for event creation, schedule the event, and form a command performance.</a:t>
            </a:r>
            <a:endParaRPr dirty="0"/>
          </a:p>
          <a:p>
            <a:r>
              <a:rPr lang="en" dirty="0"/>
              <a:t>Modification of events during scheduling to resolve external conflicts/concerns.</a:t>
            </a:r>
            <a:endParaRPr dirty="0"/>
          </a:p>
          <a:p>
            <a:r>
              <a:rPr lang="en" dirty="0"/>
              <a:t>Input of student scores after they are judged.</a:t>
            </a:r>
            <a:endParaRPr dirty="0"/>
          </a:p>
          <a:p>
            <a:r>
              <a:rPr lang="en" dirty="0"/>
              <a:t>Generation of documents after scores are received.</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Teacher </a:t>
            </a:r>
            <a:br>
              <a:rPr lang="en" dirty="0"/>
            </a:br>
            <a:r>
              <a:rPr lang="en" dirty="0"/>
              <a:t>Functional Requirements</a:t>
            </a:r>
            <a:endParaRPr dirty="0"/>
          </a:p>
        </p:txBody>
      </p:sp>
      <p:sp>
        <p:nvSpPr>
          <p:cNvPr id="108" name="Google Shape;108;p21"/>
          <p:cNvSpPr txBox="1">
            <a:spLocks noGrp="1"/>
          </p:cNvSpPr>
          <p:nvPr>
            <p:ph idx="1"/>
          </p:nvPr>
        </p:nvSpPr>
        <p:spPr>
          <a:prstGeom prst="rect">
            <a:avLst/>
          </a:prstGeom>
        </p:spPr>
        <p:txBody>
          <a:bodyPr spcFirstLastPara="1" vert="horz" wrap="square" lIns="91425" tIns="91425" rIns="91425" bIns="91425" rtlCol="0" anchor="t" anchorCtr="0">
            <a:noAutofit/>
          </a:bodyPr>
          <a:lstStyle/>
          <a:p>
            <a:r>
              <a:rPr lang="en"/>
              <a:t>Ability to add students and modify information about students.</a:t>
            </a:r>
            <a:endParaRPr/>
          </a:p>
          <a:p>
            <a:r>
              <a:rPr lang="en"/>
              <a:t>Register and schedule students for events.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US" dirty="0"/>
              <a:t>CLIENT/Parent-</a:t>
            </a:r>
            <a:r>
              <a:rPr lang="en" dirty="0"/>
              <a:t>Student Functional Requirements</a:t>
            </a:r>
            <a:endParaRPr dirty="0"/>
          </a:p>
        </p:txBody>
      </p:sp>
      <p:sp>
        <p:nvSpPr>
          <p:cNvPr id="114" name="Google Shape;114;p22"/>
          <p:cNvSpPr txBox="1">
            <a:spLocks noGrp="1"/>
          </p:cNvSpPr>
          <p:nvPr>
            <p:ph idx="1"/>
          </p:nvPr>
        </p:nvSpPr>
        <p:spPr>
          <a:xfrm>
            <a:off x="581192" y="2232973"/>
            <a:ext cx="7989752" cy="4456062"/>
          </a:xfrm>
          <a:prstGeom prst="rect">
            <a:avLst/>
          </a:prstGeom>
        </p:spPr>
        <p:txBody>
          <a:bodyPr spcFirstLastPara="1" vert="horz" wrap="square" lIns="91425" tIns="91425" rIns="91425" bIns="91425" rtlCol="0" anchor="t" anchorCtr="0">
            <a:normAutofit/>
          </a:bodyPr>
          <a:lstStyle/>
          <a:p>
            <a:r>
              <a:rPr lang="en" dirty="0"/>
              <a:t>The system will provide the ability to add, remove, and modify data for students.</a:t>
            </a:r>
            <a:endParaRPr dirty="0"/>
          </a:p>
          <a:p>
            <a:r>
              <a:rPr lang="en" dirty="0"/>
              <a:t>Customer will be able to assign a teacher to a student.</a:t>
            </a:r>
            <a:endParaRPr dirty="0"/>
          </a:p>
          <a:p>
            <a:r>
              <a:rPr lang="en" dirty="0"/>
              <a:t>Customers will be able to register their students for an event</a:t>
            </a:r>
            <a:endParaRPr dirty="0"/>
          </a:p>
          <a:p>
            <a:r>
              <a:rPr lang="en" dirty="0"/>
              <a:t>Customer will be able to pay for the event and confirm registration</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581192" y="676842"/>
            <a:ext cx="7989752" cy="1083329"/>
          </a:xfrm>
          <a:prstGeom prst="rect">
            <a:avLst/>
          </a:prstGeom>
        </p:spPr>
        <p:txBody>
          <a:bodyPr spcFirstLastPara="1" vert="horz" wrap="square" lIns="91425" tIns="91425" rIns="91425" bIns="91425" rtlCol="0" anchor="ctr" anchorCtr="0">
            <a:noAutofit/>
          </a:bodyPr>
          <a:lstStyle/>
          <a:p>
            <a:r>
              <a:rPr lang="en" dirty="0"/>
              <a:t>Non-Functional </a:t>
            </a:r>
            <a:br>
              <a:rPr lang="en" dirty="0"/>
            </a:br>
            <a:r>
              <a:rPr lang="en" dirty="0"/>
              <a:t>Requirements</a:t>
            </a:r>
            <a:endParaRPr dirty="0"/>
          </a:p>
        </p:txBody>
      </p:sp>
      <p:sp>
        <p:nvSpPr>
          <p:cNvPr id="120" name="Google Shape;120;p23"/>
          <p:cNvSpPr txBox="1">
            <a:spLocks noGrp="1"/>
          </p:cNvSpPr>
          <p:nvPr>
            <p:ph idx="1"/>
          </p:nvPr>
        </p:nvSpPr>
        <p:spPr>
          <a:xfrm>
            <a:off x="581192" y="2228003"/>
            <a:ext cx="7989752" cy="4520667"/>
          </a:xfrm>
          <a:prstGeom prst="rect">
            <a:avLst/>
          </a:prstGeom>
        </p:spPr>
        <p:txBody>
          <a:bodyPr spcFirstLastPara="1" vert="horz" wrap="square" lIns="91425" tIns="91425" rIns="91425" bIns="91425" rtlCol="0" anchor="t" anchorCtr="0">
            <a:normAutofit/>
          </a:bodyPr>
          <a:lstStyle/>
          <a:p>
            <a:r>
              <a:rPr lang="en" dirty="0"/>
              <a:t>Non-Functional Requirements were based on the design and the focus on UX and UI.</a:t>
            </a:r>
            <a:endParaRPr dirty="0"/>
          </a:p>
          <a:p>
            <a:r>
              <a:rPr lang="en" dirty="0"/>
              <a:t>The system shall be highly available, functional and viewable for modern browsers, use the HTTPS protocol.</a:t>
            </a:r>
            <a:endParaRPr dirty="0"/>
          </a:p>
          <a:p>
            <a:r>
              <a:rPr lang="en" dirty="0"/>
              <a:t>Application pages should be responsive and work on mobile devices.</a:t>
            </a:r>
            <a:endParaRPr dirty="0"/>
          </a:p>
          <a:p>
            <a:r>
              <a:rPr lang="en" dirty="0"/>
              <a:t>Modern security techniques will be used to facilitate secure authentication and data integrity.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Detailed Use-Cases</a:t>
            </a:r>
            <a:endParaRPr dirty="0"/>
          </a:p>
        </p:txBody>
      </p:sp>
      <p:sp>
        <p:nvSpPr>
          <p:cNvPr id="126" name="Google Shape;126;p24"/>
          <p:cNvSpPr txBox="1">
            <a:spLocks noGrp="1"/>
          </p:cNvSpPr>
          <p:nvPr>
            <p:ph idx="1"/>
          </p:nvPr>
        </p:nvSpPr>
        <p:spPr>
          <a:xfrm>
            <a:off x="581192" y="2228003"/>
            <a:ext cx="7989752" cy="4480910"/>
          </a:xfrm>
          <a:prstGeom prst="rect">
            <a:avLst/>
          </a:prstGeom>
        </p:spPr>
        <p:txBody>
          <a:bodyPr spcFirstLastPara="1" vert="horz" wrap="square" lIns="91425" tIns="91425" rIns="91425" bIns="91425" rtlCol="0" anchor="t" anchorCtr="0">
            <a:normAutofit/>
          </a:bodyPr>
          <a:lstStyle/>
          <a:p>
            <a:r>
              <a:rPr lang="en" dirty="0"/>
              <a:t>Workflows </a:t>
            </a:r>
            <a:r>
              <a:rPr lang="en-US" dirty="0"/>
              <a:t>were </a:t>
            </a:r>
            <a:r>
              <a:rPr lang="en" dirty="0"/>
              <a:t>developed facilitate management and registration of events through the three different user portals.</a:t>
            </a:r>
            <a:endParaRPr dirty="0"/>
          </a:p>
          <a:p>
            <a:r>
              <a:rPr lang="en" b="1" u="sng" dirty="0"/>
              <a:t>Administrators</a:t>
            </a:r>
            <a:r>
              <a:rPr lang="en" dirty="0"/>
              <a:t> have the ability to create, modify, and schedule events along with other functionalities that can manage accounts.</a:t>
            </a:r>
            <a:endParaRPr dirty="0"/>
          </a:p>
          <a:p>
            <a:r>
              <a:rPr lang="en" b="1" u="sng" dirty="0"/>
              <a:t>Teachers</a:t>
            </a:r>
            <a:r>
              <a:rPr lang="en" dirty="0"/>
              <a:t> have the ability to register and view students as well as functions to register them for the event.</a:t>
            </a:r>
            <a:endParaRPr dirty="0"/>
          </a:p>
          <a:p>
            <a:r>
              <a:rPr lang="en" b="1" u="sng" dirty="0"/>
              <a:t>Customers</a:t>
            </a:r>
            <a:r>
              <a:rPr lang="en" dirty="0"/>
              <a:t> have the ability to add students and pay for event registration.</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9"/>
          <p:cNvPicPr preferRelativeResize="0"/>
          <p:nvPr/>
        </p:nvPicPr>
        <p:blipFill>
          <a:blip r:embed="rId3">
            <a:alphaModFix/>
          </a:blip>
          <a:stretch>
            <a:fillRect/>
          </a:stretch>
        </p:blipFill>
        <p:spPr>
          <a:xfrm>
            <a:off x="-292395" y="581438"/>
            <a:ext cx="9946758" cy="6696547"/>
          </a:xfrm>
          <a:prstGeom prst="rect">
            <a:avLst/>
          </a:prstGeom>
          <a:noFill/>
          <a:ln>
            <a:noFill/>
          </a:ln>
        </p:spPr>
      </p:pic>
      <p:sp>
        <p:nvSpPr>
          <p:cNvPr id="156" name="Google Shape;156;p29"/>
          <p:cNvSpPr txBox="1"/>
          <p:nvPr/>
        </p:nvSpPr>
        <p:spPr>
          <a:xfrm>
            <a:off x="146325" y="857250"/>
            <a:ext cx="3000000" cy="3000000"/>
          </a:xfrm>
          <a:prstGeom prst="rect">
            <a:avLst/>
          </a:prstGeom>
          <a:noFill/>
          <a:ln>
            <a:noFill/>
          </a:ln>
        </p:spPr>
        <p:txBody>
          <a:bodyPr spcFirstLastPara="1" wrap="square" lIns="91425" tIns="91425" rIns="91425" bIns="91425" anchor="ctr" anchorCtr="0">
            <a:noAutofit/>
          </a:bodyPr>
          <a:lstStyle/>
          <a:p>
            <a:endParaRPr/>
          </a:p>
        </p:txBody>
      </p:sp>
      <p:pic>
        <p:nvPicPr>
          <p:cNvPr id="6" name="Picture 4" descr="ARIA logo">
            <a:extLst>
              <a:ext uri="{FF2B5EF4-FFF2-40B4-BE49-F238E27FC236}">
                <a16:creationId xmlns:a16="http://schemas.microsoft.com/office/drawing/2014/main" id="{280F033B-9940-4E76-AE16-BB5F2D952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5488" y="6080442"/>
            <a:ext cx="770467" cy="770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chor="ctr"/>
          <a:lstStyle/>
          <a:p>
            <a:r>
              <a:rPr lang="en-US" dirty="0"/>
              <a:t>Reno, Nevada</a:t>
            </a:r>
            <a:endParaRPr lang="en-US" dirty="0">
              <a:solidFill>
                <a:schemeClr val="tx1"/>
              </a:solidFill>
            </a:endParaRPr>
          </a:p>
        </p:txBody>
      </p:sp>
      <p:pic>
        <p:nvPicPr>
          <p:cNvPr id="21507" name="Picture 3" descr="nevada"/>
          <p:cNvPicPr>
            <a:picLocks noGrp="1" noChangeAspect="1" noChangeArrowheads="1"/>
          </p:cNvPicPr>
          <p:nvPr>
            <p:ph idx="1"/>
          </p:nvPr>
        </p:nvPicPr>
        <p:blipFill>
          <a:blip r:embed="rId3" cstate="print"/>
          <a:stretch>
            <a:fillRect/>
          </a:stretch>
        </p:blipFill>
        <p:spPr>
          <a:xfrm>
            <a:off x="489281" y="1875462"/>
            <a:ext cx="2724150" cy="3632200"/>
          </a:xfrm>
          <a:noFill/>
          <a:ln>
            <a:solidFill>
              <a:schemeClr val="bg1"/>
            </a:solidFill>
          </a:ln>
        </p:spPr>
      </p:pic>
      <p:pic>
        <p:nvPicPr>
          <p:cNvPr id="21522" name="Picture 18" descr="571"/>
          <p:cNvPicPr>
            <a:picLocks noChangeAspect="1" noChangeArrowheads="1"/>
          </p:cNvPicPr>
          <p:nvPr/>
        </p:nvPicPr>
        <p:blipFill>
          <a:blip r:embed="rId4" cstate="print"/>
          <a:srcRect/>
          <a:stretch>
            <a:fillRect/>
          </a:stretch>
        </p:blipFill>
        <p:spPr bwMode="auto">
          <a:xfrm>
            <a:off x="3314920" y="1913171"/>
            <a:ext cx="5384997" cy="3530699"/>
          </a:xfrm>
          <a:prstGeom prst="rect">
            <a:avLst/>
          </a:prstGeom>
          <a:noFill/>
        </p:spPr>
      </p:pic>
      <p:pic>
        <p:nvPicPr>
          <p:cNvPr id="21520" name="Picture 16" descr="rgj_hm2_07_marypat_horner"/>
          <p:cNvPicPr>
            <a:picLocks noChangeAspect="1" noChangeArrowheads="1"/>
          </p:cNvPicPr>
          <p:nvPr/>
        </p:nvPicPr>
        <p:blipFill>
          <a:blip r:embed="rId5" cstate="print"/>
          <a:srcRect/>
          <a:stretch>
            <a:fillRect/>
          </a:stretch>
        </p:blipFill>
        <p:spPr bwMode="auto">
          <a:xfrm>
            <a:off x="4804750" y="3941788"/>
            <a:ext cx="3876734" cy="2910657"/>
          </a:xfrm>
          <a:prstGeom prst="rect">
            <a:avLst/>
          </a:prstGeom>
          <a:noFill/>
        </p:spPr>
      </p:pic>
      <p:pic>
        <p:nvPicPr>
          <p:cNvPr id="21515" name="Picture 11"/>
          <p:cNvPicPr>
            <a:picLocks noChangeAspect="1" noChangeArrowheads="1"/>
          </p:cNvPicPr>
          <p:nvPr/>
        </p:nvPicPr>
        <p:blipFill>
          <a:blip r:embed="rId6" cstate="print"/>
          <a:srcRect/>
          <a:stretch>
            <a:fillRect/>
          </a:stretch>
        </p:blipFill>
        <p:spPr bwMode="auto">
          <a:xfrm>
            <a:off x="490818" y="3936472"/>
            <a:ext cx="4309284" cy="2910657"/>
          </a:xfrm>
          <a:prstGeom prst="rect">
            <a:avLst/>
          </a:prstGeom>
          <a:noFill/>
          <a:ln w="9525">
            <a:noFill/>
            <a:miter lim="800000"/>
            <a:headEnd/>
            <a:tailEnd/>
          </a:ln>
          <a:effectLst/>
        </p:spPr>
      </p:pic>
    </p:spTree>
    <p:extLst>
      <p:ext uri="{BB962C8B-B14F-4D97-AF65-F5344CB8AC3E}">
        <p14:creationId xmlns:p14="http://schemas.microsoft.com/office/powerpoint/2010/main" val="35269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Administrator Use-Cases</a:t>
            </a:r>
            <a:endParaRPr dirty="0"/>
          </a:p>
        </p:txBody>
      </p:sp>
      <p:sp>
        <p:nvSpPr>
          <p:cNvPr id="132" name="Google Shape;132;p25"/>
          <p:cNvSpPr txBox="1">
            <a:spLocks noGrp="1"/>
          </p:cNvSpPr>
          <p:nvPr>
            <p:ph idx="1"/>
          </p:nvPr>
        </p:nvSpPr>
        <p:spPr>
          <a:xfrm>
            <a:off x="581192" y="2228003"/>
            <a:ext cx="7989752" cy="4629997"/>
          </a:xfrm>
          <a:prstGeom prst="rect">
            <a:avLst/>
          </a:prstGeom>
        </p:spPr>
        <p:txBody>
          <a:bodyPr spcFirstLastPara="1" vert="horz" wrap="square" lIns="91425" tIns="91425" rIns="91425" bIns="91425" rtlCol="0" anchor="t" anchorCtr="0">
            <a:normAutofit fontScale="92500"/>
          </a:bodyPr>
          <a:lstStyle/>
          <a:p>
            <a:r>
              <a:rPr lang="en" b="1" dirty="0"/>
              <a:t>CreateAnEvent</a:t>
            </a:r>
            <a:r>
              <a:rPr lang="en" dirty="0"/>
              <a:t> - Creation of event including forms to event information that are saved in the database.</a:t>
            </a:r>
            <a:endParaRPr dirty="0"/>
          </a:p>
          <a:p>
            <a:r>
              <a:rPr lang="en" b="1" dirty="0"/>
              <a:t>ModifyAnEvent</a:t>
            </a:r>
            <a:r>
              <a:rPr lang="en" dirty="0"/>
              <a:t> - Modify existing events by retrieving information from database and present a mutable form to save information.</a:t>
            </a:r>
            <a:endParaRPr dirty="0"/>
          </a:p>
          <a:p>
            <a:r>
              <a:rPr lang="en" b="1" dirty="0"/>
              <a:t>GenerateEventDocuments</a:t>
            </a:r>
            <a:r>
              <a:rPr lang="en" dirty="0"/>
              <a:t> - Generation of event documents to advertise an event and facilitate directions for customers, students, and teacher.</a:t>
            </a:r>
            <a:endParaRPr dirty="0"/>
          </a:p>
          <a:p>
            <a:r>
              <a:rPr lang="en" b="1" dirty="0"/>
              <a:t>GenerateTrophyList</a:t>
            </a:r>
            <a:r>
              <a:rPr lang="en" dirty="0"/>
              <a:t> - Generate trophy list for participants of an event.</a:t>
            </a:r>
            <a:endParaRPr dirty="0"/>
          </a:p>
          <a:p>
            <a:r>
              <a:rPr lang="en" b="1" dirty="0"/>
              <a:t>ModifyStudentInformation</a:t>
            </a:r>
            <a:r>
              <a:rPr lang="en" dirty="0"/>
              <a:t>, ModifyCustomerInformation, ModifyTeacherInformation - Ability to edit any user account’s information.</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Administrator Use-Cases </a:t>
            </a:r>
            <a:br>
              <a:rPr lang="en" dirty="0"/>
            </a:br>
            <a:r>
              <a:rPr lang="en" dirty="0"/>
              <a:t>(Cont.)</a:t>
            </a:r>
            <a:endParaRPr dirty="0"/>
          </a:p>
        </p:txBody>
      </p:sp>
      <p:sp>
        <p:nvSpPr>
          <p:cNvPr id="138" name="Google Shape;138;p26"/>
          <p:cNvSpPr txBox="1">
            <a:spLocks noGrp="1"/>
          </p:cNvSpPr>
          <p:nvPr>
            <p:ph idx="1"/>
          </p:nvPr>
        </p:nvSpPr>
        <p:spPr>
          <a:xfrm>
            <a:off x="581192" y="2228003"/>
            <a:ext cx="7989752" cy="4466001"/>
          </a:xfrm>
          <a:prstGeom prst="rect">
            <a:avLst/>
          </a:prstGeom>
        </p:spPr>
        <p:txBody>
          <a:bodyPr spcFirstLastPara="1" vert="horz" wrap="square" lIns="91425" tIns="91425" rIns="91425" bIns="91425" rtlCol="0" anchor="t" anchorCtr="0">
            <a:normAutofit/>
          </a:bodyPr>
          <a:lstStyle/>
          <a:p>
            <a:r>
              <a:rPr lang="en" b="1" dirty="0"/>
              <a:t>LoginToAdminPortal</a:t>
            </a:r>
            <a:r>
              <a:rPr lang="en" dirty="0"/>
              <a:t> - Admin Portal Login</a:t>
            </a:r>
            <a:endParaRPr dirty="0"/>
          </a:p>
          <a:p>
            <a:r>
              <a:rPr lang="en" b="1" dirty="0"/>
              <a:t>InputJudgeScores</a:t>
            </a:r>
            <a:r>
              <a:rPr lang="en" dirty="0"/>
              <a:t> - Ability to input scores to be calculated after performance has concluded.</a:t>
            </a:r>
            <a:endParaRPr dirty="0"/>
          </a:p>
          <a:p>
            <a:r>
              <a:rPr lang="en" b="1" dirty="0"/>
              <a:t>CheckEventRegistrations</a:t>
            </a:r>
            <a:r>
              <a:rPr lang="en" dirty="0"/>
              <a:t> - Ability to check all registrations for an event. Students will register and pay for registration, then teachers will register the student with selection of songs, before the administrator confirms registration.</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Teacher Use-Cases</a:t>
            </a:r>
            <a:endParaRPr dirty="0"/>
          </a:p>
        </p:txBody>
      </p:sp>
      <p:sp>
        <p:nvSpPr>
          <p:cNvPr id="144" name="Google Shape;144;p27"/>
          <p:cNvSpPr txBox="1">
            <a:spLocks noGrp="1"/>
          </p:cNvSpPr>
          <p:nvPr>
            <p:ph idx="1"/>
          </p:nvPr>
        </p:nvSpPr>
        <p:spPr>
          <a:xfrm>
            <a:off x="581192" y="2233319"/>
            <a:ext cx="7989752" cy="4466001"/>
          </a:xfrm>
          <a:prstGeom prst="rect">
            <a:avLst/>
          </a:prstGeom>
        </p:spPr>
        <p:txBody>
          <a:bodyPr spcFirstLastPara="1" vert="horz" wrap="square" lIns="91425" tIns="91425" rIns="91425" bIns="91425" rtlCol="0" anchor="t" anchorCtr="0">
            <a:normAutofit lnSpcReduction="10000"/>
          </a:bodyPr>
          <a:lstStyle/>
          <a:p>
            <a:r>
              <a:rPr lang="en" b="1" dirty="0"/>
              <a:t>LoginToTeacherPortal</a:t>
            </a:r>
            <a:r>
              <a:rPr lang="en" dirty="0"/>
              <a:t> - Teacher Portal Login</a:t>
            </a:r>
            <a:endParaRPr dirty="0"/>
          </a:p>
          <a:p>
            <a:r>
              <a:rPr lang="en" b="1" dirty="0"/>
              <a:t>ViewMyCurrentStudents</a:t>
            </a:r>
            <a:r>
              <a:rPr lang="en" dirty="0"/>
              <a:t> - Ability to view current students with relevant informaiton such as contact, music-level, and recently participated event.</a:t>
            </a:r>
            <a:endParaRPr dirty="0"/>
          </a:p>
          <a:p>
            <a:r>
              <a:rPr lang="en" b="1" dirty="0"/>
              <a:t>ViewRegisteredStudents</a:t>
            </a:r>
            <a:r>
              <a:rPr lang="en" dirty="0"/>
              <a:t> - Ability to view students who are currently registered for an active event.</a:t>
            </a:r>
            <a:endParaRPr dirty="0"/>
          </a:p>
          <a:p>
            <a:r>
              <a:rPr lang="en" b="1" dirty="0"/>
              <a:t>SelectStudentSongs</a:t>
            </a:r>
            <a:r>
              <a:rPr lang="en" dirty="0"/>
              <a:t> - Apart of the registration process, the ability to select songs for a student that is registered for an event.</a:t>
            </a:r>
            <a:endParaRPr dirty="0"/>
          </a:p>
          <a:p>
            <a:r>
              <a:rPr lang="en" b="1" dirty="0"/>
              <a:t>VolunteerForAnEvent</a:t>
            </a:r>
            <a:r>
              <a:rPr lang="en" dirty="0"/>
              <a:t> - Ability to sign up for volunteering. Teachers are able to select their duty for an event (e.g. Door Monitor).</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Customer Use-Cases</a:t>
            </a:r>
            <a:endParaRPr dirty="0"/>
          </a:p>
        </p:txBody>
      </p:sp>
      <p:sp>
        <p:nvSpPr>
          <p:cNvPr id="150" name="Google Shape;150;p28"/>
          <p:cNvSpPr txBox="1">
            <a:spLocks noGrp="1"/>
          </p:cNvSpPr>
          <p:nvPr>
            <p:ph idx="1"/>
          </p:nvPr>
        </p:nvSpPr>
        <p:spPr>
          <a:xfrm>
            <a:off x="581192" y="2228003"/>
            <a:ext cx="7989752" cy="4520667"/>
          </a:xfrm>
          <a:prstGeom prst="rect">
            <a:avLst/>
          </a:prstGeom>
        </p:spPr>
        <p:txBody>
          <a:bodyPr spcFirstLastPara="1" vert="horz" wrap="square" lIns="91425" tIns="91425" rIns="91425" bIns="91425" rtlCol="0" anchor="t" anchorCtr="0">
            <a:normAutofit/>
          </a:bodyPr>
          <a:lstStyle/>
          <a:p>
            <a:r>
              <a:rPr lang="en" b="1" dirty="0"/>
              <a:t>LoginToCustomerPortal</a:t>
            </a:r>
            <a:r>
              <a:rPr lang="en" dirty="0"/>
              <a:t> - Customer Portal Login</a:t>
            </a:r>
            <a:endParaRPr dirty="0"/>
          </a:p>
          <a:p>
            <a:r>
              <a:rPr lang="en" b="1" dirty="0"/>
              <a:t>RegisterMyStudents</a:t>
            </a:r>
            <a:r>
              <a:rPr lang="en" dirty="0"/>
              <a:t> - Ability to register students into the system which is needed for register students for events.</a:t>
            </a:r>
            <a:endParaRPr dirty="0"/>
          </a:p>
          <a:p>
            <a:r>
              <a:rPr lang="en" b="1" dirty="0"/>
              <a:t>RegisterForAnEvent</a:t>
            </a:r>
            <a:r>
              <a:rPr lang="en" dirty="0"/>
              <a:t> - Ability to register students for an event. Registration will include relevant information such as preferences and payment of registration.</a:t>
            </a:r>
            <a:endParaRPr dirty="0"/>
          </a:p>
          <a:p>
            <a:r>
              <a:rPr lang="en" b="1" dirty="0"/>
              <a:t>ViewActiveRegistrations</a:t>
            </a:r>
            <a:r>
              <a:rPr lang="en" dirty="0"/>
              <a:t> - Ability to view customer’s students who are currently registered for an active event.</a:t>
            </a:r>
            <a:endParaRPr dirty="0"/>
          </a:p>
          <a:p>
            <a:r>
              <a:rPr lang="en" b="1" dirty="0"/>
              <a:t>ViewPaymentHistory</a:t>
            </a:r>
            <a:r>
              <a:rPr lang="en" dirty="0"/>
              <a:t> - Ability to view history of payments for previous event registrations.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Results</a:t>
            </a:r>
            <a:endParaRPr dirty="0"/>
          </a:p>
        </p:txBody>
      </p:sp>
      <p:sp>
        <p:nvSpPr>
          <p:cNvPr id="168" name="Google Shape;168;p31"/>
          <p:cNvSpPr txBox="1">
            <a:spLocks noGrp="1"/>
          </p:cNvSpPr>
          <p:nvPr>
            <p:ph idx="1"/>
          </p:nvPr>
        </p:nvSpPr>
        <p:spPr>
          <a:xfrm>
            <a:off x="581192" y="2228003"/>
            <a:ext cx="7989752" cy="4535575"/>
          </a:xfrm>
          <a:prstGeom prst="rect">
            <a:avLst/>
          </a:prstGeom>
        </p:spPr>
        <p:txBody>
          <a:bodyPr spcFirstLastPara="1" vert="horz" wrap="square" lIns="91425" tIns="91425" rIns="91425" bIns="91425" rtlCol="0" anchor="t" anchorCtr="0">
            <a:normAutofit/>
          </a:bodyPr>
          <a:lstStyle/>
          <a:p>
            <a:r>
              <a:rPr lang="en" dirty="0"/>
              <a:t>Major features were implemented such as a portal for each primary user (administrator, teacher, and customer).</a:t>
            </a:r>
            <a:endParaRPr dirty="0"/>
          </a:p>
          <a:p>
            <a:r>
              <a:rPr lang="en" dirty="0"/>
              <a:t>Payment processing was implemented using PayPal’s Braintree API.</a:t>
            </a:r>
            <a:endParaRPr dirty="0"/>
          </a:p>
          <a:p>
            <a:r>
              <a:rPr lang="en" dirty="0"/>
              <a:t>Document generation was implemented as a separate service that generates multiple documents for the administrator.</a:t>
            </a:r>
            <a:endParaRPr dirty="0"/>
          </a:p>
          <a:p>
            <a:r>
              <a:rPr lang="en" dirty="0"/>
              <a:t>Event creation was implemented, allowing administrators to create an event and input information for the upcoming event.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Results: Infrastructure </a:t>
            </a:r>
            <a:br>
              <a:rPr lang="en" dirty="0"/>
            </a:br>
            <a:r>
              <a:rPr lang="en" dirty="0"/>
              <a:t>and Technologies</a:t>
            </a:r>
            <a:endParaRPr dirty="0"/>
          </a:p>
        </p:txBody>
      </p:sp>
      <p:sp>
        <p:nvSpPr>
          <p:cNvPr id="174" name="Google Shape;174;p32"/>
          <p:cNvSpPr txBox="1">
            <a:spLocks noGrp="1"/>
          </p:cNvSpPr>
          <p:nvPr>
            <p:ph idx="1"/>
          </p:nvPr>
        </p:nvSpPr>
        <p:spPr>
          <a:xfrm>
            <a:off x="581192" y="2228003"/>
            <a:ext cx="7989752" cy="4580301"/>
          </a:xfrm>
          <a:prstGeom prst="rect">
            <a:avLst/>
          </a:prstGeom>
        </p:spPr>
        <p:txBody>
          <a:bodyPr spcFirstLastPara="1" vert="horz" wrap="square" lIns="91425" tIns="91425" rIns="91425" bIns="91425" rtlCol="0" anchor="t" anchorCtr="0">
            <a:normAutofit/>
          </a:bodyPr>
          <a:lstStyle/>
          <a:p>
            <a:r>
              <a:rPr lang="en" dirty="0"/>
              <a:t>ARIA 3.0 was built using a set of modern web frameworks, libraries, tools, and technologies. For our web application service, we primarily used the following technologies: React.js, Redux , Node.js, Express , and PostgreSQL. For our document generator, a separate service, we utilized Python, and Flask to process and generate requested documents.</a:t>
            </a:r>
            <a:endParaRPr dirty="0"/>
          </a:p>
          <a:p>
            <a:r>
              <a:rPr lang="en" dirty="0"/>
              <a:t>The application is containerized by docker and deployed through a CI/CD platform, CircleCI, which is then deployed to Kubernetes for container orchestration through Google Cloud Engine. This allows for rolling updates, very high availability, and a fast development workflow.</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Results: Portals </a:t>
            </a:r>
            <a:endParaRPr dirty="0"/>
          </a:p>
        </p:txBody>
      </p:sp>
      <p:sp>
        <p:nvSpPr>
          <p:cNvPr id="180" name="Google Shape;180;p33"/>
          <p:cNvSpPr txBox="1">
            <a:spLocks noGrp="1"/>
          </p:cNvSpPr>
          <p:nvPr>
            <p:ph idx="1"/>
          </p:nvPr>
        </p:nvSpPr>
        <p:spPr>
          <a:xfrm>
            <a:off x="581192" y="2228003"/>
            <a:ext cx="7989752" cy="4629997"/>
          </a:xfrm>
          <a:prstGeom prst="rect">
            <a:avLst/>
          </a:prstGeom>
        </p:spPr>
        <p:txBody>
          <a:bodyPr spcFirstLastPara="1" vert="horz" wrap="square" lIns="91425" tIns="91425" rIns="91425" bIns="91425" rtlCol="0" anchor="t" anchorCtr="0">
            <a:normAutofit/>
          </a:bodyPr>
          <a:lstStyle/>
          <a:p>
            <a:r>
              <a:rPr lang="en" dirty="0"/>
              <a:t>Each primary type of user (customer, teacher, and administrator) has a portal which provides that user with information regarding their account and the set of functionalities that user is allowed to perform. </a:t>
            </a:r>
            <a:endParaRPr dirty="0"/>
          </a:p>
          <a:p>
            <a:pPr>
              <a:spcBef>
                <a:spcPts val="1600"/>
              </a:spcBef>
              <a:spcAft>
                <a:spcPts val="1600"/>
              </a:spcAft>
            </a:pPr>
            <a:r>
              <a:rPr lang="en" dirty="0"/>
              <a:t>For example, the customer portal displayed </a:t>
            </a:r>
            <a:r>
              <a:rPr lang="en-US" dirty="0"/>
              <a:t>next </a:t>
            </a:r>
            <a:r>
              <a:rPr lang="en" dirty="0"/>
              <a:t>contains functionalities for adding event participants (students), registering for events, viewing active registrations, etc. </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4"/>
          <p:cNvPicPr>
            <a:picLocks noChangeAspect="1"/>
          </p:cNvPicPr>
          <p:nvPr/>
        </p:nvPicPr>
        <p:blipFill>
          <a:blip r:embed="rId3">
            <a:alphaModFix/>
          </a:blip>
          <a:stretch>
            <a:fillRect/>
          </a:stretch>
        </p:blipFill>
        <p:spPr>
          <a:xfrm>
            <a:off x="4762" y="638602"/>
            <a:ext cx="9119350" cy="5235423"/>
          </a:xfrm>
          <a:prstGeom prst="rect">
            <a:avLst/>
          </a:prstGeom>
          <a:noFill/>
          <a:ln>
            <a:noFill/>
          </a:ln>
        </p:spPr>
      </p:pic>
      <p:sp>
        <p:nvSpPr>
          <p:cNvPr id="4" name="Title 3">
            <a:extLst>
              <a:ext uri="{FF2B5EF4-FFF2-40B4-BE49-F238E27FC236}">
                <a16:creationId xmlns:a16="http://schemas.microsoft.com/office/drawing/2014/main" id="{294EA7C0-F145-4E8B-BD38-CB6664C7EE95}"/>
              </a:ext>
            </a:extLst>
          </p:cNvPr>
          <p:cNvSpPr>
            <a:spLocks noGrp="1"/>
          </p:cNvSpPr>
          <p:nvPr>
            <p:ph type="title" idx="4294967295"/>
          </p:nvPr>
        </p:nvSpPr>
        <p:spPr>
          <a:xfrm>
            <a:off x="1154113" y="687388"/>
            <a:ext cx="7989887" cy="1082675"/>
          </a:xfrm>
        </p:spPr>
        <p:txBody>
          <a:bodyPr/>
          <a:lstStyle/>
          <a:p>
            <a:r>
              <a:rPr lang="en-US" dirty="0"/>
              <a:t>Client Portal</a:t>
            </a:r>
            <a:br>
              <a:rPr lang="en-US" dirty="0"/>
            </a:b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Results: Payment Processing</a:t>
            </a:r>
            <a:endParaRPr dirty="0"/>
          </a:p>
        </p:txBody>
      </p:sp>
      <p:sp>
        <p:nvSpPr>
          <p:cNvPr id="191" name="Google Shape;191;p35"/>
          <p:cNvSpPr txBox="1">
            <a:spLocks noGrp="1"/>
          </p:cNvSpPr>
          <p:nvPr>
            <p:ph idx="1"/>
          </p:nvPr>
        </p:nvSpPr>
        <p:spPr>
          <a:xfrm>
            <a:off x="581192" y="2228003"/>
            <a:ext cx="7989752" cy="4629997"/>
          </a:xfrm>
          <a:prstGeom prst="rect">
            <a:avLst/>
          </a:prstGeom>
        </p:spPr>
        <p:txBody>
          <a:bodyPr spcFirstLastPara="1" vert="horz" wrap="square" lIns="91425" tIns="91425" rIns="91425" bIns="91425" rtlCol="0" anchor="t" anchorCtr="0">
            <a:normAutofit/>
          </a:bodyPr>
          <a:lstStyle/>
          <a:p>
            <a:r>
              <a:rPr lang="en" dirty="0"/>
              <a:t>Payment processing for event registrations are performed using PayPal’s Braintree API. The Braintree API was used because it supports major credit cards and PayPal, a drop-in UI (illustrated </a:t>
            </a:r>
            <a:r>
              <a:rPr lang="en-US" dirty="0"/>
              <a:t>next</a:t>
            </a:r>
            <a:r>
              <a:rPr lang="en" dirty="0"/>
              <a:t>), a testing suite for verifying functionality, and the API conforms with modern financial regulations.</a:t>
            </a:r>
            <a:endParaRPr dirty="0"/>
          </a:p>
          <a:p>
            <a:r>
              <a:rPr lang="en" dirty="0"/>
              <a:t>Using PayPal should aid in the adoption of ARIA 3.0 by customers when paying for services provided by NNMTA.</a:t>
            </a:r>
            <a:endParaRPr dirty="0"/>
          </a:p>
          <a:p>
            <a:pPr marL="0" indent="0">
              <a:spcBef>
                <a:spcPts val="1600"/>
              </a:spcBef>
              <a:spcAft>
                <a:spcPts val="1600"/>
              </a:spcAft>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6"/>
          <p:cNvPicPr preferRelativeResize="0">
            <a:picLocks noChangeAspect="1"/>
          </p:cNvPicPr>
          <p:nvPr/>
        </p:nvPicPr>
        <p:blipFill>
          <a:blip r:embed="rId3">
            <a:alphaModFix/>
          </a:blip>
          <a:stretch>
            <a:fillRect/>
          </a:stretch>
        </p:blipFill>
        <p:spPr>
          <a:xfrm>
            <a:off x="12231" y="563180"/>
            <a:ext cx="9117576" cy="53185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chor="ctr"/>
          <a:lstStyle/>
          <a:p>
            <a:r>
              <a:rPr lang="en-US" dirty="0"/>
              <a:t>University of Nevada, Reno</a:t>
            </a:r>
          </a:p>
        </p:txBody>
      </p:sp>
      <p:sp>
        <p:nvSpPr>
          <p:cNvPr id="2" name="Content Placeholder 1">
            <a:extLst>
              <a:ext uri="{FF2B5EF4-FFF2-40B4-BE49-F238E27FC236}">
                <a16:creationId xmlns:a16="http://schemas.microsoft.com/office/drawing/2014/main" id="{B3F73B76-BA33-455F-8BAE-5DFC08721119}"/>
              </a:ext>
            </a:extLst>
          </p:cNvPr>
          <p:cNvSpPr>
            <a:spLocks noGrp="1"/>
          </p:cNvSpPr>
          <p:nvPr>
            <p:ph idx="1"/>
          </p:nvPr>
        </p:nvSpPr>
        <p:spPr/>
        <p:txBody>
          <a:bodyPr/>
          <a:lstStyle/>
          <a:p>
            <a:endParaRPr lang="en-US"/>
          </a:p>
        </p:txBody>
      </p:sp>
      <p:pic>
        <p:nvPicPr>
          <p:cNvPr id="26638" name="Picture 14" descr="560"/>
          <p:cNvPicPr>
            <a:picLocks noChangeAspect="1" noChangeArrowheads="1"/>
          </p:cNvPicPr>
          <p:nvPr/>
        </p:nvPicPr>
        <p:blipFill>
          <a:blip r:embed="rId3" cstate="print"/>
          <a:srcRect/>
          <a:stretch>
            <a:fillRect/>
          </a:stretch>
        </p:blipFill>
        <p:spPr bwMode="auto">
          <a:xfrm>
            <a:off x="452888" y="1868564"/>
            <a:ext cx="6172200" cy="4043363"/>
          </a:xfrm>
          <a:prstGeom prst="rect">
            <a:avLst/>
          </a:prstGeom>
          <a:noFill/>
        </p:spPr>
      </p:pic>
      <p:pic>
        <p:nvPicPr>
          <p:cNvPr id="26640" name="Picture 16"/>
          <p:cNvPicPr>
            <a:picLocks noChangeAspect="1" noChangeArrowheads="1"/>
          </p:cNvPicPr>
          <p:nvPr/>
        </p:nvPicPr>
        <p:blipFill>
          <a:blip r:embed="rId4" cstate="print"/>
          <a:srcRect/>
          <a:stretch>
            <a:fillRect/>
          </a:stretch>
        </p:blipFill>
        <p:spPr bwMode="auto">
          <a:xfrm>
            <a:off x="4273492" y="3910042"/>
            <a:ext cx="4400550" cy="2932510"/>
          </a:xfrm>
          <a:prstGeom prst="rect">
            <a:avLst/>
          </a:prstGeom>
          <a:noFill/>
          <a:ln w="9525">
            <a:noFill/>
            <a:miter lim="800000"/>
            <a:headEnd/>
            <a:tailEnd/>
          </a:ln>
          <a:effectLst/>
        </p:spPr>
      </p:pic>
      <p:pic>
        <p:nvPicPr>
          <p:cNvPr id="14337" name="Picture 1" descr="C:\Users\fredh\Downloads\All sizes   The Quad and Mackay School of Mines   Flickr - Photo Sharing!_files\4952309294_754a94c27f_b.jpg"/>
          <p:cNvPicPr>
            <a:picLocks noChangeAspect="1" noChangeArrowheads="1"/>
          </p:cNvPicPr>
          <p:nvPr/>
        </p:nvPicPr>
        <p:blipFill>
          <a:blip r:embed="rId5" cstate="print"/>
          <a:srcRect/>
          <a:stretch>
            <a:fillRect/>
          </a:stretch>
        </p:blipFill>
        <p:spPr bwMode="auto">
          <a:xfrm>
            <a:off x="452888" y="3724341"/>
            <a:ext cx="4707167" cy="3125854"/>
          </a:xfrm>
          <a:prstGeom prst="rect">
            <a:avLst/>
          </a:prstGeom>
          <a:noFill/>
        </p:spPr>
      </p:pic>
      <p:pic>
        <p:nvPicPr>
          <p:cNvPr id="14338" name="Picture 2" descr="C:\Users\fredh\Downloads\All sizes   The Joe Crowley Student Union and IGT Knowledge Center   Flickr - Photo Sharing!_files\4949440616_e1d4a20c94_b.jpg"/>
          <p:cNvPicPr>
            <a:picLocks noChangeAspect="1" noChangeArrowheads="1"/>
          </p:cNvPicPr>
          <p:nvPr/>
        </p:nvPicPr>
        <p:blipFill>
          <a:blip r:embed="rId6" cstate="print"/>
          <a:srcRect/>
          <a:stretch>
            <a:fillRect/>
          </a:stretch>
        </p:blipFill>
        <p:spPr bwMode="auto">
          <a:xfrm>
            <a:off x="4996420" y="1868564"/>
            <a:ext cx="3685032" cy="2173593"/>
          </a:xfrm>
          <a:prstGeom prst="rect">
            <a:avLst/>
          </a:prstGeom>
          <a:noFill/>
        </p:spPr>
      </p:pic>
    </p:spTree>
    <p:extLst>
      <p:ext uri="{BB962C8B-B14F-4D97-AF65-F5344CB8AC3E}">
        <p14:creationId xmlns:p14="http://schemas.microsoft.com/office/powerpoint/2010/main" val="229255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6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Results: Document Generation</a:t>
            </a:r>
            <a:endParaRPr dirty="0"/>
          </a:p>
        </p:txBody>
      </p:sp>
      <p:sp>
        <p:nvSpPr>
          <p:cNvPr id="202" name="Google Shape;202;p37"/>
          <p:cNvSpPr txBox="1">
            <a:spLocks noGrp="1"/>
          </p:cNvSpPr>
          <p:nvPr>
            <p:ph idx="1"/>
          </p:nvPr>
        </p:nvSpPr>
        <p:spPr>
          <a:xfrm>
            <a:off x="581192" y="2228003"/>
            <a:ext cx="7989752" cy="4629997"/>
          </a:xfrm>
          <a:prstGeom prst="rect">
            <a:avLst/>
          </a:prstGeom>
        </p:spPr>
        <p:txBody>
          <a:bodyPr spcFirstLastPara="1" vert="horz" wrap="square" lIns="91425" tIns="91425" rIns="91425" bIns="91425" rtlCol="0" anchor="t" anchorCtr="0">
            <a:normAutofit/>
          </a:bodyPr>
          <a:lstStyle/>
          <a:p>
            <a:r>
              <a:rPr lang="en" dirty="0"/>
              <a:t>Document generation was built as a separate service to ARIA 3.0 using a Python-Flask web server.</a:t>
            </a:r>
            <a:endParaRPr dirty="0"/>
          </a:p>
          <a:p>
            <a:r>
              <a:rPr lang="en" dirty="0"/>
              <a:t>The document generator listens for incoming processing requests and accepts a JSON object from ARIA 3.0’s web-application service containing the document types to be generated and customer, teacher, and event-data to fill in the document fields. This data is gathered from ARIA 3.0’s PostgreSQL database. </a:t>
            </a:r>
            <a:endParaRPr dirty="0"/>
          </a:p>
          <a:p>
            <a:r>
              <a:rPr lang="en" dirty="0"/>
              <a:t>One of the documents that ARIA 3.0 generates, announcing sheets, are shown </a:t>
            </a:r>
            <a:r>
              <a:rPr lang="en-US" dirty="0"/>
              <a:t>next</a:t>
            </a:r>
            <a:r>
              <a:rPr lang="en" dirty="0"/>
              <a:t>.</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8"/>
          <p:cNvPicPr preferRelativeResize="0">
            <a:picLocks noChangeAspect="1"/>
          </p:cNvPicPr>
          <p:nvPr/>
        </p:nvPicPr>
        <p:blipFill>
          <a:blip r:embed="rId3">
            <a:alphaModFix/>
          </a:blip>
          <a:stretch>
            <a:fillRect/>
          </a:stretch>
        </p:blipFill>
        <p:spPr>
          <a:xfrm>
            <a:off x="2151325" y="567360"/>
            <a:ext cx="4855756" cy="628543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9"/>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Results: Event Creation</a:t>
            </a:r>
            <a:endParaRPr dirty="0"/>
          </a:p>
        </p:txBody>
      </p:sp>
      <p:sp>
        <p:nvSpPr>
          <p:cNvPr id="213" name="Google Shape;213;p39"/>
          <p:cNvSpPr txBox="1">
            <a:spLocks noGrp="1"/>
          </p:cNvSpPr>
          <p:nvPr>
            <p:ph idx="1"/>
          </p:nvPr>
        </p:nvSpPr>
        <p:spPr>
          <a:xfrm>
            <a:off x="581192" y="2228003"/>
            <a:ext cx="7989752" cy="4545514"/>
          </a:xfrm>
          <a:prstGeom prst="rect">
            <a:avLst/>
          </a:prstGeom>
        </p:spPr>
        <p:txBody>
          <a:bodyPr spcFirstLastPara="1" vert="horz" wrap="square" lIns="91425" tIns="91425" rIns="91425" bIns="91425" rtlCol="0" anchor="t" anchorCtr="0">
            <a:normAutofit/>
          </a:bodyPr>
          <a:lstStyle/>
          <a:p>
            <a:r>
              <a:rPr lang="en" dirty="0"/>
              <a:t>Event creation is a primary function of administrators.   A form, shown </a:t>
            </a:r>
            <a:r>
              <a:rPr lang="en-US" dirty="0"/>
              <a:t>on the next slide</a:t>
            </a:r>
            <a:r>
              <a:rPr lang="en" dirty="0"/>
              <a:t>, is presented to administrators which helps to set up the event criteria. </a:t>
            </a:r>
            <a:endParaRPr dirty="0"/>
          </a:p>
          <a:p>
            <a:r>
              <a:rPr lang="en" dirty="0"/>
              <a:t>Once created, the event goes to the scheduling phase where it can either be scheduled and propagated to customers and teachers or the criteria can be modified.</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40"/>
          <p:cNvPicPr preferRelativeResize="0">
            <a:picLocks noChangeAspect="1"/>
          </p:cNvPicPr>
          <p:nvPr/>
        </p:nvPicPr>
        <p:blipFill>
          <a:blip r:embed="rId3">
            <a:alphaModFix/>
          </a:blip>
          <a:stretch>
            <a:fillRect/>
          </a:stretch>
        </p:blipFill>
        <p:spPr>
          <a:xfrm>
            <a:off x="9233" y="580809"/>
            <a:ext cx="9146572" cy="53596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Conclusions</a:t>
            </a:r>
            <a:endParaRPr dirty="0"/>
          </a:p>
        </p:txBody>
      </p:sp>
      <p:sp>
        <p:nvSpPr>
          <p:cNvPr id="224" name="Google Shape;224;p41"/>
          <p:cNvSpPr txBox="1">
            <a:spLocks noGrp="1"/>
          </p:cNvSpPr>
          <p:nvPr>
            <p:ph idx="1"/>
          </p:nvPr>
        </p:nvSpPr>
        <p:spPr>
          <a:xfrm>
            <a:off x="581192" y="2228003"/>
            <a:ext cx="7989752" cy="4629997"/>
          </a:xfrm>
          <a:prstGeom prst="rect">
            <a:avLst/>
          </a:prstGeom>
        </p:spPr>
        <p:txBody>
          <a:bodyPr spcFirstLastPara="1" vert="horz" wrap="square" lIns="91425" tIns="91425" rIns="91425" bIns="91425" rtlCol="0" anchor="t" anchorCtr="0">
            <a:normAutofit/>
          </a:bodyPr>
          <a:lstStyle/>
          <a:p>
            <a:r>
              <a:rPr lang="en" dirty="0"/>
              <a:t>ARIA 3.0 is a full-stack single-page web-application which demonstrates that software currently hosted on a platform such as WordPress can be developed as a proprietary stand-alone microservice application. </a:t>
            </a:r>
            <a:endParaRPr dirty="0"/>
          </a:p>
          <a:p>
            <a:r>
              <a:rPr lang="en" dirty="0"/>
              <a:t>Migrating features from previous versions of ARIA (1.0/2.0) to ARIA 3.0 was accomplished by decomposing the previous applications features into loosely-coupled services. </a:t>
            </a:r>
            <a:endParaRPr dirty="0"/>
          </a:p>
          <a:p>
            <a:r>
              <a:rPr lang="en" dirty="0"/>
              <a:t>Frequent meetings with stakeholders were an integral part of determining which business capabilities should be fulfilled by ARIA and implemented as services.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2"/>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Future Work</a:t>
            </a:r>
            <a:endParaRPr dirty="0"/>
          </a:p>
        </p:txBody>
      </p:sp>
      <p:sp>
        <p:nvSpPr>
          <p:cNvPr id="230" name="Google Shape;230;p42"/>
          <p:cNvSpPr txBox="1">
            <a:spLocks noGrp="1"/>
          </p:cNvSpPr>
          <p:nvPr>
            <p:ph idx="1"/>
          </p:nvPr>
        </p:nvSpPr>
        <p:spPr>
          <a:xfrm>
            <a:off x="581192" y="2228003"/>
            <a:ext cx="7989752" cy="4629997"/>
          </a:xfrm>
          <a:prstGeom prst="rect">
            <a:avLst/>
          </a:prstGeom>
        </p:spPr>
        <p:txBody>
          <a:bodyPr spcFirstLastPara="1" vert="horz" wrap="square" lIns="91425" tIns="91425" rIns="91425" bIns="91425" rtlCol="0" anchor="t" anchorCtr="0">
            <a:normAutofit/>
          </a:bodyPr>
          <a:lstStyle/>
          <a:p>
            <a:r>
              <a:rPr lang="en" dirty="0"/>
              <a:t>Despite progression on the project, further work needs to be done before ARIA 3.0 is fully functional and able to replace previous versions.</a:t>
            </a:r>
            <a:endParaRPr dirty="0"/>
          </a:p>
          <a:p>
            <a:r>
              <a:rPr lang="en" dirty="0"/>
              <a:t>Some work includes: Event scheduler, song-list processing, online judge scoring, SMS notifications, and email notifications.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755A8-7327-4C47-9776-181F6EB10D20}"/>
              </a:ext>
            </a:extLst>
          </p:cNvPr>
          <p:cNvSpPr>
            <a:spLocks noGrp="1"/>
          </p:cNvSpPr>
          <p:nvPr>
            <p:ph type="title"/>
          </p:nvPr>
        </p:nvSpPr>
        <p:spPr/>
        <p:txBody>
          <a:bodyPr anchor="ctr"/>
          <a:lstStyle/>
          <a:p>
            <a:r>
              <a:rPr lang="en-US" dirty="0"/>
              <a:t>Video Demo</a:t>
            </a:r>
          </a:p>
        </p:txBody>
      </p:sp>
      <p:sp>
        <p:nvSpPr>
          <p:cNvPr id="3" name="Content Placeholder 2">
            <a:extLst>
              <a:ext uri="{FF2B5EF4-FFF2-40B4-BE49-F238E27FC236}">
                <a16:creationId xmlns:a16="http://schemas.microsoft.com/office/drawing/2014/main" id="{6618978E-2648-4CDC-B802-0BA5A5A57D5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19765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7E49-7328-4101-8E0E-2E4E53597FE2}"/>
              </a:ext>
            </a:extLst>
          </p:cNvPr>
          <p:cNvSpPr>
            <a:spLocks noGrp="1"/>
          </p:cNvSpPr>
          <p:nvPr>
            <p:ph type="title"/>
          </p:nvPr>
        </p:nvSpPr>
        <p:spPr/>
        <p:txBody>
          <a:bodyPr anchor="ctr"/>
          <a:lstStyle/>
          <a:p>
            <a:r>
              <a:rPr lang="en-US" dirty="0"/>
              <a:t>Thank </a:t>
            </a:r>
            <a:r>
              <a:rPr lang="en-US" dirty="0" err="1"/>
              <a:t>YOu</a:t>
            </a:r>
            <a:endParaRPr lang="en-US" dirty="0"/>
          </a:p>
        </p:txBody>
      </p:sp>
      <p:sp>
        <p:nvSpPr>
          <p:cNvPr id="3" name="Content Placeholder 2">
            <a:extLst>
              <a:ext uri="{FF2B5EF4-FFF2-40B4-BE49-F238E27FC236}">
                <a16:creationId xmlns:a16="http://schemas.microsoft.com/office/drawing/2014/main" id="{8453BF87-DED9-4B45-B28C-C8BF0D4E613F}"/>
              </a:ext>
            </a:extLst>
          </p:cNvPr>
          <p:cNvSpPr>
            <a:spLocks noGrp="1"/>
          </p:cNvSpPr>
          <p:nvPr>
            <p:ph idx="1"/>
          </p:nvPr>
        </p:nvSpPr>
        <p:spPr/>
        <p:txBody>
          <a:bodyPr/>
          <a:lstStyle/>
          <a:p>
            <a:r>
              <a:rPr lang="en-US" dirty="0"/>
              <a:t>Any Questions</a:t>
            </a:r>
          </a:p>
        </p:txBody>
      </p:sp>
    </p:spTree>
    <p:extLst>
      <p:ext uri="{BB962C8B-B14F-4D97-AF65-F5344CB8AC3E}">
        <p14:creationId xmlns:p14="http://schemas.microsoft.com/office/powerpoint/2010/main" val="3202343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4"/>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References</a:t>
            </a:r>
            <a:endParaRPr dirty="0"/>
          </a:p>
        </p:txBody>
      </p:sp>
      <p:sp>
        <p:nvSpPr>
          <p:cNvPr id="242" name="Google Shape;242;p44"/>
          <p:cNvSpPr txBox="1">
            <a:spLocks noGrp="1"/>
          </p:cNvSpPr>
          <p:nvPr>
            <p:ph idx="1"/>
          </p:nvPr>
        </p:nvSpPr>
        <p:spPr>
          <a:xfrm>
            <a:off x="581192" y="2228003"/>
            <a:ext cx="7989752" cy="4590240"/>
          </a:xfrm>
          <a:prstGeom prst="rect">
            <a:avLst/>
          </a:prstGeom>
        </p:spPr>
        <p:txBody>
          <a:bodyPr spcFirstLastPara="1" vert="horz" wrap="square" lIns="91425" tIns="91425" rIns="91425" bIns="91425" rtlCol="0" anchor="t" anchorCtr="0">
            <a:normAutofit fontScale="92500" lnSpcReduction="10000"/>
          </a:bodyPr>
          <a:lstStyle/>
          <a:p>
            <a:r>
              <a:rPr lang="en" dirty="0"/>
              <a:t>[1] Dan Abramov and the Redux documentation authors. Redux, A predictable state container for JavaScript apps. https://redux.js.org/, 2015. Last Accessed June 27, 2019. </a:t>
            </a:r>
            <a:endParaRPr dirty="0"/>
          </a:p>
          <a:p>
            <a:r>
              <a:rPr lang="en" dirty="0"/>
              <a:t>[2] Circle Internet Services, Inc. CircleCI: The shortest distance from idea to execution. https: //circleci.com/, 2019. Last Accessed June 27, 2019. </a:t>
            </a:r>
            <a:endParaRPr dirty="0"/>
          </a:p>
          <a:p>
            <a:r>
              <a:rPr lang="en" dirty="0"/>
              <a:t>[3] Cloud Native Computing Foundation (CNCF). Kubernetes, Production-Grade Container Orchestration: Automated container deployment, scaling, and management. https://kubernetes.io/, 2019. Last Accessed June 27, 2019. </a:t>
            </a:r>
            <a:endParaRPr dirty="0"/>
          </a:p>
          <a:p>
            <a:r>
              <a:rPr lang="en" dirty="0"/>
              <a:t>[4] Node.js Foundation. Node.js, a JavaScript runtime built on Chrome’s V8 JavaScript engine. https://nodejs.org/en/, 2009. Last Accessed June 27, 2019. </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5"/>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References (Cont.)</a:t>
            </a:r>
            <a:endParaRPr dirty="0"/>
          </a:p>
        </p:txBody>
      </p:sp>
      <p:sp>
        <p:nvSpPr>
          <p:cNvPr id="248" name="Google Shape;248;p45"/>
          <p:cNvSpPr txBox="1">
            <a:spLocks noGrp="1"/>
          </p:cNvSpPr>
          <p:nvPr>
            <p:ph idx="1"/>
          </p:nvPr>
        </p:nvSpPr>
        <p:spPr>
          <a:xfrm>
            <a:off x="581192" y="2228003"/>
            <a:ext cx="7989752" cy="4629997"/>
          </a:xfrm>
          <a:prstGeom prst="rect">
            <a:avLst/>
          </a:prstGeom>
        </p:spPr>
        <p:txBody>
          <a:bodyPr spcFirstLastPara="1" vert="horz" wrap="square" lIns="91425" tIns="91425" rIns="91425" bIns="91425" rtlCol="0" anchor="t" anchorCtr="0">
            <a:normAutofit/>
          </a:bodyPr>
          <a:lstStyle/>
          <a:p>
            <a:r>
              <a:rPr lang="en" dirty="0"/>
              <a:t>[5] Node.js Foundation. Express: Fast, unopinionated, minimalist web framework for Node.js . http: //expressjs.com/, 2017. Last Accessed June 27, 2019. </a:t>
            </a:r>
            <a:endParaRPr dirty="0"/>
          </a:p>
          <a:p>
            <a:r>
              <a:rPr lang="en" dirty="0"/>
              <a:t>[6] Docker Inc. Docker: Enterprise Container Platform for High-Velocity Innovation. https://www. docker.com/, 2019. Last Accessed June 27, 2019. </a:t>
            </a:r>
            <a:endParaRPr dirty="0"/>
          </a:p>
          <a:p>
            <a:r>
              <a:rPr lang="en" dirty="0"/>
              <a:t>[7] Facebook Inc. React: A JavaScript library for building user interfaces. https://reactjs.org/, 2019. Last Accessed June 27, 2019.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2DF6-DFE9-4B64-BC81-81F5A863BE0C}"/>
              </a:ext>
            </a:extLst>
          </p:cNvPr>
          <p:cNvSpPr>
            <a:spLocks noGrp="1"/>
          </p:cNvSpPr>
          <p:nvPr>
            <p:ph type="title"/>
          </p:nvPr>
        </p:nvSpPr>
        <p:spPr/>
        <p:txBody>
          <a:bodyPr anchor="ctr"/>
          <a:lstStyle/>
          <a:p>
            <a:r>
              <a:rPr lang="en-US" dirty="0"/>
              <a:t>University of Nevada, Reno</a:t>
            </a:r>
          </a:p>
        </p:txBody>
      </p:sp>
      <p:sp>
        <p:nvSpPr>
          <p:cNvPr id="3" name="Content Placeholder 2">
            <a:extLst>
              <a:ext uri="{FF2B5EF4-FFF2-40B4-BE49-F238E27FC236}">
                <a16:creationId xmlns:a16="http://schemas.microsoft.com/office/drawing/2014/main" id="{4C282E0E-1EAF-4321-B8F4-D366D66BD545}"/>
              </a:ext>
            </a:extLst>
          </p:cNvPr>
          <p:cNvSpPr>
            <a:spLocks noGrp="1"/>
          </p:cNvSpPr>
          <p:nvPr>
            <p:ph idx="1"/>
          </p:nvPr>
        </p:nvSpPr>
        <p:spPr/>
        <p:txBody>
          <a:bodyPr/>
          <a:lstStyle/>
          <a:p>
            <a:endParaRPr lang="en-US"/>
          </a:p>
        </p:txBody>
      </p:sp>
      <p:pic>
        <p:nvPicPr>
          <p:cNvPr id="6" name="Picture 2" descr="C:\Users\fredh\Downloads\All sizes   The Joe Crowley Student Union and IGT Knowledge Center   Flickr - Photo Sharing!_files\4949440616_e1d4a20c94_b.jpg">
            <a:extLst>
              <a:ext uri="{FF2B5EF4-FFF2-40B4-BE49-F238E27FC236}">
                <a16:creationId xmlns:a16="http://schemas.microsoft.com/office/drawing/2014/main" id="{D447EF18-9B2C-4F91-BAA9-89D22EB09BC5}"/>
              </a:ext>
            </a:extLst>
          </p:cNvPr>
          <p:cNvPicPr>
            <a:picLocks noChangeAspect="1" noChangeArrowheads="1"/>
          </p:cNvPicPr>
          <p:nvPr/>
        </p:nvPicPr>
        <p:blipFill>
          <a:blip r:embed="rId2" cstate="print"/>
          <a:srcRect/>
          <a:stretch>
            <a:fillRect/>
          </a:stretch>
        </p:blipFill>
        <p:spPr bwMode="auto">
          <a:xfrm>
            <a:off x="441597" y="1868564"/>
            <a:ext cx="8239855" cy="4860227"/>
          </a:xfrm>
          <a:prstGeom prst="rect">
            <a:avLst/>
          </a:prstGeom>
          <a:noFill/>
        </p:spPr>
      </p:pic>
    </p:spTree>
    <p:extLst>
      <p:ext uri="{BB962C8B-B14F-4D97-AF65-F5344CB8AC3E}">
        <p14:creationId xmlns:p14="http://schemas.microsoft.com/office/powerpoint/2010/main" val="1774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2DF6-DFE9-4B64-BC81-81F5A863BE0C}"/>
              </a:ext>
            </a:extLst>
          </p:cNvPr>
          <p:cNvSpPr>
            <a:spLocks noGrp="1"/>
          </p:cNvSpPr>
          <p:nvPr>
            <p:ph type="title"/>
          </p:nvPr>
        </p:nvSpPr>
        <p:spPr/>
        <p:txBody>
          <a:bodyPr anchor="ctr">
            <a:noAutofit/>
          </a:bodyPr>
          <a:lstStyle/>
          <a:p>
            <a:r>
              <a:rPr lang="en-US" sz="2800" dirty="0"/>
              <a:t>University of Nevada, Reno</a:t>
            </a:r>
            <a:br>
              <a:rPr lang="en-US" sz="2800" dirty="0"/>
            </a:br>
            <a:r>
              <a:rPr lang="en-US" sz="2800" dirty="0"/>
              <a:t>William N Pennington </a:t>
            </a:r>
            <a:br>
              <a:rPr lang="en-US" sz="2800" dirty="0"/>
            </a:br>
            <a:r>
              <a:rPr lang="en-US" sz="2800" dirty="0"/>
              <a:t>Engineering Building</a:t>
            </a:r>
          </a:p>
        </p:txBody>
      </p:sp>
      <p:sp>
        <p:nvSpPr>
          <p:cNvPr id="3" name="Content Placeholder 2">
            <a:extLst>
              <a:ext uri="{FF2B5EF4-FFF2-40B4-BE49-F238E27FC236}">
                <a16:creationId xmlns:a16="http://schemas.microsoft.com/office/drawing/2014/main" id="{4C282E0E-1EAF-4321-B8F4-D366D66BD545}"/>
              </a:ext>
            </a:extLst>
          </p:cNvPr>
          <p:cNvSpPr>
            <a:spLocks noGrp="1"/>
          </p:cNvSpPr>
          <p:nvPr>
            <p:ph idx="1"/>
          </p:nvPr>
        </p:nvSpPr>
        <p:spPr/>
        <p:txBody>
          <a:bodyPr/>
          <a:lstStyle/>
          <a:p>
            <a:endParaRPr lang="en-US"/>
          </a:p>
        </p:txBody>
      </p:sp>
      <p:pic>
        <p:nvPicPr>
          <p:cNvPr id="1028" name="Picture 4" descr="Engineering building rendering">
            <a:extLst>
              <a:ext uri="{FF2B5EF4-FFF2-40B4-BE49-F238E27FC236}">
                <a16:creationId xmlns:a16="http://schemas.microsoft.com/office/drawing/2014/main" id="{BCE41FE8-05F9-4AAE-9AE4-6C11A6D2C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25" y="1879933"/>
            <a:ext cx="8213035" cy="478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98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282E0E-1EAF-4321-B8F4-D366D66BD545}"/>
              </a:ext>
            </a:extLst>
          </p:cNvPr>
          <p:cNvSpPr>
            <a:spLocks noGrp="1"/>
          </p:cNvSpPr>
          <p:nvPr>
            <p:ph idx="1"/>
          </p:nvPr>
        </p:nvSpPr>
        <p:spPr/>
        <p:txBody>
          <a:bodyPr/>
          <a:lstStyle/>
          <a:p>
            <a:endParaRPr lang="en-US"/>
          </a:p>
        </p:txBody>
      </p:sp>
      <p:pic>
        <p:nvPicPr>
          <p:cNvPr id="1026" name="Picture 2" descr="Rendering of the Pennington Engineering building with two wings, one brick and the other gray with a more modern look, with a skywalk connecting both wings">
            <a:extLst>
              <a:ext uri="{FF2B5EF4-FFF2-40B4-BE49-F238E27FC236}">
                <a16:creationId xmlns:a16="http://schemas.microsoft.com/office/drawing/2014/main" id="{E084F429-DCB9-4FF3-A6D9-A5B6A7FBF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80" y="1872273"/>
            <a:ext cx="8236245" cy="46328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6CBC583-7156-4D57-BA2A-EEF7FA306CF0}"/>
              </a:ext>
            </a:extLst>
          </p:cNvPr>
          <p:cNvSpPr>
            <a:spLocks noGrp="1"/>
          </p:cNvSpPr>
          <p:nvPr>
            <p:ph type="title"/>
          </p:nvPr>
        </p:nvSpPr>
        <p:spPr/>
        <p:txBody>
          <a:bodyPr anchor="ctr">
            <a:noAutofit/>
          </a:bodyPr>
          <a:lstStyle/>
          <a:p>
            <a:r>
              <a:rPr lang="en-US" sz="2800" dirty="0"/>
              <a:t>University of Nevada, Reno</a:t>
            </a:r>
            <a:br>
              <a:rPr lang="en-US" sz="2800" dirty="0"/>
            </a:br>
            <a:r>
              <a:rPr lang="en-US" sz="2800" dirty="0"/>
              <a:t>William N Pennington </a:t>
            </a:r>
            <a:br>
              <a:rPr lang="en-US" sz="2800" dirty="0"/>
            </a:br>
            <a:r>
              <a:rPr lang="en-US" sz="2800" dirty="0"/>
              <a:t>Engineering Building</a:t>
            </a:r>
          </a:p>
        </p:txBody>
      </p:sp>
    </p:spTree>
    <p:extLst>
      <p:ext uri="{BB962C8B-B14F-4D97-AF65-F5344CB8AC3E}">
        <p14:creationId xmlns:p14="http://schemas.microsoft.com/office/powerpoint/2010/main" val="107705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15413-1BCD-405C-8EF8-DC1B9E5D535C}"/>
              </a:ext>
            </a:extLst>
          </p:cNvPr>
          <p:cNvSpPr>
            <a:spLocks noGrp="1"/>
          </p:cNvSpPr>
          <p:nvPr>
            <p:ph type="title"/>
          </p:nvPr>
        </p:nvSpPr>
        <p:spPr/>
        <p:txBody>
          <a:bodyPr anchor="ctr">
            <a:normAutofit/>
          </a:bodyPr>
          <a:lstStyle/>
          <a:p>
            <a:r>
              <a:rPr lang="en-US" sz="3200" dirty="0"/>
              <a:t>ACKNOWLEDGEMENTS</a:t>
            </a:r>
          </a:p>
        </p:txBody>
      </p:sp>
      <p:sp>
        <p:nvSpPr>
          <p:cNvPr id="3" name="Content Placeholder 2">
            <a:extLst>
              <a:ext uri="{FF2B5EF4-FFF2-40B4-BE49-F238E27FC236}">
                <a16:creationId xmlns:a16="http://schemas.microsoft.com/office/drawing/2014/main" id="{3CC713E7-5927-4265-A18D-E279748820AF}"/>
              </a:ext>
            </a:extLst>
          </p:cNvPr>
          <p:cNvSpPr>
            <a:spLocks noGrp="1"/>
          </p:cNvSpPr>
          <p:nvPr>
            <p:ph idx="1"/>
          </p:nvPr>
        </p:nvSpPr>
        <p:spPr/>
        <p:txBody>
          <a:bodyPr/>
          <a:lstStyle/>
          <a:p>
            <a:r>
              <a:rPr lang="en-US" sz="2800" dirty="0"/>
              <a:t>This material is based upon work supported by the National Science Foundation under grant number IIA1301726. Any opinions, findings, and conclusions or recommendations expressed in this material are those of the authors and do not necessarily reflect the views of the National Science Foundation.</a:t>
            </a:r>
          </a:p>
          <a:p>
            <a:endParaRPr lang="en-US" dirty="0"/>
          </a:p>
        </p:txBody>
      </p:sp>
    </p:spTree>
    <p:extLst>
      <p:ext uri="{BB962C8B-B14F-4D97-AF65-F5344CB8AC3E}">
        <p14:creationId xmlns:p14="http://schemas.microsoft.com/office/powerpoint/2010/main" val="1648852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0176-6A45-4D94-8F6F-8C3F566E3C3F}"/>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685DCAFB-A427-4E21-8F69-F8322C252770}"/>
              </a:ext>
            </a:extLst>
          </p:cNvPr>
          <p:cNvSpPr>
            <a:spLocks noGrp="1"/>
          </p:cNvSpPr>
          <p:nvPr>
            <p:ph idx="1"/>
          </p:nvPr>
        </p:nvSpPr>
        <p:spPr>
          <a:xfrm>
            <a:off x="581192" y="2228003"/>
            <a:ext cx="7989752" cy="4676832"/>
          </a:xfrm>
        </p:spPr>
        <p:txBody>
          <a:bodyPr>
            <a:normAutofit/>
          </a:bodyPr>
          <a:lstStyle/>
          <a:p>
            <a:r>
              <a:rPr lang="en-US" dirty="0"/>
              <a:t>Introduction</a:t>
            </a:r>
          </a:p>
          <a:p>
            <a:r>
              <a:rPr lang="en-US" dirty="0"/>
              <a:t>Motivation and Design</a:t>
            </a:r>
          </a:p>
          <a:p>
            <a:r>
              <a:rPr lang="en-US" dirty="0"/>
              <a:t>Functional/Non-Functional Requirements</a:t>
            </a:r>
          </a:p>
          <a:p>
            <a:r>
              <a:rPr lang="en-US" dirty="0"/>
              <a:t>Detailed Use-Cases</a:t>
            </a:r>
          </a:p>
          <a:p>
            <a:r>
              <a:rPr lang="en-US" dirty="0"/>
              <a:t>Results</a:t>
            </a:r>
          </a:p>
          <a:p>
            <a:r>
              <a:rPr lang="en-US" dirty="0"/>
              <a:t>Conclusion</a:t>
            </a:r>
          </a:p>
          <a:p>
            <a:r>
              <a:rPr lang="en-US" dirty="0"/>
              <a:t>Acknowledgements</a:t>
            </a:r>
          </a:p>
          <a:p>
            <a:r>
              <a:rPr lang="en-US" dirty="0"/>
              <a:t>References</a:t>
            </a:r>
          </a:p>
          <a:p>
            <a:endParaRPr lang="en-US" dirty="0"/>
          </a:p>
        </p:txBody>
      </p:sp>
    </p:spTree>
    <p:extLst>
      <p:ext uri="{BB962C8B-B14F-4D97-AF65-F5344CB8AC3E}">
        <p14:creationId xmlns:p14="http://schemas.microsoft.com/office/powerpoint/2010/main" val="372678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Introduction</a:t>
            </a:r>
            <a:endParaRPr dirty="0"/>
          </a:p>
        </p:txBody>
      </p:sp>
      <p:sp>
        <p:nvSpPr>
          <p:cNvPr id="72" name="Google Shape;72;p15"/>
          <p:cNvSpPr txBox="1">
            <a:spLocks noGrp="1"/>
          </p:cNvSpPr>
          <p:nvPr>
            <p:ph idx="1"/>
          </p:nvPr>
        </p:nvSpPr>
        <p:spPr>
          <a:xfrm>
            <a:off x="586162" y="2228003"/>
            <a:ext cx="7989752" cy="4436184"/>
          </a:xfrm>
          <a:prstGeom prst="rect">
            <a:avLst/>
          </a:prstGeom>
        </p:spPr>
        <p:txBody>
          <a:bodyPr spcFirstLastPara="1" vert="horz" wrap="square" lIns="91425" tIns="91425" rIns="91425" bIns="91425" rtlCol="0" anchor="t" anchorCtr="0">
            <a:noAutofit/>
          </a:bodyPr>
          <a:lstStyle/>
          <a:p>
            <a:r>
              <a:rPr lang="en" dirty="0"/>
              <a:t>Administration, Registration, and Information Assistant (ARIA) is an event management system for the Northern Nevada Music Teacher Association (NNMTA).</a:t>
            </a:r>
            <a:endParaRPr dirty="0"/>
          </a:p>
          <a:p>
            <a:r>
              <a:rPr lang="en" dirty="0"/>
              <a:t>First developed in 2018, ARIA addresses the needs of the NNMTA by facilitating services digitally for event management.</a:t>
            </a:r>
            <a:endParaRPr dirty="0"/>
          </a:p>
          <a:p>
            <a:pPr marL="0" indent="0">
              <a:spcBef>
                <a:spcPts val="1600"/>
              </a:spcBef>
              <a:spcAft>
                <a:spcPts val="1600"/>
              </a:spcAft>
              <a:buNone/>
            </a:pPr>
            <a:endParaRPr dirty="0"/>
          </a:p>
        </p:txBody>
      </p:sp>
    </p:spTree>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757</TotalTime>
  <Words>2055</Words>
  <Application>Microsoft Office PowerPoint</Application>
  <PresentationFormat>On-screen Show (4:3)</PresentationFormat>
  <Paragraphs>137</Paragraphs>
  <Slides>39</Slides>
  <Notes>31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Average</vt:lpstr>
      <vt:lpstr>Calibri</vt:lpstr>
      <vt:lpstr>Gill Sans MT</vt:lpstr>
      <vt:lpstr>Wingdings 2</vt:lpstr>
      <vt:lpstr>Dividend</vt:lpstr>
      <vt:lpstr>ARIA 3.0: A Modern Approach to Web-based Music Festival Registration Systems </vt:lpstr>
      <vt:lpstr>Reno, Nevada</vt:lpstr>
      <vt:lpstr>University of Nevada, Reno</vt:lpstr>
      <vt:lpstr>University of Nevada, Reno</vt:lpstr>
      <vt:lpstr>University of Nevada, Reno William N Pennington  Engineering Building</vt:lpstr>
      <vt:lpstr>University of Nevada, Reno William N Pennington  Engineering Building</vt:lpstr>
      <vt:lpstr>ACKNOWLEDGEMENTS</vt:lpstr>
      <vt:lpstr>Overview</vt:lpstr>
      <vt:lpstr>Introduction</vt:lpstr>
      <vt:lpstr>Motivation</vt:lpstr>
      <vt:lpstr>Design</vt:lpstr>
      <vt:lpstr>Functional Requirements</vt:lpstr>
      <vt:lpstr>General Application Functional Requirements</vt:lpstr>
      <vt:lpstr>Administrator  Functional Requirements</vt:lpstr>
      <vt:lpstr>Teacher  Functional Requirements</vt:lpstr>
      <vt:lpstr>CLIENT/Parent-Student Functional Requirements</vt:lpstr>
      <vt:lpstr>Non-Functional  Requirements</vt:lpstr>
      <vt:lpstr>Detailed Use-Cases</vt:lpstr>
      <vt:lpstr>PowerPoint Presentation</vt:lpstr>
      <vt:lpstr>Administrator Use-Cases</vt:lpstr>
      <vt:lpstr>Administrator Use-Cases  (Cont.)</vt:lpstr>
      <vt:lpstr>Teacher Use-Cases</vt:lpstr>
      <vt:lpstr>Customer Use-Cases</vt:lpstr>
      <vt:lpstr>Results</vt:lpstr>
      <vt:lpstr>Results: Infrastructure  and Technologies</vt:lpstr>
      <vt:lpstr>Results: Portals </vt:lpstr>
      <vt:lpstr>Client Portal </vt:lpstr>
      <vt:lpstr>Results: Payment Processing</vt:lpstr>
      <vt:lpstr>PowerPoint Presentation</vt:lpstr>
      <vt:lpstr>Results: Document Generation</vt:lpstr>
      <vt:lpstr>PowerPoint Presentation</vt:lpstr>
      <vt:lpstr>Results: Event Creation</vt:lpstr>
      <vt:lpstr>PowerPoint Presentation</vt:lpstr>
      <vt:lpstr>Conclusions</vt:lpstr>
      <vt:lpstr>Future Work</vt:lpstr>
      <vt:lpstr>Video Demo</vt:lpstr>
      <vt:lpstr>Thank YOu</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and Development of the CTAR All-Star</dc:title>
  <dc:creator>Fred Harris</dc:creator>
  <cp:lastModifiedBy>Fred Harris</cp:lastModifiedBy>
  <cp:revision>25</cp:revision>
  <dcterms:created xsi:type="dcterms:W3CDTF">2019-09-30T14:22:26Z</dcterms:created>
  <dcterms:modified xsi:type="dcterms:W3CDTF">2019-10-02T16:23:52Z</dcterms:modified>
</cp:coreProperties>
</file>